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37" d="100"/>
          <a:sy n="37" d="100"/>
        </p:scale>
        <p:origin x="2445"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1A90D-80CC-417C-ABAE-404550817C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BE9ACEF5-14C8-4739-BB7C-F1228B2D7354}">
      <dgm:prSet phldrT="[Text]" custT="1"/>
      <dgm:spPr/>
      <dgm:t>
        <a:bodyPr/>
        <a:lstStyle/>
        <a:p>
          <a:r>
            <a:rPr lang="en-IN" sz="4000" b="1" dirty="0"/>
            <a:t>TYPES OF FORCES</a:t>
          </a:r>
        </a:p>
      </dgm:t>
    </dgm:pt>
    <dgm:pt modelId="{1729918A-DD92-42FE-9BA7-F5A904A18C9B}" type="parTrans" cxnId="{3E434398-52AE-4F59-A2A9-E797649DBC4D}">
      <dgm:prSet/>
      <dgm:spPr/>
      <dgm:t>
        <a:bodyPr/>
        <a:lstStyle/>
        <a:p>
          <a:endParaRPr lang="en-IN"/>
        </a:p>
      </dgm:t>
    </dgm:pt>
    <dgm:pt modelId="{74D7F559-1706-4DA5-AC3A-1951AB8221AA}" type="sibTrans" cxnId="{3E434398-52AE-4F59-A2A9-E797649DBC4D}">
      <dgm:prSet/>
      <dgm:spPr/>
      <dgm:t>
        <a:bodyPr/>
        <a:lstStyle/>
        <a:p>
          <a:endParaRPr lang="en-IN"/>
        </a:p>
      </dgm:t>
    </dgm:pt>
    <dgm:pt modelId="{79C4A8EB-FCE1-4958-BE19-B520815843B6}">
      <dgm:prSet phldrT="[Text]" custT="1"/>
      <dgm:spPr/>
      <dgm:t>
        <a:bodyPr/>
        <a:lstStyle/>
        <a:p>
          <a:r>
            <a:rPr lang="en-IN" sz="3200" b="1" dirty="0"/>
            <a:t>EXTERNAL FORCES</a:t>
          </a:r>
        </a:p>
      </dgm:t>
    </dgm:pt>
    <dgm:pt modelId="{F21E57EF-EFE2-400A-A555-A2F99BE2BE50}" type="parTrans" cxnId="{8FAE0E17-B5C4-4C88-92B7-9FFE511A7FBB}">
      <dgm:prSet/>
      <dgm:spPr/>
      <dgm:t>
        <a:bodyPr/>
        <a:lstStyle/>
        <a:p>
          <a:endParaRPr lang="en-IN"/>
        </a:p>
      </dgm:t>
    </dgm:pt>
    <dgm:pt modelId="{17AEF5AF-EA6B-4459-9374-ACC435872C7B}" type="sibTrans" cxnId="{8FAE0E17-B5C4-4C88-92B7-9FFE511A7FBB}">
      <dgm:prSet/>
      <dgm:spPr/>
      <dgm:t>
        <a:bodyPr/>
        <a:lstStyle/>
        <a:p>
          <a:endParaRPr lang="en-IN"/>
        </a:p>
      </dgm:t>
    </dgm:pt>
    <dgm:pt modelId="{F6A4C9DC-8379-4247-BBF6-756E6A1BAE12}">
      <dgm:prSet phldrT="[Text]"/>
      <dgm:spPr/>
      <dgm:t>
        <a:bodyPr/>
        <a:lstStyle/>
        <a:p>
          <a:r>
            <a:rPr lang="en-IN" dirty="0"/>
            <a:t>These are pushes or pulls on the body that arise from sources outside the body. For example: Gravity, Wind, Water, etc</a:t>
          </a:r>
        </a:p>
      </dgm:t>
    </dgm:pt>
    <dgm:pt modelId="{1DCE1EFB-23B5-4E3D-A7C6-5525147E0A1F}" type="parTrans" cxnId="{3B5C8662-D12F-4CA1-8C5B-7C11BE41B6AF}">
      <dgm:prSet/>
      <dgm:spPr/>
      <dgm:t>
        <a:bodyPr/>
        <a:lstStyle/>
        <a:p>
          <a:endParaRPr lang="en-IN"/>
        </a:p>
      </dgm:t>
    </dgm:pt>
    <dgm:pt modelId="{9DB47AB5-95C7-494F-94EC-2193B6322ADF}" type="sibTrans" cxnId="{3B5C8662-D12F-4CA1-8C5B-7C11BE41B6AF}">
      <dgm:prSet/>
      <dgm:spPr/>
      <dgm:t>
        <a:bodyPr/>
        <a:lstStyle/>
        <a:p>
          <a:endParaRPr lang="en-IN"/>
        </a:p>
      </dgm:t>
    </dgm:pt>
    <dgm:pt modelId="{DEDAB206-800B-4FD4-A15F-D1BE61F5D2D8}">
      <dgm:prSet phldrT="[Text]" custT="1"/>
      <dgm:spPr/>
      <dgm:t>
        <a:bodyPr/>
        <a:lstStyle/>
        <a:p>
          <a:r>
            <a:rPr lang="en-IN" sz="3200" b="1" dirty="0"/>
            <a:t>INTERNAL FORCES</a:t>
          </a:r>
        </a:p>
      </dgm:t>
    </dgm:pt>
    <dgm:pt modelId="{12434DB2-5AD4-4835-B86B-8DC5866435B5}" type="parTrans" cxnId="{CEB705B9-BE60-4FFD-AD5D-A6D280FC5A2F}">
      <dgm:prSet/>
      <dgm:spPr/>
      <dgm:t>
        <a:bodyPr/>
        <a:lstStyle/>
        <a:p>
          <a:endParaRPr lang="en-IN"/>
        </a:p>
      </dgm:t>
    </dgm:pt>
    <dgm:pt modelId="{7567AC12-4420-496E-8A57-83F228806504}" type="sibTrans" cxnId="{CEB705B9-BE60-4FFD-AD5D-A6D280FC5A2F}">
      <dgm:prSet/>
      <dgm:spPr/>
      <dgm:t>
        <a:bodyPr/>
        <a:lstStyle/>
        <a:p>
          <a:endParaRPr lang="en-IN"/>
        </a:p>
      </dgm:t>
    </dgm:pt>
    <dgm:pt modelId="{06200C3D-A80F-4970-B785-88AAB227C32C}">
      <dgm:prSet phldrT="[Text]"/>
      <dgm:spPr/>
      <dgm:t>
        <a:bodyPr/>
        <a:lstStyle/>
        <a:p>
          <a:r>
            <a:rPr lang="en-IN" dirty="0"/>
            <a:t>These are the forces that act on the body arising from sources within the human body. For example: muscle pull, bones and ligaments, etc.</a:t>
          </a:r>
        </a:p>
      </dgm:t>
    </dgm:pt>
    <dgm:pt modelId="{B57F55C4-9074-4165-9DC5-666578265A63}" type="parTrans" cxnId="{3F6C658E-7EB6-4567-86B4-1CA742169FC3}">
      <dgm:prSet/>
      <dgm:spPr/>
      <dgm:t>
        <a:bodyPr/>
        <a:lstStyle/>
        <a:p>
          <a:endParaRPr lang="en-IN"/>
        </a:p>
      </dgm:t>
    </dgm:pt>
    <dgm:pt modelId="{90D2E054-43F0-4D58-A169-6ADBBF274003}" type="sibTrans" cxnId="{3F6C658E-7EB6-4567-86B4-1CA742169FC3}">
      <dgm:prSet/>
      <dgm:spPr/>
      <dgm:t>
        <a:bodyPr/>
        <a:lstStyle/>
        <a:p>
          <a:endParaRPr lang="en-IN"/>
        </a:p>
      </dgm:t>
    </dgm:pt>
    <dgm:pt modelId="{1CE14E12-15B5-4B8C-B838-19A960EEA1F4}" type="pres">
      <dgm:prSet presAssocID="{53F1A90D-80CC-417C-ABAE-404550817C02}" presName="hierChild1" presStyleCnt="0">
        <dgm:presLayoutVars>
          <dgm:chPref val="1"/>
          <dgm:dir/>
          <dgm:animOne val="branch"/>
          <dgm:animLvl val="lvl"/>
          <dgm:resizeHandles/>
        </dgm:presLayoutVars>
      </dgm:prSet>
      <dgm:spPr/>
    </dgm:pt>
    <dgm:pt modelId="{12032998-8499-453E-A38D-B7C1E7C48CE2}" type="pres">
      <dgm:prSet presAssocID="{BE9ACEF5-14C8-4739-BB7C-F1228B2D7354}" presName="hierRoot1" presStyleCnt="0"/>
      <dgm:spPr/>
    </dgm:pt>
    <dgm:pt modelId="{B3AC769D-45F5-4D1B-AF4D-19B09D42214D}" type="pres">
      <dgm:prSet presAssocID="{BE9ACEF5-14C8-4739-BB7C-F1228B2D7354}" presName="composite" presStyleCnt="0"/>
      <dgm:spPr/>
    </dgm:pt>
    <dgm:pt modelId="{33D72689-BB5A-4038-B216-C3951E80388D}" type="pres">
      <dgm:prSet presAssocID="{BE9ACEF5-14C8-4739-BB7C-F1228B2D7354}" presName="background" presStyleLbl="node0" presStyleIdx="0" presStyleCnt="1"/>
      <dgm:spPr/>
    </dgm:pt>
    <dgm:pt modelId="{F4EC32A5-B638-490E-AA34-92739EED4C1E}" type="pres">
      <dgm:prSet presAssocID="{BE9ACEF5-14C8-4739-BB7C-F1228B2D7354}" presName="text" presStyleLbl="fgAcc0" presStyleIdx="0" presStyleCnt="1" custScaleX="192163" custScaleY="57645" custLinFactNeighborY="-8750">
        <dgm:presLayoutVars>
          <dgm:chPref val="3"/>
        </dgm:presLayoutVars>
      </dgm:prSet>
      <dgm:spPr/>
    </dgm:pt>
    <dgm:pt modelId="{DD13E3DC-742C-420C-8DC8-02AC0A518E42}" type="pres">
      <dgm:prSet presAssocID="{BE9ACEF5-14C8-4739-BB7C-F1228B2D7354}" presName="hierChild2" presStyleCnt="0"/>
      <dgm:spPr/>
    </dgm:pt>
    <dgm:pt modelId="{30BC4D42-4A4B-46AF-9F60-E1FABD3D2E79}" type="pres">
      <dgm:prSet presAssocID="{F21E57EF-EFE2-400A-A555-A2F99BE2BE50}" presName="Name10" presStyleLbl="parChTrans1D2" presStyleIdx="0" presStyleCnt="2"/>
      <dgm:spPr/>
    </dgm:pt>
    <dgm:pt modelId="{7C8C4AA8-77AD-4864-938D-090DD3A2A9D2}" type="pres">
      <dgm:prSet presAssocID="{79C4A8EB-FCE1-4958-BE19-B520815843B6}" presName="hierRoot2" presStyleCnt="0"/>
      <dgm:spPr/>
    </dgm:pt>
    <dgm:pt modelId="{9348F0CA-2610-4F40-A85A-210CBA3AD84D}" type="pres">
      <dgm:prSet presAssocID="{79C4A8EB-FCE1-4958-BE19-B520815843B6}" presName="composite2" presStyleCnt="0"/>
      <dgm:spPr/>
    </dgm:pt>
    <dgm:pt modelId="{C9192FB9-772A-4AC9-B944-8204B2DC5B45}" type="pres">
      <dgm:prSet presAssocID="{79C4A8EB-FCE1-4958-BE19-B520815843B6}" presName="background2" presStyleLbl="node2" presStyleIdx="0" presStyleCnt="2"/>
      <dgm:spPr/>
    </dgm:pt>
    <dgm:pt modelId="{ED712536-363F-4BE0-B785-24E362E99622}" type="pres">
      <dgm:prSet presAssocID="{79C4A8EB-FCE1-4958-BE19-B520815843B6}" presName="text2" presStyleLbl="fgAcc2" presStyleIdx="0" presStyleCnt="2" custScaleX="136583">
        <dgm:presLayoutVars>
          <dgm:chPref val="3"/>
        </dgm:presLayoutVars>
      </dgm:prSet>
      <dgm:spPr/>
    </dgm:pt>
    <dgm:pt modelId="{13D09CA7-649E-4ED2-8F2D-FB1D6C175CAE}" type="pres">
      <dgm:prSet presAssocID="{79C4A8EB-FCE1-4958-BE19-B520815843B6}" presName="hierChild3" presStyleCnt="0"/>
      <dgm:spPr/>
    </dgm:pt>
    <dgm:pt modelId="{DB81B9B7-78D9-40E0-A196-82A91A5169B4}" type="pres">
      <dgm:prSet presAssocID="{1DCE1EFB-23B5-4E3D-A7C6-5525147E0A1F}" presName="Name17" presStyleLbl="parChTrans1D3" presStyleIdx="0" presStyleCnt="2"/>
      <dgm:spPr/>
    </dgm:pt>
    <dgm:pt modelId="{57408D89-2A90-4113-BF3E-F099FA6D859B}" type="pres">
      <dgm:prSet presAssocID="{F6A4C9DC-8379-4247-BBF6-756E6A1BAE12}" presName="hierRoot3" presStyleCnt="0"/>
      <dgm:spPr/>
    </dgm:pt>
    <dgm:pt modelId="{81C295E9-9DD8-4C8F-8BA3-991988C72554}" type="pres">
      <dgm:prSet presAssocID="{F6A4C9DC-8379-4247-BBF6-756E6A1BAE12}" presName="composite3" presStyleCnt="0"/>
      <dgm:spPr/>
    </dgm:pt>
    <dgm:pt modelId="{78DB4248-63EF-49D8-9E3E-4F6BFB76D430}" type="pres">
      <dgm:prSet presAssocID="{F6A4C9DC-8379-4247-BBF6-756E6A1BAE12}" presName="background3" presStyleLbl="node3" presStyleIdx="0" presStyleCnt="2"/>
      <dgm:spPr/>
    </dgm:pt>
    <dgm:pt modelId="{2D571023-932D-4E63-B590-ACFEF7FE4BC2}" type="pres">
      <dgm:prSet presAssocID="{F6A4C9DC-8379-4247-BBF6-756E6A1BAE12}" presName="text3" presStyleLbl="fgAcc3" presStyleIdx="0" presStyleCnt="2" custScaleX="210357">
        <dgm:presLayoutVars>
          <dgm:chPref val="3"/>
        </dgm:presLayoutVars>
      </dgm:prSet>
      <dgm:spPr/>
    </dgm:pt>
    <dgm:pt modelId="{E7C761AB-CDC4-49C9-A7FB-FA5967A514FF}" type="pres">
      <dgm:prSet presAssocID="{F6A4C9DC-8379-4247-BBF6-756E6A1BAE12}" presName="hierChild4" presStyleCnt="0"/>
      <dgm:spPr/>
    </dgm:pt>
    <dgm:pt modelId="{3FE9ADE8-9660-40A8-851B-C4612A83E8A9}" type="pres">
      <dgm:prSet presAssocID="{12434DB2-5AD4-4835-B86B-8DC5866435B5}" presName="Name10" presStyleLbl="parChTrans1D2" presStyleIdx="1" presStyleCnt="2"/>
      <dgm:spPr/>
    </dgm:pt>
    <dgm:pt modelId="{2A5BFD68-709F-4E30-B143-6C4B9F4D5260}" type="pres">
      <dgm:prSet presAssocID="{DEDAB206-800B-4FD4-A15F-D1BE61F5D2D8}" presName="hierRoot2" presStyleCnt="0"/>
      <dgm:spPr/>
    </dgm:pt>
    <dgm:pt modelId="{85DA2FFF-D51A-4825-BCC3-8030809F4664}" type="pres">
      <dgm:prSet presAssocID="{DEDAB206-800B-4FD4-A15F-D1BE61F5D2D8}" presName="composite2" presStyleCnt="0"/>
      <dgm:spPr/>
    </dgm:pt>
    <dgm:pt modelId="{0A41AD37-7E1A-46F3-9E1B-DFA162882741}" type="pres">
      <dgm:prSet presAssocID="{DEDAB206-800B-4FD4-A15F-D1BE61F5D2D8}" presName="background2" presStyleLbl="node2" presStyleIdx="1" presStyleCnt="2"/>
      <dgm:spPr/>
    </dgm:pt>
    <dgm:pt modelId="{15D532D1-580B-4A1A-A705-2DF26517450A}" type="pres">
      <dgm:prSet presAssocID="{DEDAB206-800B-4FD4-A15F-D1BE61F5D2D8}" presName="text2" presStyleLbl="fgAcc2" presStyleIdx="1" presStyleCnt="2" custScaleX="137999">
        <dgm:presLayoutVars>
          <dgm:chPref val="3"/>
        </dgm:presLayoutVars>
      </dgm:prSet>
      <dgm:spPr/>
    </dgm:pt>
    <dgm:pt modelId="{412117B7-A35C-4DF9-9471-3C763F4D7EA1}" type="pres">
      <dgm:prSet presAssocID="{DEDAB206-800B-4FD4-A15F-D1BE61F5D2D8}" presName="hierChild3" presStyleCnt="0"/>
      <dgm:spPr/>
    </dgm:pt>
    <dgm:pt modelId="{9F339984-0936-48EB-84BB-F1D4F9E435B1}" type="pres">
      <dgm:prSet presAssocID="{B57F55C4-9074-4165-9DC5-666578265A63}" presName="Name17" presStyleLbl="parChTrans1D3" presStyleIdx="1" presStyleCnt="2"/>
      <dgm:spPr/>
    </dgm:pt>
    <dgm:pt modelId="{D8096EC8-27C8-4528-8C3A-271F940705F1}" type="pres">
      <dgm:prSet presAssocID="{06200C3D-A80F-4970-B785-88AAB227C32C}" presName="hierRoot3" presStyleCnt="0"/>
      <dgm:spPr/>
    </dgm:pt>
    <dgm:pt modelId="{44A733E5-E99F-4005-9D52-E843660810F3}" type="pres">
      <dgm:prSet presAssocID="{06200C3D-A80F-4970-B785-88AAB227C32C}" presName="composite3" presStyleCnt="0"/>
      <dgm:spPr/>
    </dgm:pt>
    <dgm:pt modelId="{84E8C3E8-F01A-45C9-ABC6-BBE9BD4D0523}" type="pres">
      <dgm:prSet presAssocID="{06200C3D-A80F-4970-B785-88AAB227C32C}" presName="background3" presStyleLbl="node3" presStyleIdx="1" presStyleCnt="2"/>
      <dgm:spPr/>
    </dgm:pt>
    <dgm:pt modelId="{8008580E-5B7D-44F6-B00C-0CB142BE0061}" type="pres">
      <dgm:prSet presAssocID="{06200C3D-A80F-4970-B785-88AAB227C32C}" presName="text3" presStyleLbl="fgAcc3" presStyleIdx="1" presStyleCnt="2" custScaleX="203192">
        <dgm:presLayoutVars>
          <dgm:chPref val="3"/>
        </dgm:presLayoutVars>
      </dgm:prSet>
      <dgm:spPr/>
    </dgm:pt>
    <dgm:pt modelId="{F6C637E7-3E84-4B85-9A3D-9B3005A68F3C}" type="pres">
      <dgm:prSet presAssocID="{06200C3D-A80F-4970-B785-88AAB227C32C}" presName="hierChild4" presStyleCnt="0"/>
      <dgm:spPr/>
    </dgm:pt>
  </dgm:ptLst>
  <dgm:cxnLst>
    <dgm:cxn modelId="{8FAE0E17-B5C4-4C88-92B7-9FFE511A7FBB}" srcId="{BE9ACEF5-14C8-4739-BB7C-F1228B2D7354}" destId="{79C4A8EB-FCE1-4958-BE19-B520815843B6}" srcOrd="0" destOrd="0" parTransId="{F21E57EF-EFE2-400A-A555-A2F99BE2BE50}" sibTransId="{17AEF5AF-EA6B-4459-9374-ACC435872C7B}"/>
    <dgm:cxn modelId="{97BE0035-6720-4817-A3C5-D66B39CD9981}" type="presOf" srcId="{53F1A90D-80CC-417C-ABAE-404550817C02}" destId="{1CE14E12-15B5-4B8C-B838-19A960EEA1F4}" srcOrd="0" destOrd="0" presId="urn:microsoft.com/office/officeart/2005/8/layout/hierarchy1"/>
    <dgm:cxn modelId="{1C8D5F5C-6C77-49AD-80C0-727B0170E20E}" type="presOf" srcId="{DEDAB206-800B-4FD4-A15F-D1BE61F5D2D8}" destId="{15D532D1-580B-4A1A-A705-2DF26517450A}" srcOrd="0" destOrd="0" presId="urn:microsoft.com/office/officeart/2005/8/layout/hierarchy1"/>
    <dgm:cxn modelId="{3B5C8662-D12F-4CA1-8C5B-7C11BE41B6AF}" srcId="{79C4A8EB-FCE1-4958-BE19-B520815843B6}" destId="{F6A4C9DC-8379-4247-BBF6-756E6A1BAE12}" srcOrd="0" destOrd="0" parTransId="{1DCE1EFB-23B5-4E3D-A7C6-5525147E0A1F}" sibTransId="{9DB47AB5-95C7-494F-94EC-2193B6322ADF}"/>
    <dgm:cxn modelId="{089D0A4E-996B-49BE-B598-52439C504352}" type="presOf" srcId="{F6A4C9DC-8379-4247-BBF6-756E6A1BAE12}" destId="{2D571023-932D-4E63-B590-ACFEF7FE4BC2}" srcOrd="0" destOrd="0" presId="urn:microsoft.com/office/officeart/2005/8/layout/hierarchy1"/>
    <dgm:cxn modelId="{3F6C658E-7EB6-4567-86B4-1CA742169FC3}" srcId="{DEDAB206-800B-4FD4-A15F-D1BE61F5D2D8}" destId="{06200C3D-A80F-4970-B785-88AAB227C32C}" srcOrd="0" destOrd="0" parTransId="{B57F55C4-9074-4165-9DC5-666578265A63}" sibTransId="{90D2E054-43F0-4D58-A169-6ADBBF274003}"/>
    <dgm:cxn modelId="{15122B8F-4BE9-48C7-8B8A-E937E120C036}" type="presOf" srcId="{06200C3D-A80F-4970-B785-88AAB227C32C}" destId="{8008580E-5B7D-44F6-B00C-0CB142BE0061}" srcOrd="0" destOrd="0" presId="urn:microsoft.com/office/officeart/2005/8/layout/hierarchy1"/>
    <dgm:cxn modelId="{605FD493-C20B-4ECC-8DFD-D71BECF112CF}" type="presOf" srcId="{BE9ACEF5-14C8-4739-BB7C-F1228B2D7354}" destId="{F4EC32A5-B638-490E-AA34-92739EED4C1E}" srcOrd="0" destOrd="0" presId="urn:microsoft.com/office/officeart/2005/8/layout/hierarchy1"/>
    <dgm:cxn modelId="{3E434398-52AE-4F59-A2A9-E797649DBC4D}" srcId="{53F1A90D-80CC-417C-ABAE-404550817C02}" destId="{BE9ACEF5-14C8-4739-BB7C-F1228B2D7354}" srcOrd="0" destOrd="0" parTransId="{1729918A-DD92-42FE-9BA7-F5A904A18C9B}" sibTransId="{74D7F559-1706-4DA5-AC3A-1951AB8221AA}"/>
    <dgm:cxn modelId="{117944B3-EDAD-46A2-A19D-809745A56A9F}" type="presOf" srcId="{79C4A8EB-FCE1-4958-BE19-B520815843B6}" destId="{ED712536-363F-4BE0-B785-24E362E99622}" srcOrd="0" destOrd="0" presId="urn:microsoft.com/office/officeart/2005/8/layout/hierarchy1"/>
    <dgm:cxn modelId="{CEB705B9-BE60-4FFD-AD5D-A6D280FC5A2F}" srcId="{BE9ACEF5-14C8-4739-BB7C-F1228B2D7354}" destId="{DEDAB206-800B-4FD4-A15F-D1BE61F5D2D8}" srcOrd="1" destOrd="0" parTransId="{12434DB2-5AD4-4835-B86B-8DC5866435B5}" sibTransId="{7567AC12-4420-496E-8A57-83F228806504}"/>
    <dgm:cxn modelId="{591987E0-C814-4A72-9AF3-A0A2FB3D5C54}" type="presOf" srcId="{F21E57EF-EFE2-400A-A555-A2F99BE2BE50}" destId="{30BC4D42-4A4B-46AF-9F60-E1FABD3D2E79}" srcOrd="0" destOrd="0" presId="urn:microsoft.com/office/officeart/2005/8/layout/hierarchy1"/>
    <dgm:cxn modelId="{571B57E2-3ECC-4D86-AA9C-6180974C5F9A}" type="presOf" srcId="{B57F55C4-9074-4165-9DC5-666578265A63}" destId="{9F339984-0936-48EB-84BB-F1D4F9E435B1}" srcOrd="0" destOrd="0" presId="urn:microsoft.com/office/officeart/2005/8/layout/hierarchy1"/>
    <dgm:cxn modelId="{9AE129E8-816C-497A-837A-E3A4C2DB631B}" type="presOf" srcId="{12434DB2-5AD4-4835-B86B-8DC5866435B5}" destId="{3FE9ADE8-9660-40A8-851B-C4612A83E8A9}" srcOrd="0" destOrd="0" presId="urn:microsoft.com/office/officeart/2005/8/layout/hierarchy1"/>
    <dgm:cxn modelId="{1ADA78F7-E317-4505-80C6-08FB628A3867}" type="presOf" srcId="{1DCE1EFB-23B5-4E3D-A7C6-5525147E0A1F}" destId="{DB81B9B7-78D9-40E0-A196-82A91A5169B4}" srcOrd="0" destOrd="0" presId="urn:microsoft.com/office/officeart/2005/8/layout/hierarchy1"/>
    <dgm:cxn modelId="{EA95C6E4-8468-4127-8CB0-154B06826ABC}" type="presParOf" srcId="{1CE14E12-15B5-4B8C-B838-19A960EEA1F4}" destId="{12032998-8499-453E-A38D-B7C1E7C48CE2}" srcOrd="0" destOrd="0" presId="urn:microsoft.com/office/officeart/2005/8/layout/hierarchy1"/>
    <dgm:cxn modelId="{C0D3B80E-3AF4-4ADA-A1D3-315D490ABF16}" type="presParOf" srcId="{12032998-8499-453E-A38D-B7C1E7C48CE2}" destId="{B3AC769D-45F5-4D1B-AF4D-19B09D42214D}" srcOrd="0" destOrd="0" presId="urn:microsoft.com/office/officeart/2005/8/layout/hierarchy1"/>
    <dgm:cxn modelId="{25EE67F0-FAEF-46C3-9C60-78C5837E9ED9}" type="presParOf" srcId="{B3AC769D-45F5-4D1B-AF4D-19B09D42214D}" destId="{33D72689-BB5A-4038-B216-C3951E80388D}" srcOrd="0" destOrd="0" presId="urn:microsoft.com/office/officeart/2005/8/layout/hierarchy1"/>
    <dgm:cxn modelId="{95857285-22EC-4921-BE37-1D683DC87143}" type="presParOf" srcId="{B3AC769D-45F5-4D1B-AF4D-19B09D42214D}" destId="{F4EC32A5-B638-490E-AA34-92739EED4C1E}" srcOrd="1" destOrd="0" presId="urn:microsoft.com/office/officeart/2005/8/layout/hierarchy1"/>
    <dgm:cxn modelId="{CF3CF1B3-00B3-46A2-89EC-DD095A4AF262}" type="presParOf" srcId="{12032998-8499-453E-A38D-B7C1E7C48CE2}" destId="{DD13E3DC-742C-420C-8DC8-02AC0A518E42}" srcOrd="1" destOrd="0" presId="urn:microsoft.com/office/officeart/2005/8/layout/hierarchy1"/>
    <dgm:cxn modelId="{87A00FD2-91C3-4314-B45E-2AB500DFF3E9}" type="presParOf" srcId="{DD13E3DC-742C-420C-8DC8-02AC0A518E42}" destId="{30BC4D42-4A4B-46AF-9F60-E1FABD3D2E79}" srcOrd="0" destOrd="0" presId="urn:microsoft.com/office/officeart/2005/8/layout/hierarchy1"/>
    <dgm:cxn modelId="{0DE881EF-BC8C-4372-B66A-D8185BF024EC}" type="presParOf" srcId="{DD13E3DC-742C-420C-8DC8-02AC0A518E42}" destId="{7C8C4AA8-77AD-4864-938D-090DD3A2A9D2}" srcOrd="1" destOrd="0" presId="urn:microsoft.com/office/officeart/2005/8/layout/hierarchy1"/>
    <dgm:cxn modelId="{BFEED0D0-F73A-48BF-B5DA-6AAD825FDE7B}" type="presParOf" srcId="{7C8C4AA8-77AD-4864-938D-090DD3A2A9D2}" destId="{9348F0CA-2610-4F40-A85A-210CBA3AD84D}" srcOrd="0" destOrd="0" presId="urn:microsoft.com/office/officeart/2005/8/layout/hierarchy1"/>
    <dgm:cxn modelId="{D1E0CAF8-778E-446E-BB41-6E6CCDADA41C}" type="presParOf" srcId="{9348F0CA-2610-4F40-A85A-210CBA3AD84D}" destId="{C9192FB9-772A-4AC9-B944-8204B2DC5B45}" srcOrd="0" destOrd="0" presId="urn:microsoft.com/office/officeart/2005/8/layout/hierarchy1"/>
    <dgm:cxn modelId="{B2F8869E-0BC9-431F-9B48-33B8E00A75F6}" type="presParOf" srcId="{9348F0CA-2610-4F40-A85A-210CBA3AD84D}" destId="{ED712536-363F-4BE0-B785-24E362E99622}" srcOrd="1" destOrd="0" presId="urn:microsoft.com/office/officeart/2005/8/layout/hierarchy1"/>
    <dgm:cxn modelId="{D5FA734A-2FFB-424B-A483-AF90B74590B5}" type="presParOf" srcId="{7C8C4AA8-77AD-4864-938D-090DD3A2A9D2}" destId="{13D09CA7-649E-4ED2-8F2D-FB1D6C175CAE}" srcOrd="1" destOrd="0" presId="urn:microsoft.com/office/officeart/2005/8/layout/hierarchy1"/>
    <dgm:cxn modelId="{E7B475D0-F61A-439F-9338-D215AA7355C1}" type="presParOf" srcId="{13D09CA7-649E-4ED2-8F2D-FB1D6C175CAE}" destId="{DB81B9B7-78D9-40E0-A196-82A91A5169B4}" srcOrd="0" destOrd="0" presId="urn:microsoft.com/office/officeart/2005/8/layout/hierarchy1"/>
    <dgm:cxn modelId="{81D0FCBB-6ACD-4C65-8214-6648C8051FDB}" type="presParOf" srcId="{13D09CA7-649E-4ED2-8F2D-FB1D6C175CAE}" destId="{57408D89-2A90-4113-BF3E-F099FA6D859B}" srcOrd="1" destOrd="0" presId="urn:microsoft.com/office/officeart/2005/8/layout/hierarchy1"/>
    <dgm:cxn modelId="{CC0B0D28-B3C1-4B69-9B08-4C9875828367}" type="presParOf" srcId="{57408D89-2A90-4113-BF3E-F099FA6D859B}" destId="{81C295E9-9DD8-4C8F-8BA3-991988C72554}" srcOrd="0" destOrd="0" presId="urn:microsoft.com/office/officeart/2005/8/layout/hierarchy1"/>
    <dgm:cxn modelId="{75BFB65C-7F10-4A9C-B590-11DDB8E9E961}" type="presParOf" srcId="{81C295E9-9DD8-4C8F-8BA3-991988C72554}" destId="{78DB4248-63EF-49D8-9E3E-4F6BFB76D430}" srcOrd="0" destOrd="0" presId="urn:microsoft.com/office/officeart/2005/8/layout/hierarchy1"/>
    <dgm:cxn modelId="{7077D99E-54A0-47F1-964C-C6DC06D62BA2}" type="presParOf" srcId="{81C295E9-9DD8-4C8F-8BA3-991988C72554}" destId="{2D571023-932D-4E63-B590-ACFEF7FE4BC2}" srcOrd="1" destOrd="0" presId="urn:microsoft.com/office/officeart/2005/8/layout/hierarchy1"/>
    <dgm:cxn modelId="{99305414-8D26-4BE2-AAFE-351F2C9320EF}" type="presParOf" srcId="{57408D89-2A90-4113-BF3E-F099FA6D859B}" destId="{E7C761AB-CDC4-49C9-A7FB-FA5967A514FF}" srcOrd="1" destOrd="0" presId="urn:microsoft.com/office/officeart/2005/8/layout/hierarchy1"/>
    <dgm:cxn modelId="{FD9576A1-DEBC-44E0-A425-EF96CAEE6DD6}" type="presParOf" srcId="{DD13E3DC-742C-420C-8DC8-02AC0A518E42}" destId="{3FE9ADE8-9660-40A8-851B-C4612A83E8A9}" srcOrd="2" destOrd="0" presId="urn:microsoft.com/office/officeart/2005/8/layout/hierarchy1"/>
    <dgm:cxn modelId="{1EBE38E3-EA7C-4D6D-B684-3968C952CDF4}" type="presParOf" srcId="{DD13E3DC-742C-420C-8DC8-02AC0A518E42}" destId="{2A5BFD68-709F-4E30-B143-6C4B9F4D5260}" srcOrd="3" destOrd="0" presId="urn:microsoft.com/office/officeart/2005/8/layout/hierarchy1"/>
    <dgm:cxn modelId="{AD59AF77-DDCC-4EB2-A60F-04A597ED818E}" type="presParOf" srcId="{2A5BFD68-709F-4E30-B143-6C4B9F4D5260}" destId="{85DA2FFF-D51A-4825-BCC3-8030809F4664}" srcOrd="0" destOrd="0" presId="urn:microsoft.com/office/officeart/2005/8/layout/hierarchy1"/>
    <dgm:cxn modelId="{37CD6267-130B-4343-B58E-6121CD6B853B}" type="presParOf" srcId="{85DA2FFF-D51A-4825-BCC3-8030809F4664}" destId="{0A41AD37-7E1A-46F3-9E1B-DFA162882741}" srcOrd="0" destOrd="0" presId="urn:microsoft.com/office/officeart/2005/8/layout/hierarchy1"/>
    <dgm:cxn modelId="{CCB08AC4-99EC-457B-AE6D-8D7E7A0E4B90}" type="presParOf" srcId="{85DA2FFF-D51A-4825-BCC3-8030809F4664}" destId="{15D532D1-580B-4A1A-A705-2DF26517450A}" srcOrd="1" destOrd="0" presId="urn:microsoft.com/office/officeart/2005/8/layout/hierarchy1"/>
    <dgm:cxn modelId="{0BF438A3-FB72-4B20-B071-F28307020669}" type="presParOf" srcId="{2A5BFD68-709F-4E30-B143-6C4B9F4D5260}" destId="{412117B7-A35C-4DF9-9471-3C763F4D7EA1}" srcOrd="1" destOrd="0" presId="urn:microsoft.com/office/officeart/2005/8/layout/hierarchy1"/>
    <dgm:cxn modelId="{9B14EE78-DAE9-4BE7-9C25-8C8843126A16}" type="presParOf" srcId="{412117B7-A35C-4DF9-9471-3C763F4D7EA1}" destId="{9F339984-0936-48EB-84BB-F1D4F9E435B1}" srcOrd="0" destOrd="0" presId="urn:microsoft.com/office/officeart/2005/8/layout/hierarchy1"/>
    <dgm:cxn modelId="{9783147B-692B-4C35-AD36-B99065BCA42D}" type="presParOf" srcId="{412117B7-A35C-4DF9-9471-3C763F4D7EA1}" destId="{D8096EC8-27C8-4528-8C3A-271F940705F1}" srcOrd="1" destOrd="0" presId="urn:microsoft.com/office/officeart/2005/8/layout/hierarchy1"/>
    <dgm:cxn modelId="{02F9ECBF-7D94-4266-8554-A25B448EB1D7}" type="presParOf" srcId="{D8096EC8-27C8-4528-8C3A-271F940705F1}" destId="{44A733E5-E99F-4005-9D52-E843660810F3}" srcOrd="0" destOrd="0" presId="urn:microsoft.com/office/officeart/2005/8/layout/hierarchy1"/>
    <dgm:cxn modelId="{A089217C-2FFD-4A1D-A843-1C66861BA619}" type="presParOf" srcId="{44A733E5-E99F-4005-9D52-E843660810F3}" destId="{84E8C3E8-F01A-45C9-ABC6-BBE9BD4D0523}" srcOrd="0" destOrd="0" presId="urn:microsoft.com/office/officeart/2005/8/layout/hierarchy1"/>
    <dgm:cxn modelId="{63334263-C6E6-428F-A161-C45FEE5DC57B}" type="presParOf" srcId="{44A733E5-E99F-4005-9D52-E843660810F3}" destId="{8008580E-5B7D-44F6-B00C-0CB142BE0061}" srcOrd="1" destOrd="0" presId="urn:microsoft.com/office/officeart/2005/8/layout/hierarchy1"/>
    <dgm:cxn modelId="{7D501C2B-8144-4552-B23A-65FF63646DA2}" type="presParOf" srcId="{D8096EC8-27C8-4528-8C3A-271F940705F1}" destId="{F6C637E7-3E84-4B85-9A3D-9B3005A68F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9984-0936-48EB-84BB-F1D4F9E435B1}">
      <dsp:nvSpPr>
        <dsp:cNvPr id="0" name=""/>
        <dsp:cNvSpPr/>
      </dsp:nvSpPr>
      <dsp:spPr>
        <a:xfrm>
          <a:off x="8315528" y="2867859"/>
          <a:ext cx="91440" cy="645225"/>
        </a:xfrm>
        <a:custGeom>
          <a:avLst/>
          <a:gdLst/>
          <a:ahLst/>
          <a:cxnLst/>
          <a:rect l="0" t="0" r="0" b="0"/>
          <a:pathLst>
            <a:path>
              <a:moveTo>
                <a:pt x="45720" y="0"/>
              </a:moveTo>
              <a:lnTo>
                <a:pt x="45720" y="64522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9ADE8-9660-40A8-851B-C4612A83E8A9}">
      <dsp:nvSpPr>
        <dsp:cNvPr id="0" name=""/>
        <dsp:cNvSpPr/>
      </dsp:nvSpPr>
      <dsp:spPr>
        <a:xfrm>
          <a:off x="5828912" y="690594"/>
          <a:ext cx="2532336" cy="768492"/>
        </a:xfrm>
        <a:custGeom>
          <a:avLst/>
          <a:gdLst/>
          <a:ahLst/>
          <a:cxnLst/>
          <a:rect l="0" t="0" r="0" b="0"/>
          <a:pathLst>
            <a:path>
              <a:moveTo>
                <a:pt x="0" y="0"/>
              </a:moveTo>
              <a:lnTo>
                <a:pt x="0" y="562969"/>
              </a:lnTo>
              <a:lnTo>
                <a:pt x="2532336" y="562969"/>
              </a:lnTo>
              <a:lnTo>
                <a:pt x="2532336" y="76849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1B9B7-78D9-40E0-A196-82A91A5169B4}">
      <dsp:nvSpPr>
        <dsp:cNvPr id="0" name=""/>
        <dsp:cNvSpPr/>
      </dsp:nvSpPr>
      <dsp:spPr>
        <a:xfrm>
          <a:off x="3235147" y="2867859"/>
          <a:ext cx="91440" cy="645225"/>
        </a:xfrm>
        <a:custGeom>
          <a:avLst/>
          <a:gdLst/>
          <a:ahLst/>
          <a:cxnLst/>
          <a:rect l="0" t="0" r="0" b="0"/>
          <a:pathLst>
            <a:path>
              <a:moveTo>
                <a:pt x="45720" y="0"/>
              </a:moveTo>
              <a:lnTo>
                <a:pt x="45720" y="64522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C4D42-4A4B-46AF-9F60-E1FABD3D2E79}">
      <dsp:nvSpPr>
        <dsp:cNvPr id="0" name=""/>
        <dsp:cNvSpPr/>
      </dsp:nvSpPr>
      <dsp:spPr>
        <a:xfrm>
          <a:off x="3280867" y="690594"/>
          <a:ext cx="2548044" cy="768492"/>
        </a:xfrm>
        <a:custGeom>
          <a:avLst/>
          <a:gdLst/>
          <a:ahLst/>
          <a:cxnLst/>
          <a:rect l="0" t="0" r="0" b="0"/>
          <a:pathLst>
            <a:path>
              <a:moveTo>
                <a:pt x="2548044" y="0"/>
              </a:moveTo>
              <a:lnTo>
                <a:pt x="2548044" y="562969"/>
              </a:lnTo>
              <a:lnTo>
                <a:pt x="0" y="562969"/>
              </a:lnTo>
              <a:lnTo>
                <a:pt x="0" y="76849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72689-BB5A-4038-B216-C3951E80388D}">
      <dsp:nvSpPr>
        <dsp:cNvPr id="0" name=""/>
        <dsp:cNvSpPr/>
      </dsp:nvSpPr>
      <dsp:spPr>
        <a:xfrm>
          <a:off x="3697306" y="-121492"/>
          <a:ext cx="4263210" cy="812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C32A5-B638-490E-AA34-92739EED4C1E}">
      <dsp:nvSpPr>
        <dsp:cNvPr id="0" name=""/>
        <dsp:cNvSpPr/>
      </dsp:nvSpPr>
      <dsp:spPr>
        <a:xfrm>
          <a:off x="3943811" y="112687"/>
          <a:ext cx="4263210" cy="8120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b="1" kern="1200" dirty="0"/>
            <a:t>TYPES OF FORCES</a:t>
          </a:r>
        </a:p>
      </dsp:txBody>
      <dsp:txXfrm>
        <a:off x="3967596" y="136472"/>
        <a:ext cx="4215640" cy="764516"/>
      </dsp:txXfrm>
    </dsp:sp>
    <dsp:sp modelId="{C9192FB9-772A-4AC9-B944-8204B2DC5B45}">
      <dsp:nvSpPr>
        <dsp:cNvPr id="0" name=""/>
        <dsp:cNvSpPr/>
      </dsp:nvSpPr>
      <dsp:spPr>
        <a:xfrm>
          <a:off x="1765794" y="1459087"/>
          <a:ext cx="3030146" cy="1408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12536-363F-4BE0-B785-24E362E99622}">
      <dsp:nvSpPr>
        <dsp:cNvPr id="0" name=""/>
        <dsp:cNvSpPr/>
      </dsp:nvSpPr>
      <dsp:spPr>
        <a:xfrm>
          <a:off x="2012298" y="1693266"/>
          <a:ext cx="3030146" cy="1408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b="1" kern="1200" dirty="0"/>
            <a:t>EXTERNAL FORCES</a:t>
          </a:r>
        </a:p>
      </dsp:txBody>
      <dsp:txXfrm>
        <a:off x="2053560" y="1734528"/>
        <a:ext cx="2947622" cy="1326248"/>
      </dsp:txXfrm>
    </dsp:sp>
    <dsp:sp modelId="{78DB4248-63EF-49D8-9E3E-4F6BFB76D430}">
      <dsp:nvSpPr>
        <dsp:cNvPr id="0" name=""/>
        <dsp:cNvSpPr/>
      </dsp:nvSpPr>
      <dsp:spPr>
        <a:xfrm>
          <a:off x="947442" y="3513084"/>
          <a:ext cx="4666851" cy="1408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71023-932D-4E63-B590-ACFEF7FE4BC2}">
      <dsp:nvSpPr>
        <dsp:cNvPr id="0" name=""/>
        <dsp:cNvSpPr/>
      </dsp:nvSpPr>
      <dsp:spPr>
        <a:xfrm>
          <a:off x="1193946" y="3747263"/>
          <a:ext cx="4666851" cy="1408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These are pushes or pulls on the body that arise from sources outside the body. For example: Gravity, Wind, Water, etc</a:t>
          </a:r>
        </a:p>
      </dsp:txBody>
      <dsp:txXfrm>
        <a:off x="1235208" y="3788525"/>
        <a:ext cx="4584327" cy="1326248"/>
      </dsp:txXfrm>
    </dsp:sp>
    <dsp:sp modelId="{0A41AD37-7E1A-46F3-9E1B-DFA162882741}">
      <dsp:nvSpPr>
        <dsp:cNvPr id="0" name=""/>
        <dsp:cNvSpPr/>
      </dsp:nvSpPr>
      <dsp:spPr>
        <a:xfrm>
          <a:off x="6830468" y="1459087"/>
          <a:ext cx="3061561" cy="1408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532D1-580B-4A1A-A705-2DF26517450A}">
      <dsp:nvSpPr>
        <dsp:cNvPr id="0" name=""/>
        <dsp:cNvSpPr/>
      </dsp:nvSpPr>
      <dsp:spPr>
        <a:xfrm>
          <a:off x="7076972" y="1693266"/>
          <a:ext cx="3061561" cy="1408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b="1" kern="1200" dirty="0"/>
            <a:t>INTERNAL FORCES</a:t>
          </a:r>
        </a:p>
      </dsp:txBody>
      <dsp:txXfrm>
        <a:off x="7118234" y="1734528"/>
        <a:ext cx="2979037" cy="1326248"/>
      </dsp:txXfrm>
    </dsp:sp>
    <dsp:sp modelId="{84E8C3E8-F01A-45C9-ABC6-BBE9BD4D0523}">
      <dsp:nvSpPr>
        <dsp:cNvPr id="0" name=""/>
        <dsp:cNvSpPr/>
      </dsp:nvSpPr>
      <dsp:spPr>
        <a:xfrm>
          <a:off x="6107302" y="3513084"/>
          <a:ext cx="4507893" cy="1408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8580E-5B7D-44F6-B00C-0CB142BE0061}">
      <dsp:nvSpPr>
        <dsp:cNvPr id="0" name=""/>
        <dsp:cNvSpPr/>
      </dsp:nvSpPr>
      <dsp:spPr>
        <a:xfrm>
          <a:off x="6353806" y="3747263"/>
          <a:ext cx="4507893" cy="1408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These are the forces that act on the body arising from sources within the human body. For example: muscle pull, bones and ligaments, etc.</a:t>
          </a:r>
        </a:p>
      </dsp:txBody>
      <dsp:txXfrm>
        <a:off x="6395068" y="3788525"/>
        <a:ext cx="4425369" cy="13262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F716EA-2007-6C22-F50D-5C239A25F2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2EE9E7EA-CA85-FC5B-E840-6C8D9819A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8A44E-6C4D-4E3C-B0A0-D4155ED3B0B4}" type="datetimeFigureOut">
              <a:rPr lang="en-IN" smtClean="0"/>
              <a:t>15-11-2022</a:t>
            </a:fld>
            <a:endParaRPr lang="en-IN"/>
          </a:p>
        </p:txBody>
      </p:sp>
      <p:sp>
        <p:nvSpPr>
          <p:cNvPr id="4" name="Footer Placeholder 3">
            <a:extLst>
              <a:ext uri="{FF2B5EF4-FFF2-40B4-BE49-F238E27FC236}">
                <a16:creationId xmlns:a16="http://schemas.microsoft.com/office/drawing/2014/main" id="{9F5AE66F-338D-B96C-27A8-5D92249472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2A3020A-A4C5-A6C3-3C43-4C5DC8F319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5F4CB-F8CB-4F5F-8B43-5949057FB668}" type="slidenum">
              <a:rPr lang="en-IN" smtClean="0"/>
              <a:t>‹#›</a:t>
            </a:fld>
            <a:endParaRPr lang="en-IN"/>
          </a:p>
        </p:txBody>
      </p:sp>
    </p:spTree>
    <p:extLst>
      <p:ext uri="{BB962C8B-B14F-4D97-AF65-F5344CB8AC3E}">
        <p14:creationId xmlns:p14="http://schemas.microsoft.com/office/powerpoint/2010/main" val="33433634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1368D9-27FE-431B-A2EF-A1BFA3E7DC02}"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51589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68D9-27FE-431B-A2EF-A1BFA3E7DC02}"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210597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F1368D9-27FE-431B-A2EF-A1BFA3E7DC02}" type="datetimeFigureOut">
              <a:rPr lang="en-IN" smtClean="0"/>
              <a:t>15-11-2022</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360992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68D9-27FE-431B-A2EF-A1BFA3E7DC02}"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57019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F1368D9-27FE-431B-A2EF-A1BFA3E7DC02}" type="datetimeFigureOut">
              <a:rPr lang="en-IN" smtClean="0"/>
              <a:t>15-11-2022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9B32BA-3346-4D14-94C0-0E040D9534D8}" type="slidenum">
              <a:rPr lang="en-IN" smtClean="0"/>
              <a:t>‹#›</a:t>
            </a:fld>
            <a:endParaRPr lang="en-IN"/>
          </a:p>
        </p:txBody>
      </p:sp>
    </p:spTree>
    <p:extLst>
      <p:ext uri="{BB962C8B-B14F-4D97-AF65-F5344CB8AC3E}">
        <p14:creationId xmlns:p14="http://schemas.microsoft.com/office/powerpoint/2010/main" val="6658989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368D9-27FE-431B-A2EF-A1BFA3E7DC02}"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66575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1368D9-27FE-431B-A2EF-A1BFA3E7DC02}" type="datetimeFigureOut">
              <a:rPr lang="en-IN" smtClean="0"/>
              <a:t>15-11-2022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405316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1368D9-27FE-431B-A2EF-A1BFA3E7DC02}" type="datetimeFigureOut">
              <a:rPr lang="en-IN" smtClean="0"/>
              <a:t>15-11-2022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393856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368D9-27FE-431B-A2EF-A1BFA3E7DC02}" type="datetimeFigureOut">
              <a:rPr lang="en-IN" smtClean="0"/>
              <a:t>15-11-2022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369668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368D9-27FE-431B-A2EF-A1BFA3E7DC02}"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172804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368D9-27FE-431B-A2EF-A1BFA3E7DC02}"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9B32BA-3346-4D14-94C0-0E040D9534D8}" type="slidenum">
              <a:rPr lang="en-IN" smtClean="0"/>
              <a:t>‹#›</a:t>
            </a:fld>
            <a:endParaRPr lang="en-IN"/>
          </a:p>
        </p:txBody>
      </p:sp>
    </p:spTree>
    <p:extLst>
      <p:ext uri="{BB962C8B-B14F-4D97-AF65-F5344CB8AC3E}">
        <p14:creationId xmlns:p14="http://schemas.microsoft.com/office/powerpoint/2010/main" val="234378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F1368D9-27FE-431B-A2EF-A1BFA3E7DC02}" type="datetimeFigureOut">
              <a:rPr lang="en-IN" smtClean="0"/>
              <a:t>15-11-2022</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69B32BA-3346-4D14-94C0-0E040D9534D8}" type="slidenum">
              <a:rPr lang="en-IN" smtClean="0"/>
              <a:t>‹#›</a:t>
            </a:fld>
            <a:endParaRPr lang="en-IN"/>
          </a:p>
        </p:txBody>
      </p:sp>
    </p:spTree>
    <p:extLst>
      <p:ext uri="{BB962C8B-B14F-4D97-AF65-F5344CB8AC3E}">
        <p14:creationId xmlns:p14="http://schemas.microsoft.com/office/powerpoint/2010/main" val="33867916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1031-B4EF-5AE0-FD6F-37C7EBF50088}"/>
              </a:ext>
            </a:extLst>
          </p:cNvPr>
          <p:cNvSpPr>
            <a:spLocks noGrp="1"/>
          </p:cNvSpPr>
          <p:nvPr>
            <p:ph type="ctrTitle"/>
          </p:nvPr>
        </p:nvSpPr>
        <p:spPr>
          <a:xfrm>
            <a:off x="883920" y="2033869"/>
            <a:ext cx="10576560" cy="1655762"/>
          </a:xfrm>
        </p:spPr>
        <p:txBody>
          <a:bodyPr>
            <a:normAutofit/>
          </a:bodyPr>
          <a:lstStyle/>
          <a:p>
            <a:r>
              <a:rPr lang="en-IN" sz="8800" b="1" dirty="0">
                <a:latin typeface="Algerian" panose="04020705040A02060702" pitchFamily="82" charset="0"/>
              </a:rPr>
              <a:t>FORCE &amp; FRICTION</a:t>
            </a:r>
          </a:p>
        </p:txBody>
      </p:sp>
      <p:sp>
        <p:nvSpPr>
          <p:cNvPr id="3" name="Subtitle 2">
            <a:extLst>
              <a:ext uri="{FF2B5EF4-FFF2-40B4-BE49-F238E27FC236}">
                <a16:creationId xmlns:a16="http://schemas.microsoft.com/office/drawing/2014/main" id="{86F03644-913A-832B-6A29-1A06EB59057C}"/>
              </a:ext>
            </a:extLst>
          </p:cNvPr>
          <p:cNvSpPr>
            <a:spLocks noGrp="1"/>
          </p:cNvSpPr>
          <p:nvPr>
            <p:ph type="subTitle" idx="1"/>
          </p:nvPr>
        </p:nvSpPr>
        <p:spPr/>
        <p:txBody>
          <a:bodyPr>
            <a:normAutofit fontScale="55000" lnSpcReduction="20000"/>
          </a:bodyPr>
          <a:lstStyle/>
          <a:p>
            <a:r>
              <a:rPr lang="en-IN" sz="2800" b="1" dirty="0"/>
              <a:t>BY:</a:t>
            </a:r>
          </a:p>
          <a:p>
            <a:r>
              <a:rPr lang="en-IN" sz="2800" b="1" dirty="0"/>
              <a:t>DR. DIGVIJAY SHARMA</a:t>
            </a:r>
          </a:p>
          <a:p>
            <a:r>
              <a:rPr lang="en-IN" sz="2800" b="1" dirty="0"/>
              <a:t>DIRECTOR</a:t>
            </a:r>
          </a:p>
          <a:p>
            <a:r>
              <a:rPr lang="en-IN" sz="2800" b="1" dirty="0"/>
              <a:t>SCHOOL OF HEALTH SCIENCES, CSJMU</a:t>
            </a:r>
          </a:p>
        </p:txBody>
      </p:sp>
    </p:spTree>
    <p:extLst>
      <p:ext uri="{BB962C8B-B14F-4D97-AF65-F5344CB8AC3E}">
        <p14:creationId xmlns:p14="http://schemas.microsoft.com/office/powerpoint/2010/main" val="119959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9872-138C-8BF6-663D-2613E90D2B21}"/>
              </a:ext>
            </a:extLst>
          </p:cNvPr>
          <p:cNvSpPr>
            <a:spLocks noGrp="1"/>
          </p:cNvSpPr>
          <p:nvPr>
            <p:ph type="title"/>
          </p:nvPr>
        </p:nvSpPr>
        <p:spPr>
          <a:xfrm>
            <a:off x="838200" y="766569"/>
            <a:ext cx="10515600" cy="839207"/>
          </a:xfrm>
        </p:spPr>
        <p:txBody>
          <a:bodyPr>
            <a:normAutofit/>
          </a:bodyPr>
          <a:lstStyle/>
          <a:p>
            <a:pPr algn="ctr"/>
            <a:r>
              <a:rPr lang="en-IN" sz="5400" b="1" dirty="0">
                <a:latin typeface="Algerian" panose="04020705040A02060702" pitchFamily="82" charset="0"/>
              </a:rPr>
              <a:t>REACTION FORCES</a:t>
            </a:r>
            <a:endParaRPr lang="en-IN" sz="5400" dirty="0"/>
          </a:p>
        </p:txBody>
      </p:sp>
      <p:sp>
        <p:nvSpPr>
          <p:cNvPr id="3" name="Content Placeholder 2">
            <a:extLst>
              <a:ext uri="{FF2B5EF4-FFF2-40B4-BE49-F238E27FC236}">
                <a16:creationId xmlns:a16="http://schemas.microsoft.com/office/drawing/2014/main" id="{F96B438A-3B13-A9D8-BA84-D0D9702AB6F5}"/>
              </a:ext>
            </a:extLst>
          </p:cNvPr>
          <p:cNvSpPr>
            <a:spLocks noGrp="1"/>
          </p:cNvSpPr>
          <p:nvPr>
            <p:ph idx="1"/>
          </p:nvPr>
        </p:nvSpPr>
        <p:spPr>
          <a:xfrm>
            <a:off x="838200" y="2042160"/>
            <a:ext cx="10515600" cy="4179408"/>
          </a:xfrm>
        </p:spPr>
        <p:txBody>
          <a:bodyPr/>
          <a:lstStyle/>
          <a:p>
            <a:r>
              <a:rPr lang="en-IN" dirty="0"/>
              <a:t>It is important to note that in any interaction pair, the point of application are on different object. </a:t>
            </a:r>
          </a:p>
          <a:p>
            <a:r>
              <a:rPr lang="en-IN" dirty="0"/>
              <a:t>The following points must be considerable in case of forces on an object:</a:t>
            </a:r>
          </a:p>
          <a:p>
            <a:pPr lvl="1"/>
            <a:r>
              <a:rPr lang="en-IN" dirty="0"/>
              <a:t>Forces on an object are exerted by things that touch that object</a:t>
            </a:r>
          </a:p>
          <a:p>
            <a:pPr lvl="1"/>
            <a:r>
              <a:rPr lang="en-IN" dirty="0"/>
              <a:t>Gravity counts a force on all objects is always touching an object</a:t>
            </a:r>
          </a:p>
          <a:p>
            <a:pPr lvl="1"/>
            <a:r>
              <a:rPr lang="en-IN" dirty="0"/>
              <a:t>When two objects contact, they exert a force on each other  (all forces come in pairs)</a:t>
            </a:r>
          </a:p>
        </p:txBody>
      </p:sp>
    </p:spTree>
    <p:extLst>
      <p:ext uri="{BB962C8B-B14F-4D97-AF65-F5344CB8AC3E}">
        <p14:creationId xmlns:p14="http://schemas.microsoft.com/office/powerpoint/2010/main" val="359714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4DB4-EB15-8DB6-03CC-9302DF46459C}"/>
              </a:ext>
            </a:extLst>
          </p:cNvPr>
          <p:cNvSpPr>
            <a:spLocks noGrp="1"/>
          </p:cNvSpPr>
          <p:nvPr>
            <p:ph type="title"/>
          </p:nvPr>
        </p:nvSpPr>
        <p:spPr>
          <a:xfrm>
            <a:off x="1202919" y="233376"/>
            <a:ext cx="9784080" cy="1508760"/>
          </a:xfrm>
        </p:spPr>
        <p:txBody>
          <a:bodyPr/>
          <a:lstStyle/>
          <a:p>
            <a:pPr algn="ctr"/>
            <a:r>
              <a:rPr lang="en-IN" sz="6000" b="1" dirty="0">
                <a:latin typeface="Algerian" panose="04020705040A02060702" pitchFamily="82" charset="0"/>
              </a:rPr>
              <a:t>LINEAR FORCE SYSTEM</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42B81260-79FC-718F-BEE4-F95E8F62D022}"/>
              </a:ext>
            </a:extLst>
          </p:cNvPr>
          <p:cNvSpPr>
            <a:spLocks noGrp="1"/>
          </p:cNvSpPr>
          <p:nvPr>
            <p:ph idx="1"/>
          </p:nvPr>
        </p:nvSpPr>
        <p:spPr>
          <a:xfrm>
            <a:off x="512955" y="1960880"/>
            <a:ext cx="11363093" cy="4696398"/>
          </a:xfrm>
        </p:spPr>
        <p:txBody>
          <a:bodyPr>
            <a:normAutofit/>
          </a:bodyPr>
          <a:lstStyle/>
          <a:p>
            <a:r>
              <a:rPr lang="en-IN" dirty="0"/>
              <a:t>A linear force system exists whenever two or more forces act on the same object and in the same line</a:t>
            </a:r>
          </a:p>
          <a:p>
            <a:r>
              <a:rPr lang="en-IN" dirty="0"/>
              <a:t>Vector in this same linear force system will overlap if lengths are extended.</a:t>
            </a:r>
          </a:p>
          <a:p>
            <a:r>
              <a:rPr lang="en-IN" dirty="0"/>
              <a:t>Vectors that overlap but applied on different objects can not be a part of the linear force system</a:t>
            </a:r>
          </a:p>
          <a:p>
            <a:r>
              <a:rPr lang="en-IN" dirty="0"/>
              <a:t>Since, linear force system produces translatory motion, the magnitude is given signs using the convention for translatory forces</a:t>
            </a:r>
          </a:p>
          <a:p>
            <a:r>
              <a:rPr lang="en-IN" dirty="0"/>
              <a:t>So the forces applied up or to the right are considered positive.</a:t>
            </a:r>
          </a:p>
          <a:p>
            <a:r>
              <a:rPr lang="en-IN" dirty="0"/>
              <a:t>When applied down on to the left are considered as negative</a:t>
            </a:r>
          </a:p>
          <a:p>
            <a:r>
              <a:rPr lang="en-IN" dirty="0"/>
              <a:t>The resultant of linear force system is determined by finding the arithmetic sum of the magnitude of each of forces in same force system</a:t>
            </a:r>
          </a:p>
        </p:txBody>
      </p:sp>
    </p:spTree>
    <p:extLst>
      <p:ext uri="{BB962C8B-B14F-4D97-AF65-F5344CB8AC3E}">
        <p14:creationId xmlns:p14="http://schemas.microsoft.com/office/powerpoint/2010/main" val="98899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B101D-E466-907A-4AF7-5E4385CB9ED5}"/>
              </a:ext>
            </a:extLst>
          </p:cNvPr>
          <p:cNvSpPr>
            <a:spLocks noGrp="1"/>
          </p:cNvSpPr>
          <p:nvPr>
            <p:ph type="title"/>
          </p:nvPr>
        </p:nvSpPr>
        <p:spPr/>
        <p:txBody>
          <a:bodyPr/>
          <a:lstStyle/>
          <a:p>
            <a:pPr algn="ctr"/>
            <a:r>
              <a:rPr lang="en-IN" sz="6000" b="1" dirty="0">
                <a:latin typeface="Algerian" panose="04020705040A02060702" pitchFamily="82" charset="0"/>
              </a:rPr>
              <a:t>CONCURRENT FORCES</a:t>
            </a:r>
            <a:endParaRPr lang="en-IN" b="1" dirty="0">
              <a:latin typeface="Algerian" panose="04020705040A02060702" pitchFamily="82" charset="0"/>
            </a:endParaRPr>
          </a:p>
        </p:txBody>
      </p:sp>
      <p:sp>
        <p:nvSpPr>
          <p:cNvPr id="5" name="Content Placeholder 4">
            <a:extLst>
              <a:ext uri="{FF2B5EF4-FFF2-40B4-BE49-F238E27FC236}">
                <a16:creationId xmlns:a16="http://schemas.microsoft.com/office/drawing/2014/main" id="{D9DB019B-C872-8FDD-6D92-E0726DA8DF9C}"/>
              </a:ext>
            </a:extLst>
          </p:cNvPr>
          <p:cNvSpPr>
            <a:spLocks noGrp="1"/>
          </p:cNvSpPr>
          <p:nvPr>
            <p:ph idx="1"/>
          </p:nvPr>
        </p:nvSpPr>
        <p:spPr/>
        <p:txBody>
          <a:bodyPr/>
          <a:lstStyle/>
          <a:p>
            <a:r>
              <a:rPr lang="en-IN" dirty="0"/>
              <a:t>Two or more forces acting at a common point of application on an object but in divergent directions are a part of a Concurrent force system</a:t>
            </a:r>
          </a:p>
          <a:p>
            <a:r>
              <a:rPr lang="en-IN" dirty="0"/>
              <a:t>Two or more forces applied to the same object can also be a part of the same concurrent force system when the vectors have different points of application on the object as long as the vectors intersect when extended in length</a:t>
            </a:r>
          </a:p>
          <a:p>
            <a:r>
              <a:rPr lang="en-IN" dirty="0"/>
              <a:t>The net resultant can be represented by a single new vector through the process known as Composition of forces</a:t>
            </a:r>
          </a:p>
        </p:txBody>
      </p:sp>
    </p:spTree>
    <p:extLst>
      <p:ext uri="{BB962C8B-B14F-4D97-AF65-F5344CB8AC3E}">
        <p14:creationId xmlns:p14="http://schemas.microsoft.com/office/powerpoint/2010/main" val="208443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F22D06-510E-522C-C1E7-39ADC4B79137}"/>
              </a:ext>
            </a:extLst>
          </p:cNvPr>
          <p:cNvPicPr>
            <a:picLocks noChangeAspect="1"/>
          </p:cNvPicPr>
          <p:nvPr/>
        </p:nvPicPr>
        <p:blipFill>
          <a:blip r:embed="rId2"/>
          <a:stretch>
            <a:fillRect/>
          </a:stretch>
        </p:blipFill>
        <p:spPr>
          <a:xfrm>
            <a:off x="299884" y="1555703"/>
            <a:ext cx="4073333" cy="3558293"/>
          </a:xfrm>
          <a:prstGeom prst="rect">
            <a:avLst/>
          </a:prstGeom>
        </p:spPr>
      </p:pic>
      <p:pic>
        <p:nvPicPr>
          <p:cNvPr id="5" name="Picture 4">
            <a:extLst>
              <a:ext uri="{FF2B5EF4-FFF2-40B4-BE49-F238E27FC236}">
                <a16:creationId xmlns:a16="http://schemas.microsoft.com/office/drawing/2014/main" id="{C3FE25F6-3E2A-522B-0280-B42BF864284D}"/>
              </a:ext>
            </a:extLst>
          </p:cNvPr>
          <p:cNvPicPr>
            <a:picLocks noChangeAspect="1"/>
          </p:cNvPicPr>
          <p:nvPr/>
        </p:nvPicPr>
        <p:blipFill>
          <a:blip r:embed="rId3"/>
          <a:stretch>
            <a:fillRect/>
          </a:stretch>
        </p:blipFill>
        <p:spPr>
          <a:xfrm>
            <a:off x="4691398" y="1652471"/>
            <a:ext cx="7128445" cy="3014314"/>
          </a:xfrm>
          <a:prstGeom prst="rect">
            <a:avLst/>
          </a:prstGeom>
        </p:spPr>
      </p:pic>
    </p:spTree>
    <p:extLst>
      <p:ext uri="{BB962C8B-B14F-4D97-AF65-F5344CB8AC3E}">
        <p14:creationId xmlns:p14="http://schemas.microsoft.com/office/powerpoint/2010/main" val="3861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FE5D-DD1B-C3CB-8530-67C03F9BCE8A}"/>
              </a:ext>
            </a:extLst>
          </p:cNvPr>
          <p:cNvSpPr>
            <a:spLocks noGrp="1"/>
          </p:cNvSpPr>
          <p:nvPr>
            <p:ph type="title"/>
          </p:nvPr>
        </p:nvSpPr>
        <p:spPr/>
        <p:txBody>
          <a:bodyPr/>
          <a:lstStyle/>
          <a:p>
            <a:pPr algn="ctr"/>
            <a:r>
              <a:rPr lang="en-IN" sz="6000" b="1" dirty="0">
                <a:latin typeface="Algerian" panose="04020705040A02060702" pitchFamily="82" charset="0"/>
              </a:rPr>
              <a:t>COMPOSITION OF FORCES</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87D8AC26-8982-8907-081A-8B8DF3117F0E}"/>
              </a:ext>
            </a:extLst>
          </p:cNvPr>
          <p:cNvSpPr>
            <a:spLocks noGrp="1"/>
          </p:cNvSpPr>
          <p:nvPr>
            <p:ph idx="1"/>
          </p:nvPr>
        </p:nvSpPr>
        <p:spPr>
          <a:xfrm>
            <a:off x="838200" y="2042159"/>
            <a:ext cx="10515600" cy="4012953"/>
          </a:xfrm>
        </p:spPr>
        <p:txBody>
          <a:bodyPr/>
          <a:lstStyle/>
          <a:p>
            <a:r>
              <a:rPr lang="en-IN" dirty="0"/>
              <a:t>If two men pulling the block at a right angle to each other then, action lines of Man A on block and Man B on the block are in different directions</a:t>
            </a:r>
          </a:p>
          <a:p>
            <a:r>
              <a:rPr lang="en-IN" dirty="0"/>
              <a:t>The net effect or resultant action of the two pulls will be in a line that was between the men, which can be shown by polygon method</a:t>
            </a:r>
          </a:p>
          <a:p>
            <a:r>
              <a:rPr lang="en-IN" dirty="0"/>
              <a:t>The vectors with a common point of application maintaining a 90 degree angle between them such that the new vectors are drawn parallel to the old vectors forming a polygon.</a:t>
            </a:r>
          </a:p>
          <a:p>
            <a:r>
              <a:rPr lang="en-IN" dirty="0"/>
              <a:t>The resultant vector so obtained is always diagonal of the polygon formed by the original two vectors</a:t>
            </a:r>
          </a:p>
        </p:txBody>
      </p:sp>
    </p:spTree>
    <p:extLst>
      <p:ext uri="{BB962C8B-B14F-4D97-AF65-F5344CB8AC3E}">
        <p14:creationId xmlns:p14="http://schemas.microsoft.com/office/powerpoint/2010/main" val="394182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D317B-6262-02BE-812F-F0A2335D2541}"/>
              </a:ext>
            </a:extLst>
          </p:cNvPr>
          <p:cNvPicPr>
            <a:picLocks noChangeAspect="1"/>
          </p:cNvPicPr>
          <p:nvPr/>
        </p:nvPicPr>
        <p:blipFill>
          <a:blip r:embed="rId2"/>
          <a:stretch>
            <a:fillRect/>
          </a:stretch>
        </p:blipFill>
        <p:spPr>
          <a:xfrm>
            <a:off x="621921" y="600876"/>
            <a:ext cx="4509709" cy="2615631"/>
          </a:xfrm>
          <a:prstGeom prst="rect">
            <a:avLst/>
          </a:prstGeom>
        </p:spPr>
      </p:pic>
      <p:pic>
        <p:nvPicPr>
          <p:cNvPr id="5" name="Picture 4">
            <a:extLst>
              <a:ext uri="{FF2B5EF4-FFF2-40B4-BE49-F238E27FC236}">
                <a16:creationId xmlns:a16="http://schemas.microsoft.com/office/drawing/2014/main" id="{301DCB50-A490-3A9D-26BB-C36F7716A783}"/>
              </a:ext>
            </a:extLst>
          </p:cNvPr>
          <p:cNvPicPr>
            <a:picLocks noChangeAspect="1"/>
          </p:cNvPicPr>
          <p:nvPr/>
        </p:nvPicPr>
        <p:blipFill>
          <a:blip r:embed="rId3"/>
          <a:stretch>
            <a:fillRect/>
          </a:stretch>
        </p:blipFill>
        <p:spPr>
          <a:xfrm>
            <a:off x="5474361" y="508128"/>
            <a:ext cx="2339025" cy="2920872"/>
          </a:xfrm>
          <a:prstGeom prst="rect">
            <a:avLst/>
          </a:prstGeom>
        </p:spPr>
      </p:pic>
      <p:pic>
        <p:nvPicPr>
          <p:cNvPr id="6" name="Picture 5">
            <a:extLst>
              <a:ext uri="{FF2B5EF4-FFF2-40B4-BE49-F238E27FC236}">
                <a16:creationId xmlns:a16="http://schemas.microsoft.com/office/drawing/2014/main" id="{1D757A3C-B918-3080-5B16-7D6E3F3E821D}"/>
              </a:ext>
            </a:extLst>
          </p:cNvPr>
          <p:cNvPicPr>
            <a:picLocks noChangeAspect="1"/>
          </p:cNvPicPr>
          <p:nvPr/>
        </p:nvPicPr>
        <p:blipFill>
          <a:blip r:embed="rId4"/>
          <a:stretch>
            <a:fillRect/>
          </a:stretch>
        </p:blipFill>
        <p:spPr>
          <a:xfrm>
            <a:off x="638837" y="3614531"/>
            <a:ext cx="4338956" cy="2975284"/>
          </a:xfrm>
          <a:prstGeom prst="rect">
            <a:avLst/>
          </a:prstGeom>
        </p:spPr>
      </p:pic>
      <p:pic>
        <p:nvPicPr>
          <p:cNvPr id="7" name="Picture 6">
            <a:extLst>
              <a:ext uri="{FF2B5EF4-FFF2-40B4-BE49-F238E27FC236}">
                <a16:creationId xmlns:a16="http://schemas.microsoft.com/office/drawing/2014/main" id="{E09410A3-A45E-27C2-3C3E-17F4E45F8A14}"/>
              </a:ext>
            </a:extLst>
          </p:cNvPr>
          <p:cNvPicPr>
            <a:picLocks noChangeAspect="1"/>
          </p:cNvPicPr>
          <p:nvPr/>
        </p:nvPicPr>
        <p:blipFill>
          <a:blip r:embed="rId5"/>
          <a:stretch>
            <a:fillRect/>
          </a:stretch>
        </p:blipFill>
        <p:spPr>
          <a:xfrm>
            <a:off x="5757194" y="3668943"/>
            <a:ext cx="2190654" cy="2920872"/>
          </a:xfrm>
          <a:prstGeom prst="rect">
            <a:avLst/>
          </a:prstGeom>
        </p:spPr>
      </p:pic>
      <p:pic>
        <p:nvPicPr>
          <p:cNvPr id="8" name="Picture 7">
            <a:extLst>
              <a:ext uri="{FF2B5EF4-FFF2-40B4-BE49-F238E27FC236}">
                <a16:creationId xmlns:a16="http://schemas.microsoft.com/office/drawing/2014/main" id="{C92A74FE-9455-614E-B430-C51768B8C3D2}"/>
              </a:ext>
            </a:extLst>
          </p:cNvPr>
          <p:cNvPicPr>
            <a:picLocks noChangeAspect="1"/>
          </p:cNvPicPr>
          <p:nvPr/>
        </p:nvPicPr>
        <p:blipFill>
          <a:blip r:embed="rId6"/>
          <a:stretch>
            <a:fillRect/>
          </a:stretch>
        </p:blipFill>
        <p:spPr>
          <a:xfrm>
            <a:off x="8006575" y="1057865"/>
            <a:ext cx="4155088" cy="2752260"/>
          </a:xfrm>
          <a:prstGeom prst="rect">
            <a:avLst/>
          </a:prstGeom>
        </p:spPr>
      </p:pic>
    </p:spTree>
    <p:extLst>
      <p:ext uri="{BB962C8B-B14F-4D97-AF65-F5344CB8AC3E}">
        <p14:creationId xmlns:p14="http://schemas.microsoft.com/office/powerpoint/2010/main" val="83332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39FE-7F08-2B86-CBAF-E98FE2FFCD38}"/>
              </a:ext>
            </a:extLst>
          </p:cNvPr>
          <p:cNvSpPr>
            <a:spLocks noGrp="1"/>
          </p:cNvSpPr>
          <p:nvPr>
            <p:ph type="title"/>
          </p:nvPr>
        </p:nvSpPr>
        <p:spPr/>
        <p:txBody>
          <a:bodyPr/>
          <a:lstStyle/>
          <a:p>
            <a:pPr algn="ctr"/>
            <a:r>
              <a:rPr lang="en-IN" sz="6000" b="1" dirty="0">
                <a:latin typeface="Algerian" panose="04020705040A02060702" pitchFamily="82" charset="0"/>
              </a:rPr>
              <a:t>FRICTION</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DC60E404-6422-3E9C-0478-6BA60C4FC14A}"/>
              </a:ext>
            </a:extLst>
          </p:cNvPr>
          <p:cNvSpPr>
            <a:spLocks noGrp="1"/>
          </p:cNvSpPr>
          <p:nvPr>
            <p:ph idx="1"/>
          </p:nvPr>
        </p:nvSpPr>
        <p:spPr>
          <a:xfrm>
            <a:off x="838200" y="1940560"/>
            <a:ext cx="10515600" cy="4236403"/>
          </a:xfrm>
        </p:spPr>
        <p:txBody>
          <a:bodyPr>
            <a:normAutofit/>
          </a:bodyPr>
          <a:lstStyle/>
          <a:p>
            <a:r>
              <a:rPr lang="en-IN" dirty="0"/>
              <a:t>The force of Friction may exists whenever two objects contact</a:t>
            </a:r>
          </a:p>
          <a:p>
            <a:r>
              <a:rPr lang="en-IN" dirty="0"/>
              <a:t>It has magnitude only when two conducting objects move or attempt to move on the other.</a:t>
            </a:r>
          </a:p>
          <a:p>
            <a:r>
              <a:rPr lang="en-IN" dirty="0"/>
              <a:t>The force that moves or attempts to move one object on another is termed as Shear Force.</a:t>
            </a:r>
          </a:p>
          <a:p>
            <a:r>
              <a:rPr lang="en-IN" dirty="0"/>
              <a:t>It is the force that is applied parallel to contacting surfaces in direction of attempted movement.</a:t>
            </a:r>
          </a:p>
          <a:p>
            <a:r>
              <a:rPr lang="en-IN" dirty="0"/>
              <a:t>When two contacting objects are not moving, but there is a shear force applied to the object, then maximum magnitude of force of friction on that object is the product of a constant known as coefficient of static friction and the reaction or constant force exerted by the contacting object.</a:t>
            </a:r>
          </a:p>
          <a:p>
            <a:endParaRPr lang="en-IN" dirty="0"/>
          </a:p>
        </p:txBody>
      </p:sp>
    </p:spTree>
    <p:extLst>
      <p:ext uri="{BB962C8B-B14F-4D97-AF65-F5344CB8AC3E}">
        <p14:creationId xmlns:p14="http://schemas.microsoft.com/office/powerpoint/2010/main" val="408562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6E25-C6FC-6A82-FC82-C69D2917E26D}"/>
              </a:ext>
            </a:extLst>
          </p:cNvPr>
          <p:cNvSpPr>
            <a:spLocks noGrp="1"/>
          </p:cNvSpPr>
          <p:nvPr>
            <p:ph type="title"/>
          </p:nvPr>
        </p:nvSpPr>
        <p:spPr/>
        <p:txBody>
          <a:bodyPr>
            <a:normAutofit/>
          </a:bodyPr>
          <a:lstStyle/>
          <a:p>
            <a:pPr algn="ctr"/>
            <a:r>
              <a:rPr lang="en-IN" sz="6600" b="1" dirty="0"/>
              <a:t>FRICTION</a:t>
            </a:r>
          </a:p>
        </p:txBody>
      </p:sp>
      <p:sp>
        <p:nvSpPr>
          <p:cNvPr id="3" name="Content Placeholder 2">
            <a:extLst>
              <a:ext uri="{FF2B5EF4-FFF2-40B4-BE49-F238E27FC236}">
                <a16:creationId xmlns:a16="http://schemas.microsoft.com/office/drawing/2014/main" id="{5494FE18-6718-F97D-DE5D-06F75D252422}"/>
              </a:ext>
            </a:extLst>
          </p:cNvPr>
          <p:cNvSpPr>
            <a:spLocks noGrp="1"/>
          </p:cNvSpPr>
          <p:nvPr>
            <p:ph idx="1"/>
          </p:nvPr>
        </p:nvSpPr>
        <p:spPr/>
        <p:txBody>
          <a:bodyPr>
            <a:normAutofit fontScale="85000" lnSpcReduction="20000"/>
          </a:bodyPr>
          <a:lstStyle/>
          <a:p>
            <a:r>
              <a:rPr lang="en-IN" dirty="0"/>
              <a:t>The coefficient of static friction is constant for given material</a:t>
            </a:r>
          </a:p>
          <a:p>
            <a:pPr marL="0" indent="0" algn="ctr">
              <a:buNone/>
            </a:pPr>
            <a:r>
              <a:rPr lang="en-IN" sz="3200" b="1" dirty="0" err="1"/>
              <a:t>F</a:t>
            </a:r>
            <a:r>
              <a:rPr lang="en-IN" sz="3200" b="1" baseline="-25000" dirty="0" err="1"/>
              <a:t>x</a:t>
            </a:r>
            <a:r>
              <a:rPr lang="en-IN" sz="3200" b="1" dirty="0"/>
              <a:t> ≤ µ</a:t>
            </a:r>
            <a:r>
              <a:rPr lang="en-IN" sz="3200" b="1" baseline="-25000" dirty="0" err="1"/>
              <a:t>s</a:t>
            </a:r>
            <a:r>
              <a:rPr lang="en-IN" sz="3200" b="1" dirty="0" err="1"/>
              <a:t>F</a:t>
            </a:r>
            <a:r>
              <a:rPr lang="en-IN" sz="3200" b="1" baseline="-25000" dirty="0" err="1"/>
              <a:t>c</a:t>
            </a:r>
            <a:endParaRPr lang="en-IN" sz="3200" b="1" baseline="-25000" dirty="0"/>
          </a:p>
          <a:p>
            <a:r>
              <a:rPr lang="en-IN" sz="2400" dirty="0"/>
              <a:t>µ</a:t>
            </a:r>
            <a:r>
              <a:rPr lang="en-IN" sz="2400" baseline="-25000" dirty="0"/>
              <a:t>s</a:t>
            </a:r>
            <a:r>
              <a:rPr lang="en-IN" sz="2400" dirty="0"/>
              <a:t> for ice on ice = 0.05 (approx.) and for wood on wood = 0.25</a:t>
            </a:r>
          </a:p>
          <a:p>
            <a:r>
              <a:rPr lang="en-IN" sz="2400" dirty="0"/>
              <a:t>As the contacting surface becomes softer and rougher </a:t>
            </a:r>
            <a:r>
              <a:rPr lang="en-IN" sz="2400" b="1" dirty="0"/>
              <a:t>µ</a:t>
            </a:r>
            <a:r>
              <a:rPr lang="en-IN" sz="2400" b="1" baseline="-25000" dirty="0"/>
              <a:t>s </a:t>
            </a:r>
            <a:r>
              <a:rPr lang="en-IN" sz="2400" dirty="0"/>
              <a:t>increases</a:t>
            </a:r>
          </a:p>
          <a:p>
            <a:r>
              <a:rPr lang="en-IN" sz="2400" dirty="0"/>
              <a:t>The constant force is directly proportional to weight of the contacting objects</a:t>
            </a:r>
          </a:p>
          <a:p>
            <a:r>
              <a:rPr lang="en-IN" sz="2400" dirty="0"/>
              <a:t>Friction is given on a maximum potential force because it has magnitude only if an attempt is made to move one object on another.</a:t>
            </a:r>
          </a:p>
          <a:p>
            <a:r>
              <a:rPr lang="en-IN" sz="2400" dirty="0"/>
              <a:t>Once the object is moving, coefficient of kinetic friction is given by:</a:t>
            </a:r>
          </a:p>
          <a:p>
            <a:pPr marL="0" indent="0" algn="ctr">
              <a:buNone/>
            </a:pPr>
            <a:r>
              <a:rPr lang="en-IN" b="1" dirty="0"/>
              <a:t>F</a:t>
            </a:r>
            <a:r>
              <a:rPr lang="en-IN" b="1" baseline="-25000" dirty="0"/>
              <a:t>a</a:t>
            </a:r>
            <a:r>
              <a:rPr lang="en-IN" b="1" dirty="0"/>
              <a:t> ≤ µ</a:t>
            </a:r>
            <a:r>
              <a:rPr lang="en-IN" b="1" baseline="-25000" dirty="0" err="1"/>
              <a:t>k</a:t>
            </a:r>
            <a:r>
              <a:rPr lang="en-IN" b="1" dirty="0" err="1"/>
              <a:t>F</a:t>
            </a:r>
            <a:r>
              <a:rPr lang="en-IN" b="1" baseline="-25000" dirty="0" err="1"/>
              <a:t>c</a:t>
            </a:r>
            <a:endParaRPr lang="en-IN" b="1" baseline="-25000" dirty="0"/>
          </a:p>
          <a:p>
            <a:pPr marL="0" indent="0">
              <a:buNone/>
            </a:pPr>
            <a:r>
              <a:rPr lang="en-IN" sz="2400" dirty="0"/>
              <a:t>Where, µ</a:t>
            </a:r>
            <a:r>
              <a:rPr lang="en-IN" sz="2400" baseline="-25000" dirty="0"/>
              <a:t>k </a:t>
            </a:r>
            <a:r>
              <a:rPr lang="en-IN" sz="2400" dirty="0"/>
              <a:t> is the coefficient of kinetic friction. This is always less than the maximum value of static friction for any contacting surfaces</a:t>
            </a:r>
            <a:endParaRPr lang="en-IN" sz="2400" baseline="-25000" dirty="0"/>
          </a:p>
          <a:p>
            <a:endParaRPr lang="en-IN" sz="2400" dirty="0"/>
          </a:p>
        </p:txBody>
      </p:sp>
    </p:spTree>
    <p:extLst>
      <p:ext uri="{BB962C8B-B14F-4D97-AF65-F5344CB8AC3E}">
        <p14:creationId xmlns:p14="http://schemas.microsoft.com/office/powerpoint/2010/main" val="106454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3067-7E86-7739-163A-C3ABBD903951}"/>
              </a:ext>
            </a:extLst>
          </p:cNvPr>
          <p:cNvSpPr>
            <a:spLocks noGrp="1"/>
          </p:cNvSpPr>
          <p:nvPr>
            <p:ph type="title"/>
          </p:nvPr>
        </p:nvSpPr>
        <p:spPr/>
        <p:txBody>
          <a:bodyPr/>
          <a:lstStyle/>
          <a:p>
            <a:pPr algn="ctr"/>
            <a:r>
              <a:rPr lang="en-IN" sz="6000" b="1" dirty="0">
                <a:latin typeface="Algerian" panose="04020705040A02060702" pitchFamily="82" charset="0"/>
              </a:rPr>
              <a:t>MUSCLE ACTION LINE</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8B8EC5D0-5611-7BBF-8CD8-7D44E7D7D6DF}"/>
              </a:ext>
            </a:extLst>
          </p:cNvPr>
          <p:cNvSpPr>
            <a:spLocks noGrp="1"/>
          </p:cNvSpPr>
          <p:nvPr>
            <p:ph idx="1"/>
          </p:nvPr>
        </p:nvSpPr>
        <p:spPr>
          <a:xfrm>
            <a:off x="838200" y="2011679"/>
            <a:ext cx="10515600" cy="4481195"/>
          </a:xfrm>
        </p:spPr>
        <p:txBody>
          <a:bodyPr>
            <a:normAutofit lnSpcReduction="10000"/>
          </a:bodyPr>
          <a:lstStyle/>
          <a:p>
            <a:r>
              <a:rPr lang="en-IN" dirty="0"/>
              <a:t>Every muscle pulls on each of its end every time the muscle exerts a force</a:t>
            </a:r>
          </a:p>
          <a:p>
            <a:r>
              <a:rPr lang="en-IN" dirty="0"/>
              <a:t>Therefore, every muscle exerts minimum of two force vectors one on each bone to which the muscle is attached.</a:t>
            </a:r>
          </a:p>
          <a:p>
            <a:r>
              <a:rPr lang="en-IN" dirty="0"/>
              <a:t>Movement created by a muscle depends on net forces acting on each of its levers and not on origin or insertion</a:t>
            </a:r>
          </a:p>
          <a:p>
            <a:r>
              <a:rPr lang="en-IN" dirty="0"/>
              <a:t>The force applied by a muscle to a bony segment is actually the resultant of the pull, because each muscle fibre can be represented as a vector.</a:t>
            </a:r>
          </a:p>
          <a:p>
            <a:r>
              <a:rPr lang="en-IN" dirty="0"/>
              <a:t>The fibre taken together form a concurrent force system with a resultant that is total muscle force vector (</a:t>
            </a:r>
            <a:r>
              <a:rPr lang="en-IN" dirty="0" err="1"/>
              <a:t>Fms</a:t>
            </a:r>
            <a:r>
              <a:rPr lang="en-IN" dirty="0"/>
              <a:t>)</a:t>
            </a:r>
          </a:p>
          <a:p>
            <a:r>
              <a:rPr lang="en-IN" dirty="0" err="1"/>
              <a:t>Fms</a:t>
            </a:r>
            <a:r>
              <a:rPr lang="en-IN" dirty="0"/>
              <a:t> has a point of application at the attachment of the muscle and an action line that is the direction of the resultant pull of the muscle’s fibre, which is towards the centre of the muscle.</a:t>
            </a:r>
          </a:p>
        </p:txBody>
      </p:sp>
    </p:spTree>
    <p:extLst>
      <p:ext uri="{BB962C8B-B14F-4D97-AF65-F5344CB8AC3E}">
        <p14:creationId xmlns:p14="http://schemas.microsoft.com/office/powerpoint/2010/main" val="155956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C08E8-7A89-9802-C6A9-4EB566F9EBD9}"/>
              </a:ext>
            </a:extLst>
          </p:cNvPr>
          <p:cNvPicPr>
            <a:picLocks noChangeAspect="1"/>
          </p:cNvPicPr>
          <p:nvPr/>
        </p:nvPicPr>
        <p:blipFill>
          <a:blip r:embed="rId2"/>
          <a:stretch>
            <a:fillRect/>
          </a:stretch>
        </p:blipFill>
        <p:spPr>
          <a:xfrm>
            <a:off x="0" y="95239"/>
            <a:ext cx="4083557" cy="4030711"/>
          </a:xfrm>
          <a:prstGeom prst="rect">
            <a:avLst/>
          </a:prstGeom>
        </p:spPr>
      </p:pic>
      <p:pic>
        <p:nvPicPr>
          <p:cNvPr id="2050" name="Picture 2" descr="Dr. B Ch 11_lecture_presentation">
            <a:extLst>
              <a:ext uri="{FF2B5EF4-FFF2-40B4-BE49-F238E27FC236}">
                <a16:creationId xmlns:a16="http://schemas.microsoft.com/office/drawing/2014/main" id="{4E74BBF1-8511-5C63-DCFD-C6521CB23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873" y="95239"/>
            <a:ext cx="4638907" cy="3685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8835F0-8516-17E5-7267-62515FBE1D69}"/>
              </a:ext>
            </a:extLst>
          </p:cNvPr>
          <p:cNvPicPr>
            <a:picLocks noChangeAspect="1"/>
          </p:cNvPicPr>
          <p:nvPr/>
        </p:nvPicPr>
        <p:blipFill>
          <a:blip r:embed="rId4"/>
          <a:stretch>
            <a:fillRect/>
          </a:stretch>
        </p:blipFill>
        <p:spPr>
          <a:xfrm>
            <a:off x="537773" y="4219482"/>
            <a:ext cx="2722100" cy="2460098"/>
          </a:xfrm>
          <a:prstGeom prst="rect">
            <a:avLst/>
          </a:prstGeom>
        </p:spPr>
      </p:pic>
      <p:pic>
        <p:nvPicPr>
          <p:cNvPr id="7" name="Picture 6">
            <a:extLst>
              <a:ext uri="{FF2B5EF4-FFF2-40B4-BE49-F238E27FC236}">
                <a16:creationId xmlns:a16="http://schemas.microsoft.com/office/drawing/2014/main" id="{4C60B3AB-1A21-D1AA-1B4B-F800939A0BB8}"/>
              </a:ext>
            </a:extLst>
          </p:cNvPr>
          <p:cNvPicPr>
            <a:picLocks noChangeAspect="1"/>
          </p:cNvPicPr>
          <p:nvPr/>
        </p:nvPicPr>
        <p:blipFill>
          <a:blip r:embed="rId5"/>
          <a:stretch>
            <a:fillRect/>
          </a:stretch>
        </p:blipFill>
        <p:spPr>
          <a:xfrm>
            <a:off x="7549374" y="881190"/>
            <a:ext cx="4524839" cy="4922566"/>
          </a:xfrm>
          <a:prstGeom prst="rect">
            <a:avLst/>
          </a:prstGeom>
        </p:spPr>
      </p:pic>
      <p:pic>
        <p:nvPicPr>
          <p:cNvPr id="8" name="Picture 7">
            <a:extLst>
              <a:ext uri="{FF2B5EF4-FFF2-40B4-BE49-F238E27FC236}">
                <a16:creationId xmlns:a16="http://schemas.microsoft.com/office/drawing/2014/main" id="{1A50A80A-5AA2-E894-5FB9-A9817C0B7643}"/>
              </a:ext>
            </a:extLst>
          </p:cNvPr>
          <p:cNvPicPr>
            <a:picLocks noChangeAspect="1"/>
          </p:cNvPicPr>
          <p:nvPr/>
        </p:nvPicPr>
        <p:blipFill>
          <a:blip r:embed="rId6"/>
          <a:stretch>
            <a:fillRect/>
          </a:stretch>
        </p:blipFill>
        <p:spPr>
          <a:xfrm>
            <a:off x="3697477" y="3825524"/>
            <a:ext cx="4003982" cy="2859987"/>
          </a:xfrm>
          <a:prstGeom prst="rect">
            <a:avLst/>
          </a:prstGeom>
        </p:spPr>
      </p:pic>
    </p:spTree>
    <p:extLst>
      <p:ext uri="{BB962C8B-B14F-4D97-AF65-F5344CB8AC3E}">
        <p14:creationId xmlns:p14="http://schemas.microsoft.com/office/powerpoint/2010/main" val="165953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D059-A35A-08BF-1150-921B6432D2DF}"/>
              </a:ext>
            </a:extLst>
          </p:cNvPr>
          <p:cNvSpPr>
            <a:spLocks noGrp="1"/>
          </p:cNvSpPr>
          <p:nvPr>
            <p:ph type="title"/>
          </p:nvPr>
        </p:nvSpPr>
        <p:spPr/>
        <p:txBody>
          <a:bodyPr>
            <a:normAutofit/>
          </a:bodyPr>
          <a:lstStyle/>
          <a:p>
            <a:pPr algn="ctr"/>
            <a:r>
              <a:rPr lang="en-IN" sz="6000" b="1" dirty="0">
                <a:latin typeface="Algerian" panose="04020705040A02060702" pitchFamily="82" charset="0"/>
              </a:rPr>
              <a:t>CONTENTS</a:t>
            </a:r>
          </a:p>
        </p:txBody>
      </p:sp>
      <p:sp>
        <p:nvSpPr>
          <p:cNvPr id="3" name="Content Placeholder 2">
            <a:extLst>
              <a:ext uri="{FF2B5EF4-FFF2-40B4-BE49-F238E27FC236}">
                <a16:creationId xmlns:a16="http://schemas.microsoft.com/office/drawing/2014/main" id="{3D91CFFA-0EF7-39A7-DF0A-A1237B7A1F79}"/>
              </a:ext>
            </a:extLst>
          </p:cNvPr>
          <p:cNvSpPr>
            <a:spLocks noGrp="1"/>
          </p:cNvSpPr>
          <p:nvPr>
            <p:ph idx="1"/>
          </p:nvPr>
        </p:nvSpPr>
        <p:spPr/>
        <p:txBody>
          <a:bodyPr>
            <a:normAutofit fontScale="85000" lnSpcReduction="20000"/>
          </a:bodyPr>
          <a:lstStyle/>
          <a:p>
            <a:r>
              <a:rPr lang="en-IN" dirty="0"/>
              <a:t>Definition</a:t>
            </a:r>
          </a:p>
          <a:p>
            <a:r>
              <a:rPr lang="en-IN" dirty="0"/>
              <a:t>Types of force</a:t>
            </a:r>
          </a:p>
          <a:p>
            <a:r>
              <a:rPr lang="en-IN" dirty="0"/>
              <a:t>Force vectors</a:t>
            </a:r>
          </a:p>
          <a:p>
            <a:r>
              <a:rPr lang="en-IN" dirty="0"/>
              <a:t>Naming of Forces</a:t>
            </a:r>
          </a:p>
          <a:p>
            <a:r>
              <a:rPr lang="en-IN" dirty="0"/>
              <a:t>Reaction forces</a:t>
            </a:r>
          </a:p>
          <a:p>
            <a:r>
              <a:rPr lang="en-IN" dirty="0"/>
              <a:t>Linear force system</a:t>
            </a:r>
          </a:p>
          <a:p>
            <a:r>
              <a:rPr lang="en-IN" dirty="0"/>
              <a:t>Concurrent force system</a:t>
            </a:r>
          </a:p>
          <a:p>
            <a:r>
              <a:rPr lang="en-IN" dirty="0"/>
              <a:t>Composition of forces</a:t>
            </a:r>
          </a:p>
          <a:p>
            <a:r>
              <a:rPr lang="en-IN" dirty="0"/>
              <a:t>Friction</a:t>
            </a:r>
          </a:p>
          <a:p>
            <a:r>
              <a:rPr lang="en-IN" dirty="0"/>
              <a:t>Muscle action lines</a:t>
            </a:r>
          </a:p>
          <a:p>
            <a:r>
              <a:rPr lang="en-IN" dirty="0"/>
              <a:t>Divergent muscle pull</a:t>
            </a:r>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351217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88D6-86AF-E61D-817D-FC4D64CA8AB6}"/>
              </a:ext>
            </a:extLst>
          </p:cNvPr>
          <p:cNvSpPr>
            <a:spLocks noGrp="1"/>
          </p:cNvSpPr>
          <p:nvPr>
            <p:ph type="title"/>
          </p:nvPr>
        </p:nvSpPr>
        <p:spPr/>
        <p:txBody>
          <a:bodyPr/>
          <a:lstStyle/>
          <a:p>
            <a:pPr algn="ctr"/>
            <a:r>
              <a:rPr lang="en-IN" sz="6000" b="1" dirty="0">
                <a:latin typeface="Algerian" panose="04020705040A02060702" pitchFamily="82" charset="0"/>
              </a:rPr>
              <a:t>DIVERGENT MUSCLE PULL</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F97674D3-ACDA-8171-4912-AAD13712898A}"/>
              </a:ext>
            </a:extLst>
          </p:cNvPr>
          <p:cNvSpPr>
            <a:spLocks noGrp="1"/>
          </p:cNvSpPr>
          <p:nvPr>
            <p:ph idx="1"/>
          </p:nvPr>
        </p:nvSpPr>
        <p:spPr>
          <a:xfrm>
            <a:off x="838200" y="1950720"/>
            <a:ext cx="10515600" cy="4740011"/>
          </a:xfrm>
        </p:spPr>
        <p:txBody>
          <a:bodyPr>
            <a:normAutofit/>
          </a:bodyPr>
          <a:lstStyle/>
          <a:p>
            <a:r>
              <a:rPr lang="en-IN" dirty="0"/>
              <a:t>The concept of concurrent force system can be used to determine the resultant of two or more segments of one muscle or two muscles when they have a common attachment</a:t>
            </a:r>
          </a:p>
          <a:p>
            <a:r>
              <a:rPr lang="en-IN" dirty="0"/>
              <a:t>For example, Deltoid, which is having three portions, i.e., anterior, posterior and middle acting on the humerus using the polygon method of composition of forces</a:t>
            </a:r>
          </a:p>
          <a:p>
            <a:r>
              <a:rPr lang="en-IN" dirty="0"/>
              <a:t>The resultant will be the diagonal of polygon which in this case coincides with the middle fibre of Deltoid and have a common point of origin, hence they are the part of linear force system.</a:t>
            </a:r>
          </a:p>
          <a:p>
            <a:r>
              <a:rPr lang="en-IN" dirty="0"/>
              <a:t>So the new resultant </a:t>
            </a:r>
            <a:r>
              <a:rPr lang="en-IN" dirty="0" err="1"/>
              <a:t>Fms</a:t>
            </a:r>
            <a:r>
              <a:rPr lang="en-IN" dirty="0"/>
              <a:t> will be equal in magnitude to Resultant+ Middle fibre of Deltoid and in the same segment</a:t>
            </a:r>
          </a:p>
          <a:p>
            <a:r>
              <a:rPr lang="en-IN" dirty="0"/>
              <a:t>This vector </a:t>
            </a:r>
            <a:r>
              <a:rPr lang="en-IN" dirty="0" err="1"/>
              <a:t>Fms</a:t>
            </a:r>
            <a:r>
              <a:rPr lang="en-IN" dirty="0"/>
              <a:t> represents the total pull of all three segments of Deltoid leading to abduction of the arm. </a:t>
            </a:r>
          </a:p>
          <a:p>
            <a:endParaRPr lang="en-IN" dirty="0"/>
          </a:p>
        </p:txBody>
      </p:sp>
    </p:spTree>
    <p:extLst>
      <p:ext uri="{BB962C8B-B14F-4D97-AF65-F5344CB8AC3E}">
        <p14:creationId xmlns:p14="http://schemas.microsoft.com/office/powerpoint/2010/main" val="350304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14E15-4C47-E044-AA0B-A4DB62FEF32B}"/>
              </a:ext>
            </a:extLst>
          </p:cNvPr>
          <p:cNvPicPr>
            <a:picLocks noChangeAspect="1"/>
          </p:cNvPicPr>
          <p:nvPr/>
        </p:nvPicPr>
        <p:blipFill>
          <a:blip r:embed="rId2"/>
          <a:stretch>
            <a:fillRect/>
          </a:stretch>
        </p:blipFill>
        <p:spPr>
          <a:xfrm>
            <a:off x="278781" y="156117"/>
            <a:ext cx="6179064" cy="3612995"/>
          </a:xfrm>
          <a:prstGeom prst="rect">
            <a:avLst/>
          </a:prstGeom>
        </p:spPr>
      </p:pic>
      <p:pic>
        <p:nvPicPr>
          <p:cNvPr id="5" name="Picture 4">
            <a:extLst>
              <a:ext uri="{FF2B5EF4-FFF2-40B4-BE49-F238E27FC236}">
                <a16:creationId xmlns:a16="http://schemas.microsoft.com/office/drawing/2014/main" id="{1E3696AC-A21E-DC92-2E4A-076A7A2353B8}"/>
              </a:ext>
            </a:extLst>
          </p:cNvPr>
          <p:cNvPicPr>
            <a:picLocks noChangeAspect="1"/>
          </p:cNvPicPr>
          <p:nvPr/>
        </p:nvPicPr>
        <p:blipFill>
          <a:blip r:embed="rId3"/>
          <a:stretch>
            <a:fillRect/>
          </a:stretch>
        </p:blipFill>
        <p:spPr>
          <a:xfrm>
            <a:off x="613565" y="3927541"/>
            <a:ext cx="6085081" cy="2899362"/>
          </a:xfrm>
          <a:prstGeom prst="rect">
            <a:avLst/>
          </a:prstGeom>
        </p:spPr>
      </p:pic>
      <p:pic>
        <p:nvPicPr>
          <p:cNvPr id="6" name="Picture 5">
            <a:extLst>
              <a:ext uri="{FF2B5EF4-FFF2-40B4-BE49-F238E27FC236}">
                <a16:creationId xmlns:a16="http://schemas.microsoft.com/office/drawing/2014/main" id="{8C858CC4-2F6D-D7B7-3E81-152210F1375B}"/>
              </a:ext>
            </a:extLst>
          </p:cNvPr>
          <p:cNvPicPr>
            <a:picLocks noChangeAspect="1"/>
          </p:cNvPicPr>
          <p:nvPr/>
        </p:nvPicPr>
        <p:blipFill>
          <a:blip r:embed="rId4"/>
          <a:stretch>
            <a:fillRect/>
          </a:stretch>
        </p:blipFill>
        <p:spPr>
          <a:xfrm>
            <a:off x="6988329" y="199579"/>
            <a:ext cx="4486275" cy="3424523"/>
          </a:xfrm>
          <a:prstGeom prst="rect">
            <a:avLst/>
          </a:prstGeom>
        </p:spPr>
      </p:pic>
      <p:pic>
        <p:nvPicPr>
          <p:cNvPr id="7" name="Picture 6">
            <a:extLst>
              <a:ext uri="{FF2B5EF4-FFF2-40B4-BE49-F238E27FC236}">
                <a16:creationId xmlns:a16="http://schemas.microsoft.com/office/drawing/2014/main" id="{3FA48107-A887-6BC7-6E17-61B7676581D4}"/>
              </a:ext>
            </a:extLst>
          </p:cNvPr>
          <p:cNvPicPr>
            <a:picLocks noChangeAspect="1"/>
          </p:cNvPicPr>
          <p:nvPr/>
        </p:nvPicPr>
        <p:blipFill>
          <a:blip r:embed="rId5"/>
          <a:stretch>
            <a:fillRect/>
          </a:stretch>
        </p:blipFill>
        <p:spPr>
          <a:xfrm>
            <a:off x="7166747" y="3624102"/>
            <a:ext cx="4129438" cy="3202801"/>
          </a:xfrm>
          <a:prstGeom prst="rect">
            <a:avLst/>
          </a:prstGeom>
        </p:spPr>
      </p:pic>
    </p:spTree>
    <p:extLst>
      <p:ext uri="{BB962C8B-B14F-4D97-AF65-F5344CB8AC3E}">
        <p14:creationId xmlns:p14="http://schemas.microsoft.com/office/powerpoint/2010/main" val="326928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7F5C-0AC7-266D-9C09-702EEDF4ED9C}"/>
              </a:ext>
            </a:extLst>
          </p:cNvPr>
          <p:cNvSpPr>
            <a:spLocks noGrp="1"/>
          </p:cNvSpPr>
          <p:nvPr>
            <p:ph type="title"/>
          </p:nvPr>
        </p:nvSpPr>
        <p:spPr>
          <a:xfrm>
            <a:off x="838200" y="329937"/>
            <a:ext cx="10515600" cy="1325563"/>
          </a:xfrm>
        </p:spPr>
        <p:txBody>
          <a:bodyPr>
            <a:normAutofit/>
          </a:bodyPr>
          <a:lstStyle/>
          <a:p>
            <a:pPr algn="ctr"/>
            <a:r>
              <a:rPr lang="en-IN" sz="6000" b="1" dirty="0">
                <a:latin typeface="Algerian" panose="04020705040A02060702" pitchFamily="82" charset="0"/>
              </a:rPr>
              <a:t>DEFINTION</a:t>
            </a:r>
          </a:p>
        </p:txBody>
      </p:sp>
      <p:sp>
        <p:nvSpPr>
          <p:cNvPr id="3" name="Content Placeholder 2">
            <a:extLst>
              <a:ext uri="{FF2B5EF4-FFF2-40B4-BE49-F238E27FC236}">
                <a16:creationId xmlns:a16="http://schemas.microsoft.com/office/drawing/2014/main" id="{864EB5F6-D8CC-55F1-60F0-B770F20A3234}"/>
              </a:ext>
            </a:extLst>
          </p:cNvPr>
          <p:cNvSpPr>
            <a:spLocks noGrp="1"/>
          </p:cNvSpPr>
          <p:nvPr>
            <p:ph idx="1"/>
          </p:nvPr>
        </p:nvSpPr>
        <p:spPr>
          <a:xfrm>
            <a:off x="838200" y="3151188"/>
            <a:ext cx="10515600" cy="1062541"/>
          </a:xfrm>
        </p:spPr>
        <p:txBody>
          <a:bodyPr>
            <a:normAutofit/>
          </a:bodyPr>
          <a:lstStyle/>
          <a:p>
            <a:pPr marL="0" indent="0" algn="ctr">
              <a:buNone/>
            </a:pPr>
            <a:r>
              <a:rPr lang="en-IN" sz="3200" b="1" dirty="0"/>
              <a:t>“Force is a push or pull exerted by one material, object or substance on another”</a:t>
            </a:r>
          </a:p>
        </p:txBody>
      </p:sp>
    </p:spTree>
    <p:extLst>
      <p:ext uri="{BB962C8B-B14F-4D97-AF65-F5344CB8AC3E}">
        <p14:creationId xmlns:p14="http://schemas.microsoft.com/office/powerpoint/2010/main" val="186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0E641CA-5594-E509-2975-C1503D2AD683}"/>
              </a:ext>
            </a:extLst>
          </p:cNvPr>
          <p:cNvGraphicFramePr/>
          <p:nvPr>
            <p:extLst>
              <p:ext uri="{D42A27DB-BD31-4B8C-83A1-F6EECF244321}">
                <p14:modId xmlns:p14="http://schemas.microsoft.com/office/powerpoint/2010/main" val="1132493438"/>
              </p:ext>
            </p:extLst>
          </p:nvPr>
        </p:nvGraphicFramePr>
        <p:xfrm>
          <a:off x="211873" y="518160"/>
          <a:ext cx="11809142" cy="5157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1CD7550-A696-C99B-C3F0-C6F15250C914}"/>
              </a:ext>
            </a:extLst>
          </p:cNvPr>
          <p:cNvSpPr txBox="1"/>
          <p:nvPr/>
        </p:nvSpPr>
        <p:spPr>
          <a:xfrm>
            <a:off x="323385" y="5865542"/>
            <a:ext cx="11545230" cy="707886"/>
          </a:xfrm>
          <a:prstGeom prst="rect">
            <a:avLst/>
          </a:prstGeom>
          <a:noFill/>
        </p:spPr>
        <p:txBody>
          <a:bodyPr wrap="square" rtlCol="0">
            <a:spAutoFit/>
          </a:bodyPr>
          <a:lstStyle/>
          <a:p>
            <a:pPr algn="ctr"/>
            <a:r>
              <a:rPr lang="en-IN" sz="2000" b="1" dirty="0"/>
              <a:t>There are some forces such as Friction and Atmospheric pressure which can act as both External to and from within the body</a:t>
            </a:r>
          </a:p>
        </p:txBody>
      </p:sp>
    </p:spTree>
    <p:extLst>
      <p:ext uri="{BB962C8B-B14F-4D97-AF65-F5344CB8AC3E}">
        <p14:creationId xmlns:p14="http://schemas.microsoft.com/office/powerpoint/2010/main" val="409976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E2A2B0-1C59-EEBD-2D5B-23236D21F01F}"/>
              </a:ext>
            </a:extLst>
          </p:cNvPr>
          <p:cNvSpPr>
            <a:spLocks noGrp="1"/>
          </p:cNvSpPr>
          <p:nvPr>
            <p:ph type="title"/>
          </p:nvPr>
        </p:nvSpPr>
        <p:spPr>
          <a:xfrm>
            <a:off x="838199" y="457202"/>
            <a:ext cx="10515600" cy="1048214"/>
          </a:xfrm>
        </p:spPr>
        <p:txBody>
          <a:bodyPr>
            <a:normAutofit/>
          </a:bodyPr>
          <a:lstStyle/>
          <a:p>
            <a:pPr algn="ctr"/>
            <a:r>
              <a:rPr lang="en-IN" sz="6000" b="1" dirty="0">
                <a:latin typeface="Algerian" panose="04020705040A02060702" pitchFamily="82" charset="0"/>
              </a:rPr>
              <a:t>FORCE VECTORS</a:t>
            </a:r>
          </a:p>
        </p:txBody>
      </p:sp>
      <p:sp>
        <p:nvSpPr>
          <p:cNvPr id="4" name="Content Placeholder 3">
            <a:extLst>
              <a:ext uri="{FF2B5EF4-FFF2-40B4-BE49-F238E27FC236}">
                <a16:creationId xmlns:a16="http://schemas.microsoft.com/office/drawing/2014/main" id="{4EE002DC-612D-D1A6-E7B5-E5697A566258}"/>
              </a:ext>
            </a:extLst>
          </p:cNvPr>
          <p:cNvSpPr>
            <a:spLocks noGrp="1"/>
          </p:cNvSpPr>
          <p:nvPr>
            <p:ph idx="1"/>
          </p:nvPr>
        </p:nvSpPr>
        <p:spPr>
          <a:xfrm>
            <a:off x="202580" y="1505416"/>
            <a:ext cx="11786839" cy="4783872"/>
          </a:xfrm>
        </p:spPr>
        <p:txBody>
          <a:bodyPr/>
          <a:lstStyle/>
          <a:p>
            <a:r>
              <a:rPr lang="en-IN" dirty="0"/>
              <a:t>All the forces despite the source or the object acted on are vector quantities and can be defined as:</a:t>
            </a:r>
          </a:p>
          <a:p>
            <a:pPr marL="0" indent="0">
              <a:buNone/>
            </a:pPr>
            <a:r>
              <a:rPr lang="en-IN" dirty="0"/>
              <a:t>	a. </a:t>
            </a:r>
            <a:r>
              <a:rPr lang="en-IN" sz="2400" dirty="0"/>
              <a:t>A point of application on the object being acted on</a:t>
            </a:r>
          </a:p>
          <a:p>
            <a:pPr marL="0" indent="0">
              <a:buNone/>
            </a:pPr>
            <a:r>
              <a:rPr lang="en-IN" sz="2400" dirty="0"/>
              <a:t>	b. An action line and direction indicating a pull towards the source or 			push away from the source.</a:t>
            </a:r>
          </a:p>
          <a:p>
            <a:pPr marL="0" indent="0">
              <a:buNone/>
            </a:pPr>
            <a:r>
              <a:rPr lang="en-IN" sz="2400" dirty="0"/>
              <a:t>	c. A magnitude, that is quantity of force being exerted</a:t>
            </a:r>
          </a:p>
          <a:p>
            <a:r>
              <a:rPr lang="en-IN" dirty="0"/>
              <a:t>Here, a vector is traditionally represented by an arrow so, a force is represented by an arrow that:</a:t>
            </a:r>
          </a:p>
          <a:p>
            <a:pPr lvl="1"/>
            <a:r>
              <a:rPr lang="en-IN" dirty="0"/>
              <a:t>Has a base on the object being acted at Point of application</a:t>
            </a:r>
          </a:p>
          <a:p>
            <a:pPr lvl="1"/>
            <a:r>
              <a:rPr lang="en-IN" dirty="0"/>
              <a:t>The arrowhead in the direction of force being exerted </a:t>
            </a:r>
          </a:p>
          <a:p>
            <a:pPr lvl="1"/>
            <a:r>
              <a:rPr lang="en-IN" dirty="0"/>
              <a:t>Has a length represents the amount of force being exerted (magnitude)</a:t>
            </a:r>
          </a:p>
          <a:p>
            <a:pPr lvl="1"/>
            <a:endParaRPr lang="en-IN" dirty="0"/>
          </a:p>
        </p:txBody>
      </p:sp>
    </p:spTree>
    <p:extLst>
      <p:ext uri="{BB962C8B-B14F-4D97-AF65-F5344CB8AC3E}">
        <p14:creationId xmlns:p14="http://schemas.microsoft.com/office/powerpoint/2010/main" val="7881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4F9EE-A8AD-C1A5-9E51-740B449F2F30}"/>
              </a:ext>
            </a:extLst>
          </p:cNvPr>
          <p:cNvPicPr>
            <a:picLocks noChangeAspect="1"/>
          </p:cNvPicPr>
          <p:nvPr/>
        </p:nvPicPr>
        <p:blipFill>
          <a:blip r:embed="rId2"/>
          <a:stretch>
            <a:fillRect/>
          </a:stretch>
        </p:blipFill>
        <p:spPr>
          <a:xfrm>
            <a:off x="442382" y="336046"/>
            <a:ext cx="7092074" cy="2708237"/>
          </a:xfrm>
          <a:prstGeom prst="rect">
            <a:avLst/>
          </a:prstGeom>
        </p:spPr>
      </p:pic>
      <p:pic>
        <p:nvPicPr>
          <p:cNvPr id="1026" name="Picture 2" descr="A book is at rest on a tabletop. Diagram the forces acting on the book. How  do I draw a free body diagram of this?">
            <a:extLst>
              <a:ext uri="{FF2B5EF4-FFF2-40B4-BE49-F238E27FC236}">
                <a16:creationId xmlns:a16="http://schemas.microsoft.com/office/drawing/2014/main" id="{22588DEE-4AC9-84F9-35D3-2878055E3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886" y="268779"/>
            <a:ext cx="4335693" cy="3428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F2209EC-1423-FAB6-2890-FBCE47729094}"/>
              </a:ext>
            </a:extLst>
          </p:cNvPr>
          <p:cNvPicPr>
            <a:picLocks noChangeAspect="1"/>
          </p:cNvPicPr>
          <p:nvPr/>
        </p:nvPicPr>
        <p:blipFill>
          <a:blip r:embed="rId4"/>
          <a:stretch>
            <a:fillRect/>
          </a:stretch>
        </p:blipFill>
        <p:spPr>
          <a:xfrm>
            <a:off x="620069" y="3135723"/>
            <a:ext cx="3596086" cy="3642444"/>
          </a:xfrm>
          <a:prstGeom prst="rect">
            <a:avLst/>
          </a:prstGeom>
        </p:spPr>
      </p:pic>
      <p:pic>
        <p:nvPicPr>
          <p:cNvPr id="6" name="Picture 5">
            <a:extLst>
              <a:ext uri="{FF2B5EF4-FFF2-40B4-BE49-F238E27FC236}">
                <a16:creationId xmlns:a16="http://schemas.microsoft.com/office/drawing/2014/main" id="{E864AECC-1E81-9637-31B7-F2BB125D3A10}"/>
              </a:ext>
            </a:extLst>
          </p:cNvPr>
          <p:cNvPicPr>
            <a:picLocks noChangeAspect="1"/>
          </p:cNvPicPr>
          <p:nvPr/>
        </p:nvPicPr>
        <p:blipFill>
          <a:blip r:embed="rId5"/>
          <a:stretch>
            <a:fillRect/>
          </a:stretch>
        </p:blipFill>
        <p:spPr>
          <a:xfrm>
            <a:off x="4342585" y="3135723"/>
            <a:ext cx="3971925" cy="3667125"/>
          </a:xfrm>
          <a:prstGeom prst="rect">
            <a:avLst/>
          </a:prstGeom>
        </p:spPr>
      </p:pic>
      <p:pic>
        <p:nvPicPr>
          <p:cNvPr id="7" name="Picture 6">
            <a:extLst>
              <a:ext uri="{FF2B5EF4-FFF2-40B4-BE49-F238E27FC236}">
                <a16:creationId xmlns:a16="http://schemas.microsoft.com/office/drawing/2014/main" id="{6DF62FE3-E51A-F562-37D7-5D9D97ACFEE3}"/>
              </a:ext>
            </a:extLst>
          </p:cNvPr>
          <p:cNvPicPr>
            <a:picLocks noChangeAspect="1"/>
          </p:cNvPicPr>
          <p:nvPr/>
        </p:nvPicPr>
        <p:blipFill>
          <a:blip r:embed="rId6"/>
          <a:stretch>
            <a:fillRect/>
          </a:stretch>
        </p:blipFill>
        <p:spPr>
          <a:xfrm>
            <a:off x="8473569" y="3873218"/>
            <a:ext cx="3523010" cy="2642257"/>
          </a:xfrm>
          <a:prstGeom prst="rect">
            <a:avLst/>
          </a:prstGeom>
        </p:spPr>
      </p:pic>
    </p:spTree>
    <p:extLst>
      <p:ext uri="{BB962C8B-B14F-4D97-AF65-F5344CB8AC3E}">
        <p14:creationId xmlns:p14="http://schemas.microsoft.com/office/powerpoint/2010/main" val="37529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21CC-B4C9-A583-90F4-7C51C33D104F}"/>
              </a:ext>
            </a:extLst>
          </p:cNvPr>
          <p:cNvSpPr>
            <a:spLocks noGrp="1"/>
          </p:cNvSpPr>
          <p:nvPr>
            <p:ph type="title"/>
          </p:nvPr>
        </p:nvSpPr>
        <p:spPr/>
        <p:txBody>
          <a:bodyPr/>
          <a:lstStyle/>
          <a:p>
            <a:pPr algn="ctr"/>
            <a:r>
              <a:rPr lang="en-IN" sz="6000" b="1" dirty="0">
                <a:latin typeface="Algerian" panose="04020705040A02060702" pitchFamily="82" charset="0"/>
              </a:rPr>
              <a:t>NAMING OF FORCES</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737177A5-249E-E5C6-8077-A6C6A252CA67}"/>
              </a:ext>
            </a:extLst>
          </p:cNvPr>
          <p:cNvSpPr>
            <a:spLocks noGrp="1"/>
          </p:cNvSpPr>
          <p:nvPr>
            <p:ph idx="1"/>
          </p:nvPr>
        </p:nvSpPr>
        <p:spPr>
          <a:xfrm>
            <a:off x="838200" y="1446485"/>
            <a:ext cx="10515600" cy="2364060"/>
          </a:xfrm>
        </p:spPr>
        <p:txBody>
          <a:bodyPr>
            <a:normAutofit lnSpcReduction="10000"/>
          </a:bodyPr>
          <a:lstStyle/>
          <a:p>
            <a:r>
              <a:rPr lang="en-IN" sz="2000" dirty="0"/>
              <a:t>Naming convention of “object on object” is used to identify forces</a:t>
            </a:r>
          </a:p>
          <a:p>
            <a:r>
              <a:rPr lang="en-IN" sz="2000" dirty="0"/>
              <a:t>The first object named will always be the source of the force</a:t>
            </a:r>
          </a:p>
          <a:p>
            <a:r>
              <a:rPr lang="en-IN" sz="2000" dirty="0"/>
              <a:t>The second object named will always be the object being acted on</a:t>
            </a:r>
          </a:p>
          <a:p>
            <a:r>
              <a:rPr lang="en-IN" sz="2000" dirty="0"/>
              <a:t>This means that object to which the force is applied will always be the last name of the force</a:t>
            </a:r>
          </a:p>
          <a:p>
            <a:r>
              <a:rPr lang="en-IN" sz="2000" dirty="0"/>
              <a:t>The action line and direction will be towards the force in case of pull and away from the source in case of push</a:t>
            </a:r>
          </a:p>
        </p:txBody>
      </p:sp>
      <p:pic>
        <p:nvPicPr>
          <p:cNvPr id="4" name="Picture 3">
            <a:extLst>
              <a:ext uri="{FF2B5EF4-FFF2-40B4-BE49-F238E27FC236}">
                <a16:creationId xmlns:a16="http://schemas.microsoft.com/office/drawing/2014/main" id="{D6E91D95-ABD2-CE11-E8CD-8BEAADC101A9}"/>
              </a:ext>
            </a:extLst>
          </p:cNvPr>
          <p:cNvPicPr>
            <a:picLocks noChangeAspect="1"/>
          </p:cNvPicPr>
          <p:nvPr/>
        </p:nvPicPr>
        <p:blipFill>
          <a:blip r:embed="rId2"/>
          <a:stretch>
            <a:fillRect/>
          </a:stretch>
        </p:blipFill>
        <p:spPr>
          <a:xfrm>
            <a:off x="2653990" y="3624145"/>
            <a:ext cx="7237141" cy="3133494"/>
          </a:xfrm>
          <a:prstGeom prst="rect">
            <a:avLst/>
          </a:prstGeom>
        </p:spPr>
      </p:pic>
    </p:spTree>
    <p:extLst>
      <p:ext uri="{BB962C8B-B14F-4D97-AF65-F5344CB8AC3E}">
        <p14:creationId xmlns:p14="http://schemas.microsoft.com/office/powerpoint/2010/main" val="225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8CF0-1F32-7F00-58F9-6F461AE4CA21}"/>
              </a:ext>
            </a:extLst>
          </p:cNvPr>
          <p:cNvSpPr>
            <a:spLocks noGrp="1"/>
          </p:cNvSpPr>
          <p:nvPr>
            <p:ph type="title"/>
          </p:nvPr>
        </p:nvSpPr>
        <p:spPr/>
        <p:txBody>
          <a:bodyPr/>
          <a:lstStyle/>
          <a:p>
            <a:pPr algn="ctr"/>
            <a:r>
              <a:rPr lang="en-IN" sz="6000" b="1" dirty="0">
                <a:latin typeface="Algerian" panose="04020705040A02060702" pitchFamily="82" charset="0"/>
              </a:rPr>
              <a:t>REACTION FORCES</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C00C0384-589F-8629-F064-ADD2F4C0D668}"/>
              </a:ext>
            </a:extLst>
          </p:cNvPr>
          <p:cNvSpPr>
            <a:spLocks noGrp="1"/>
          </p:cNvSpPr>
          <p:nvPr>
            <p:ph idx="1"/>
          </p:nvPr>
        </p:nvSpPr>
        <p:spPr>
          <a:xfrm>
            <a:off x="312233" y="1879600"/>
            <a:ext cx="11675327" cy="4811131"/>
          </a:xfrm>
        </p:spPr>
        <p:txBody>
          <a:bodyPr>
            <a:normAutofit/>
          </a:bodyPr>
          <a:lstStyle/>
          <a:p>
            <a:r>
              <a:rPr lang="en-IN" dirty="0"/>
              <a:t>We can say according to </a:t>
            </a:r>
            <a:r>
              <a:rPr lang="en-IN" b="1" dirty="0"/>
              <a:t>Newton’s third law of motion</a:t>
            </a:r>
            <a:r>
              <a:rPr lang="en-IN" dirty="0"/>
              <a:t>, when an object applies a force to the second object, the second object must simultaneously apply a force equal in magnitude and opposite in direction to the first object</a:t>
            </a:r>
          </a:p>
          <a:p>
            <a:r>
              <a:rPr lang="en-IN" dirty="0"/>
              <a:t>These two forces on the two contacting objects constitute an </a:t>
            </a:r>
            <a:r>
              <a:rPr lang="en-IN" b="1" dirty="0"/>
              <a:t>interaction pair </a:t>
            </a:r>
            <a:r>
              <a:rPr lang="en-IN" dirty="0"/>
              <a:t>or </a:t>
            </a:r>
            <a:r>
              <a:rPr lang="en-IN" b="1" dirty="0"/>
              <a:t>action- reaction forces</a:t>
            </a:r>
          </a:p>
          <a:p>
            <a:r>
              <a:rPr lang="en-IN" dirty="0"/>
              <a:t>We can say that anything which touches an object will exert a force on the object and object on that particular thing</a:t>
            </a:r>
          </a:p>
          <a:p>
            <a:r>
              <a:rPr lang="en-IN" dirty="0"/>
              <a:t>Newton noted this phenomena and concluded that all forces come in pairs that are equal in magnitude and opposite in direction and applied to adjacent Contacting objects.</a:t>
            </a:r>
          </a:p>
          <a:p>
            <a:r>
              <a:rPr lang="en-IN" dirty="0"/>
              <a:t>So these action reaction forces can also be referred to as </a:t>
            </a:r>
            <a:r>
              <a:rPr lang="en-IN" b="1" dirty="0"/>
              <a:t>Contact forces</a:t>
            </a:r>
          </a:p>
        </p:txBody>
      </p:sp>
    </p:spTree>
    <p:extLst>
      <p:ext uri="{BB962C8B-B14F-4D97-AF65-F5344CB8AC3E}">
        <p14:creationId xmlns:p14="http://schemas.microsoft.com/office/powerpoint/2010/main" val="269428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75644C-BB6E-802B-D19C-1864F954FEBA}"/>
              </a:ext>
            </a:extLst>
          </p:cNvPr>
          <p:cNvPicPr>
            <a:picLocks noChangeAspect="1"/>
          </p:cNvPicPr>
          <p:nvPr/>
        </p:nvPicPr>
        <p:blipFill>
          <a:blip r:embed="rId2"/>
          <a:stretch>
            <a:fillRect/>
          </a:stretch>
        </p:blipFill>
        <p:spPr>
          <a:xfrm>
            <a:off x="511717" y="71307"/>
            <a:ext cx="5360763" cy="2936919"/>
          </a:xfrm>
          <a:prstGeom prst="rect">
            <a:avLst/>
          </a:prstGeom>
        </p:spPr>
      </p:pic>
      <p:pic>
        <p:nvPicPr>
          <p:cNvPr id="5" name="Picture 4">
            <a:extLst>
              <a:ext uri="{FF2B5EF4-FFF2-40B4-BE49-F238E27FC236}">
                <a16:creationId xmlns:a16="http://schemas.microsoft.com/office/drawing/2014/main" id="{AFB4CF2E-0C34-7BC5-1138-E48B0CF1C3F3}"/>
              </a:ext>
            </a:extLst>
          </p:cNvPr>
          <p:cNvPicPr>
            <a:picLocks noChangeAspect="1"/>
          </p:cNvPicPr>
          <p:nvPr/>
        </p:nvPicPr>
        <p:blipFill>
          <a:blip r:embed="rId3"/>
          <a:stretch>
            <a:fillRect/>
          </a:stretch>
        </p:blipFill>
        <p:spPr>
          <a:xfrm>
            <a:off x="6096001" y="197388"/>
            <a:ext cx="5801112" cy="2463122"/>
          </a:xfrm>
          <a:prstGeom prst="rect">
            <a:avLst/>
          </a:prstGeom>
        </p:spPr>
      </p:pic>
      <p:pic>
        <p:nvPicPr>
          <p:cNvPr id="6" name="Picture 5">
            <a:extLst>
              <a:ext uri="{FF2B5EF4-FFF2-40B4-BE49-F238E27FC236}">
                <a16:creationId xmlns:a16="http://schemas.microsoft.com/office/drawing/2014/main" id="{2D33CA49-C7DD-D81A-43B7-3D8A356B29AF}"/>
              </a:ext>
            </a:extLst>
          </p:cNvPr>
          <p:cNvPicPr>
            <a:picLocks noChangeAspect="1"/>
          </p:cNvPicPr>
          <p:nvPr/>
        </p:nvPicPr>
        <p:blipFill>
          <a:blip r:embed="rId4"/>
          <a:stretch>
            <a:fillRect/>
          </a:stretch>
        </p:blipFill>
        <p:spPr>
          <a:xfrm>
            <a:off x="511716" y="3231747"/>
            <a:ext cx="4644483" cy="3199533"/>
          </a:xfrm>
          <a:prstGeom prst="rect">
            <a:avLst/>
          </a:prstGeom>
        </p:spPr>
      </p:pic>
      <p:pic>
        <p:nvPicPr>
          <p:cNvPr id="7" name="Picture 6">
            <a:extLst>
              <a:ext uri="{FF2B5EF4-FFF2-40B4-BE49-F238E27FC236}">
                <a16:creationId xmlns:a16="http://schemas.microsoft.com/office/drawing/2014/main" id="{0E6D2866-2DF1-3AF0-E1B0-CB77B1F02E37}"/>
              </a:ext>
            </a:extLst>
          </p:cNvPr>
          <p:cNvPicPr>
            <a:picLocks noChangeAspect="1"/>
          </p:cNvPicPr>
          <p:nvPr/>
        </p:nvPicPr>
        <p:blipFill>
          <a:blip r:embed="rId5"/>
          <a:stretch>
            <a:fillRect/>
          </a:stretch>
        </p:blipFill>
        <p:spPr>
          <a:xfrm>
            <a:off x="5242218" y="3008226"/>
            <a:ext cx="3573198" cy="3742677"/>
          </a:xfrm>
          <a:prstGeom prst="rect">
            <a:avLst/>
          </a:prstGeom>
        </p:spPr>
      </p:pic>
      <p:pic>
        <p:nvPicPr>
          <p:cNvPr id="8" name="Picture 7">
            <a:extLst>
              <a:ext uri="{FF2B5EF4-FFF2-40B4-BE49-F238E27FC236}">
                <a16:creationId xmlns:a16="http://schemas.microsoft.com/office/drawing/2014/main" id="{98453E67-5337-2344-30B5-4CD43F3B23C9}"/>
              </a:ext>
            </a:extLst>
          </p:cNvPr>
          <p:cNvPicPr>
            <a:picLocks noChangeAspect="1"/>
          </p:cNvPicPr>
          <p:nvPr/>
        </p:nvPicPr>
        <p:blipFill>
          <a:blip r:embed="rId6"/>
          <a:stretch>
            <a:fillRect/>
          </a:stretch>
        </p:blipFill>
        <p:spPr>
          <a:xfrm>
            <a:off x="9004102" y="3008226"/>
            <a:ext cx="2964377" cy="3301134"/>
          </a:xfrm>
          <a:prstGeom prst="rect">
            <a:avLst/>
          </a:prstGeom>
        </p:spPr>
      </p:pic>
    </p:spTree>
    <p:extLst>
      <p:ext uri="{BB962C8B-B14F-4D97-AF65-F5344CB8AC3E}">
        <p14:creationId xmlns:p14="http://schemas.microsoft.com/office/powerpoint/2010/main" val="2492487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287</TotalTime>
  <Words>1407</Words>
  <Application>Microsoft Office PowerPoint</Application>
  <PresentationFormat>Widescreen</PresentationFormat>
  <Paragraphs>100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Calibri</vt:lpstr>
      <vt:lpstr>Corbel</vt:lpstr>
      <vt:lpstr>Wingdings</vt:lpstr>
      <vt:lpstr>Banded</vt:lpstr>
      <vt:lpstr>FORCE &amp; FRICTION</vt:lpstr>
      <vt:lpstr>CONTENTS</vt:lpstr>
      <vt:lpstr>DEFINTION</vt:lpstr>
      <vt:lpstr>PowerPoint Presentation</vt:lpstr>
      <vt:lpstr>FORCE VECTORS</vt:lpstr>
      <vt:lpstr>PowerPoint Presentation</vt:lpstr>
      <vt:lpstr>NAMING OF FORCES</vt:lpstr>
      <vt:lpstr>REACTION FORCES</vt:lpstr>
      <vt:lpstr>PowerPoint Presentation</vt:lpstr>
      <vt:lpstr>REACTION FORCES</vt:lpstr>
      <vt:lpstr>LINEAR FORCE SYSTEM</vt:lpstr>
      <vt:lpstr>CONCURRENT FORCES</vt:lpstr>
      <vt:lpstr>PowerPoint Presentation</vt:lpstr>
      <vt:lpstr>COMPOSITION OF FORCES</vt:lpstr>
      <vt:lpstr>PowerPoint Presentation</vt:lpstr>
      <vt:lpstr>FRICTION</vt:lpstr>
      <vt:lpstr>FRICTION</vt:lpstr>
      <vt:lpstr>MUSCLE ACTION LINE</vt:lpstr>
      <vt:lpstr>PowerPoint Presentation</vt:lpstr>
      <vt:lpstr>DIVERGENT MUSCLE PULL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c:title>
  <dc:creator>apoorva srivastava</dc:creator>
  <cp:lastModifiedBy>apoorva srivastava</cp:lastModifiedBy>
  <cp:revision>6</cp:revision>
  <dcterms:created xsi:type="dcterms:W3CDTF">2022-10-30T12:54:40Z</dcterms:created>
  <dcterms:modified xsi:type="dcterms:W3CDTF">2022-11-15T06:47:30Z</dcterms:modified>
</cp:coreProperties>
</file>