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41954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01837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80036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42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84204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30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42294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4006863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54121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89070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02336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1214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36135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90476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197353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9045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214644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IN" spc="-5" smtClean="0"/>
              <a:pPr marL="38100">
                <a:lnSpc>
                  <a:spcPts val="1425"/>
                </a:lnSpc>
              </a:pPr>
              <a:t>‹#›</a:t>
            </a:fld>
            <a:endParaRPr lang="en-IN" spc="-5" dirty="0"/>
          </a:p>
        </p:txBody>
      </p:sp>
    </p:spTree>
    <p:extLst>
      <p:ext uri="{BB962C8B-B14F-4D97-AF65-F5344CB8AC3E}">
        <p14:creationId xmlns:p14="http://schemas.microsoft.com/office/powerpoint/2010/main" val="4135791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743" y="2007362"/>
            <a:ext cx="6698233" cy="11554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4248" y="937314"/>
            <a:ext cx="8924544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600" dirty="0">
                <a:latin typeface="Bernard MT Condensed" panose="02050806060905020404" pitchFamily="18" charset="0"/>
                <a:cs typeface="Arial"/>
              </a:rPr>
              <a:t>Factors affecting Drug Permeation</a:t>
            </a:r>
            <a:endParaRPr sz="3600" dirty="0">
              <a:latin typeface="Bernard MT Condensed" panose="02050806060905020404" pitchFamily="18" charset="0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8100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8100" defTabSz="457200">
                <a:lnSpc>
                  <a:spcPts val="1425"/>
                </a:lnSpc>
              </a:pPr>
              <a:t>1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4635" y="4038601"/>
            <a:ext cx="7467600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67635" defTabSz="457200">
              <a:spcBef>
                <a:spcPts val="95"/>
              </a:spcBef>
            </a:pPr>
            <a:r>
              <a:rPr lang="en-US" sz="2000" b="1" spc="-195">
                <a:solidFill>
                  <a:srgbClr val="EBE3C2"/>
                </a:solidFill>
                <a:latin typeface="Arial"/>
                <a:cs typeface="Arial"/>
              </a:rPr>
              <a:t>(</a:t>
            </a:r>
            <a:r>
              <a:rPr lang="en-US" sz="2000" b="1" spc="-195" dirty="0">
                <a:solidFill>
                  <a:srgbClr val="EBE3C2"/>
                </a:solidFill>
                <a:latin typeface="Arial"/>
                <a:cs typeface="Arial"/>
              </a:rPr>
              <a:t>Dr.) Pranati Srivastava</a:t>
            </a:r>
          </a:p>
          <a:p>
            <a:pPr marL="12700" marR="2667635" defTabSz="457200">
              <a:spcBef>
                <a:spcPts val="95"/>
              </a:spcBef>
            </a:pPr>
            <a:r>
              <a:rPr lang="en-US" sz="2000" b="1" spc="-195" dirty="0">
                <a:solidFill>
                  <a:srgbClr val="EBE3C2"/>
                </a:solidFill>
                <a:latin typeface="Arial"/>
                <a:cs typeface="Arial"/>
              </a:rPr>
              <a:t>Asst. Professor</a:t>
            </a:r>
          </a:p>
          <a:p>
            <a:pPr marL="12700" marR="2667635" defTabSz="457200">
              <a:spcBef>
                <a:spcPts val="95"/>
              </a:spcBef>
            </a:pPr>
            <a:r>
              <a:rPr lang="en-US" sz="2000" b="1" spc="-195" dirty="0">
                <a:solidFill>
                  <a:srgbClr val="EBE3C2"/>
                </a:solidFill>
                <a:latin typeface="Arial"/>
                <a:cs typeface="Arial"/>
              </a:rPr>
              <a:t>School of  Pharmaceutical Sciences, CSJMU, Kanpur</a:t>
            </a:r>
            <a:endParaRPr sz="20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2611" y="628142"/>
            <a:ext cx="6882130" cy="565150"/>
            <a:chOff x="578611" y="628142"/>
            <a:chExt cx="6882130" cy="565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611" y="628142"/>
              <a:ext cx="6881876" cy="5648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30879" y="118681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79">
                  <a:moveTo>
                    <a:pt x="0" y="0"/>
                  </a:moveTo>
                  <a:lnTo>
                    <a:pt x="30479" y="0"/>
                  </a:lnTo>
                </a:path>
              </a:pathLst>
            </a:custGeom>
            <a:ln w="3810">
              <a:solidFill>
                <a:srgbClr val="868389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60701" y="1624839"/>
            <a:ext cx="2838450" cy="18434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1630" defTabSz="457200">
              <a:spcBef>
                <a:spcPts val="95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Physicochemical factors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defTabSz="457200">
              <a:spcBef>
                <a:spcPts val="10"/>
              </a:spcBef>
              <a:buClr>
                <a:srgbClr val="F9F9F9"/>
              </a:buClr>
              <a:buFont typeface="Wingdings"/>
              <a:buChar char=""/>
            </a:pPr>
            <a:endParaRPr sz="295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indent="-341630" defTabSz="457200">
              <a:buClr>
                <a:srgbClr val="F9F9F9"/>
              </a:buClr>
              <a:buSzPct val="65000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Biological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factors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defTabSz="457200">
              <a:spcBef>
                <a:spcPts val="5"/>
              </a:spcBef>
              <a:buClr>
                <a:srgbClr val="F9F9F9"/>
              </a:buClr>
              <a:buFont typeface="Wingdings"/>
              <a:buChar char=""/>
            </a:pPr>
            <a:endParaRPr sz="295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indent="-341630" defTabSz="457200">
              <a:buClr>
                <a:srgbClr val="F9F9F9"/>
              </a:buClr>
              <a:buSzPct val="65000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Formulation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factors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29698" y="6535928"/>
            <a:ext cx="1949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200" spc="-10" dirty="0">
                <a:solidFill>
                  <a:srgbClr val="BCBCBC"/>
                </a:solidFill>
                <a:latin typeface="Arial"/>
                <a:cs typeface="Arial"/>
              </a:rPr>
              <a:t>12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0702" y="6535928"/>
            <a:ext cx="786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200" spc="-10" dirty="0">
                <a:solidFill>
                  <a:srgbClr val="BCBCBC"/>
                </a:solidFill>
                <a:latin typeface="Arial"/>
                <a:cs typeface="Arial"/>
              </a:rPr>
              <a:t>10/20/2012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2478" y="6535928"/>
            <a:ext cx="9893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>
              <a:spcBef>
                <a:spcPts val="100"/>
              </a:spcBef>
            </a:pPr>
            <a:r>
              <a:rPr sz="1200" spc="-5" dirty="0">
                <a:solidFill>
                  <a:srgbClr val="BCBCBC"/>
                </a:solidFill>
                <a:latin typeface="Arial"/>
                <a:cs typeface="Arial"/>
              </a:rPr>
              <a:t>vikramjit</a:t>
            </a:r>
            <a:r>
              <a:rPr sz="1200" spc="-45" dirty="0">
                <a:solidFill>
                  <a:srgbClr val="BCBCB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BCBCBC"/>
                </a:solidFill>
                <a:latin typeface="Arial"/>
                <a:cs typeface="Arial"/>
              </a:rPr>
              <a:t>singh</a:t>
            </a:r>
            <a:endParaRPr sz="120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745" y="604173"/>
            <a:ext cx="1164945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  <a:tabLst>
                <a:tab pos="353695" algn="l"/>
              </a:tabLst>
            </a:pPr>
            <a:r>
              <a:rPr sz="1800" spc="15" dirty="0">
                <a:solidFill>
                  <a:srgbClr val="F9F9F9"/>
                </a:solidFill>
                <a:latin typeface="Wingdings 2"/>
                <a:cs typeface="Wingdings 2"/>
              </a:rPr>
              <a:t></a:t>
            </a:r>
            <a:r>
              <a:rPr sz="1800" spc="15" dirty="0">
                <a:solidFill>
                  <a:srgbClr val="F9F9F9"/>
                </a:solidFill>
                <a:latin typeface="Times New Roman"/>
                <a:cs typeface="Times New Roman"/>
              </a:rPr>
              <a:t>	</a:t>
            </a:r>
            <a:r>
              <a:rPr i="0" dirty="0">
                <a:latin typeface="Times New Roman"/>
                <a:cs typeface="Times New Roman"/>
              </a:rPr>
              <a:t>Physicochemical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factors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of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penetrant/drug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3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6441" y="1737613"/>
            <a:ext cx="3138805" cy="241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7195" indent="-341630" defTabSz="457200">
              <a:spcBef>
                <a:spcPts val="95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417195" algn="l"/>
                <a:tab pos="4178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Partition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coefficient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417195" indent="-341630" defTabSz="457200">
              <a:spcBef>
                <a:spcPts val="1700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417195" algn="l"/>
                <a:tab pos="41783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Solubility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417195" indent="-341630" defTabSz="457200">
              <a:spcBef>
                <a:spcPts val="1705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417195" algn="l"/>
                <a:tab pos="4178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Ionization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950" spc="7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Ka</a:t>
            </a:r>
            <a:endParaRPr sz="1950" baseline="25641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417195" indent="-341630" defTabSz="457200">
              <a:spcBef>
                <a:spcPts val="1695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417195" algn="l"/>
                <a:tab pos="4178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Molecular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size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weight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417195" indent="-341630" defTabSz="457200">
              <a:spcBef>
                <a:spcPts val="1700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417195" algn="l"/>
                <a:tab pos="4178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Stability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half-life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680373"/>
            <a:ext cx="550214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  <a:tabLst>
                <a:tab pos="353695" algn="l"/>
              </a:tabLst>
            </a:pPr>
            <a:r>
              <a:rPr sz="1800" spc="15" dirty="0">
                <a:solidFill>
                  <a:srgbClr val="F9F9F9"/>
                </a:solidFill>
                <a:latin typeface="Wingdings 2"/>
                <a:cs typeface="Wingdings 2"/>
              </a:rPr>
              <a:t></a:t>
            </a:r>
            <a:r>
              <a:rPr sz="1800" spc="15" dirty="0">
                <a:solidFill>
                  <a:srgbClr val="F9F9F9"/>
                </a:solidFill>
                <a:latin typeface="Times New Roman"/>
                <a:cs typeface="Times New Roman"/>
              </a:rPr>
              <a:t>	</a:t>
            </a:r>
            <a:r>
              <a:rPr i="0" dirty="0">
                <a:latin typeface="Times New Roman"/>
                <a:cs typeface="Times New Roman"/>
              </a:rPr>
              <a:t>Biological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factors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4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34540" y="1613103"/>
            <a:ext cx="5257800" cy="416306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379095" indent="-341630" defTabSz="457200">
              <a:spcBef>
                <a:spcPts val="1315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379095" algn="l"/>
                <a:tab pos="379730" algn="l"/>
              </a:tabLst>
            </a:pP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950" spc="7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950" spc="240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environment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79095" indent="-341630" defTabSz="457200">
              <a:spcBef>
                <a:spcPts val="1220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379095" algn="l"/>
                <a:tab pos="3797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79095" indent="-341630" defTabSz="457200">
              <a:spcBef>
                <a:spcPts val="1225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379095" algn="l"/>
                <a:tab pos="3797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Age,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Sex,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79095" indent="-341630" defTabSz="457200">
              <a:spcBef>
                <a:spcPts val="1215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379095" algn="l"/>
                <a:tab pos="3797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Condition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779145" lvl="1" indent="-284480" defTabSz="457200">
              <a:spcBef>
                <a:spcPts val="1220"/>
              </a:spcBef>
              <a:buClr>
                <a:srgbClr val="FEFFFF"/>
              </a:buClr>
              <a:buSzPct val="80000"/>
              <a:buFontTx/>
              <a:buChar char="•"/>
              <a:tabLst>
                <a:tab pos="779145" algn="l"/>
                <a:tab pos="77978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Integrity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Thickness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stratum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corneum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779145" lvl="1" indent="-284480" defTabSz="457200">
              <a:spcBef>
                <a:spcPts val="1225"/>
              </a:spcBef>
              <a:buClr>
                <a:srgbClr val="FEFFFF"/>
              </a:buClr>
              <a:buSzPct val="80000"/>
              <a:buFontTx/>
              <a:buChar char="•"/>
              <a:tabLst>
                <a:tab pos="779145" algn="l"/>
                <a:tab pos="77978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Pathological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conditions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779145" lvl="1" indent="-284480" defTabSz="457200">
              <a:spcBef>
                <a:spcPts val="1215"/>
              </a:spcBef>
              <a:buClr>
                <a:srgbClr val="FEFFFF"/>
              </a:buClr>
              <a:buSzPct val="80000"/>
              <a:buFontTx/>
              <a:buChar char="•"/>
              <a:tabLst>
                <a:tab pos="779145" algn="l"/>
                <a:tab pos="77978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Hydration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779145" lvl="1" indent="-284480" defTabSz="457200">
              <a:spcBef>
                <a:spcPts val="1220"/>
              </a:spcBef>
              <a:buClr>
                <a:srgbClr val="FEFFFF"/>
              </a:buClr>
              <a:buSzPct val="80000"/>
              <a:buFontTx/>
              <a:buChar char="•"/>
              <a:tabLst>
                <a:tab pos="779145" algn="l"/>
                <a:tab pos="779780" algn="l"/>
              </a:tabLst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Metabolism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779145" lvl="1" indent="-284480" defTabSz="457200">
              <a:spcBef>
                <a:spcPts val="1225"/>
              </a:spcBef>
              <a:buClr>
                <a:srgbClr val="FEFFFF"/>
              </a:buClr>
              <a:buSzPct val="80000"/>
              <a:buFontTx/>
              <a:buChar char="•"/>
              <a:tabLst>
                <a:tab pos="779145" algn="l"/>
                <a:tab pos="779780" algn="l"/>
              </a:tabLst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Temperature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604173"/>
            <a:ext cx="575818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  <a:tabLst>
                <a:tab pos="353695" algn="l"/>
              </a:tabLst>
            </a:pPr>
            <a:r>
              <a:rPr sz="1800" spc="15" dirty="0">
                <a:solidFill>
                  <a:srgbClr val="F9F9F9"/>
                </a:solidFill>
                <a:latin typeface="Wingdings 2"/>
                <a:cs typeface="Wingdings 2"/>
              </a:rPr>
              <a:t></a:t>
            </a:r>
            <a:r>
              <a:rPr sz="1800" spc="15" dirty="0">
                <a:solidFill>
                  <a:srgbClr val="F9F9F9"/>
                </a:solidFill>
                <a:latin typeface="Times New Roman"/>
                <a:cs typeface="Times New Roman"/>
              </a:rPr>
              <a:t>	</a:t>
            </a:r>
            <a:r>
              <a:rPr i="0" dirty="0">
                <a:latin typeface="Times New Roman"/>
                <a:cs typeface="Times New Roman"/>
              </a:rPr>
              <a:t>Formulation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factors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5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1840" y="1749044"/>
            <a:ext cx="4269740" cy="2468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1795" indent="-341630" defTabSz="457200">
              <a:spcBef>
                <a:spcPts val="95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391795" algn="l"/>
                <a:tab pos="392430" algn="l"/>
              </a:tabLst>
            </a:pP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Vehicle-solubility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191895" lvl="1" indent="-227329" defTabSz="457200">
              <a:spcBef>
                <a:spcPts val="1820"/>
              </a:spcBef>
              <a:buClr>
                <a:srgbClr val="FEFFFF"/>
              </a:buClr>
              <a:buSzPct val="95000"/>
              <a:buFontTx/>
              <a:buChar char="•"/>
              <a:tabLst>
                <a:tab pos="1191895" algn="l"/>
                <a:tab pos="11925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Lipophilicity of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solvent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191895" lvl="1" indent="-227329" defTabSz="457200">
              <a:spcBef>
                <a:spcPts val="1825"/>
              </a:spcBef>
              <a:buClr>
                <a:srgbClr val="FEFFFF"/>
              </a:buClr>
              <a:buSzPct val="95000"/>
              <a:buFontTx/>
              <a:buChar char="•"/>
              <a:tabLst>
                <a:tab pos="1191895" algn="l"/>
                <a:tab pos="1192530" algn="l"/>
              </a:tabLst>
            </a:pP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950" spc="7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950" spc="240" baseline="2564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vehicle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454659" indent="-403860" defTabSz="457200">
              <a:spcBef>
                <a:spcPts val="1800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454025" algn="l"/>
                <a:tab pos="454659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Composition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 delivery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191895" lvl="1" indent="-227329" defTabSz="457200">
              <a:spcBef>
                <a:spcPts val="1800"/>
              </a:spcBef>
              <a:buClr>
                <a:srgbClr val="FEFFFF"/>
              </a:buClr>
              <a:buSzPct val="95000"/>
              <a:buFontTx/>
              <a:buChar char="•"/>
              <a:tabLst>
                <a:tab pos="1191895" algn="l"/>
                <a:tab pos="11925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Surfactants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9751" y="662432"/>
            <a:ext cx="2665730" cy="530860"/>
            <a:chOff x="555751" y="662432"/>
            <a:chExt cx="2665730" cy="530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751" y="662432"/>
              <a:ext cx="2665729" cy="5306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3020" y="11868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672" y="0"/>
                  </a:lnTo>
                </a:path>
              </a:pathLst>
            </a:custGeom>
            <a:ln w="3810">
              <a:solidFill>
                <a:srgbClr val="B5B2BA"/>
              </a:solidFill>
            </a:ln>
          </p:spPr>
          <p:txBody>
            <a:bodyPr wrap="square" lIns="0" tIns="0" rIns="0" bIns="0" rtlCol="0"/>
            <a:lstStyle/>
            <a:p>
              <a:pPr defTabSz="457200"/>
              <a:endParaRPr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55828" y="1352804"/>
            <a:ext cx="12452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457200"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≤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10mg/day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6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3603" y="1352804"/>
            <a:ext cx="2144395" cy="866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457200">
              <a:spcBef>
                <a:spcPts val="95"/>
              </a:spcBef>
              <a:tabLst>
                <a:tab pos="203898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Dose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deliverable	: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2700" defTabSz="457200">
              <a:spcBef>
                <a:spcPts val="182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Aqueous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solubility</a:t>
            </a:r>
            <a:r>
              <a:rPr sz="2000" spc="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5165" y="1888461"/>
            <a:ext cx="9588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457200"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&gt;1mg/ml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6311" y="2424880"/>
            <a:ext cx="2379345" cy="866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457200"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log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(1-3)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537845" defTabSz="457200">
              <a:spcBef>
                <a:spcPts val="1820"/>
              </a:spcBef>
              <a:tabLst>
                <a:tab pos="92456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:	&lt;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500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Daltons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3603" y="2424880"/>
            <a:ext cx="1772285" cy="13279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457200">
              <a:spcBef>
                <a:spcPts val="95"/>
              </a:spcBef>
              <a:tabLst>
                <a:tab pos="1688464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Lipophilicity	: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2700" marR="7620" defTabSz="457200">
              <a:lnSpc>
                <a:spcPct val="175700"/>
              </a:lnSpc>
              <a:tabLst>
                <a:tab pos="1685925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Molecular size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Melting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point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4272" y="3496196"/>
            <a:ext cx="8845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457200"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&lt;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200°C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0701" y="4032759"/>
            <a:ext cx="8063230" cy="140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1630" defTabSz="457200">
              <a:spcBef>
                <a:spcPts val="95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 should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irritant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skin.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indent="-341630" defTabSz="457200">
              <a:spcBef>
                <a:spcPts val="1820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not stimulate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immune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reaction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skin.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indent="-341630" defTabSz="457200">
              <a:spcBef>
                <a:spcPts val="1814"/>
              </a:spcBef>
              <a:buClr>
                <a:srgbClr val="F9F9F9"/>
              </a:buClr>
              <a:buSzPct val="65000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Along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 properties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drug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be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potent, having short half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endParaRPr sz="20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0334" y="82297"/>
            <a:ext cx="8376666" cy="64990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7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83923"/>
            <a:ext cx="7596123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2300" spc="35" dirty="0">
                <a:solidFill>
                  <a:srgbClr val="F9F9F9"/>
                </a:solidFill>
                <a:latin typeface="Wingdings 2"/>
                <a:cs typeface="Wingdings 2"/>
              </a:rPr>
              <a:t></a:t>
            </a:r>
            <a:r>
              <a:rPr sz="2300" spc="1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6500CC"/>
                </a:solidFill>
              </a:rPr>
              <a:t>Drug</a:t>
            </a:r>
            <a:r>
              <a:rPr sz="3600" spc="-35" dirty="0">
                <a:solidFill>
                  <a:srgbClr val="6500CC"/>
                </a:solidFill>
              </a:rPr>
              <a:t> </a:t>
            </a:r>
            <a:r>
              <a:rPr sz="3600" spc="-5" dirty="0">
                <a:solidFill>
                  <a:srgbClr val="6500CC"/>
                </a:solidFill>
              </a:rPr>
              <a:t>vehicle</a:t>
            </a:r>
            <a:r>
              <a:rPr sz="3600" spc="-40" dirty="0">
                <a:solidFill>
                  <a:srgbClr val="6500CC"/>
                </a:solidFill>
              </a:rPr>
              <a:t> </a:t>
            </a:r>
            <a:r>
              <a:rPr sz="3600" spc="-5" dirty="0">
                <a:solidFill>
                  <a:srgbClr val="6500CC"/>
                </a:solidFill>
              </a:rPr>
              <a:t>interactions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8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1" y="1275501"/>
            <a:ext cx="7884159" cy="44316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defTabSz="457200">
              <a:spcBef>
                <a:spcPts val="915"/>
              </a:spcBef>
            </a:pPr>
            <a:r>
              <a:rPr sz="2050" spc="25" dirty="0">
                <a:solidFill>
                  <a:srgbClr val="F9F9F9"/>
                </a:solidFill>
                <a:latin typeface="Wingdings 2"/>
                <a:cs typeface="Wingdings 2"/>
              </a:rPr>
              <a:t></a:t>
            </a:r>
            <a:r>
              <a:rPr sz="2050" spc="275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CC0065"/>
                </a:solidFill>
                <a:latin typeface="Monotype Corsiva"/>
                <a:cs typeface="Monotype Corsiva"/>
              </a:rPr>
              <a:t>1.Prodrugs</a:t>
            </a:r>
            <a:endParaRPr sz="3200">
              <a:solidFill>
                <a:prstClr val="white"/>
              </a:solidFill>
              <a:latin typeface="Monotype Corsiva"/>
              <a:cs typeface="Monotype Corsiva"/>
            </a:endParaRPr>
          </a:p>
          <a:p>
            <a:pPr marL="353695" marR="519430" indent="-341630" defTabSz="457200">
              <a:lnSpc>
                <a:spcPct val="110000"/>
              </a:lnSpc>
              <a:spcBef>
                <a:spcPts val="325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prodrug approach has been investigated to enhance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transdermal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delivery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drugs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unfavourable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partition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coefficients.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92710" indent="-341630" defTabSz="457200">
              <a:lnSpc>
                <a:spcPct val="110000"/>
              </a:lnSpc>
              <a:spcBef>
                <a:spcPts val="60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423545" algn="l"/>
                <a:tab pos="424180" algn="l"/>
              </a:tabLst>
            </a:pPr>
            <a:r>
              <a:rPr dirty="0">
                <a:solidFill>
                  <a:prstClr val="white"/>
                </a:solidFill>
                <a:latin typeface="Century Gothic" panose="020B0502020202020204"/>
              </a:rPr>
              <a:t>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prodrug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strategy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generally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involves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addition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pro-moiety to increase partition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coefficient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solubility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increase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transport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stratum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corneum.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5080" indent="-341630" defTabSz="457200">
              <a:lnSpc>
                <a:spcPct val="110000"/>
              </a:lnSpc>
              <a:spcBef>
                <a:spcPts val="60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Upon reaching the viable epidermis, esterases release the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active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drug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hydrolysis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thereby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optimizing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concentration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epidermis.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617890"/>
            <a:ext cx="6764019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spcBef>
                <a:spcPts val="95"/>
              </a:spcBef>
            </a:pPr>
            <a:r>
              <a:rPr sz="2050" spc="25" dirty="0">
                <a:solidFill>
                  <a:srgbClr val="F9F9F9"/>
                </a:solidFill>
                <a:latin typeface="Wingdings 2"/>
                <a:cs typeface="Wingdings 2"/>
              </a:rPr>
              <a:t></a:t>
            </a:r>
            <a:r>
              <a:rPr sz="2050" spc="254" dirty="0">
                <a:solidFill>
                  <a:srgbClr val="F9F9F9"/>
                </a:solidFill>
                <a:latin typeface="Times New Roman"/>
                <a:cs typeface="Times New Roman"/>
              </a:rPr>
              <a:t> </a:t>
            </a:r>
            <a:r>
              <a:rPr dirty="0"/>
              <a:t>2.Ion-pairs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3413902" y="6034116"/>
            <a:ext cx="1142543" cy="21428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37465" defTabSz="4572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146194">
                    <a:lumMod val="50000"/>
                  </a:srgbClr>
                </a:solidFill>
                <a:latin typeface="Century Gothic" panose="020B0502020202020204"/>
              </a:rPr>
              <a:pPr marL="37465" defTabSz="457200">
                <a:lnSpc>
                  <a:spcPts val="1425"/>
                </a:lnSpc>
              </a:pPr>
              <a:t>9</a:t>
            </a:fld>
            <a:endParaRPr spc="-5" dirty="0">
              <a:solidFill>
                <a:srgbClr val="146194">
                  <a:lumMod val="5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214120"/>
            <a:ext cx="8046084" cy="43840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3695" marR="5080" indent="-341630" defTabSz="457200">
              <a:lnSpc>
                <a:spcPts val="3020"/>
              </a:lnSpc>
              <a:spcBef>
                <a:spcPts val="8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Charged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drug molecules do not readily partition into or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permeate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human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skin.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Formation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lipophilic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ionpairs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has been investigated to increase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stratum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corneum penetration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charged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species.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19685" indent="-341630" algn="just" defTabSz="457200">
              <a:lnSpc>
                <a:spcPct val="105000"/>
              </a:lnSpc>
              <a:spcBef>
                <a:spcPts val="49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strategy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involves adding an oppositely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charged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charged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drug, forming an ion-pair 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charges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neutralized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complex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partition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permeate </a:t>
            </a:r>
            <a:r>
              <a:rPr sz="2400" spc="-5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stratum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corneum.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353695" marR="240029" indent="-341630" defTabSz="457200">
              <a:lnSpc>
                <a:spcPct val="105000"/>
              </a:lnSpc>
              <a:spcBef>
                <a:spcPts val="600"/>
              </a:spcBef>
              <a:buClr>
                <a:srgbClr val="F9F9F9"/>
              </a:buClr>
              <a:buSzPct val="64583"/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ion-pair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dissociates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aqueous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viable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epidermis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releasing the parent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charged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drug that can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diffuse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within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epidermal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dermal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tissues.</a:t>
            </a:r>
            <a:endParaRPr sz="2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Bernard MT Condensed</vt:lpstr>
      <vt:lpstr>Century Gothic</vt:lpstr>
      <vt:lpstr>Monotype Corsiva</vt:lpstr>
      <vt:lpstr>Times New Roman</vt:lpstr>
      <vt:lpstr>Wingdings</vt:lpstr>
      <vt:lpstr>Wingdings 2</vt:lpstr>
      <vt:lpstr>Wingdings 3</vt:lpstr>
      <vt:lpstr>Slice</vt:lpstr>
      <vt:lpstr>Factors affecting Drug Permeation</vt:lpstr>
      <vt:lpstr>PowerPoint Presentation</vt:lpstr>
      <vt:lpstr> Physicochemical factors of penetrant/drug</vt:lpstr>
      <vt:lpstr> Biological factors</vt:lpstr>
      <vt:lpstr> Formulation factors</vt:lpstr>
      <vt:lpstr>PowerPoint Presentation</vt:lpstr>
      <vt:lpstr>PowerPoint Presentation</vt:lpstr>
      <vt:lpstr> Drug vehicle interactions</vt:lpstr>
      <vt:lpstr> 2.Ion-pairs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Drug Permeation</dc:title>
  <dc:creator>Pranati Srivastava</dc:creator>
  <cp:lastModifiedBy>Pranati Srivastava</cp:lastModifiedBy>
  <cp:revision>1</cp:revision>
  <dcterms:created xsi:type="dcterms:W3CDTF">2021-11-18T06:39:11Z</dcterms:created>
  <dcterms:modified xsi:type="dcterms:W3CDTF">2021-11-18T06:39:23Z</dcterms:modified>
</cp:coreProperties>
</file>