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314" r:id="rId3"/>
    <p:sldId id="386" r:id="rId4"/>
    <p:sldId id="315" r:id="rId5"/>
    <p:sldId id="387" r:id="rId6"/>
    <p:sldId id="316" r:id="rId7"/>
    <p:sldId id="317" r:id="rId8"/>
    <p:sldId id="318" r:id="rId9"/>
    <p:sldId id="319" r:id="rId10"/>
    <p:sldId id="388" r:id="rId11"/>
    <p:sldId id="320" r:id="rId12"/>
    <p:sldId id="325" r:id="rId13"/>
    <p:sldId id="321" r:id="rId14"/>
    <p:sldId id="326" r:id="rId15"/>
    <p:sldId id="322" r:id="rId16"/>
    <p:sldId id="327" r:id="rId17"/>
    <p:sldId id="323" r:id="rId18"/>
    <p:sldId id="328" r:id="rId19"/>
    <p:sldId id="324" r:id="rId20"/>
    <p:sldId id="329" r:id="rId21"/>
    <p:sldId id="389" r:id="rId22"/>
    <p:sldId id="330" r:id="rId23"/>
    <p:sldId id="331" r:id="rId24"/>
    <p:sldId id="390" r:id="rId25"/>
    <p:sldId id="332" r:id="rId26"/>
    <p:sldId id="333" r:id="rId27"/>
    <p:sldId id="334" r:id="rId28"/>
    <p:sldId id="335" r:id="rId29"/>
    <p:sldId id="401" r:id="rId30"/>
    <p:sldId id="336" r:id="rId31"/>
    <p:sldId id="337" r:id="rId32"/>
    <p:sldId id="338" r:id="rId33"/>
    <p:sldId id="341" r:id="rId34"/>
    <p:sldId id="339" r:id="rId35"/>
    <p:sldId id="340" r:id="rId36"/>
    <p:sldId id="342" r:id="rId37"/>
    <p:sldId id="343" r:id="rId38"/>
    <p:sldId id="344" r:id="rId39"/>
    <p:sldId id="355" r:id="rId40"/>
    <p:sldId id="391" r:id="rId41"/>
    <p:sldId id="346" r:id="rId42"/>
    <p:sldId id="392" r:id="rId43"/>
    <p:sldId id="347" r:id="rId44"/>
    <p:sldId id="348" r:id="rId45"/>
    <p:sldId id="349" r:id="rId46"/>
    <p:sldId id="393" r:id="rId47"/>
    <p:sldId id="351" r:id="rId48"/>
    <p:sldId id="352" r:id="rId49"/>
    <p:sldId id="394" r:id="rId50"/>
    <p:sldId id="353" r:id="rId51"/>
    <p:sldId id="354" r:id="rId52"/>
    <p:sldId id="356" r:id="rId53"/>
    <p:sldId id="357" r:id="rId54"/>
    <p:sldId id="358" r:id="rId55"/>
    <p:sldId id="378" r:id="rId56"/>
    <p:sldId id="395" r:id="rId57"/>
    <p:sldId id="379" r:id="rId58"/>
    <p:sldId id="396" r:id="rId59"/>
    <p:sldId id="380" r:id="rId60"/>
    <p:sldId id="381" r:id="rId61"/>
    <p:sldId id="397" r:id="rId62"/>
    <p:sldId id="382" r:id="rId63"/>
    <p:sldId id="398" r:id="rId64"/>
    <p:sldId id="385" r:id="rId65"/>
    <p:sldId id="399" r:id="rId66"/>
    <p:sldId id="383" r:id="rId67"/>
    <p:sldId id="400" r:id="rId68"/>
    <p:sldId id="384" r:id="rId6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71D5"/>
    <a:srgbClr val="CCCC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1F9405-A2E4-46AE-B278-0C98D5E3E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F2AA7A-4546-42F6-8865-1D4F095A0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CC50-3ECC-4A94-BC05-48D52EA2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8333-8F64-4D80-B191-810207203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84B5-725E-4C7D-846C-1518D1C1B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4865-2716-46BA-B1C5-FA3689C4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44E9-2CA4-4070-8FF6-18E751977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4C22E-2E55-48AE-A035-4555EBD6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B212-3449-4EAC-BCA5-C524AE818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61A9-C47C-4E41-8BF3-0F71A56F1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ECAB-260D-4842-B8BC-6ACEDCA3C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46C0-8F56-4F00-ABF1-6A2D6728D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9873-90CF-47C1-885C-7E9A6AA01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SJTU    Zhou Lingling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6B6276-09BF-4E40-B6F3-EA58AF365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sz="5400" b="1">
                <a:solidFill>
                  <a:schemeClr val="tx2"/>
                </a:solidFill>
                <a:ea typeface="宋体" pitchFamily="2" charset="-122"/>
              </a:rPr>
              <a:t>Feedback Amplifiers</a:t>
            </a:r>
            <a:endParaRPr kumimoji="1" lang="en-US" sz="5400" b="1">
              <a:solidFill>
                <a:schemeClr val="tx2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4114800"/>
          </a:xfrm>
        </p:spPr>
        <p:txBody>
          <a:bodyPr/>
          <a:lstStyle/>
          <a:p>
            <a:pPr algn="just" eaLnBrk="1" hangingPunct="1"/>
            <a:r>
              <a:rPr lang="en-US" sz="3600" b="1" smtClean="0"/>
              <a:t>Transconducatnce amplifier-</a:t>
            </a:r>
            <a:r>
              <a:rPr lang="en-US" sz="3600" smtClean="0"/>
              <a:t>--series-series feedback</a:t>
            </a:r>
          </a:p>
          <a:p>
            <a:pPr algn="just" eaLnBrk="1" hangingPunct="1">
              <a:buFontTx/>
              <a:buNone/>
            </a:pPr>
            <a:r>
              <a:rPr lang="en-US" sz="3600" smtClean="0"/>
              <a:t>	</a:t>
            </a:r>
            <a:r>
              <a:rPr lang="en-US" sz="3600" i="1" smtClean="0">
                <a:solidFill>
                  <a:schemeClr val="accent2"/>
                </a:solidFill>
              </a:rPr>
              <a:t>Voltage mixing and current sampling</a:t>
            </a:r>
          </a:p>
          <a:p>
            <a:pPr algn="just" eaLnBrk="1" hangingPunct="1"/>
            <a:r>
              <a:rPr lang="en-US" sz="3600" b="1" smtClean="0"/>
              <a:t>Transresistance amplifier-</a:t>
            </a:r>
            <a:r>
              <a:rPr lang="en-US" sz="3600" smtClean="0"/>
              <a:t>--shunt-shunt feedback</a:t>
            </a:r>
          </a:p>
          <a:p>
            <a:pPr algn="just" eaLnBrk="1" hangingPunct="1">
              <a:buFontTx/>
              <a:buNone/>
            </a:pPr>
            <a:r>
              <a:rPr lang="en-US" sz="3600" smtClean="0"/>
              <a:t>	</a:t>
            </a:r>
            <a:r>
              <a:rPr lang="en-US" sz="3600" i="1" smtClean="0">
                <a:solidFill>
                  <a:schemeClr val="accent2"/>
                </a:solidFill>
              </a:rPr>
              <a:t>Current mixing and voltage sampling</a:t>
            </a:r>
          </a:p>
          <a:p>
            <a:pPr algn="just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29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Series-Shunt Feedback Topologies 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26627" name="Picture 7" descr="d:\ch08\ch08_conv\sedr42021_080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914400" y="54864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voltage-mixing voltage-sampling (series–shunt)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smtClean="0">
                <a:solidFill>
                  <a:schemeClr val="tx1"/>
                </a:solidFill>
                <a:ea typeface="宋体" pitchFamily="2" charset="-122"/>
              </a:rPr>
              <a:t>The Amplifier with Series-Shunt Feedback</a:t>
            </a:r>
            <a:endParaRPr lang="en-US" sz="4000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1143000" y="52578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voltage-mixing voltage-sampling (series–shunt) topology</a:t>
            </a:r>
          </a:p>
        </p:txBody>
      </p:sp>
      <p:pic>
        <p:nvPicPr>
          <p:cNvPr id="27652" name="Picture 1030" descr="d:\ch08\ch08_conv\sedr42021_e0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246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3600" b="1" smtClean="0">
                <a:solidFill>
                  <a:schemeClr val="tx1"/>
                </a:solidFill>
                <a:ea typeface="宋体" pitchFamily="2" charset="-122"/>
              </a:rPr>
              <a:t>The Shunt-Series Feedback Topologies </a:t>
            </a:r>
            <a:endParaRPr lang="en-US" sz="36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28675" name="Picture 5" descr="d:\ch08\ch08_conv\sedr42021_08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4008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990600" y="5562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current-mixing current-sampling (shunt–series)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Amplifier with Shunt-Series Feedback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990600" y="54102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current-mixing current-sampling (shunt–series) topology</a:t>
            </a:r>
          </a:p>
        </p:txBody>
      </p:sp>
      <p:pic>
        <p:nvPicPr>
          <p:cNvPr id="29700" name="Picture 6" descr="d:\ch08\ch08_conv\sedr42021_0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172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Series-Series Feedback Topologies 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30723" name="Picture 6" descr="d:\ch08\ch08_conv\sedr42021_080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30375"/>
            <a:ext cx="64008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838200" y="5638800"/>
            <a:ext cx="739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voltage-mixing current-sampling (series–series)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3914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Amplifier with Series-Series Feedback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31747" name="Text Box 1029"/>
          <p:cNvSpPr txBox="1">
            <a:spLocks noChangeArrowheads="1"/>
          </p:cNvSpPr>
          <p:nvPr/>
        </p:nvSpPr>
        <p:spPr bwMode="auto">
          <a:xfrm>
            <a:off x="838200" y="5562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voltage-mixing current-sampling (series–series) topology</a:t>
            </a:r>
          </a:p>
        </p:txBody>
      </p:sp>
      <p:pic>
        <p:nvPicPr>
          <p:cNvPr id="31748" name="Picture 1030" descr="d:\ch08\ch08_conv\sedr42021_0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2484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4676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Shunt-Shunt Feedback Topologies 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32771" name="Picture 7" descr="d:\ch08\ch08_conv\sedr42021_080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59436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066800" y="54102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current-mixing voltage-sampling (shunt–shunt)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OP Amplifier with Shunt-Shunt Feedback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990600" y="5562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current-mixing voltage-sampling (shunt–shunt) topology</a:t>
            </a:r>
          </a:p>
        </p:txBody>
      </p:sp>
      <p:pic>
        <p:nvPicPr>
          <p:cNvPr id="33796" name="Picture 8" descr="d:\ch08\ch08_conv\sedr42021_080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791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Series-Shunt Feedback Amplifier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9812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The ideal situation</a:t>
            </a:r>
          </a:p>
          <a:p>
            <a:pPr eaLnBrk="1" hangingPunct="1"/>
            <a:r>
              <a:rPr lang="en-US" sz="3600" smtClean="0"/>
              <a:t>The practical situation</a:t>
            </a:r>
          </a:p>
          <a:p>
            <a:pPr eaLnBrk="1" hangingPunct="1"/>
            <a:r>
              <a:rPr lang="en-US" sz="36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858000" cy="685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Outline 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Introduction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The general feedback structure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Some properties of negative feedback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The four basic feedback topologies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The series-shunt feedback amplifier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The series-series feedback amplifier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The shunt-shunt and shunt-series feedback amplifier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Ideal Situation</a:t>
            </a:r>
          </a:p>
        </p:txBody>
      </p:sp>
      <p:pic>
        <p:nvPicPr>
          <p:cNvPr id="35843" name="Picture 7" descr="d:\ch08\ch08_conv\sedr42021_08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172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848600" cy="4524375"/>
          </a:xfr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 smtClean="0">
                <a:ea typeface="宋体" pitchFamily="2" charset="-122"/>
              </a:rPr>
              <a:t>A unilateral open-loop amplifier (A circuit).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 smtClean="0">
                <a:ea typeface="宋体" pitchFamily="2" charset="-122"/>
              </a:rPr>
              <a:t>An ideal voltage mixing voltage sampling feedback network (</a:t>
            </a:r>
            <a:r>
              <a:rPr lang="en-US" altLang="en-US" sz="3600" smtClean="0">
                <a:cs typeface="Times New Roman" pitchFamily="18" charset="0"/>
              </a:rPr>
              <a:t>β</a:t>
            </a:r>
            <a:r>
              <a:rPr lang="en-US" altLang="en-US" sz="3600" smtClean="0">
                <a:ea typeface="宋体" pitchFamily="2" charset="-122"/>
              </a:rPr>
              <a:t> circuit).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 smtClean="0">
                <a:ea typeface="宋体" pitchFamily="2" charset="-122"/>
              </a:rPr>
              <a:t>Assumption that the source and load resistance have been included inside the A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Ideal Situation</a:t>
            </a:r>
          </a:p>
        </p:txBody>
      </p:sp>
      <p:pic>
        <p:nvPicPr>
          <p:cNvPr id="37891" name="Picture 8" descr="d:\ch08\ch08_conv\sedr42021_080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56388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1000" y="4876800"/>
            <a:ext cx="8458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Equivalent circuit.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i="1"/>
              <a:t>R</a:t>
            </a:r>
            <a:r>
              <a:rPr lang="en-US" altLang="en-US" sz="3200" i="1" baseline="-25000"/>
              <a:t>if</a:t>
            </a:r>
            <a:r>
              <a:rPr lang="en-US" altLang="en-US" sz="3200"/>
              <a:t> and </a:t>
            </a:r>
            <a:r>
              <a:rPr lang="en-US" altLang="en-US" sz="3200" i="1"/>
              <a:t>R</a:t>
            </a:r>
            <a:r>
              <a:rPr lang="en-US" altLang="en-US" sz="3200" i="1" baseline="-25000"/>
              <a:t>of</a:t>
            </a:r>
            <a:r>
              <a:rPr lang="en-US" altLang="en-US" sz="3200"/>
              <a:t> denote the input and output resistance with feedback.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Input and Output Resistance with Feedback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657600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Input resistance</a:t>
            </a:r>
          </a:p>
          <a:p>
            <a:pPr algn="just" eaLnBrk="1" hangingPunct="1">
              <a:lnSpc>
                <a:spcPct val="90000"/>
              </a:lnSpc>
            </a:pPr>
            <a:endParaRPr lang="en-US" sz="36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	</a:t>
            </a:r>
            <a:r>
              <a:rPr lang="en-US" sz="3600" i="1" smtClean="0">
                <a:solidFill>
                  <a:schemeClr val="accent2"/>
                </a:solidFill>
              </a:rPr>
              <a:t>In this case, the negative feedback increases the input resistance by a factor equal to the amount of feedback.</a:t>
            </a:r>
            <a:endParaRPr lang="en-US" sz="3600" smtClean="0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381250" y="2514600"/>
          <a:ext cx="3236913" cy="1066800"/>
        </p:xfrm>
        <a:graphic>
          <a:graphicData uri="http://schemas.openxmlformats.org/presentationml/2006/ole">
            <p:oleObj spid="_x0000_s3074" name="Equation" r:id="rId3" imgW="10029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3600" dirty="0" smtClean="0"/>
              <a:t>Output resistance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36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en-US" sz="3600" dirty="0" smtClean="0"/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i="1" dirty="0" smtClean="0">
                <a:solidFill>
                  <a:schemeClr val="accent2"/>
                </a:solidFill>
              </a:rPr>
              <a:t>	</a:t>
            </a:r>
          </a:p>
          <a:p>
            <a:pPr marL="0" indent="4763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i="1" dirty="0" smtClean="0">
                <a:solidFill>
                  <a:schemeClr val="accent2"/>
                </a:solidFill>
              </a:rPr>
              <a:t>In this case, the negative feedback reduces the output resistance by a factor equal to the amount of feedback.</a:t>
            </a:r>
            <a:endParaRPr lang="en-US" sz="3600" dirty="0" smtClean="0"/>
          </a:p>
          <a:p>
            <a:pPr algn="just">
              <a:defRPr/>
            </a:pPr>
            <a:endParaRPr lang="en-US" sz="36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62200" y="1524000"/>
          <a:ext cx="3581400" cy="1371600"/>
        </p:xfrm>
        <a:graphic>
          <a:graphicData uri="http://schemas.openxmlformats.org/presentationml/2006/ole">
            <p:oleObj spid="_x0000_s4098" name="Equation" r:id="rId3" imgW="825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The Practical Situation</a:t>
            </a:r>
          </a:p>
        </p:txBody>
      </p:sp>
      <p:pic>
        <p:nvPicPr>
          <p:cNvPr id="38915" name="Picture 9" descr="d:\ch08\ch08_conv\sedr42021_08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23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11"/>
          <p:cNvSpPr txBox="1">
            <a:spLocks noChangeArrowheads="1"/>
          </p:cNvSpPr>
          <p:nvPr/>
        </p:nvSpPr>
        <p:spPr bwMode="auto">
          <a:xfrm>
            <a:off x="228600" y="4343400"/>
            <a:ext cx="8915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/>
              <a:t>Block diagram of a practical series–shunt feedback amplifier.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/>
              <a:t>Feedback network is not ideal and load the basic amplifier thus affect the values of gain, input resistance and output resistance.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Practical Situation</a:t>
            </a:r>
          </a:p>
        </p:txBody>
      </p:sp>
      <p:pic>
        <p:nvPicPr>
          <p:cNvPr id="39939" name="Picture 5" descr="d:\ch08\ch08_conv\sedr42021_081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86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57200" y="53340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The circuit in (a) with the feedback network represented by its </a:t>
            </a:r>
            <a:r>
              <a:rPr lang="en-US" altLang="en-US" sz="3200" i="1"/>
              <a:t>h</a:t>
            </a:r>
            <a:r>
              <a:rPr lang="en-US" altLang="en-US" sz="3200"/>
              <a:t>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The Practical Situation</a:t>
            </a:r>
          </a:p>
        </p:txBody>
      </p:sp>
      <p:pic>
        <p:nvPicPr>
          <p:cNvPr id="40963" name="Picture 7" descr="d:\ch08\ch08_conv\sedr42021_081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05155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1524000" y="5486400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The circuit in (b) with </a:t>
            </a:r>
            <a:r>
              <a:rPr lang="en-US" altLang="en-US" sz="3200" i="1"/>
              <a:t>h</a:t>
            </a:r>
            <a:r>
              <a:rPr lang="en-US" altLang="en-US" sz="3200" baseline="-25000"/>
              <a:t>21</a:t>
            </a:r>
            <a:r>
              <a:rPr lang="en-US" altLang="en-US" sz="3200"/>
              <a:t> neglected.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Practical Situation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4343400"/>
          </a:xfrm>
          <a:noFill/>
        </p:spPr>
        <p:txBody>
          <a:bodyPr/>
          <a:lstStyle/>
          <a:p>
            <a:pPr algn="just" eaLnBrk="1" hangingPunct="1"/>
            <a:r>
              <a:rPr lang="en-US" sz="3600" smtClean="0"/>
              <a:t>The load effect of the feedback network on the basic amplifier is represented by the components </a:t>
            </a:r>
            <a:r>
              <a:rPr lang="en-US" sz="3600" i="1" smtClean="0"/>
              <a:t>h</a:t>
            </a:r>
            <a:r>
              <a:rPr lang="en-US" sz="3600" i="1" baseline="-25000" smtClean="0"/>
              <a:t>11</a:t>
            </a:r>
            <a:r>
              <a:rPr lang="en-US" sz="3600" smtClean="0"/>
              <a:t> and </a:t>
            </a:r>
            <a:r>
              <a:rPr lang="en-US" sz="3600" i="1" smtClean="0"/>
              <a:t>h</a:t>
            </a:r>
            <a:r>
              <a:rPr lang="en-US" sz="3600" i="1" baseline="-25000" smtClean="0"/>
              <a:t>22.</a:t>
            </a:r>
          </a:p>
          <a:p>
            <a:pPr algn="just" eaLnBrk="1" hangingPunct="1"/>
            <a:r>
              <a:rPr lang="en-US" sz="3600" smtClean="0"/>
              <a:t>The loading effect is found by looking into the appropriate port of the feedback network while the port is open-circuit or short-circuit so as to destroy the feedback.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4114800"/>
          </a:xfrm>
        </p:spPr>
        <p:txBody>
          <a:bodyPr/>
          <a:lstStyle/>
          <a:p>
            <a:pPr algn="just" eaLnBrk="1" hangingPunct="1"/>
            <a:r>
              <a:rPr lang="en-US" altLang="zh-CN" sz="3600" smtClean="0">
                <a:ea typeface="宋体" pitchFamily="2" charset="-122"/>
              </a:rPr>
              <a:t>If the connection is a shunt one, short-circuit the port. </a:t>
            </a:r>
          </a:p>
          <a:p>
            <a:pPr algn="just" eaLnBrk="1" hangingPunct="1"/>
            <a:r>
              <a:rPr lang="en-US" altLang="zh-CN" sz="3600" smtClean="0">
                <a:ea typeface="宋体" pitchFamily="2" charset="-122"/>
              </a:rPr>
              <a:t>If the connection is a series one, open-circuit the port.</a:t>
            </a:r>
          </a:p>
          <a:p>
            <a:pPr algn="just" eaLnBrk="1" hangingPunct="1"/>
            <a:r>
              <a:rPr lang="en-US" altLang="zh-CN" sz="3600" smtClean="0">
                <a:ea typeface="宋体" pitchFamily="2" charset="-122"/>
              </a:rPr>
              <a:t>Determine the </a:t>
            </a: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β.</a:t>
            </a:r>
            <a:endParaRPr lang="en-US" altLang="zh-CN" sz="3600" smtClean="0">
              <a:ea typeface="宋体" pitchFamily="2" charset="-122"/>
            </a:endParaRPr>
          </a:p>
          <a:p>
            <a:pPr algn="just"/>
            <a:endParaRPr lang="en-US" sz="3600" smtClean="0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971800" y="4114800"/>
          <a:ext cx="3276600" cy="1676400"/>
        </p:xfrm>
        <a:graphic>
          <a:graphicData uri="http://schemas.openxmlformats.org/presentationml/2006/ole">
            <p:oleObj spid="_x0000_s5122" name="Equation" r:id="rId3" imgW="9903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457200" y="762000"/>
            <a:ext cx="7924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en-US" sz="3600"/>
              <a:t>The stability problem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en-US" sz="3600"/>
              <a:t>Stability study using bode plot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en-US" sz="3600"/>
              <a:t>Frequency compensation</a:t>
            </a:r>
          </a:p>
          <a:p>
            <a:pPr algn="just">
              <a:lnSpc>
                <a:spcPct val="90000"/>
              </a:lnSpc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d:\ch08\ch08_conv\sedr42021_0811ab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457200" y="128588"/>
            <a:ext cx="7620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Summary 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  <a:noFill/>
        </p:spPr>
        <p:txBody>
          <a:bodyPr/>
          <a:lstStyle/>
          <a:p>
            <a:pPr algn="just" eaLnBrk="1" hangingPunct="1"/>
            <a:r>
              <a:rPr lang="en-US" sz="2800" i="1" smtClean="0"/>
              <a:t>R</a:t>
            </a:r>
            <a:r>
              <a:rPr lang="en-US" sz="2800" i="1" baseline="-25000" smtClean="0"/>
              <a:t>i</a:t>
            </a:r>
            <a:r>
              <a:rPr lang="en-US" sz="2800" smtClean="0"/>
              <a:t> and </a:t>
            </a:r>
            <a:r>
              <a:rPr lang="en-US" sz="2800" i="1" smtClean="0"/>
              <a:t>R</a:t>
            </a:r>
            <a:r>
              <a:rPr lang="en-US" sz="2800" i="1" baseline="-25000" smtClean="0"/>
              <a:t>o</a:t>
            </a:r>
            <a:r>
              <a:rPr lang="en-US" sz="2800" smtClean="0"/>
              <a:t> are the input and output resistances, respectively, of the A circuit.</a:t>
            </a:r>
          </a:p>
          <a:p>
            <a:pPr algn="just" eaLnBrk="1" hangingPunct="1"/>
            <a:r>
              <a:rPr lang="en-US" altLang="zh-CN" sz="2800" i="1" smtClean="0">
                <a:ea typeface="宋体" pitchFamily="2" charset="-122"/>
              </a:rPr>
              <a:t>R</a:t>
            </a:r>
            <a:r>
              <a:rPr lang="en-US" altLang="zh-CN" sz="2800" i="1" baseline="-25000" smtClean="0">
                <a:ea typeface="宋体" pitchFamily="2" charset="-122"/>
              </a:rPr>
              <a:t>if</a:t>
            </a:r>
            <a:r>
              <a:rPr lang="en-US" altLang="zh-CN" sz="2800" smtClean="0">
                <a:ea typeface="宋体" pitchFamily="2" charset="-122"/>
              </a:rPr>
              <a:t> and </a:t>
            </a:r>
            <a:r>
              <a:rPr lang="en-US" altLang="zh-CN" sz="2800" i="1" smtClean="0">
                <a:ea typeface="宋体" pitchFamily="2" charset="-122"/>
              </a:rPr>
              <a:t>R</a:t>
            </a:r>
            <a:r>
              <a:rPr lang="en-US" altLang="zh-CN" sz="2800" i="1" baseline="-25000" smtClean="0">
                <a:ea typeface="宋体" pitchFamily="2" charset="-122"/>
              </a:rPr>
              <a:t>of</a:t>
            </a:r>
            <a:r>
              <a:rPr lang="en-US" altLang="zh-CN" sz="2800" smtClean="0">
                <a:ea typeface="宋体" pitchFamily="2" charset="-122"/>
              </a:rPr>
              <a:t> are the input and output resistances, respectively, of the feedback amplifier, including </a:t>
            </a:r>
            <a:r>
              <a:rPr lang="en-US" altLang="zh-CN" sz="2800" i="1" smtClean="0">
                <a:ea typeface="宋体" pitchFamily="2" charset="-122"/>
              </a:rPr>
              <a:t>R</a:t>
            </a:r>
            <a:r>
              <a:rPr lang="en-US" altLang="zh-CN" sz="2800" i="1" baseline="-25000" smtClean="0">
                <a:ea typeface="宋体" pitchFamily="2" charset="-122"/>
              </a:rPr>
              <a:t>s</a:t>
            </a:r>
            <a:r>
              <a:rPr lang="en-US" altLang="zh-CN" sz="2800" smtClean="0">
                <a:ea typeface="宋体" pitchFamily="2" charset="-122"/>
              </a:rPr>
              <a:t> and </a:t>
            </a:r>
            <a:r>
              <a:rPr lang="en-US" altLang="zh-CN" sz="2800" i="1" smtClean="0">
                <a:ea typeface="宋体" pitchFamily="2" charset="-122"/>
              </a:rPr>
              <a:t>R</a:t>
            </a:r>
            <a:r>
              <a:rPr lang="en-US" altLang="zh-CN" sz="2800" i="1" baseline="-25000" smtClean="0">
                <a:ea typeface="宋体" pitchFamily="2" charset="-122"/>
              </a:rPr>
              <a:t>L</a:t>
            </a:r>
            <a:r>
              <a:rPr lang="en-US" altLang="zh-CN" sz="2800" smtClean="0">
                <a:ea typeface="宋体" pitchFamily="2" charset="-122"/>
              </a:rPr>
              <a:t>.</a:t>
            </a:r>
          </a:p>
          <a:p>
            <a:pPr algn="just" eaLnBrk="1" hangingPunct="1"/>
            <a:r>
              <a:rPr lang="en-US" altLang="zh-CN" sz="2800" smtClean="0">
                <a:ea typeface="宋体" pitchFamily="2" charset="-122"/>
              </a:rPr>
              <a:t>The actual input and output resistances exclude </a:t>
            </a:r>
            <a:r>
              <a:rPr lang="en-US" altLang="zh-CN" sz="2800" i="1" smtClean="0">
                <a:ea typeface="宋体" pitchFamily="2" charset="-122"/>
              </a:rPr>
              <a:t>R</a:t>
            </a:r>
            <a:r>
              <a:rPr lang="en-US" altLang="zh-CN" sz="2800" i="1" baseline="-25000" smtClean="0">
                <a:ea typeface="宋体" pitchFamily="2" charset="-122"/>
              </a:rPr>
              <a:t>s</a:t>
            </a:r>
            <a:r>
              <a:rPr lang="en-US" altLang="zh-CN" sz="2800" smtClean="0">
                <a:ea typeface="宋体" pitchFamily="2" charset="-122"/>
              </a:rPr>
              <a:t> and </a:t>
            </a:r>
            <a:r>
              <a:rPr lang="en-US" altLang="zh-CN" sz="2800" i="1" smtClean="0">
                <a:ea typeface="宋体" pitchFamily="2" charset="-122"/>
              </a:rPr>
              <a:t>R</a:t>
            </a:r>
            <a:r>
              <a:rPr lang="en-US" altLang="zh-CN" sz="2800" i="1" baseline="-25000" smtClean="0">
                <a:ea typeface="宋体" pitchFamily="2" charset="-122"/>
              </a:rPr>
              <a:t>L</a:t>
            </a:r>
            <a:r>
              <a:rPr lang="en-US" altLang="zh-CN" sz="2800" smtClean="0">
                <a:ea typeface="宋体" pitchFamily="2" charset="-122"/>
              </a:rPr>
              <a:t>.</a:t>
            </a:r>
          </a:p>
        </p:txBody>
      </p:sp>
      <p:graphicFrame>
        <p:nvGraphicFramePr>
          <p:cNvPr id="6146" name="Object 1025"/>
          <p:cNvGraphicFramePr>
            <a:graphicFrameLocks noChangeAspect="1"/>
          </p:cNvGraphicFramePr>
          <p:nvPr/>
        </p:nvGraphicFramePr>
        <p:xfrm>
          <a:off x="2590800" y="4648200"/>
          <a:ext cx="3505200" cy="1524000"/>
        </p:xfrm>
        <a:graphic>
          <a:graphicData uri="http://schemas.openxmlformats.org/presentationml/2006/ole">
            <p:oleObj spid="_x0000_s6146" name="Equation" r:id="rId3" imgW="9144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6225"/>
            <a:ext cx="8405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Example of Series-Shunt Feedback Amplifier </a:t>
            </a:r>
          </a:p>
        </p:txBody>
      </p:sp>
      <p:pic>
        <p:nvPicPr>
          <p:cNvPr id="44035" name="Picture 7" descr="d:\ch08\ch08_conv\sedr42021_0812a.jpg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600200" y="1371600"/>
            <a:ext cx="6400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6225"/>
            <a:ext cx="84820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Example of Series-Shunt Feedback Amplifier 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/>
          <a:lstStyle/>
          <a:p>
            <a:pPr algn="just" eaLnBrk="1" hangingPunct="1"/>
            <a:r>
              <a:rPr lang="en-US" smtClean="0"/>
              <a:t>Op amplifier connected in noninverting  configuration with the open-loop gain </a:t>
            </a:r>
            <a:r>
              <a:rPr lang="en-US" smtClean="0">
                <a:cs typeface="Times New Roman" pitchFamily="18" charset="0"/>
              </a:rPr>
              <a:t>μ, </a:t>
            </a:r>
            <a:r>
              <a:rPr lang="en-US" altLang="zh-CN" i="1" smtClean="0">
                <a:ea typeface="宋体" pitchFamily="2" charset="-122"/>
              </a:rPr>
              <a:t>R</a:t>
            </a:r>
            <a:r>
              <a:rPr lang="en-US" altLang="zh-CN" i="1" baseline="-25000" smtClean="0">
                <a:ea typeface="宋体" pitchFamily="2" charset="-122"/>
              </a:rPr>
              <a:t>id</a:t>
            </a:r>
            <a:r>
              <a:rPr lang="en-US" altLang="zh-CN" smtClean="0">
                <a:ea typeface="宋体" pitchFamily="2" charset="-122"/>
              </a:rPr>
              <a:t> and </a:t>
            </a:r>
            <a:r>
              <a:rPr lang="en-US" altLang="zh-CN" i="1" smtClean="0">
                <a:ea typeface="宋体" pitchFamily="2" charset="-122"/>
              </a:rPr>
              <a:t>r</a:t>
            </a:r>
            <a:r>
              <a:rPr lang="en-US" altLang="zh-CN" i="1" baseline="-25000" smtClean="0">
                <a:ea typeface="宋体" pitchFamily="2" charset="-122"/>
              </a:rPr>
              <a:t>o</a:t>
            </a:r>
            <a:r>
              <a:rPr lang="en-US" altLang="zh-CN" smtClean="0">
                <a:ea typeface="宋体" pitchFamily="2" charset="-122"/>
              </a:rPr>
              <a:t> </a:t>
            </a:r>
            <a:endParaRPr lang="en-US" smtClean="0"/>
          </a:p>
          <a:p>
            <a:pPr algn="just" eaLnBrk="1" hangingPunct="1"/>
            <a:r>
              <a:rPr lang="en-US" smtClean="0"/>
              <a:t>Find expression for A, </a:t>
            </a:r>
            <a:r>
              <a:rPr lang="en-US" smtClean="0">
                <a:cs typeface="Times New Roman" pitchFamily="18" charset="0"/>
              </a:rPr>
              <a:t>β, the closed-loop gain </a:t>
            </a:r>
            <a:r>
              <a:rPr lang="en-US" i="1" smtClean="0">
                <a:cs typeface="Times New Roman" pitchFamily="18" charset="0"/>
              </a:rPr>
              <a:t>V</a:t>
            </a:r>
            <a:r>
              <a:rPr lang="en-US" i="1" baseline="-25000" smtClean="0">
                <a:cs typeface="Times New Roman" pitchFamily="18" charset="0"/>
              </a:rPr>
              <a:t>o</a:t>
            </a:r>
            <a:r>
              <a:rPr lang="en-US" i="1" smtClean="0">
                <a:cs typeface="Times New Roman" pitchFamily="18" charset="0"/>
              </a:rPr>
              <a:t>/V</a:t>
            </a:r>
            <a:r>
              <a:rPr lang="en-US" i="1" baseline="-25000" smtClean="0">
                <a:cs typeface="Times New Roman" pitchFamily="18" charset="0"/>
              </a:rPr>
              <a:t>i</a:t>
            </a:r>
            <a:r>
              <a:rPr lang="en-US" i="1" smtClean="0">
                <a:cs typeface="Times New Roman" pitchFamily="18" charset="0"/>
              </a:rPr>
              <a:t> , </a:t>
            </a:r>
            <a:r>
              <a:rPr lang="en-US" smtClean="0">
                <a:cs typeface="Times New Roman" pitchFamily="18" charset="0"/>
              </a:rPr>
              <a:t>the input resistance</a:t>
            </a:r>
            <a:r>
              <a:rPr lang="en-US" i="1" smtClean="0">
                <a:cs typeface="Times New Roman" pitchFamily="18" charset="0"/>
              </a:rPr>
              <a:t> </a:t>
            </a:r>
            <a:r>
              <a:rPr lang="en-US" altLang="zh-CN" i="1" smtClean="0">
                <a:ea typeface="宋体" pitchFamily="2" charset="-122"/>
              </a:rPr>
              <a:t>R</a:t>
            </a:r>
            <a:r>
              <a:rPr lang="en-US" altLang="zh-CN" i="1" baseline="-25000" smtClean="0">
                <a:ea typeface="宋体" pitchFamily="2" charset="-122"/>
              </a:rPr>
              <a:t>in</a:t>
            </a:r>
            <a:r>
              <a:rPr lang="en-US" i="1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and the output resistance</a:t>
            </a:r>
            <a:r>
              <a:rPr lang="en-US" i="1" smtClean="0">
                <a:cs typeface="Times New Roman" pitchFamily="18" charset="0"/>
              </a:rPr>
              <a:t> </a:t>
            </a:r>
            <a:r>
              <a:rPr lang="en-US" altLang="zh-CN" i="1" smtClean="0">
                <a:ea typeface="宋体" pitchFamily="2" charset="-122"/>
              </a:rPr>
              <a:t>R</a:t>
            </a:r>
            <a:r>
              <a:rPr lang="en-US" altLang="zh-CN" i="1" baseline="-25000" smtClean="0">
                <a:ea typeface="宋体" pitchFamily="2" charset="-122"/>
              </a:rPr>
              <a:t>out</a:t>
            </a:r>
          </a:p>
          <a:p>
            <a:pPr algn="just" eaLnBrk="1" hangingPunct="1"/>
            <a:r>
              <a:rPr lang="en-US" smtClean="0">
                <a:ea typeface="宋体" pitchFamily="2" charset="-122"/>
              </a:rPr>
              <a:t>Find numerical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6225"/>
            <a:ext cx="8405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Example of Series-Shunt Feedback Amplifier </a:t>
            </a:r>
          </a:p>
        </p:txBody>
      </p:sp>
      <p:pic>
        <p:nvPicPr>
          <p:cNvPr id="46083" name="Picture 6" descr="d:\ch08\ch08_conv\sedr42021_081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6225"/>
            <a:ext cx="82534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Example of Series-Shunt Feedback Amplifier </a:t>
            </a:r>
          </a:p>
        </p:txBody>
      </p:sp>
      <p:pic>
        <p:nvPicPr>
          <p:cNvPr id="7172" name="Picture 5" descr="d:\ch08\ch08_conv\sedr42021_081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4419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743200" y="4876800"/>
          <a:ext cx="3200400" cy="1295400"/>
        </p:xfrm>
        <a:graphic>
          <a:graphicData uri="http://schemas.openxmlformats.org/presentationml/2006/ole">
            <p:oleObj spid="_x0000_s7170" name="Equation" r:id="rId4" imgW="10918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3296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Series-Series Feedback Amplifier 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4384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The ideal situation</a:t>
            </a:r>
          </a:p>
          <a:p>
            <a:pPr eaLnBrk="1" hangingPunct="1"/>
            <a:r>
              <a:rPr lang="en-US" sz="3600" smtClean="0"/>
              <a:t>The practical situation</a:t>
            </a:r>
          </a:p>
          <a:p>
            <a:pPr eaLnBrk="1" hangingPunct="1"/>
            <a:r>
              <a:rPr lang="en-US" sz="36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6225"/>
            <a:ext cx="82534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Ideal Situation</a:t>
            </a:r>
          </a:p>
        </p:txBody>
      </p:sp>
      <p:pic>
        <p:nvPicPr>
          <p:cNvPr id="8196" name="Picture 8" descr="d:\ch08\ch08_conv\sedr42021_0813a.jpg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295400" y="1371600"/>
            <a:ext cx="64008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1295400" y="5410200"/>
            <a:ext cx="462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Trans conductance gain </a:t>
            </a:r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5862638" y="5267325"/>
          <a:ext cx="1604962" cy="1057275"/>
        </p:xfrm>
        <a:graphic>
          <a:graphicData uri="http://schemas.openxmlformats.org/presentationml/2006/ole">
            <p:oleObj spid="_x0000_s8194" name="Equation" r:id="rId4" imgW="457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Ideal Situation</a:t>
            </a:r>
          </a:p>
        </p:txBody>
      </p:sp>
      <p:pic>
        <p:nvPicPr>
          <p:cNvPr id="9220" name="Picture 6" descr="d:\ch08\ch08_conv\sedr42021_0813b.jpg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828800" y="1676400"/>
            <a:ext cx="541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6172200" y="4953000"/>
          <a:ext cx="1447800" cy="1219200"/>
        </p:xfrm>
        <a:graphic>
          <a:graphicData uri="http://schemas.openxmlformats.org/presentationml/2006/ole">
            <p:oleObj spid="_x0000_s9218" name="Equation" r:id="rId4" imgW="482400" imgH="457200" progId="Equation.3">
              <p:embed/>
            </p:oleObj>
          </a:graphicData>
        </a:graphic>
      </p:graphicFrame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990600" y="5211763"/>
            <a:ext cx="5867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Tranresistance feedback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6225"/>
            <a:ext cx="81772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Input and Output Resistance with Feedback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Input resistance</a:t>
            </a:r>
          </a:p>
          <a:p>
            <a:pPr algn="just" eaLnBrk="1" hangingPunct="1">
              <a:lnSpc>
                <a:spcPct val="90000"/>
              </a:lnSpc>
            </a:pPr>
            <a:endParaRPr lang="en-US" sz="36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	</a:t>
            </a:r>
            <a:r>
              <a:rPr lang="en-US" sz="3600" i="1" smtClean="0">
                <a:solidFill>
                  <a:schemeClr val="accent2"/>
                </a:solidFill>
              </a:rPr>
              <a:t>In this case, the negative feedback increases the input resistance by a factor equal to the amount of feedback.</a:t>
            </a:r>
            <a:endParaRPr lang="en-US" sz="3600" smtClean="0"/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2286000" y="2438400"/>
          <a:ext cx="3886200" cy="914400"/>
        </p:xfrm>
        <a:graphic>
          <a:graphicData uri="http://schemas.openxmlformats.org/presentationml/2006/ole">
            <p:oleObj spid="_x0000_s10242" name="Equation" r:id="rId3" imgW="10159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58000" cy="8953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Introduction 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4724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It’s impossible to think of electronic circuits without some forms of feedback.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Negative feedback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smtClean="0"/>
              <a:t>Desensitize the gain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smtClean="0"/>
              <a:t>Reduce nonlinear distortion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smtClean="0"/>
              <a:t>Reduce the effect of noise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smtClean="0"/>
              <a:t>Control the input and output impedance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smtClean="0"/>
              <a:t>Extend the bandwidth of the amplifier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Output resistance</a:t>
            </a:r>
          </a:p>
          <a:p>
            <a:pPr algn="just" eaLnBrk="1" hangingPunct="1">
              <a:lnSpc>
                <a:spcPct val="90000"/>
              </a:lnSpc>
            </a:pPr>
            <a:endParaRPr lang="en-US" sz="3600" smtClean="0"/>
          </a:p>
          <a:p>
            <a:pPr algn="just" eaLnBrk="1" hangingPunct="1">
              <a:lnSpc>
                <a:spcPct val="90000"/>
              </a:lnSpc>
            </a:pPr>
            <a:endParaRPr lang="en-US" sz="36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i="1" smtClean="0">
                <a:solidFill>
                  <a:schemeClr val="accent2"/>
                </a:solidFill>
              </a:rPr>
              <a:t>	In this case, the negative feedback increases the output resistance by a factor equal to the amount of feedback.</a:t>
            </a:r>
            <a:endParaRPr lang="en-US" sz="3600" smtClean="0"/>
          </a:p>
          <a:p>
            <a:pPr algn="just"/>
            <a:endParaRPr lang="en-US" sz="3600" smtClean="0"/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2743200" y="1600200"/>
          <a:ext cx="3657600" cy="838200"/>
        </p:xfrm>
        <a:graphic>
          <a:graphicData uri="http://schemas.openxmlformats.org/presentationml/2006/ole">
            <p:oleObj spid="_x0000_s11266" name="Equation" r:id="rId3" imgW="10540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3296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Practical Situation</a:t>
            </a:r>
          </a:p>
        </p:txBody>
      </p:sp>
      <p:pic>
        <p:nvPicPr>
          <p:cNvPr id="48131" name="Picture 10" descr="d:\ch08\ch08_conv\sedr42021_0815a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066800" y="1447800"/>
            <a:ext cx="68580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13"/>
          <p:cNvSpPr txBox="1">
            <a:spLocks noChangeArrowheads="1"/>
          </p:cNvSpPr>
          <p:nvPr/>
        </p:nvSpPr>
        <p:spPr bwMode="auto">
          <a:xfrm>
            <a:off x="381000" y="44958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Block diagram of a practical series–series feedback amplifier.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2743200"/>
          </a:xfrm>
        </p:spPr>
        <p:txBody>
          <a:bodyPr/>
          <a:lstStyle/>
          <a:p>
            <a:pPr algn="just"/>
            <a:r>
              <a:rPr lang="en-US" altLang="en-US" sz="3600" smtClean="0"/>
              <a:t>Feedback network is not ideal and load the basic amplifier thus affect the values of gain, input resistance and output resistance.</a:t>
            </a:r>
          </a:p>
          <a:p>
            <a:pPr algn="just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The Practical Situation</a:t>
            </a:r>
          </a:p>
        </p:txBody>
      </p:sp>
      <p:pic>
        <p:nvPicPr>
          <p:cNvPr id="50179" name="Picture 6" descr="d:\ch08\ch08_conv\sedr42021_0815b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295400" y="1600200"/>
            <a:ext cx="65532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381000" y="52578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The circuit of (a) with the feedback network represented by its </a:t>
            </a:r>
            <a:r>
              <a:rPr lang="en-US" altLang="en-US" sz="3200" i="1"/>
              <a:t>z</a:t>
            </a:r>
            <a:r>
              <a:rPr lang="en-US" altLang="en-US" sz="3200"/>
              <a:t>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Practical Situation</a:t>
            </a:r>
          </a:p>
        </p:txBody>
      </p:sp>
      <p:pic>
        <p:nvPicPr>
          <p:cNvPr id="51203" name="Picture 8" descr="d:\ch08\ch08_conv\sedr42021_0815c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752600" y="1295400"/>
            <a:ext cx="5897563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1219200" y="5486400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A redrawing of the circuit in (b) with </a:t>
            </a:r>
            <a:r>
              <a:rPr lang="en-US" altLang="en-US" sz="3200" i="1"/>
              <a:t>z</a:t>
            </a:r>
            <a:r>
              <a:rPr lang="en-US" altLang="en-US" sz="3200" baseline="-25000"/>
              <a:t>21</a:t>
            </a:r>
            <a:r>
              <a:rPr lang="en-US" altLang="en-US" sz="3200"/>
              <a:t> neglected.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Practical Situation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3886200"/>
          </a:xfrm>
          <a:noFill/>
        </p:spPr>
        <p:txBody>
          <a:bodyPr/>
          <a:lstStyle/>
          <a:p>
            <a:pPr algn="just" eaLnBrk="1" hangingPunct="1"/>
            <a:r>
              <a:rPr lang="en-US" sz="3600" smtClean="0"/>
              <a:t>The load effect of the feedback network on the basic amplifier is represented by the components </a:t>
            </a:r>
            <a:r>
              <a:rPr lang="en-US" sz="3600" i="1" smtClean="0"/>
              <a:t>Z</a:t>
            </a:r>
            <a:r>
              <a:rPr lang="en-US" sz="3600" i="1" baseline="-25000" smtClean="0"/>
              <a:t>11</a:t>
            </a:r>
            <a:r>
              <a:rPr lang="en-US" sz="3600" smtClean="0"/>
              <a:t> and </a:t>
            </a:r>
            <a:r>
              <a:rPr lang="en-US" sz="3600" i="1" smtClean="0"/>
              <a:t>Z</a:t>
            </a:r>
            <a:r>
              <a:rPr lang="en-US" sz="3600" i="1" baseline="-25000" smtClean="0"/>
              <a:t>22.</a:t>
            </a:r>
          </a:p>
          <a:p>
            <a:pPr algn="just" eaLnBrk="1" hangingPunct="1"/>
            <a:r>
              <a:rPr lang="en-US" sz="3600" i="1" smtClean="0"/>
              <a:t>Z</a:t>
            </a:r>
            <a:r>
              <a:rPr lang="en-US" sz="3600" i="1" baseline="-25000" smtClean="0"/>
              <a:t>11</a:t>
            </a:r>
            <a:r>
              <a:rPr lang="en-US" sz="3600" smtClean="0"/>
              <a:t> is the impedance looking into port 1 of the feedback network with port 2 open-circuited.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4343400"/>
          </a:xfrm>
        </p:spPr>
        <p:txBody>
          <a:bodyPr/>
          <a:lstStyle/>
          <a:p>
            <a:pPr algn="just" eaLnBrk="1" hangingPunct="1"/>
            <a:r>
              <a:rPr lang="en-US" sz="3600" i="1" smtClean="0"/>
              <a:t>Z</a:t>
            </a:r>
            <a:r>
              <a:rPr lang="en-US" sz="3600" i="1" baseline="-25000" smtClean="0"/>
              <a:t>22</a:t>
            </a:r>
            <a:r>
              <a:rPr lang="en-US" sz="3600" smtClean="0"/>
              <a:t> is the impedance looking into port 2 of the feedback network with port 1 open-circuited.</a:t>
            </a:r>
          </a:p>
          <a:p>
            <a:pPr algn="just" eaLnBrk="1" hangingPunct="1"/>
            <a:r>
              <a:rPr lang="en-US" altLang="zh-CN" sz="3600" smtClean="0">
                <a:ea typeface="宋体" pitchFamily="2" charset="-122"/>
              </a:rPr>
              <a:t>Determine the </a:t>
            </a: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β.</a:t>
            </a:r>
            <a:endParaRPr lang="en-US" altLang="zh-CN" sz="3600" smtClean="0">
              <a:ea typeface="宋体" pitchFamily="2" charset="-122"/>
            </a:endParaRPr>
          </a:p>
          <a:p>
            <a:pPr algn="just"/>
            <a:endParaRPr lang="en-US" sz="3600" smtClean="0"/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2971800" y="3429000"/>
          <a:ext cx="3657600" cy="1828800"/>
        </p:xfrm>
        <a:graphic>
          <a:graphicData uri="http://schemas.openxmlformats.org/presentationml/2006/ole">
            <p:oleObj spid="_x0000_s12290" name="Equation" r:id="rId3" imgW="9777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9" descr="d:\ch08\ch08_conv\sedr42021_0816ab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143000" y="228600"/>
            <a:ext cx="6977063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8818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Summary </a:t>
            </a:r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619250"/>
            <a:ext cx="8305800" cy="3409950"/>
          </a:xfrm>
          <a:noFill/>
        </p:spPr>
        <p:txBody>
          <a:bodyPr/>
          <a:lstStyle/>
          <a:p>
            <a:pPr algn="just" eaLnBrk="1" hangingPunct="1"/>
            <a:r>
              <a:rPr lang="en-US" sz="3600" i="1" smtClean="0"/>
              <a:t>R</a:t>
            </a:r>
            <a:r>
              <a:rPr lang="en-US" sz="3600" i="1" baseline="-25000" smtClean="0"/>
              <a:t>i</a:t>
            </a:r>
            <a:r>
              <a:rPr lang="en-US" sz="3600" smtClean="0"/>
              <a:t> and </a:t>
            </a:r>
            <a:r>
              <a:rPr lang="en-US" sz="3600" i="1" smtClean="0"/>
              <a:t>R</a:t>
            </a:r>
            <a:r>
              <a:rPr lang="en-US" sz="3600" i="1" baseline="-25000" smtClean="0"/>
              <a:t>o</a:t>
            </a:r>
            <a:r>
              <a:rPr lang="en-US" sz="3600" smtClean="0"/>
              <a:t> are the input and output resistances, respectively, of the A circuit.</a:t>
            </a:r>
          </a:p>
          <a:p>
            <a:pPr algn="just" eaLnBrk="1" hangingPunct="1"/>
            <a:r>
              <a:rPr lang="en-US" altLang="zh-CN" sz="3600" i="1" smtClean="0">
                <a:ea typeface="宋体" pitchFamily="2" charset="-122"/>
              </a:rPr>
              <a:t>R</a:t>
            </a:r>
            <a:r>
              <a:rPr lang="en-US" altLang="zh-CN" sz="3600" i="1" baseline="-25000" smtClean="0">
                <a:ea typeface="宋体" pitchFamily="2" charset="-122"/>
              </a:rPr>
              <a:t>if</a:t>
            </a:r>
            <a:r>
              <a:rPr lang="en-US" altLang="zh-CN" sz="3600" smtClean="0">
                <a:ea typeface="宋体" pitchFamily="2" charset="-122"/>
              </a:rPr>
              <a:t> and </a:t>
            </a:r>
            <a:r>
              <a:rPr lang="en-US" altLang="zh-CN" sz="3600" i="1" smtClean="0">
                <a:ea typeface="宋体" pitchFamily="2" charset="-122"/>
              </a:rPr>
              <a:t>R</a:t>
            </a:r>
            <a:r>
              <a:rPr lang="en-US" altLang="zh-CN" sz="3600" i="1" baseline="-25000" smtClean="0">
                <a:ea typeface="宋体" pitchFamily="2" charset="-122"/>
              </a:rPr>
              <a:t>of</a:t>
            </a:r>
            <a:r>
              <a:rPr lang="en-US" altLang="zh-CN" sz="3600" smtClean="0">
                <a:ea typeface="宋体" pitchFamily="2" charset="-122"/>
              </a:rPr>
              <a:t> are the input and output resistances, respectively, of the feedback amplifier, including </a:t>
            </a:r>
            <a:r>
              <a:rPr lang="en-US" altLang="zh-CN" sz="3600" i="1" smtClean="0">
                <a:ea typeface="宋体" pitchFamily="2" charset="-122"/>
              </a:rPr>
              <a:t>R</a:t>
            </a:r>
            <a:r>
              <a:rPr lang="en-US" altLang="zh-CN" sz="3600" i="1" baseline="-25000" smtClean="0">
                <a:ea typeface="宋体" pitchFamily="2" charset="-122"/>
              </a:rPr>
              <a:t>s</a:t>
            </a:r>
            <a:r>
              <a:rPr lang="en-US" altLang="zh-CN" sz="3600" smtClean="0">
                <a:ea typeface="宋体" pitchFamily="2" charset="-122"/>
              </a:rPr>
              <a:t> and </a:t>
            </a:r>
            <a:r>
              <a:rPr lang="en-US" altLang="zh-CN" sz="3600" i="1" smtClean="0">
                <a:ea typeface="宋体" pitchFamily="2" charset="-122"/>
              </a:rPr>
              <a:t>R</a:t>
            </a:r>
            <a:r>
              <a:rPr lang="en-US" altLang="zh-CN" sz="3600" i="1" baseline="-25000" smtClean="0">
                <a:ea typeface="宋体" pitchFamily="2" charset="-122"/>
              </a:rPr>
              <a:t>L</a:t>
            </a:r>
            <a:r>
              <a:rPr lang="en-US" altLang="zh-CN" sz="3600" smtClean="0">
                <a:ea typeface="宋体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algn="just"/>
            <a:r>
              <a:rPr lang="en-US" altLang="zh-CN" sz="3600" smtClean="0">
                <a:ea typeface="宋体" pitchFamily="2" charset="-122"/>
              </a:rPr>
              <a:t>The actual input and output resistances exclude </a:t>
            </a:r>
            <a:r>
              <a:rPr lang="en-US" altLang="zh-CN" sz="3600" i="1" smtClean="0">
                <a:ea typeface="宋体" pitchFamily="2" charset="-122"/>
              </a:rPr>
              <a:t>R</a:t>
            </a:r>
            <a:r>
              <a:rPr lang="en-US" altLang="zh-CN" sz="3600" i="1" baseline="-25000" smtClean="0">
                <a:ea typeface="宋体" pitchFamily="2" charset="-122"/>
              </a:rPr>
              <a:t>s</a:t>
            </a:r>
            <a:r>
              <a:rPr lang="en-US" altLang="zh-CN" sz="3600" smtClean="0">
                <a:ea typeface="宋体" pitchFamily="2" charset="-122"/>
              </a:rPr>
              <a:t> and </a:t>
            </a:r>
            <a:r>
              <a:rPr lang="en-US" altLang="zh-CN" sz="3600" i="1" smtClean="0">
                <a:ea typeface="宋体" pitchFamily="2" charset="-122"/>
              </a:rPr>
              <a:t>R</a:t>
            </a:r>
            <a:r>
              <a:rPr lang="en-US" altLang="zh-CN" sz="3600" i="1" baseline="-25000" smtClean="0">
                <a:ea typeface="宋体" pitchFamily="2" charset="-122"/>
              </a:rPr>
              <a:t>L</a:t>
            </a:r>
            <a:r>
              <a:rPr lang="en-US" altLang="zh-CN" sz="3600" smtClean="0">
                <a:ea typeface="宋体" pitchFamily="2" charset="-122"/>
              </a:rPr>
              <a:t>.</a:t>
            </a:r>
          </a:p>
          <a:p>
            <a:pPr algn="just"/>
            <a:endParaRPr lang="en-US" sz="3600" smtClean="0"/>
          </a:p>
        </p:txBody>
      </p:sp>
      <p:graphicFrame>
        <p:nvGraphicFramePr>
          <p:cNvPr id="13314" name="Object 9"/>
          <p:cNvGraphicFramePr>
            <a:graphicFrameLocks noChangeAspect="1"/>
          </p:cNvGraphicFramePr>
          <p:nvPr/>
        </p:nvGraphicFramePr>
        <p:xfrm>
          <a:off x="2514600" y="2667000"/>
          <a:ext cx="3810000" cy="2241550"/>
        </p:xfrm>
        <a:graphic>
          <a:graphicData uri="http://schemas.openxmlformats.org/presentationml/2006/ole">
            <p:oleObj spid="_x0000_s13314" name="Equation" r:id="rId3" imgW="93960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2819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600" i="1" smtClean="0">
                <a:solidFill>
                  <a:schemeClr val="accent2"/>
                </a:solidFill>
              </a:rPr>
              <a:t>The basic idea of negative feedback is to trade off gain for other desirable properties.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Positive feedback will cause the amplifier oscillation.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81010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Example of Series-Series Feedback Amplifier</a:t>
            </a:r>
          </a:p>
        </p:txBody>
      </p:sp>
      <p:pic>
        <p:nvPicPr>
          <p:cNvPr id="55299" name="Picture 8" descr="d:\ch08\ch08_conv\sedr42021_0817a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295400" y="1600200"/>
            <a:ext cx="63341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6225"/>
            <a:ext cx="82534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Example of Series-Series Feedback Amplifier</a:t>
            </a:r>
          </a:p>
        </p:txBody>
      </p:sp>
      <p:pic>
        <p:nvPicPr>
          <p:cNvPr id="56323" name="Picture 6" descr="d:\ch08\ch08_conv\sedr42021_0817b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828800" y="1752600"/>
            <a:ext cx="56673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6225"/>
            <a:ext cx="81772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Example of Series-Series Feedback Amplifier</a:t>
            </a:r>
          </a:p>
        </p:txBody>
      </p:sp>
      <p:pic>
        <p:nvPicPr>
          <p:cNvPr id="14340" name="Picture 6" descr="d:\ch08\ch08_conv\sedr42021_081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5334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9"/>
          <p:cNvGraphicFramePr>
            <a:graphicFrameLocks noChangeAspect="1"/>
          </p:cNvGraphicFramePr>
          <p:nvPr/>
        </p:nvGraphicFramePr>
        <p:xfrm>
          <a:off x="1905000" y="4572000"/>
          <a:ext cx="5334000" cy="1752600"/>
        </p:xfrm>
        <a:graphic>
          <a:graphicData uri="http://schemas.openxmlformats.org/presentationml/2006/ole">
            <p:oleObj spid="_x0000_s14338" name="Equation" r:id="rId4" imgW="18666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6225"/>
            <a:ext cx="82534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Example of Series-Series Feedback Amplifier</a:t>
            </a:r>
          </a:p>
        </p:txBody>
      </p:sp>
      <p:pic>
        <p:nvPicPr>
          <p:cNvPr id="15364" name="Picture 5" descr="d:\ch08\ch08_conv\sedr42021_081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27130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3581400" y="2514600"/>
          <a:ext cx="5105400" cy="2743200"/>
        </p:xfrm>
        <a:graphic>
          <a:graphicData uri="http://schemas.openxmlformats.org/presentationml/2006/ole">
            <p:oleObj spid="_x0000_s15362" name="Equation" r:id="rId4" imgW="2184120" imgH="952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6225"/>
            <a:ext cx="8177213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/>
              <a:t>The Shunt-Shunt </a:t>
            </a:r>
            <a:r>
              <a:rPr lang="en-US" altLang="zh-CN" sz="4000" b="1" smtClean="0">
                <a:ea typeface="宋体" pitchFamily="2" charset="-122"/>
              </a:rPr>
              <a:t>and Shunt-Series </a:t>
            </a:r>
            <a:r>
              <a:rPr lang="en-US" sz="4000" b="1" smtClean="0"/>
              <a:t>Feedback Amplifiers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  <a:noFill/>
        </p:spPr>
        <p:txBody>
          <a:bodyPr/>
          <a:lstStyle/>
          <a:p>
            <a:pPr algn="just" eaLnBrk="1" hangingPunct="1"/>
            <a:r>
              <a:rPr lang="en-US" sz="3600" smtClean="0"/>
              <a:t>Study by yourselves</a:t>
            </a:r>
          </a:p>
          <a:p>
            <a:pPr algn="just" eaLnBrk="1" hangingPunct="1"/>
            <a:r>
              <a:rPr lang="en-US" sz="3600" smtClean="0"/>
              <a:t>Important notes: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sz="3600" smtClean="0"/>
              <a:t>Closed-loop gain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sz="3600" smtClean="0"/>
              <a:t>Feedback factor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sz="3600" smtClean="0"/>
              <a:t>Load effect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sz="3600" smtClean="0"/>
              <a:t>Summary 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sz="3600" smtClean="0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3413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ea typeface="宋体" pitchFamily="2" charset="-122"/>
              </a:rPr>
              <a:t>The Stability Problem 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Closed-loop transfer function is similar to the one of the middle band gain.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smtClean="0">
                <a:ea typeface="宋体" pitchFamily="2" charset="-122"/>
              </a:rPr>
              <a:t>The condition for negative feedback to oscillate</a:t>
            </a:r>
          </a:p>
          <a:p>
            <a:pPr eaLnBrk="1" hangingPunct="1">
              <a:lnSpc>
                <a:spcPct val="90000"/>
              </a:lnSpc>
            </a:pPr>
            <a:endParaRPr lang="en-US" altLang="zh-CN" sz="360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3600" smtClean="0">
              <a:ea typeface="宋体" pitchFamily="2" charset="-122"/>
            </a:endParaRP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1371600" y="4114800"/>
          <a:ext cx="6705600" cy="914400"/>
        </p:xfrm>
        <a:graphic>
          <a:graphicData uri="http://schemas.openxmlformats.org/presentationml/2006/ole">
            <p:oleObj spid="_x0000_s16386" name="Equation" r:id="rId3" imgW="1688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5181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Any right-half-plane poles results in instability.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Amplifier with a single-pole is unconditionally stable.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Amplifier with two-pole is also unconditionally stable.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Amplifier with more than two poles has the possibility to be unstable.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Stability study using bode plot</a:t>
            </a:r>
          </a:p>
          <a:p>
            <a:pPr algn="just"/>
            <a:endParaRPr lang="en-US" sz="3600" smtClean="0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05813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</a:rPr>
              <a:t>The Definitions of the Gain  and Phase margins</a:t>
            </a:r>
            <a:endParaRPr lang="en-US" altLang="zh-CN" sz="4000" b="1" smtClean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59395" name="Picture 6" descr="d:\ch08\ch08_conv\sedr42021_0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7818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410200"/>
          </a:xfrm>
        </p:spPr>
        <p:txBody>
          <a:bodyPr/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smtClean="0"/>
              <a:t>Gain margin represents the amount by which the loop gain can be increased while stability is maintained.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smtClean="0"/>
              <a:t>Unstable and oscillatory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smtClean="0"/>
              <a:t>Stable and non-oscillatory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smtClean="0"/>
              <a:t>Only when the phase margin exceed 45</a:t>
            </a:r>
            <a:r>
              <a:rPr lang="en-US" sz="3600" smtClean="0">
                <a:cs typeface="Times New Roman" pitchFamily="18" charset="0"/>
              </a:rPr>
              <a:t>º or gain margin exceed 6dB, can the amplifier be stable.</a:t>
            </a:r>
            <a:endParaRPr lang="en-US" sz="3600" smtClean="0"/>
          </a:p>
          <a:p>
            <a:pPr algn="just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d:\ch08\ch08_conv\sedr42021_0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6858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10"/>
          <p:cNvSpPr txBox="1">
            <a:spLocks noChangeArrowheads="1"/>
          </p:cNvSpPr>
          <p:nvPr/>
        </p:nvSpPr>
        <p:spPr bwMode="auto">
          <a:xfrm>
            <a:off x="76200" y="2286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/>
              <a:t>Stability analysis using Bode plot of |</a:t>
            </a:r>
            <a:r>
              <a:rPr lang="en-US" altLang="en-US" sz="4000" b="1" i="1"/>
              <a:t>A</a:t>
            </a:r>
            <a:r>
              <a:rPr lang="en-US" altLang="en-US" sz="4000" b="1"/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953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General Feedback Structure 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23555" name="Picture 6" descr="d:\ch08\ch08_conv\sedr42021_0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1580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57200" y="49530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/>
              <a:t>This is a signal-flow diagram, and the quantities </a:t>
            </a:r>
            <a:r>
              <a:rPr lang="en-US" altLang="en-US" sz="3200" i="1"/>
              <a:t>x</a:t>
            </a:r>
            <a:r>
              <a:rPr lang="en-US" altLang="en-US" sz="3200"/>
              <a:t> represent either voltage or current signals.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</a:rPr>
              <a:t>Stability Analysis Using Bode Plot of |</a:t>
            </a:r>
            <a:r>
              <a:rPr lang="en-US" altLang="en-US" sz="4000" b="1" i="1" smtClean="0">
                <a:solidFill>
                  <a:schemeClr val="tx1"/>
                </a:solidFill>
              </a:rPr>
              <a:t>A</a:t>
            </a:r>
            <a:r>
              <a:rPr lang="en-US" altLang="en-US" sz="4000" b="1" smtClean="0">
                <a:solidFill>
                  <a:schemeClr val="tx1"/>
                </a:solidFill>
              </a:rPr>
              <a:t>|</a:t>
            </a:r>
            <a:endParaRPr lang="en-US" altLang="zh-CN" sz="4000" b="1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876800"/>
          </a:xfrm>
          <a:noFill/>
        </p:spPr>
        <p:txBody>
          <a:bodyPr/>
          <a:lstStyle/>
          <a:p>
            <a:pPr algn="just" eaLnBrk="1" hangingPunct="1"/>
            <a:r>
              <a:rPr lang="en-US" sz="3600" smtClean="0"/>
              <a:t>Gain margin and phase margin</a:t>
            </a:r>
          </a:p>
          <a:p>
            <a:pPr algn="just" eaLnBrk="1" hangingPunct="1"/>
            <a:r>
              <a:rPr lang="en-US" altLang="zh-CN" sz="3600" smtClean="0">
                <a:ea typeface="宋体" pitchFamily="2" charset="-122"/>
              </a:rPr>
              <a:t>The horizontal line of inverse of feedback factor in dB.</a:t>
            </a:r>
          </a:p>
          <a:p>
            <a:pPr algn="just" eaLnBrk="1" hangingPunct="1"/>
            <a:r>
              <a:rPr lang="en-US" altLang="zh-CN" sz="3600" smtClean="0">
                <a:ea typeface="宋体" pitchFamily="2" charset="-122"/>
              </a:rPr>
              <a:t>A rule of thumb:</a:t>
            </a:r>
          </a:p>
          <a:p>
            <a:pPr algn="just" eaLnBrk="1" hangingPunct="1">
              <a:buFontTx/>
              <a:buNone/>
            </a:pP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3600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The closed-loop amplifier will be stable if the 20log(1/β) line intersects the 20log|A| curve at a point on the –20dB/decade segment.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2895600"/>
          </a:xfrm>
        </p:spPr>
        <p:txBody>
          <a:bodyPr/>
          <a:lstStyle/>
          <a:p>
            <a:pPr algn="just" eaLnBrk="1" hangingPunct="1"/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The general rule states:</a:t>
            </a:r>
          </a:p>
          <a:p>
            <a:pPr algn="just" eaLnBrk="1" hangingPunct="1">
              <a:buFontTx/>
              <a:buNone/>
            </a:pPr>
            <a:r>
              <a:rPr lang="en-US" altLang="zh-CN" sz="3600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	At the intersection of 20log[1/ </a:t>
            </a:r>
            <a:r>
              <a:rPr lang="en-US" altLang="zh-CN" sz="3600" b="1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| </a:t>
            </a:r>
            <a:r>
              <a:rPr lang="en-US" altLang="zh-CN" sz="3600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β</a:t>
            </a:r>
            <a:r>
              <a:rPr lang="en-US" altLang="zh-CN" sz="3600" b="1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600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(jω)</a:t>
            </a:r>
            <a:r>
              <a:rPr lang="en-US" altLang="zh-CN" sz="3600" b="1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|</a:t>
            </a:r>
            <a:r>
              <a:rPr lang="en-US" altLang="zh-CN" sz="3600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 ] and 20log |A(jω)</a:t>
            </a:r>
            <a:r>
              <a:rPr lang="en-US" altLang="zh-CN" sz="3600" b="1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|</a:t>
            </a:r>
            <a:r>
              <a:rPr lang="en-US" altLang="zh-CN" sz="3600" i="1" smtClean="0">
                <a:solidFill>
                  <a:schemeClr val="accent2"/>
                </a:solidFill>
                <a:ea typeface="宋体" pitchFamily="2" charset="-122"/>
                <a:cs typeface="Times New Roman" pitchFamily="18" charset="0"/>
              </a:rPr>
              <a:t>  the difference of slopes should not exceed 20dB/decade. </a:t>
            </a:r>
          </a:p>
          <a:p>
            <a:pPr algn="just"/>
            <a:endParaRPr lang="en-US" smtClean="0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77213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</a:rPr>
              <a:t>Frequency Compensation</a:t>
            </a:r>
            <a:endParaRPr lang="en-US" altLang="zh-CN" sz="4000" b="1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1148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The purpose is to modifying the open-loop transfer function of an amplifier having three or more poles so that the closed-loop amplifier is stable for any desired value of closed-loop gain.</a:t>
            </a:r>
          </a:p>
          <a:p>
            <a:pPr eaLnBrk="1" hangingPunct="1"/>
            <a:r>
              <a:rPr lang="en-US" sz="3600" smtClean="0"/>
              <a:t>Theory of frequency compensation is the enlarge the –20dB/decade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2438400"/>
          </a:xfrm>
        </p:spPr>
        <p:txBody>
          <a:bodyPr/>
          <a:lstStyle/>
          <a:p>
            <a:pPr algn="just" eaLnBrk="1" hangingPunct="1"/>
            <a:r>
              <a:rPr lang="en-US" altLang="zh-CN" sz="4000" smtClean="0">
                <a:ea typeface="宋体" pitchFamily="2" charset="-122"/>
                <a:cs typeface="Times New Roman" pitchFamily="18" charset="0"/>
              </a:rPr>
              <a:t>Implementation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Capacitance </a:t>
            </a:r>
            <a:r>
              <a:rPr lang="en-US" altLang="zh-CN" sz="3600" i="1" smtClean="0"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3600" i="1" baseline="-25000" smtClean="0"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 added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en-US" altLang="zh-CN" sz="3600" smtClean="0">
                <a:ea typeface="宋体" pitchFamily="2" charset="-122"/>
                <a:cs typeface="Times New Roman" pitchFamily="18" charset="0"/>
              </a:rPr>
              <a:t>Miller compensation and pole splitting</a:t>
            </a:r>
          </a:p>
          <a:p>
            <a:pPr algn="just"/>
            <a:endParaRPr lang="en-US" sz="3600" smtClean="0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86613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</a:rPr>
              <a:t>Frequency Compensation</a:t>
            </a:r>
            <a:endParaRPr lang="en-US" altLang="zh-CN" sz="4000" b="1" smtClean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66563" name="Picture 8" descr="d:\ch08\ch08_conv\sedr42021_083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47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64" name="Group 9"/>
          <p:cNvGrpSpPr>
            <a:grpSpLocks/>
          </p:cNvGrpSpPr>
          <p:nvPr/>
        </p:nvGrpSpPr>
        <p:grpSpPr bwMode="auto">
          <a:xfrm>
            <a:off x="1981200" y="4648200"/>
            <a:ext cx="5486400" cy="1905000"/>
            <a:chOff x="1200" y="2560"/>
            <a:chExt cx="3456" cy="848"/>
          </a:xfrm>
        </p:grpSpPr>
        <p:pic>
          <p:nvPicPr>
            <p:cNvPr id="66565" name="Picture 10" descr="d:\ch08\ch08_conv\sedr42021_0839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" y="2560"/>
              <a:ext cx="1293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6" name="Picture 11" descr="d:\ch08\ch08_conv\sedr42021_0839c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9" y="2560"/>
              <a:ext cx="1677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6"/>
          <p:cNvSpPr>
            <a:spLocks noGrp="1" noChangeArrowheads="1"/>
          </p:cNvSpPr>
          <p:nvPr>
            <p:ph idx="1"/>
          </p:nvPr>
        </p:nvSpPr>
        <p:spPr>
          <a:xfrm>
            <a:off x="685800" y="457200"/>
            <a:ext cx="8001000" cy="3970338"/>
          </a:xfr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smtClean="0"/>
              <a:t>Two cascaded gain stages of a multistage amplifier. 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smtClean="0"/>
              <a:t>Equivalent circuit for the interface between the two stages in (a). 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smtClean="0"/>
              <a:t>Same circuit as in (b) but with a compensating capacitor </a:t>
            </a:r>
            <a:r>
              <a:rPr lang="en-US" altLang="en-US" sz="3600" i="1" smtClean="0"/>
              <a:t>C</a:t>
            </a:r>
            <a:r>
              <a:rPr lang="en-US" altLang="en-US" sz="3600" i="1" baseline="-25000" smtClean="0"/>
              <a:t>C</a:t>
            </a:r>
            <a:r>
              <a:rPr lang="en-US" altLang="en-US" sz="3600" smtClean="0"/>
              <a:t> added.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d:\ch08\ch08_conv\sedr42021_0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7388"/>
            <a:ext cx="68580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7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05800" cy="2862263"/>
          </a:xfr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smtClean="0"/>
              <a:t>Frequency compensation for </a:t>
            </a:r>
            <a:r>
              <a:rPr lang="en-US" altLang="en-US" sz="3600" i="1" smtClean="0">
                <a:latin typeface="Symbol" pitchFamily="18" charset="2"/>
              </a:rPr>
              <a:t>b</a:t>
            </a:r>
            <a:r>
              <a:rPr lang="en-US" altLang="en-US" sz="3600" smtClean="0"/>
              <a:t> = 10</a:t>
            </a:r>
            <a:r>
              <a:rPr lang="en-US" altLang="en-US" sz="3600" baseline="30000" smtClean="0">
                <a:latin typeface="Symbol" pitchFamily="18" charset="2"/>
              </a:rPr>
              <a:t>-</a:t>
            </a:r>
            <a:r>
              <a:rPr lang="en-US" altLang="en-US" sz="3600" baseline="30000" smtClean="0"/>
              <a:t>2</a:t>
            </a:r>
            <a:r>
              <a:rPr lang="en-US" altLang="en-US" sz="3600" smtClean="0"/>
              <a:t>. The response labeled </a:t>
            </a:r>
            <a:r>
              <a:rPr lang="en-US" altLang="en-US" sz="3600" i="1" smtClean="0"/>
              <a:t>A</a:t>
            </a:r>
            <a:r>
              <a:rPr lang="en-US" altLang="en-US" sz="3600" smtClean="0">
                <a:latin typeface="Symbol" pitchFamily="18" charset="2"/>
              </a:rPr>
              <a:t>¢</a:t>
            </a:r>
            <a:r>
              <a:rPr lang="en-US" altLang="en-US" sz="3600" smtClean="0"/>
              <a:t> is obtained by introducing an additional pole at </a:t>
            </a:r>
            <a:r>
              <a:rPr lang="en-US" altLang="en-US" sz="3600" i="1" smtClean="0"/>
              <a:t>f</a:t>
            </a:r>
            <a:r>
              <a:rPr lang="en-US" altLang="en-US" sz="3600" i="1" baseline="-25000" smtClean="0"/>
              <a:t>D</a:t>
            </a:r>
            <a:r>
              <a:rPr lang="en-US" altLang="en-US" sz="3600" smtClean="0"/>
              <a:t>. The </a:t>
            </a:r>
            <a:r>
              <a:rPr lang="en-US" altLang="en-US" sz="3600" i="1" smtClean="0"/>
              <a:t>A</a:t>
            </a:r>
            <a:r>
              <a:rPr lang="en-US" altLang="en-US" sz="3600" smtClean="0">
                <a:latin typeface="Symbol" pitchFamily="18" charset="2"/>
              </a:rPr>
              <a:t>²</a:t>
            </a:r>
            <a:r>
              <a:rPr lang="en-US" altLang="en-US" sz="3600" smtClean="0"/>
              <a:t> response is obtained by moving the original low-frequency pole to </a:t>
            </a:r>
            <a:r>
              <a:rPr lang="en-US" altLang="en-US" sz="3600" i="1" smtClean="0"/>
              <a:t>f </a:t>
            </a:r>
            <a:r>
              <a:rPr lang="en-US" altLang="en-US" sz="3600" smtClean="0">
                <a:latin typeface="Symbol" pitchFamily="18" charset="2"/>
              </a:rPr>
              <a:t>¢</a:t>
            </a:r>
            <a:r>
              <a:rPr lang="en-US" altLang="en-US" sz="3600" i="1" baseline="-25000" smtClean="0"/>
              <a:t>D</a:t>
            </a:r>
            <a:r>
              <a:rPr lang="en-US" altLang="en-US" sz="3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01013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tx1"/>
                </a:solidFill>
              </a:rPr>
              <a:t>Frequency Compensation</a:t>
            </a:r>
            <a:endParaRPr lang="en-US" altLang="zh-CN" sz="4000" b="1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8534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/>
              <a:t>A gain stage in a multistage amplifier with a compensating capacitor connected in the feedback path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600"/>
              <a:t>An equivalent circuit. </a:t>
            </a:r>
          </a:p>
        </p:txBody>
      </p:sp>
      <p:grpSp>
        <p:nvGrpSpPr>
          <p:cNvPr id="70660" name="Group 7"/>
          <p:cNvGrpSpPr>
            <a:grpSpLocks/>
          </p:cNvGrpSpPr>
          <p:nvPr/>
        </p:nvGrpSpPr>
        <p:grpSpPr bwMode="auto">
          <a:xfrm>
            <a:off x="1143000" y="1146175"/>
            <a:ext cx="6746875" cy="2587625"/>
            <a:chOff x="1488" y="1344"/>
            <a:chExt cx="4250" cy="1630"/>
          </a:xfrm>
        </p:grpSpPr>
        <p:pic>
          <p:nvPicPr>
            <p:cNvPr id="70661" name="Picture 8" descr="d:\ch08\ch08_conv\sedr42021_0840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1344"/>
              <a:ext cx="1100" cy="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2" name="Picture 9" descr="d:\ch08\ch08_conv\sedr42021_0840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1719"/>
              <a:ext cx="2666" cy="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8953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General Feedback Equation</a:t>
            </a:r>
            <a:endParaRPr lang="en-US" sz="4000" b="1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876800"/>
          </a:xfrm>
          <a:noFill/>
        </p:spPr>
        <p:txBody>
          <a:bodyPr/>
          <a:lstStyle/>
          <a:p>
            <a:pPr algn="just" eaLnBrk="1" hangingPunct="1"/>
            <a:r>
              <a:rPr lang="en-US" sz="3600" smtClean="0"/>
              <a:t>Closed loop and open loop</a:t>
            </a:r>
          </a:p>
          <a:p>
            <a:pPr algn="just" eaLnBrk="1" hangingPunct="1"/>
            <a:r>
              <a:rPr lang="en-US" sz="3600" smtClean="0"/>
              <a:t>Closed loop gain</a:t>
            </a:r>
          </a:p>
          <a:p>
            <a:pPr algn="just" eaLnBrk="1" hangingPunct="1">
              <a:buFontTx/>
              <a:buNone/>
            </a:pPr>
            <a:endParaRPr lang="en-US" sz="3600" smtClean="0"/>
          </a:p>
          <a:p>
            <a:pPr algn="just" eaLnBrk="1" hangingPunct="1"/>
            <a:endParaRPr lang="en-US" sz="3600" smtClean="0"/>
          </a:p>
          <a:p>
            <a:pPr algn="just" eaLnBrk="1" hangingPunct="1"/>
            <a:r>
              <a:rPr lang="en-US" sz="3600" smtClean="0"/>
              <a:t>Feedback factor </a:t>
            </a:r>
            <a:r>
              <a:rPr lang="en-US" sz="3600" smtClean="0">
                <a:cs typeface="Times New Roman" pitchFamily="18" charset="0"/>
              </a:rPr>
              <a:t>β</a:t>
            </a:r>
            <a:endParaRPr lang="en-US" sz="3600" smtClean="0"/>
          </a:p>
          <a:p>
            <a:pPr algn="just" eaLnBrk="1" hangingPunct="1"/>
            <a:r>
              <a:rPr lang="en-US" sz="3600" smtClean="0"/>
              <a:t>Loop gain A</a:t>
            </a:r>
            <a:r>
              <a:rPr lang="en-US" sz="3600" smtClean="0">
                <a:cs typeface="Times New Roman" pitchFamily="18" charset="0"/>
              </a:rPr>
              <a:t>β</a:t>
            </a:r>
            <a:endParaRPr lang="en-US" sz="3600" smtClean="0"/>
          </a:p>
          <a:p>
            <a:pPr algn="just" eaLnBrk="1" hangingPunct="1"/>
            <a:r>
              <a:rPr lang="en-US" sz="3600" smtClean="0"/>
              <a:t>Amount of feedback (1+ A</a:t>
            </a:r>
            <a:r>
              <a:rPr lang="en-US" sz="3600" smtClean="0">
                <a:cs typeface="Times New Roman" pitchFamily="18" charset="0"/>
              </a:rPr>
              <a:t>β)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209800" y="2743200"/>
          <a:ext cx="3200400" cy="1295400"/>
        </p:xfrm>
        <a:graphic>
          <a:graphicData uri="http://schemas.openxmlformats.org/presentationml/2006/ole">
            <p:oleObj spid="_x0000_s1026" name="Equation" r:id="rId3" imgW="1104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Some Properties of Negative Feedback 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Gain desensitivity</a:t>
            </a:r>
          </a:p>
          <a:p>
            <a:pPr eaLnBrk="1" hangingPunct="1"/>
            <a:endParaRPr lang="en-US" sz="4000" smtClean="0"/>
          </a:p>
          <a:p>
            <a:pPr eaLnBrk="1" hangingPunct="1"/>
            <a:endParaRPr lang="en-US" sz="4000" smtClean="0"/>
          </a:p>
          <a:p>
            <a:pPr eaLnBrk="1" hangingPunct="1"/>
            <a:r>
              <a:rPr lang="en-US" sz="4000" smtClean="0">
                <a:cs typeface="Times New Roman" pitchFamily="18" charset="0"/>
              </a:rPr>
              <a:t>Bandwidth extension</a:t>
            </a:r>
          </a:p>
          <a:p>
            <a:pPr eaLnBrk="1" hangingPunct="1"/>
            <a:r>
              <a:rPr lang="en-US" sz="4000" smtClean="0">
                <a:cs typeface="Times New Roman" pitchFamily="18" charset="0"/>
              </a:rPr>
              <a:t>Noise reduction</a:t>
            </a:r>
          </a:p>
          <a:p>
            <a:pPr eaLnBrk="1" hangingPunct="1"/>
            <a:r>
              <a:rPr lang="en-US" sz="4000" smtClean="0">
                <a:cs typeface="Times New Roman" pitchFamily="18" charset="0"/>
              </a:rPr>
              <a:t>Reduction in nonlinear distortion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387600" y="2362200"/>
          <a:ext cx="3175000" cy="1460500"/>
        </p:xfrm>
        <a:graphic>
          <a:graphicData uri="http://schemas.openxmlformats.org/presentationml/2006/ole">
            <p:oleObj spid="_x0000_s2050" name="Equation" r:id="rId3" imgW="10918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42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chemeClr val="tx1"/>
                </a:solidFill>
                <a:ea typeface="宋体" pitchFamily="2" charset="-122"/>
              </a:rPr>
              <a:t>The Four Basic Feedback Topologies </a:t>
            </a:r>
            <a:endParaRPr lang="en-US" sz="40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3048000"/>
          </a:xfrm>
          <a:noFill/>
        </p:spPr>
        <p:txBody>
          <a:bodyPr/>
          <a:lstStyle/>
          <a:p>
            <a:pPr eaLnBrk="1" hangingPunct="1"/>
            <a:r>
              <a:rPr lang="en-US" sz="3600" b="1" smtClean="0"/>
              <a:t>Voltage amplifier-</a:t>
            </a:r>
            <a:r>
              <a:rPr lang="en-US" sz="3600" smtClean="0"/>
              <a:t>--series-shunt feedback</a:t>
            </a:r>
          </a:p>
          <a:p>
            <a:pPr eaLnBrk="1" hangingPunct="1">
              <a:buFontTx/>
              <a:buNone/>
            </a:pPr>
            <a:r>
              <a:rPr lang="en-US" sz="3600" smtClean="0"/>
              <a:t>	</a:t>
            </a:r>
            <a:r>
              <a:rPr lang="en-US" sz="3600" i="1" smtClean="0">
                <a:solidFill>
                  <a:schemeClr val="accent2"/>
                </a:solidFill>
              </a:rPr>
              <a:t>voltage mixing and voltage sampling</a:t>
            </a:r>
          </a:p>
          <a:p>
            <a:pPr eaLnBrk="1" hangingPunct="1"/>
            <a:r>
              <a:rPr lang="en-US" sz="3600" b="1" smtClean="0"/>
              <a:t>Current amplifier-</a:t>
            </a:r>
            <a:r>
              <a:rPr lang="en-US" sz="3600" smtClean="0"/>
              <a:t>--shunt-series feedback</a:t>
            </a:r>
          </a:p>
          <a:p>
            <a:pPr eaLnBrk="1" hangingPunct="1">
              <a:buFontTx/>
              <a:buNone/>
            </a:pPr>
            <a:r>
              <a:rPr lang="en-US" sz="3600" smtClean="0"/>
              <a:t>	</a:t>
            </a:r>
            <a:r>
              <a:rPr lang="en-US" sz="3600" i="1" smtClean="0">
                <a:solidFill>
                  <a:schemeClr val="accent2"/>
                </a:solidFill>
              </a:rPr>
              <a:t>Current mixing and current sampling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1170</Words>
  <Application>Microsoft PowerPoint</Application>
  <PresentationFormat>On-screen Show (4:3)</PresentationFormat>
  <Paragraphs>189</Paragraphs>
  <Slides>68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Times New Roman</vt:lpstr>
      <vt:lpstr>Arial</vt:lpstr>
      <vt:lpstr>宋体</vt:lpstr>
      <vt:lpstr>Wingdings</vt:lpstr>
      <vt:lpstr>Symbol</vt:lpstr>
      <vt:lpstr>Default Design</vt:lpstr>
      <vt:lpstr>Microsoft Equation 3.0</vt:lpstr>
      <vt:lpstr>Slide 1</vt:lpstr>
      <vt:lpstr>Outline </vt:lpstr>
      <vt:lpstr>Slide 3</vt:lpstr>
      <vt:lpstr>Introduction </vt:lpstr>
      <vt:lpstr>Slide 5</vt:lpstr>
      <vt:lpstr>The General Feedback Structure </vt:lpstr>
      <vt:lpstr>The General Feedback Equation</vt:lpstr>
      <vt:lpstr>Some Properties of Negative Feedback </vt:lpstr>
      <vt:lpstr>The Four Basic Feedback Topologies </vt:lpstr>
      <vt:lpstr>Slide 10</vt:lpstr>
      <vt:lpstr>The Series-Shunt Feedback Topologies </vt:lpstr>
      <vt:lpstr>The Amplifier with Series-Shunt Feedback</vt:lpstr>
      <vt:lpstr>The Shunt-Series Feedback Topologies </vt:lpstr>
      <vt:lpstr>The Amplifier with Shunt-Series Feedback</vt:lpstr>
      <vt:lpstr>The Series-Series Feedback Topologies </vt:lpstr>
      <vt:lpstr>The Amplifier with Series-Series Feedback</vt:lpstr>
      <vt:lpstr>The Shunt-Shunt Feedback Topologies </vt:lpstr>
      <vt:lpstr>The OP Amplifier with Shunt-Shunt Feedback</vt:lpstr>
      <vt:lpstr>The Series-Shunt Feedback Amplifier</vt:lpstr>
      <vt:lpstr>The Ideal Situation</vt:lpstr>
      <vt:lpstr>Slide 21</vt:lpstr>
      <vt:lpstr>The Ideal Situation</vt:lpstr>
      <vt:lpstr>Input and Output Resistance with Feedback</vt:lpstr>
      <vt:lpstr>Slide 24</vt:lpstr>
      <vt:lpstr>The Practical Situation</vt:lpstr>
      <vt:lpstr>The Practical Situation</vt:lpstr>
      <vt:lpstr>The Practical Situation</vt:lpstr>
      <vt:lpstr>The Practical Situation</vt:lpstr>
      <vt:lpstr>Slide 29</vt:lpstr>
      <vt:lpstr>Slide 30</vt:lpstr>
      <vt:lpstr>Summary </vt:lpstr>
      <vt:lpstr>Example of Series-Shunt Feedback Amplifier </vt:lpstr>
      <vt:lpstr>Example of Series-Shunt Feedback Amplifier </vt:lpstr>
      <vt:lpstr>Example of Series-Shunt Feedback Amplifier </vt:lpstr>
      <vt:lpstr>Example of Series-Shunt Feedback Amplifier </vt:lpstr>
      <vt:lpstr>The Series-Series Feedback Amplifier </vt:lpstr>
      <vt:lpstr>The Ideal Situation</vt:lpstr>
      <vt:lpstr>The Ideal Situation</vt:lpstr>
      <vt:lpstr>Input and Output Resistance with Feedback</vt:lpstr>
      <vt:lpstr>Slide 40</vt:lpstr>
      <vt:lpstr>The Practical Situation</vt:lpstr>
      <vt:lpstr>Slide 42</vt:lpstr>
      <vt:lpstr>The Practical Situation</vt:lpstr>
      <vt:lpstr>The Practical Situation</vt:lpstr>
      <vt:lpstr>The Practical Situation</vt:lpstr>
      <vt:lpstr>Slide 46</vt:lpstr>
      <vt:lpstr>Slide 47</vt:lpstr>
      <vt:lpstr>Summary </vt:lpstr>
      <vt:lpstr>Slide 49</vt:lpstr>
      <vt:lpstr>Example of Series-Series Feedback Amplifier</vt:lpstr>
      <vt:lpstr>Example of Series-Series Feedback Amplifier</vt:lpstr>
      <vt:lpstr>Example of Series-Series Feedback Amplifier</vt:lpstr>
      <vt:lpstr>Example of Series-Series Feedback Amplifier</vt:lpstr>
      <vt:lpstr>The Shunt-Shunt and Shunt-Series Feedback Amplifiers</vt:lpstr>
      <vt:lpstr>The Stability Problem </vt:lpstr>
      <vt:lpstr>Slide 56</vt:lpstr>
      <vt:lpstr>The Definitions of the Gain  and Phase margins</vt:lpstr>
      <vt:lpstr>Slide 58</vt:lpstr>
      <vt:lpstr>Slide 59</vt:lpstr>
      <vt:lpstr>Stability Analysis Using Bode Plot of |A|</vt:lpstr>
      <vt:lpstr>Slide 61</vt:lpstr>
      <vt:lpstr>Frequency Compensation</vt:lpstr>
      <vt:lpstr>Slide 63</vt:lpstr>
      <vt:lpstr>Frequency Compensation</vt:lpstr>
      <vt:lpstr>Slide 65</vt:lpstr>
      <vt:lpstr>Slide 66</vt:lpstr>
      <vt:lpstr>Slide 67</vt:lpstr>
      <vt:lpstr>Frequency Compensation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zhoull</dc:creator>
  <cp:lastModifiedBy>neeraj</cp:lastModifiedBy>
  <cp:revision>107</cp:revision>
  <dcterms:created xsi:type="dcterms:W3CDTF">2004-02-12T07:10:16Z</dcterms:created>
  <dcterms:modified xsi:type="dcterms:W3CDTF">2021-11-17T17:58:17Z</dcterms:modified>
</cp:coreProperties>
</file>