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>
        <p:scale>
          <a:sx n="50" d="100"/>
          <a:sy n="50" d="100"/>
        </p:scale>
        <p:origin x="-528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8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7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2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5E69-12C3-4FC4-B0D0-A6EAFCEEE10E}" type="datetimeFigureOut">
              <a:rPr lang="en-US" smtClean="0"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40EA-C40D-4A11-BF7F-143D5CB3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343400" cy="1066800"/>
          </a:xfrm>
        </p:spPr>
        <p:txBody>
          <a:bodyPr/>
          <a:lstStyle/>
          <a:p>
            <a:r>
              <a:rPr lang="en-US" dirty="0" smtClean="0"/>
              <a:t>Forced Vibration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443855" y="3634317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F(t)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" y="829270"/>
            <a:ext cx="883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Aim: Derive the differential equation of motion of spring </a:t>
            </a:r>
            <a:r>
              <a:rPr lang="en-US" sz="2800" smtClean="0"/>
              <a:t>mass system </a:t>
            </a:r>
            <a:r>
              <a:rPr lang="en-US" sz="2800" dirty="0" smtClean="0"/>
              <a:t>subjected to external applied excitation force.</a:t>
            </a:r>
          </a:p>
          <a:p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264935" y="3199545"/>
            <a:ext cx="3383280" cy="922383"/>
            <a:chOff x="1761874" y="2381069"/>
            <a:chExt cx="5514110" cy="216120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789584" y="4502700"/>
              <a:ext cx="548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761874" y="2902500"/>
              <a:ext cx="0" cy="1600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 descr="Image result for spring mass system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85" t="14900" r="45419" b="30100"/>
            <a:stretch/>
          </p:blipFill>
          <p:spPr bwMode="auto">
            <a:xfrm rot="16200000">
              <a:off x="2894060" y="2488143"/>
              <a:ext cx="600075" cy="2828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620485" y="3216392"/>
              <a:ext cx="1500189" cy="1143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67735" y="364152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81764" y="2476661"/>
              <a:ext cx="1224665" cy="1225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</a:t>
              </a:r>
              <a:r>
                <a:rPr lang="en-US" sz="2800" dirty="0" smtClean="0"/>
                <a:t>k</a:t>
              </a:r>
              <a:endParaRPr lang="en-US" sz="28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914890" y="4359392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707370" y="4359392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8" idx="3"/>
            </p:cNvCxnSpPr>
            <p:nvPr/>
          </p:nvCxnSpPr>
          <p:spPr>
            <a:xfrm>
              <a:off x="6120674" y="3787892"/>
              <a:ext cx="7996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617059" y="2614023"/>
              <a:ext cx="0" cy="800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636282" y="2954896"/>
              <a:ext cx="7996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314007" y="2381069"/>
              <a:ext cx="406886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</p:grpSp>
      <p:sp>
        <p:nvSpPr>
          <p:cNvPr id="37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Vibration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30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852" y="602416"/>
            <a:ext cx="41702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First we define coordinate to specify </a:t>
            </a:r>
          </a:p>
          <a:p>
            <a:r>
              <a:rPr lang="en-US" dirty="0"/>
              <a:t> </a:t>
            </a:r>
            <a:r>
              <a:rPr lang="en-US" dirty="0" smtClean="0"/>
              <a:t>      position of mass M.  We choose a </a:t>
            </a:r>
          </a:p>
          <a:p>
            <a:r>
              <a:rPr lang="en-US" dirty="0"/>
              <a:t> </a:t>
            </a:r>
            <a:r>
              <a:rPr lang="en-US" dirty="0" smtClean="0"/>
              <a:t>      coordinate fixed at natural length </a:t>
            </a:r>
          </a:p>
          <a:p>
            <a:r>
              <a:rPr lang="en-US" dirty="0"/>
              <a:t> </a:t>
            </a:r>
            <a:r>
              <a:rPr lang="en-US" dirty="0" smtClean="0"/>
              <a:t>      of spring. Suppose position of mass M </a:t>
            </a:r>
          </a:p>
          <a:p>
            <a:r>
              <a:rPr lang="en-US" dirty="0"/>
              <a:t> </a:t>
            </a:r>
            <a:r>
              <a:rPr lang="en-US" dirty="0" smtClean="0"/>
              <a:t>       is x at any instant of time t.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Draw free body diagram of mass M.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  </a:t>
            </a:r>
            <a:r>
              <a:rPr lang="en-US" dirty="0" err="1"/>
              <a:t>F</a:t>
            </a:r>
            <a:r>
              <a:rPr lang="en-US" baseline="-25000" dirty="0" err="1"/>
              <a:t>s</a:t>
            </a:r>
            <a:r>
              <a:rPr lang="en-US" dirty="0"/>
              <a:t> is spring force.</a:t>
            </a:r>
          </a:p>
          <a:p>
            <a:r>
              <a:rPr lang="en-US" dirty="0"/>
              <a:t>     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 F(t) is external applied time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varying  </a:t>
            </a:r>
            <a:r>
              <a:rPr lang="en-US" dirty="0"/>
              <a:t>force.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N is normal contact force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22012" y="3317662"/>
            <a:ext cx="731520" cy="5486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89695" y="359198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351896"/>
            <a:ext cx="53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2400" baseline="-25000" dirty="0" err="1" smtClean="0"/>
              <a:t>s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46351" y="3592629"/>
            <a:ext cx="5486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59170" y="340731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F(t)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>
            <a:off x="1359172" y="4122611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 flipV="1">
            <a:off x="1331464" y="3407316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73458" y="2861846"/>
            <a:ext cx="83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Mg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412039" y="4309646"/>
            <a:ext cx="83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Vibration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138160" y="1109246"/>
            <a:ext cx="548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F(t)</a:t>
            </a:r>
            <a:endParaRPr lang="en-US" sz="1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96369" y="685800"/>
            <a:ext cx="3383280" cy="922383"/>
            <a:chOff x="1761874" y="2381069"/>
            <a:chExt cx="5514110" cy="216120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789584" y="4502700"/>
              <a:ext cx="548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Image result for spring mass system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85" t="14900" r="45419" b="30100"/>
            <a:stretch/>
          </p:blipFill>
          <p:spPr bwMode="auto">
            <a:xfrm rot="16200000">
              <a:off x="2894060" y="2488143"/>
              <a:ext cx="600075" cy="2828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 flipV="1">
              <a:off x="1761874" y="2902500"/>
              <a:ext cx="0" cy="1600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620485" y="3216392"/>
              <a:ext cx="1500189" cy="1143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97770" y="3446882"/>
              <a:ext cx="701039" cy="793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72088" y="2898682"/>
              <a:ext cx="1224665" cy="93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</a:t>
              </a:r>
              <a:r>
                <a:rPr lang="en-US" sz="2000" dirty="0" smtClean="0"/>
                <a:t>k</a:t>
              </a:r>
              <a:endParaRPr lang="en-US" sz="28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914890" y="4359392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707370" y="4359392"/>
              <a:ext cx="182880" cy="1828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8" idx="3"/>
            </p:cNvCxnSpPr>
            <p:nvPr/>
          </p:nvCxnSpPr>
          <p:spPr>
            <a:xfrm>
              <a:off x="6120674" y="3787892"/>
              <a:ext cx="7996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617059" y="2614023"/>
              <a:ext cx="0" cy="800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636282" y="2954896"/>
              <a:ext cx="7996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314007" y="2381069"/>
              <a:ext cx="406886" cy="93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267200" y="548640"/>
            <a:ext cx="0" cy="630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16582" y="1828800"/>
            <a:ext cx="417021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Apply Newton second law of motion: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= m a</a:t>
            </a:r>
            <a:r>
              <a:rPr lang="en-US" baseline="-25000" dirty="0" smtClean="0"/>
              <a:t>x</a:t>
            </a:r>
          </a:p>
          <a:p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m ẍ  = F (t) –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baseline="-25000" dirty="0" smtClean="0"/>
              <a:t> </a:t>
            </a:r>
            <a:r>
              <a:rPr lang="en-US" dirty="0"/>
              <a:t>m </a:t>
            </a:r>
            <a:r>
              <a:rPr lang="en-US" dirty="0" smtClean="0"/>
              <a:t>ẍ  +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  = F(t)</a:t>
            </a:r>
          </a:p>
          <a:p>
            <a:endParaRPr lang="en-US" dirty="0"/>
          </a:p>
          <a:p>
            <a:r>
              <a:rPr lang="en-US" dirty="0" smtClean="0"/>
              <a:t>  m ẍ  + k x = F(t)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equation is known as differential </a:t>
            </a:r>
          </a:p>
          <a:p>
            <a:r>
              <a:rPr lang="en-US" dirty="0"/>
              <a:t>e</a:t>
            </a:r>
            <a:r>
              <a:rPr lang="en-US" dirty="0" smtClean="0"/>
              <a:t>quation of motion (DEOM).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1183" y="3894011"/>
            <a:ext cx="1735079" cy="4277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438722" y="4321790"/>
            <a:ext cx="0" cy="7074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Vibration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48640"/>
            <a:ext cx="41702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      </a:t>
            </a:r>
            <a:r>
              <a:rPr lang="en-US" sz="2400" dirty="0" smtClean="0"/>
              <a:t>m ẍ  + k x = F(t) - - - - - (1)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en-US" sz="2400" dirty="0" smtClean="0"/>
              <a:t>Case – 1 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F(t) is harmonic  force</a:t>
            </a:r>
          </a:p>
          <a:p>
            <a:endParaRPr lang="en-US" sz="2400" dirty="0"/>
          </a:p>
          <a:p>
            <a:r>
              <a:rPr lang="en-US" sz="2400" dirty="0" smtClean="0"/>
              <a:t>       F(t) =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Sin (</a:t>
            </a:r>
            <a:r>
              <a:rPr lang="el-GR" sz="2400" dirty="0" smtClean="0"/>
              <a:t>ω</a:t>
            </a:r>
            <a:r>
              <a:rPr lang="en-US" sz="2400" dirty="0" smtClean="0"/>
              <a:t> t)</a:t>
            </a:r>
          </a:p>
          <a:p>
            <a:endParaRPr lang="en-US" sz="2400" dirty="0"/>
          </a:p>
          <a:p>
            <a:r>
              <a:rPr lang="en-US" sz="2400" dirty="0" smtClean="0"/>
              <a:t>      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Force Amplitude.</a:t>
            </a:r>
          </a:p>
          <a:p>
            <a:endParaRPr lang="en-US" sz="2400" dirty="0"/>
          </a:p>
          <a:p>
            <a:r>
              <a:rPr lang="en-US" sz="2400" dirty="0" smtClean="0"/>
              <a:t>       </a:t>
            </a:r>
            <a:r>
              <a:rPr lang="el-GR" sz="2400" dirty="0" smtClean="0"/>
              <a:t>ω</a:t>
            </a:r>
            <a:r>
              <a:rPr lang="en-US" sz="2400" dirty="0" smtClean="0"/>
              <a:t> = exciting frequency</a:t>
            </a:r>
          </a:p>
          <a:p>
            <a:endParaRPr lang="en-US" sz="2400" dirty="0"/>
          </a:p>
          <a:p>
            <a:pPr algn="just"/>
            <a:r>
              <a:rPr lang="en-US" sz="2400" dirty="0" smtClean="0"/>
              <a:t>Equation (1) is second order</a:t>
            </a:r>
          </a:p>
          <a:p>
            <a:pPr algn="just"/>
            <a:r>
              <a:rPr lang="en-US" sz="2400" dirty="0" smtClean="0"/>
              <a:t>Non homogenous differential</a:t>
            </a:r>
          </a:p>
          <a:p>
            <a:pPr algn="just"/>
            <a:r>
              <a:rPr lang="en-US" sz="2400" dirty="0" smtClean="0"/>
              <a:t>Equation.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4690" y="3616035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3516" y="4343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67200" y="548640"/>
            <a:ext cx="0" cy="630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199" y="548640"/>
            <a:ext cx="487598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2400" dirty="0" smtClean="0"/>
              <a:t>Solution of equation (1) is</a:t>
            </a:r>
          </a:p>
          <a:p>
            <a:endParaRPr lang="en-US" sz="2400" dirty="0"/>
          </a:p>
          <a:p>
            <a:r>
              <a:rPr lang="en-US" sz="2400" dirty="0"/>
              <a:t>x</a:t>
            </a:r>
            <a:r>
              <a:rPr lang="en-US" sz="2400" dirty="0" smtClean="0"/>
              <a:t>(t) = complementary / transient   solution +steady state solution.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sz="2400" dirty="0" smtClean="0"/>
              <a:t>x(t) = x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(t) +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(t).</a:t>
            </a:r>
          </a:p>
          <a:p>
            <a:endParaRPr lang="en-US" sz="2400" dirty="0"/>
          </a:p>
          <a:p>
            <a:r>
              <a:rPr lang="en-US" sz="2400" u="sng" dirty="0" smtClean="0"/>
              <a:t>For complementary solution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m </a:t>
            </a:r>
            <a:r>
              <a:rPr lang="en-US" sz="2400" dirty="0" err="1" smtClean="0"/>
              <a:t>ẍ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 </a:t>
            </a:r>
            <a:r>
              <a:rPr lang="en-US" sz="2400" dirty="0"/>
              <a:t>+ k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=</a:t>
            </a:r>
            <a:r>
              <a:rPr lang="en-US" sz="2400" dirty="0" smtClean="0"/>
              <a:t> 0</a:t>
            </a:r>
          </a:p>
          <a:p>
            <a:endParaRPr lang="en-US" sz="2400" dirty="0"/>
          </a:p>
          <a:p>
            <a:r>
              <a:rPr lang="en-US" sz="2400" u="sng" dirty="0" smtClean="0"/>
              <a:t>For steady state solution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       m </a:t>
            </a:r>
            <a:r>
              <a:rPr lang="en-US" sz="2400" dirty="0" err="1" smtClean="0"/>
              <a:t>ẍ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 </a:t>
            </a:r>
            <a:r>
              <a:rPr lang="en-US" sz="2400" dirty="0"/>
              <a:t>+ k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=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Sin </a:t>
            </a:r>
            <a:r>
              <a:rPr lang="en-US" sz="2400" dirty="0"/>
              <a:t>(</a:t>
            </a:r>
            <a:r>
              <a:rPr lang="el-GR" sz="2400" dirty="0"/>
              <a:t>ω</a:t>
            </a:r>
            <a:r>
              <a:rPr lang="en-US" sz="2400" dirty="0"/>
              <a:t> t</a:t>
            </a:r>
            <a:r>
              <a:rPr lang="en-US" sz="2400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5656" y="4301835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308765" y="5749635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0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Forced Vibration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570807"/>
            <a:ext cx="7162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u="sng" dirty="0" smtClean="0"/>
              <a:t>For steady state solution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m </a:t>
            </a:r>
            <a:r>
              <a:rPr lang="en-US" sz="2400" dirty="0" err="1" smtClean="0"/>
              <a:t>ẍ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 </a:t>
            </a:r>
            <a:r>
              <a:rPr lang="en-US" sz="2400" dirty="0"/>
              <a:t>+ k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=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Sin </a:t>
            </a:r>
            <a:r>
              <a:rPr lang="en-US" sz="2400" dirty="0"/>
              <a:t>(</a:t>
            </a:r>
            <a:r>
              <a:rPr lang="el-GR" sz="2400" dirty="0"/>
              <a:t>ω</a:t>
            </a:r>
            <a:r>
              <a:rPr lang="en-US" sz="2400" dirty="0"/>
              <a:t> t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  Steady state solution take 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form 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(t) =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Sin(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 – </a:t>
            </a:r>
            <a:r>
              <a:rPr lang="el-GR" sz="2400" dirty="0" smtClean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    X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 = Displacement amplitude.</a:t>
            </a: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</a:t>
            </a:r>
            <a:r>
              <a:rPr lang="el-GR" sz="2400" dirty="0" smtClean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  = Phase angle.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Substitute in above equation we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Get,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- m X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ω</a:t>
            </a:r>
            <a:r>
              <a:rPr lang="en-US" sz="2400" baseline="30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Sin 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t – </a:t>
            </a:r>
            <a:r>
              <a:rPr lang="el-GR" sz="2400" dirty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) + k X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/>
              <a:t>Sin(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t – </a:t>
            </a:r>
            <a:r>
              <a:rPr lang="el-GR" sz="2400" dirty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) = </a:t>
            </a:r>
            <a:r>
              <a:rPr lang="en-US" sz="2400" dirty="0"/>
              <a:t>F</a:t>
            </a:r>
            <a:r>
              <a:rPr lang="en-US" sz="2400" baseline="-25000" dirty="0"/>
              <a:t>0</a:t>
            </a:r>
            <a:r>
              <a:rPr lang="en-US" sz="2400" dirty="0"/>
              <a:t> Sin (</a:t>
            </a:r>
            <a:r>
              <a:rPr lang="el-GR" sz="2400" dirty="0"/>
              <a:t>ω</a:t>
            </a:r>
            <a:r>
              <a:rPr lang="en-US" sz="2400" dirty="0"/>
              <a:t> t)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( k – m 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baseline="30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) X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/>
              <a:t> Sin(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t – </a:t>
            </a:r>
            <a:r>
              <a:rPr lang="el-GR" sz="2400" dirty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) = F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 Sin (</a:t>
            </a:r>
            <a:r>
              <a:rPr lang="el-GR" sz="2400" dirty="0"/>
              <a:t>ω</a:t>
            </a:r>
            <a:r>
              <a:rPr lang="en-US" sz="2400" dirty="0"/>
              <a:t> t)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0" y="33528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0" y="41148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Steady state solution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570807"/>
            <a:ext cx="7162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( k – m 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baseline="30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 ) X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/>
              <a:t> Sin(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t – </a:t>
            </a:r>
            <a:r>
              <a:rPr lang="el-GR" sz="2400" dirty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) = F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 Sin (</a:t>
            </a:r>
            <a:r>
              <a:rPr lang="el-GR" sz="2400" dirty="0"/>
              <a:t>ω</a:t>
            </a:r>
            <a:r>
              <a:rPr lang="en-US" sz="2400" dirty="0"/>
              <a:t> t</a:t>
            </a:r>
            <a:r>
              <a:rPr lang="en-US" sz="2400" dirty="0" smtClean="0"/>
              <a:t>)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 After equating above equation we get,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  (k – m 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) X</a:t>
            </a:r>
            <a:r>
              <a:rPr lang="en-US" sz="2400" baseline="-25000" dirty="0">
                <a:solidFill>
                  <a:prstClr val="black"/>
                </a:solidFill>
              </a:rPr>
              <a:t>0</a:t>
            </a:r>
            <a:r>
              <a:rPr lang="en-US" sz="2400" dirty="0"/>
              <a:t> </a:t>
            </a:r>
            <a:r>
              <a:rPr lang="en-US" sz="2400" dirty="0" smtClean="0"/>
              <a:t>= F</a:t>
            </a:r>
            <a:r>
              <a:rPr lang="en-US" sz="2400" baseline="-25000" dirty="0" smtClean="0"/>
              <a:t>0</a:t>
            </a:r>
          </a:p>
          <a:p>
            <a:endParaRPr lang="en-US" sz="2400" baseline="-250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                                        F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                               (</a:t>
            </a:r>
            <a:r>
              <a:rPr lang="en-US" sz="2400" dirty="0">
                <a:solidFill>
                  <a:prstClr val="black"/>
                </a:solidFill>
              </a:rPr>
              <a:t>k – m 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                  </a:t>
            </a:r>
            <a:r>
              <a:rPr lang="el-GR" sz="2400" dirty="0" smtClean="0">
                <a:solidFill>
                  <a:prstClr val="black"/>
                </a:solidFill>
              </a:rPr>
              <a:t>φ</a:t>
            </a:r>
            <a:r>
              <a:rPr lang="en-US" sz="2400" dirty="0" smtClean="0">
                <a:solidFill>
                  <a:prstClr val="black"/>
                </a:solidFill>
              </a:rPr>
              <a:t> = 0</a:t>
            </a:r>
            <a:r>
              <a:rPr lang="en-US" sz="2400" baseline="30000" dirty="0" smtClean="0">
                <a:solidFill>
                  <a:prstClr val="black"/>
                </a:solidFill>
              </a:rPr>
              <a:t>0</a:t>
            </a:r>
          </a:p>
          <a:p>
            <a:endParaRPr lang="en-US" sz="2400" baseline="30000" dirty="0">
              <a:solidFill>
                <a:prstClr val="black"/>
              </a:solidFill>
            </a:endParaRPr>
          </a:p>
          <a:p>
            <a:endParaRPr lang="en-US" sz="2400" baseline="30000" dirty="0" smtClean="0">
              <a:solidFill>
                <a:prstClr val="black"/>
              </a:solidFill>
            </a:endParaRPr>
          </a:p>
          <a:p>
            <a:r>
              <a:rPr lang="en-US" sz="2400" u="sng" dirty="0" smtClean="0">
                <a:solidFill>
                  <a:prstClr val="black"/>
                </a:solidFill>
              </a:rPr>
              <a:t>Steady state solution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  <a:endParaRPr lang="en-US" sz="2400" baseline="30000" dirty="0">
              <a:solidFill>
                <a:prstClr val="black"/>
              </a:solidFill>
            </a:endParaRP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 </a:t>
            </a:r>
            <a:r>
              <a:rPr lang="en-US" sz="2400" dirty="0"/>
              <a:t>(t) = X</a:t>
            </a:r>
            <a:r>
              <a:rPr lang="en-US" sz="2400" baseline="-25000" dirty="0"/>
              <a:t>0</a:t>
            </a:r>
            <a:r>
              <a:rPr lang="en-US" sz="2400" dirty="0"/>
              <a:t> Sin(</a:t>
            </a:r>
            <a:r>
              <a:rPr lang="el-GR" sz="2400" dirty="0">
                <a:solidFill>
                  <a:prstClr val="black"/>
                </a:solidFill>
              </a:rPr>
              <a:t>ω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t)</a:t>
            </a:r>
            <a:endParaRPr lang="en-US" sz="2400" baseline="30000" dirty="0" smtClean="0">
              <a:solidFill>
                <a:prstClr val="black"/>
              </a:solidFill>
            </a:endParaRPr>
          </a:p>
          <a:p>
            <a:endParaRPr lang="en-US" sz="2400" baseline="300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 Note :    Phase angle is equal to zero.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307571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0200" y="284487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47800" y="2570610"/>
            <a:ext cx="2514600" cy="10869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4038600"/>
            <a:ext cx="1295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-817" y="0"/>
            <a:ext cx="9144000" cy="54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Resonance condition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570807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0807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Take excitation frequency is equal to natural frequency.</a:t>
            </a:r>
          </a:p>
          <a:p>
            <a:endParaRPr lang="en-US" sz="2400" dirty="0"/>
          </a:p>
          <a:p>
            <a:r>
              <a:rPr lang="en-US" sz="2400" dirty="0" smtClean="0"/>
              <a:t> If    </a:t>
            </a:r>
            <a:r>
              <a:rPr lang="el-GR" sz="2400" dirty="0" smtClean="0"/>
              <a:t>ω</a:t>
            </a:r>
            <a:r>
              <a:rPr lang="en-US" sz="2400" dirty="0" smtClean="0"/>
              <a:t> = </a:t>
            </a:r>
            <a:r>
              <a:rPr lang="el-GR" sz="2400" dirty="0" smtClean="0"/>
              <a:t>ω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 then displacement amplitude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equal to infinity.  So this condition is called as resonance. </a:t>
            </a:r>
          </a:p>
          <a:p>
            <a:endParaRPr lang="en-US" sz="2400" dirty="0"/>
          </a:p>
          <a:p>
            <a:r>
              <a:rPr lang="en-US" sz="2400" dirty="0" smtClean="0"/>
              <a:t>Characteristic of resonance:</a:t>
            </a:r>
          </a:p>
          <a:p>
            <a:r>
              <a:rPr lang="en-US" sz="2400" dirty="0" smtClean="0"/>
              <a:t> Spring mass system vibrate is larger amplitude then our structure </a:t>
            </a:r>
          </a:p>
          <a:p>
            <a:r>
              <a:rPr lang="en-US" sz="2400" dirty="0" smtClean="0"/>
              <a:t>will fail.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23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546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Forced Vibration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Forced Vibration</dc:title>
  <dc:creator>cad-lab</dc:creator>
  <cp:lastModifiedBy>CAD-LAB</cp:lastModifiedBy>
  <cp:revision>36</cp:revision>
  <dcterms:created xsi:type="dcterms:W3CDTF">2020-09-29T05:34:11Z</dcterms:created>
  <dcterms:modified xsi:type="dcterms:W3CDTF">2021-11-13T09:49:15Z</dcterms:modified>
</cp:coreProperties>
</file>