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>
        <p:scale>
          <a:sx n="75" d="100"/>
          <a:sy n="75" d="100"/>
        </p:scale>
        <p:origin x="-4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ADD%20LAB\Documents\vibr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DD%20LAB\Documents\vibr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kinetic energy </c:v>
          </c:tx>
          <c:xVal>
            <c:numRef>
              <c:f>Sheet1!$B$16:$B$26</c:f>
              <c:numCache>
                <c:formatCode>0.00</c:formatCode>
                <c:ptCount val="11"/>
                <c:pt idx="0">
                  <c:v>0</c:v>
                </c:pt>
                <c:pt idx="1">
                  <c:v>0.62831853071795829</c:v>
                </c:pt>
                <c:pt idx="2">
                  <c:v>1.2566370614359177</c:v>
                </c:pt>
                <c:pt idx="3">
                  <c:v>1.8849555921538761</c:v>
                </c:pt>
                <c:pt idx="4">
                  <c:v>2.5132741228718345</c:v>
                </c:pt>
                <c:pt idx="5">
                  <c:v>3.1415926535897931</c:v>
                </c:pt>
                <c:pt idx="6">
                  <c:v>3.7699111843077526</c:v>
                </c:pt>
                <c:pt idx="7">
                  <c:v>4.3982297150257104</c:v>
                </c:pt>
                <c:pt idx="8">
                  <c:v>5.0265482457436708</c:v>
                </c:pt>
                <c:pt idx="9">
                  <c:v>5.6548667764616276</c:v>
                </c:pt>
                <c:pt idx="10">
                  <c:v>6.2831853071795845</c:v>
                </c:pt>
              </c:numCache>
            </c:numRef>
          </c:xVal>
          <c:yVal>
            <c:numRef>
              <c:f>Sheet1!$E$16:$E$26</c:f>
              <c:numCache>
                <c:formatCode>General</c:formatCode>
                <c:ptCount val="11"/>
                <c:pt idx="0">
                  <c:v>0.5</c:v>
                </c:pt>
                <c:pt idx="1">
                  <c:v>0.32725424859373675</c:v>
                </c:pt>
                <c:pt idx="2">
                  <c:v>4.7745751406263158E-2</c:v>
                </c:pt>
                <c:pt idx="3">
                  <c:v>4.7745751406263116E-2</c:v>
                </c:pt>
                <c:pt idx="4">
                  <c:v>0.32725424859373675</c:v>
                </c:pt>
                <c:pt idx="5">
                  <c:v>0.5</c:v>
                </c:pt>
                <c:pt idx="6">
                  <c:v>0.32725424859373686</c:v>
                </c:pt>
                <c:pt idx="7">
                  <c:v>4.7745751406263193E-2</c:v>
                </c:pt>
                <c:pt idx="8">
                  <c:v>4.7745751406263082E-2</c:v>
                </c:pt>
                <c:pt idx="9">
                  <c:v>0.32725424859373675</c:v>
                </c:pt>
                <c:pt idx="10">
                  <c:v>0.5</c:v>
                </c:pt>
              </c:numCache>
            </c:numRef>
          </c:yVal>
          <c:smooth val="1"/>
        </c:ser>
        <c:ser>
          <c:idx val="1"/>
          <c:order val="1"/>
          <c:tx>
            <c:v>potential energy</c:v>
          </c:tx>
          <c:xVal>
            <c:numRef>
              <c:f>Sheet1!$B$16:$B$26</c:f>
              <c:numCache>
                <c:formatCode>0.00</c:formatCode>
                <c:ptCount val="11"/>
                <c:pt idx="0">
                  <c:v>0</c:v>
                </c:pt>
                <c:pt idx="1">
                  <c:v>0.62831853071795829</c:v>
                </c:pt>
                <c:pt idx="2">
                  <c:v>1.2566370614359177</c:v>
                </c:pt>
                <c:pt idx="3">
                  <c:v>1.8849555921538761</c:v>
                </c:pt>
                <c:pt idx="4">
                  <c:v>2.5132741228718345</c:v>
                </c:pt>
                <c:pt idx="5">
                  <c:v>3.1415926535897931</c:v>
                </c:pt>
                <c:pt idx="6">
                  <c:v>3.7699111843077526</c:v>
                </c:pt>
                <c:pt idx="7">
                  <c:v>4.3982297150257104</c:v>
                </c:pt>
                <c:pt idx="8">
                  <c:v>5.0265482457436708</c:v>
                </c:pt>
                <c:pt idx="9">
                  <c:v>5.6548667764616276</c:v>
                </c:pt>
                <c:pt idx="10">
                  <c:v>6.2831853071795845</c:v>
                </c:pt>
              </c:numCache>
            </c:numRef>
          </c:xVal>
          <c:yVal>
            <c:numRef>
              <c:f>Sheet1!$F$16:$F$26</c:f>
              <c:numCache>
                <c:formatCode>General</c:formatCode>
                <c:ptCount val="11"/>
                <c:pt idx="0">
                  <c:v>0</c:v>
                </c:pt>
                <c:pt idx="1">
                  <c:v>0.17274575140626325</c:v>
                </c:pt>
                <c:pt idx="2">
                  <c:v>0.45225424859373664</c:v>
                </c:pt>
                <c:pt idx="3">
                  <c:v>0.4522542485937367</c:v>
                </c:pt>
                <c:pt idx="4">
                  <c:v>0.17274575140626333</c:v>
                </c:pt>
                <c:pt idx="5">
                  <c:v>7.5049436828249233E-33</c:v>
                </c:pt>
                <c:pt idx="6">
                  <c:v>0.17274575140626319</c:v>
                </c:pt>
                <c:pt idx="7">
                  <c:v>0.45225424859373664</c:v>
                </c:pt>
                <c:pt idx="8">
                  <c:v>0.4522542485937367</c:v>
                </c:pt>
                <c:pt idx="9">
                  <c:v>0.17274575140626339</c:v>
                </c:pt>
                <c:pt idx="10">
                  <c:v>3.0019774731299682E-32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0209792"/>
        <c:axId val="45236608"/>
      </c:scatterChart>
      <c:valAx>
        <c:axId val="230209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t (sec)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45236608"/>
        <c:crosses val="autoZero"/>
        <c:crossBetween val="midCat"/>
      </c:valAx>
      <c:valAx>
        <c:axId val="45236608"/>
        <c:scaling>
          <c:orientation val="minMax"/>
          <c:max val="1.5"/>
          <c:min val="-1.5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230209792"/>
        <c:crosses val="autoZero"/>
        <c:crossBetween val="midCat"/>
        <c:majorUnit val="0.5"/>
        <c:minorUnit val="0.1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kinetic energy </c:v>
          </c:tx>
          <c:xVal>
            <c:numRef>
              <c:f>Sheet1!$B$16:$B$26</c:f>
              <c:numCache>
                <c:formatCode>0.00</c:formatCode>
                <c:ptCount val="11"/>
                <c:pt idx="0">
                  <c:v>0</c:v>
                </c:pt>
                <c:pt idx="1">
                  <c:v>0.62831853071795829</c:v>
                </c:pt>
                <c:pt idx="2">
                  <c:v>1.2566370614359177</c:v>
                </c:pt>
                <c:pt idx="3">
                  <c:v>1.8849555921538761</c:v>
                </c:pt>
                <c:pt idx="4">
                  <c:v>2.5132741228718345</c:v>
                </c:pt>
                <c:pt idx="5">
                  <c:v>3.1415926535897931</c:v>
                </c:pt>
                <c:pt idx="6">
                  <c:v>3.7699111843077526</c:v>
                </c:pt>
                <c:pt idx="7">
                  <c:v>4.3982297150257104</c:v>
                </c:pt>
                <c:pt idx="8">
                  <c:v>5.0265482457436708</c:v>
                </c:pt>
                <c:pt idx="9">
                  <c:v>5.6548667764616276</c:v>
                </c:pt>
                <c:pt idx="10">
                  <c:v>6.2831853071795845</c:v>
                </c:pt>
              </c:numCache>
            </c:numRef>
          </c:xVal>
          <c:yVal>
            <c:numRef>
              <c:f>Sheet1!$E$16:$E$26</c:f>
              <c:numCache>
                <c:formatCode>General</c:formatCode>
                <c:ptCount val="11"/>
                <c:pt idx="0">
                  <c:v>0.5</c:v>
                </c:pt>
                <c:pt idx="1">
                  <c:v>0.32725424859373675</c:v>
                </c:pt>
                <c:pt idx="2">
                  <c:v>4.7745751406263151E-2</c:v>
                </c:pt>
                <c:pt idx="3">
                  <c:v>4.7745751406263116E-2</c:v>
                </c:pt>
                <c:pt idx="4">
                  <c:v>0.32725424859373675</c:v>
                </c:pt>
                <c:pt idx="5">
                  <c:v>0.5</c:v>
                </c:pt>
                <c:pt idx="6">
                  <c:v>0.32725424859373686</c:v>
                </c:pt>
                <c:pt idx="7">
                  <c:v>4.7745751406263186E-2</c:v>
                </c:pt>
                <c:pt idx="8">
                  <c:v>4.7745751406263082E-2</c:v>
                </c:pt>
                <c:pt idx="9">
                  <c:v>0.32725424859373675</c:v>
                </c:pt>
                <c:pt idx="10">
                  <c:v>0.5</c:v>
                </c:pt>
              </c:numCache>
            </c:numRef>
          </c:yVal>
          <c:smooth val="1"/>
        </c:ser>
        <c:ser>
          <c:idx val="1"/>
          <c:order val="1"/>
          <c:tx>
            <c:v>potential energy</c:v>
          </c:tx>
          <c:xVal>
            <c:numRef>
              <c:f>Sheet1!$B$16:$B$26</c:f>
              <c:numCache>
                <c:formatCode>0.00</c:formatCode>
                <c:ptCount val="11"/>
                <c:pt idx="0">
                  <c:v>0</c:v>
                </c:pt>
                <c:pt idx="1">
                  <c:v>0.62831853071795829</c:v>
                </c:pt>
                <c:pt idx="2">
                  <c:v>1.2566370614359177</c:v>
                </c:pt>
                <c:pt idx="3">
                  <c:v>1.8849555921538761</c:v>
                </c:pt>
                <c:pt idx="4">
                  <c:v>2.5132741228718345</c:v>
                </c:pt>
                <c:pt idx="5">
                  <c:v>3.1415926535897931</c:v>
                </c:pt>
                <c:pt idx="6">
                  <c:v>3.7699111843077526</c:v>
                </c:pt>
                <c:pt idx="7">
                  <c:v>4.3982297150257104</c:v>
                </c:pt>
                <c:pt idx="8">
                  <c:v>5.0265482457436708</c:v>
                </c:pt>
                <c:pt idx="9">
                  <c:v>5.6548667764616276</c:v>
                </c:pt>
                <c:pt idx="10">
                  <c:v>6.2831853071795845</c:v>
                </c:pt>
              </c:numCache>
            </c:numRef>
          </c:xVal>
          <c:yVal>
            <c:numRef>
              <c:f>Sheet1!$F$16:$F$26</c:f>
              <c:numCache>
                <c:formatCode>General</c:formatCode>
                <c:ptCount val="11"/>
                <c:pt idx="0">
                  <c:v>0</c:v>
                </c:pt>
                <c:pt idx="1">
                  <c:v>0.17274575140626325</c:v>
                </c:pt>
                <c:pt idx="2">
                  <c:v>0.45225424859373664</c:v>
                </c:pt>
                <c:pt idx="3">
                  <c:v>0.4522542485937367</c:v>
                </c:pt>
                <c:pt idx="4">
                  <c:v>0.17274575140626333</c:v>
                </c:pt>
                <c:pt idx="5">
                  <c:v>7.5049436828249247E-33</c:v>
                </c:pt>
                <c:pt idx="6">
                  <c:v>0.17274575140626319</c:v>
                </c:pt>
                <c:pt idx="7">
                  <c:v>0.45225424859373664</c:v>
                </c:pt>
                <c:pt idx="8">
                  <c:v>0.4522542485937367</c:v>
                </c:pt>
                <c:pt idx="9">
                  <c:v>0.17274575140626339</c:v>
                </c:pt>
                <c:pt idx="10">
                  <c:v>3.0019774731299688E-32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18528"/>
        <c:axId val="45320448"/>
      </c:scatterChart>
      <c:valAx>
        <c:axId val="45318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t (sec)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45320448"/>
        <c:crosses val="autoZero"/>
        <c:crossBetween val="midCat"/>
      </c:valAx>
      <c:valAx>
        <c:axId val="4532044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453185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0.30011</cdr:x>
      <cdr:y>0.14939</cdr:y>
    </cdr:from>
    <cdr:to>
      <cdr:x>0.4239</cdr:x>
      <cdr:y>0.33884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2486919" y="622779"/>
          <a:ext cx="1025867" cy="78978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>
              <a:solidFill>
                <a:sysClr val="windowText" lastClr="00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0.41484</cdr:x>
      <cdr:y>0.06106</cdr:y>
    </cdr:from>
    <cdr:to>
      <cdr:x>0.48578</cdr:x>
      <cdr:y>0.16705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3437708" y="254548"/>
          <a:ext cx="587867" cy="44185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>
              <a:solidFill>
                <a:schemeClr val="accent1">
                  <a:lumMod val="75000"/>
                </a:schemeClr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0.14315</cdr:x>
      <cdr:y>0.62126</cdr:y>
    </cdr:from>
    <cdr:to>
      <cdr:x>0.21409</cdr:x>
      <cdr:y>0.72724</cdr:y>
    </cdr:to>
    <cdr:sp macro="" textlink="">
      <cdr:nvSpPr>
        <cdr:cNvPr id="5" name="Oval 4"/>
        <cdr:cNvSpPr/>
      </cdr:nvSpPr>
      <cdr:spPr>
        <a:xfrm xmlns:a="http://schemas.openxmlformats.org/drawingml/2006/main">
          <a:off x="785581" y="2039179"/>
          <a:ext cx="389293" cy="34786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>
              <a:solidFill>
                <a:schemeClr val="accent1">
                  <a:lumMod val="75000"/>
                </a:schemeClr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0.19449</cdr:x>
      <cdr:y>0.47044</cdr:y>
    </cdr:from>
    <cdr:to>
      <cdr:x>0.25281</cdr:x>
      <cdr:y>0.63338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H="1">
          <a:off x="1611707" y="1961200"/>
          <a:ext cx="483324" cy="6792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>
            <a:ln>
              <a:solidFill>
                <a:sysClr val="windowText" lastClr="000000"/>
              </a:solidFill>
            </a:ln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9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A8B6-6705-4B5A-A97B-B467BBB11B82}" type="datetimeFigureOut">
              <a:rPr lang="en-US" smtClean="0"/>
              <a:pPr/>
              <a:t>11/13/21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7EC36-0803-4F49-BC8B-C67A84B4E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A6CFC4-6368-4B55-8F8A-CF02896197EF}" type="slidenum">
              <a:rPr lang="en-US" altLang="en-US" sz="1200">
                <a:solidFill>
                  <a:srgbClr val="898989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  <a:latin typeface="Tahoma" panose="020B0604030504040204" pitchFamily="34" charset="0"/>
            </a:endParaRPr>
          </a:p>
        </p:txBody>
      </p:sp>
      <p:sp>
        <p:nvSpPr>
          <p:cNvPr id="4099" name="TextBox 10"/>
          <p:cNvSpPr txBox="1">
            <a:spLocks noChangeArrowheads="1"/>
          </p:cNvSpPr>
          <p:nvPr/>
        </p:nvSpPr>
        <p:spPr bwMode="auto">
          <a:xfrm>
            <a:off x="2730137" y="526189"/>
            <a:ext cx="76486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Dynamics of Machine and Vibration</a:t>
            </a:r>
            <a:endParaRPr lang="en-US" altLang="en-US" sz="2800" b="1" dirty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1587500" y="1901826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Vibration: </a:t>
            </a: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928813" y="2633663"/>
            <a:ext cx="8534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endParaRPr lang="en-US" altLang="en-US" sz="2800" b="1" dirty="0">
              <a:solidFill>
                <a:srgbClr val="0B0068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83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Variation of kinetic energy and potential energy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717280" y="461947"/>
            <a:ext cx="3474720" cy="192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Solution of DEOM :</a:t>
            </a:r>
          </a:p>
          <a:p>
            <a:pPr marL="457200" indent="-457200"/>
            <a:r>
              <a:rPr lang="en-US" sz="2000" dirty="0" smtClean="0"/>
              <a:t>Displacement x(t)</a:t>
            </a:r>
          </a:p>
          <a:p>
            <a:pPr marL="457200" indent="-457200"/>
            <a:r>
              <a:rPr lang="en-US" sz="2000" dirty="0" smtClean="0"/>
              <a:t>x (t) = A Sin (</a:t>
            </a:r>
            <a:r>
              <a:rPr lang="el-GR" sz="2000" dirty="0" smtClean="0"/>
              <a:t>ω</a:t>
            </a:r>
            <a:r>
              <a:rPr lang="en-US" sz="2000" dirty="0" smtClean="0"/>
              <a:t>t + </a:t>
            </a:r>
            <a:r>
              <a:rPr lang="el-GR" sz="2000" dirty="0" smtClean="0"/>
              <a:t>φ</a:t>
            </a:r>
            <a:r>
              <a:rPr lang="en-US" sz="2000" dirty="0" smtClean="0"/>
              <a:t> 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Velocity ẋ(t) </a:t>
            </a:r>
          </a:p>
          <a:p>
            <a:pPr marL="457200" indent="-457200"/>
            <a:r>
              <a:rPr lang="en-US" sz="2000" dirty="0" smtClean="0"/>
              <a:t>ẋ(t)  = A</a:t>
            </a:r>
            <a:r>
              <a:rPr lang="el-GR" sz="2000" dirty="0" smtClean="0"/>
              <a:t> ω</a:t>
            </a:r>
            <a:r>
              <a:rPr lang="en-US" sz="2000" dirty="0" smtClean="0"/>
              <a:t> Cos (</a:t>
            </a:r>
            <a:r>
              <a:rPr lang="el-GR" sz="2000" dirty="0" smtClean="0"/>
              <a:t>ω</a:t>
            </a:r>
            <a:r>
              <a:rPr lang="en-US" sz="2000" dirty="0" smtClean="0"/>
              <a:t>t + </a:t>
            </a:r>
            <a:r>
              <a:rPr lang="el-GR" sz="2000" dirty="0" smtClean="0"/>
              <a:t>φ</a:t>
            </a:r>
            <a:r>
              <a:rPr lang="en-US" sz="2000" dirty="0" smtClean="0"/>
              <a:t> )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96090" y="566450"/>
            <a:ext cx="367937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00444" y="496386"/>
            <a:ext cx="80859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Kinetic energy (K.E)</a:t>
            </a:r>
          </a:p>
          <a:p>
            <a:r>
              <a:rPr lang="en-US" dirty="0" smtClean="0"/>
              <a:t>Kinetic energy of mass m = 0.5*m*v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Kinetic energy of mass m</a:t>
            </a:r>
            <a:r>
              <a:rPr lang="en-US" baseline="30000" dirty="0" smtClean="0"/>
              <a:t> </a:t>
            </a:r>
            <a:r>
              <a:rPr lang="en-US" dirty="0" smtClean="0"/>
              <a:t>= 0.5*m*(A</a:t>
            </a:r>
            <a:r>
              <a:rPr lang="el-GR" dirty="0" smtClean="0"/>
              <a:t> ω</a:t>
            </a:r>
            <a:r>
              <a:rPr lang="en-US" dirty="0" smtClean="0"/>
              <a:t> Cos 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 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Kinetic energy of mass m</a:t>
            </a:r>
            <a:r>
              <a:rPr lang="en-US" baseline="30000" dirty="0" smtClean="0"/>
              <a:t>  </a:t>
            </a:r>
            <a:r>
              <a:rPr lang="en-US" dirty="0" smtClean="0"/>
              <a:t>=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  <a:p>
            <a:endParaRPr lang="en-US" baseline="30000" dirty="0" smtClean="0"/>
          </a:p>
          <a:p>
            <a:r>
              <a:rPr lang="en-US" dirty="0" smtClean="0"/>
              <a:t>Spring Potential energy stored in a spring = 0.5*k*x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U =0.5*k*(A Sin 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 U= 0.5*k*A</a:t>
            </a:r>
            <a:r>
              <a:rPr lang="en-US" baseline="30000" dirty="0" smtClean="0"/>
              <a:t>2</a:t>
            </a:r>
            <a:r>
              <a:rPr lang="en-US" dirty="0" smtClean="0"/>
              <a:t> * 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U=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  <a:p>
            <a:endParaRPr lang="en-US" dirty="0" smtClean="0"/>
          </a:p>
          <a:p>
            <a:r>
              <a:rPr lang="en-US" dirty="0" smtClean="0"/>
              <a:t>Total energy of spring mass system (T.E) </a:t>
            </a:r>
          </a:p>
          <a:p>
            <a:r>
              <a:rPr lang="en-US" dirty="0" smtClean="0"/>
              <a:t>= Kinetic energy (K.E) + Potential energy (U.E)</a:t>
            </a:r>
          </a:p>
          <a:p>
            <a:r>
              <a:rPr lang="en-US" dirty="0" smtClean="0"/>
              <a:t>=0.5m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 + 0.5m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  <a:p>
            <a:r>
              <a:rPr lang="en-US" dirty="0" smtClean="0"/>
              <a:t>=0.5m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(Cos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 + 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))</a:t>
            </a:r>
          </a:p>
          <a:p>
            <a:r>
              <a:rPr lang="en-US" dirty="0" smtClean="0"/>
              <a:t>T.E=0.5m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                                                     (Cos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 + 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)) =1)</a:t>
            </a:r>
          </a:p>
          <a:p>
            <a:endParaRPr lang="en-US" dirty="0" smtClean="0"/>
          </a:p>
          <a:p>
            <a:r>
              <a:rPr lang="en-US" dirty="0" smtClean="0"/>
              <a:t>Therefore for given mass m, stiffness k, initial condition for displacement and velocity . Angular frequency (</a:t>
            </a:r>
            <a:r>
              <a:rPr lang="el-GR" dirty="0" smtClean="0"/>
              <a:t>ω</a:t>
            </a:r>
            <a:r>
              <a:rPr lang="en-US" dirty="0" smtClean="0"/>
              <a:t>), Amplitude (A) will be fixed.</a:t>
            </a:r>
          </a:p>
          <a:p>
            <a:endParaRPr lang="en-US" dirty="0" smtClean="0"/>
          </a:p>
          <a:p>
            <a:r>
              <a:rPr lang="en-US" dirty="0" smtClean="0"/>
              <a:t>Therefore total energy of system is </a:t>
            </a:r>
            <a:r>
              <a:rPr lang="en-US" sz="2400" b="1" u="sng" dirty="0" smtClean="0">
                <a:solidFill>
                  <a:srgbClr val="FF0000"/>
                </a:solidFill>
              </a:rPr>
              <a:t>constant </a:t>
            </a:r>
            <a:endParaRPr lang="en-US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3509" y="5630091"/>
            <a:ext cx="4689565" cy="548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9634" y="1358537"/>
            <a:ext cx="5042263" cy="4310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886" y="2625634"/>
            <a:ext cx="2677886" cy="4310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697" y="4258491"/>
            <a:ext cx="1541417" cy="4310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4830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Variation of kinetic energy and potential energy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717280" y="475010"/>
            <a:ext cx="3474720" cy="192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Solution of DEOM :</a:t>
            </a:r>
          </a:p>
          <a:p>
            <a:pPr marL="457200" indent="-457200"/>
            <a:r>
              <a:rPr lang="en-US" sz="2000" dirty="0" smtClean="0"/>
              <a:t>Displacement x(t)</a:t>
            </a:r>
          </a:p>
          <a:p>
            <a:pPr marL="457200" indent="-457200"/>
            <a:r>
              <a:rPr lang="en-US" sz="2000" dirty="0" smtClean="0"/>
              <a:t>x (t) = A Sin (</a:t>
            </a:r>
            <a:r>
              <a:rPr lang="el-GR" sz="2000" dirty="0" smtClean="0"/>
              <a:t>ω</a:t>
            </a:r>
            <a:r>
              <a:rPr lang="en-US" sz="2000" dirty="0" smtClean="0"/>
              <a:t>t + </a:t>
            </a:r>
            <a:r>
              <a:rPr lang="el-GR" sz="2000" dirty="0" smtClean="0"/>
              <a:t>φ</a:t>
            </a:r>
            <a:r>
              <a:rPr lang="en-US" sz="2000" dirty="0" smtClean="0"/>
              <a:t> )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 smtClean="0"/>
              <a:t>Velocity ẋ(t) </a:t>
            </a:r>
          </a:p>
          <a:p>
            <a:pPr marL="457200" indent="-457200"/>
            <a:r>
              <a:rPr lang="en-US" sz="2000" dirty="0" smtClean="0"/>
              <a:t>ẋ(t)  = A</a:t>
            </a:r>
            <a:r>
              <a:rPr lang="el-GR" sz="2000" dirty="0" smtClean="0"/>
              <a:t> ω</a:t>
            </a:r>
            <a:r>
              <a:rPr lang="en-US" sz="2000" dirty="0" smtClean="0"/>
              <a:t> Cos (</a:t>
            </a:r>
            <a:r>
              <a:rPr lang="el-GR" sz="2000" dirty="0" smtClean="0"/>
              <a:t>ω</a:t>
            </a:r>
            <a:r>
              <a:rPr lang="en-US" sz="2000" dirty="0" smtClean="0"/>
              <a:t>t + </a:t>
            </a:r>
            <a:r>
              <a:rPr lang="el-GR" sz="2000" dirty="0" smtClean="0"/>
              <a:t>φ</a:t>
            </a:r>
            <a:r>
              <a:rPr lang="en-US" sz="2000" dirty="0" smtClean="0"/>
              <a:t> )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296090" y="566450"/>
            <a:ext cx="367937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graphicFrame>
        <p:nvGraphicFramePr>
          <p:cNvPr id="13" name="Chart 12"/>
          <p:cNvGraphicFramePr/>
          <p:nvPr/>
        </p:nvGraphicFramePr>
        <p:xfrm>
          <a:off x="164841" y="586058"/>
          <a:ext cx="8286828" cy="416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val 13"/>
          <p:cNvSpPr/>
          <p:nvPr/>
        </p:nvSpPr>
        <p:spPr>
          <a:xfrm>
            <a:off x="548640" y="5016137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5577" y="5799908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4" name="Straight Arrow Connector 23"/>
          <p:cNvCxnSpPr>
            <a:stCxn id="14" idx="6"/>
          </p:cNvCxnSpPr>
          <p:nvPr/>
        </p:nvCxnSpPr>
        <p:spPr>
          <a:xfrm>
            <a:off x="953589" y="5244737"/>
            <a:ext cx="809897" cy="19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53589" y="6067697"/>
            <a:ext cx="809897" cy="19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67989" y="5094513"/>
            <a:ext cx="462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of potential energy v/s time.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815737" y="5891348"/>
            <a:ext cx="462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of kinetic energy v/s time.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142459" y="4916379"/>
            <a:ext cx="2945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K.E=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16910" y="5282140"/>
            <a:ext cx="2966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U.E=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5170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natural frequency by energy method</a:t>
            </a:r>
            <a:endParaRPr lang="en-US" alt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6090" y="566450"/>
            <a:ext cx="367937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  <a:p>
            <a:pPr marL="457200" indent="-457200"/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0263" y="927463"/>
            <a:ext cx="538189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given figure, We can observe that maxim mum potential energy is equal to maximum kinetic energy.</a:t>
            </a:r>
          </a:p>
          <a:p>
            <a:endParaRPr lang="en-US" dirty="0" smtClean="0"/>
          </a:p>
          <a:p>
            <a:r>
              <a:rPr lang="en-US" dirty="0" smtClean="0"/>
              <a:t>Potential energy (U)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Kinetic energy (K.E)</a:t>
            </a:r>
          </a:p>
          <a:p>
            <a:endParaRPr lang="en-US" dirty="0" smtClean="0"/>
          </a:p>
          <a:p>
            <a:r>
              <a:rPr lang="en-US" dirty="0" smtClean="0"/>
              <a:t>K.E= 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max</a:t>
            </a:r>
            <a:r>
              <a:rPr lang="en-US" dirty="0" smtClean="0"/>
              <a:t> = </a:t>
            </a:r>
            <a:r>
              <a:rPr lang="en-US" dirty="0" err="1" smtClean="0"/>
              <a:t>K.E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0.5m</a:t>
            </a:r>
            <a:r>
              <a:rPr lang="el-GR" dirty="0" smtClean="0"/>
              <a:t> ω</a:t>
            </a:r>
            <a:r>
              <a:rPr lang="en-US" baseline="30000" dirty="0" smtClean="0"/>
              <a:t>2</a:t>
            </a:r>
            <a:r>
              <a:rPr lang="en-US" dirty="0" smtClean="0"/>
              <a:t> A</a:t>
            </a:r>
            <a:r>
              <a:rPr lang="en-US" baseline="30000" dirty="0" smtClean="0"/>
              <a:t>2 </a:t>
            </a:r>
            <a:r>
              <a:rPr lang="en-US" dirty="0" smtClean="0"/>
              <a:t> = 0.5*k*A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            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 = k/m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</a:p>
          <a:p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891349" y="4598126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78286" y="5381897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Straight Arrow Connector 19"/>
          <p:cNvCxnSpPr>
            <a:stCxn id="18" idx="6"/>
          </p:cNvCxnSpPr>
          <p:nvPr/>
        </p:nvCxnSpPr>
        <p:spPr>
          <a:xfrm>
            <a:off x="6296298" y="4826726"/>
            <a:ext cx="809897" cy="19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96298" y="5649686"/>
            <a:ext cx="809897" cy="195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10698" y="4676502"/>
            <a:ext cx="462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of potential energy v/s time.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58446" y="5473337"/>
            <a:ext cx="4624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 of kinetic energy v/s time.</a:t>
            </a:r>
            <a:endParaRPr lang="en-US" dirty="0"/>
          </a:p>
        </p:txBody>
      </p:sp>
      <p:graphicFrame>
        <p:nvGraphicFramePr>
          <p:cNvPr id="32" name="Chart 31"/>
          <p:cNvGraphicFramePr/>
          <p:nvPr/>
        </p:nvGraphicFramePr>
        <p:xfrm>
          <a:off x="5847728" y="987742"/>
          <a:ext cx="5487644" cy="328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ctangle 32"/>
          <p:cNvSpPr/>
          <p:nvPr/>
        </p:nvSpPr>
        <p:spPr>
          <a:xfrm>
            <a:off x="1181100" y="5715000"/>
            <a:ext cx="1143000" cy="5080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3890" y="2241034"/>
            <a:ext cx="2722220" cy="36933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U= 0.5*k*A</a:t>
            </a:r>
            <a:r>
              <a:rPr lang="en-US" baseline="30000" dirty="0" smtClean="0"/>
              <a:t>2</a:t>
            </a:r>
            <a:r>
              <a:rPr lang="en-US" dirty="0" smtClean="0"/>
              <a:t> * 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l-GR" dirty="0" smtClean="0"/>
              <a:t>ω</a:t>
            </a:r>
            <a:r>
              <a:rPr lang="en-US" dirty="0" smtClean="0"/>
              <a:t>t + </a:t>
            </a:r>
            <a:r>
              <a:rPr lang="el-GR" dirty="0" smtClean="0"/>
              <a:t>φ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7200" y="3644900"/>
            <a:ext cx="2984500" cy="5080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174049" y="1194526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110186" y="3260997"/>
            <a:ext cx="40494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11900" y="558800"/>
            <a:ext cx="543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of kinetic energy and potential energy verses time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304903" y="230415"/>
            <a:ext cx="6296297" cy="5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Free Vibration of Spring mass damper system</a:t>
            </a:r>
            <a:endParaRPr lang="en-US" altLang="en-US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61935"/>
            <a:ext cx="12017829" cy="60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alt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 will learn how to derive equation of motion of spring mass damper system.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alt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equation of motion of spring mass damper system.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itchFamily="2" charset="2"/>
              <a:buChar char="§"/>
            </a:pPr>
            <a:endParaRPr lang="en-US" alt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858000" y="3683000"/>
            <a:ext cx="3911600" cy="187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5170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Damper / Dashpot</a:t>
            </a:r>
            <a:endParaRPr lang="en-US" altLang="en-US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61935"/>
            <a:ext cx="12017829" cy="383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71154" y="1188720"/>
            <a:ext cx="6100355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Damper / Dashpot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u="sng" dirty="0" smtClean="0"/>
              <a:t>Properties of damper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Damper dissipate energy from the system.</a:t>
            </a:r>
          </a:p>
          <a:p>
            <a:endParaRPr lang="en-US" dirty="0" smtClean="0"/>
          </a:p>
          <a:p>
            <a:r>
              <a:rPr lang="en-US" b="1" u="sng" dirty="0" smtClean="0"/>
              <a:t>Representation of damper</a:t>
            </a:r>
          </a:p>
          <a:p>
            <a:endParaRPr lang="en-US" b="1" u="sng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Damper force </a:t>
            </a:r>
            <a:r>
              <a:rPr lang="en-US" dirty="0" smtClean="0"/>
              <a:t>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)</a:t>
            </a:r>
          </a:p>
          <a:p>
            <a:endParaRPr lang="en-US" b="1" u="sng" dirty="0" smtClean="0"/>
          </a:p>
          <a:p>
            <a:r>
              <a:rPr lang="en-US" dirty="0" smtClean="0"/>
              <a:t>Damper force (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d</a:t>
            </a:r>
            <a:r>
              <a:rPr lang="en-US" dirty="0" smtClean="0"/>
              <a:t> ) = - c * </a:t>
            </a:r>
            <a:r>
              <a:rPr lang="en-US" b="1" dirty="0" smtClean="0"/>
              <a:t>v</a:t>
            </a:r>
          </a:p>
          <a:p>
            <a:endParaRPr lang="en-US" b="1" dirty="0" smtClean="0"/>
          </a:p>
          <a:p>
            <a:r>
              <a:rPr lang="en-US" dirty="0" smtClean="0"/>
              <a:t>Here c is damping coefficient and its unit is N-s/m.</a:t>
            </a:r>
          </a:p>
          <a:p>
            <a:r>
              <a:rPr lang="en-US" dirty="0" smtClean="0"/>
              <a:t>          </a:t>
            </a:r>
          </a:p>
          <a:p>
            <a:r>
              <a:rPr lang="en-US" dirty="0" smtClean="0"/>
              <a:t>          </a:t>
            </a:r>
            <a:r>
              <a:rPr lang="en-US" b="1" dirty="0" smtClean="0"/>
              <a:t>v  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relative velocity vector.</a:t>
            </a:r>
            <a:endParaRPr lang="en-US" b="1" dirty="0" smtClean="0"/>
          </a:p>
          <a:p>
            <a:endParaRPr lang="en-US" b="1" u="sng" dirty="0" smtClean="0"/>
          </a:p>
          <a:p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56000" y="4254500"/>
            <a:ext cx="152400" cy="1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63700" y="5397500"/>
            <a:ext cx="1828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87500" y="5283200"/>
            <a:ext cx="28067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30300" y="4165600"/>
            <a:ext cx="28067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32800" y="4381500"/>
            <a:ext cx="304800" cy="241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8267700" y="4305300"/>
            <a:ext cx="571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>
            <a:off x="8649970" y="4484370"/>
            <a:ext cx="36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267700" y="4686300"/>
            <a:ext cx="571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1"/>
          </p:cNvCxnSpPr>
          <p:nvPr/>
        </p:nvCxnSpPr>
        <p:spPr>
          <a:xfrm rot="10800000">
            <a:off x="7150100" y="4495800"/>
            <a:ext cx="12827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8851900" y="4521200"/>
            <a:ext cx="12827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242300" y="4851400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Dashpot</a:t>
            </a:r>
            <a:endParaRPr lang="en-US" dirty="0"/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>
            <a:off x="3771900" y="3035300"/>
            <a:ext cx="3086100" cy="1587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84217" y="243478"/>
            <a:ext cx="10868297" cy="48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en-US" altLang="en-US" sz="24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Damper force</a:t>
            </a:r>
            <a:endParaRPr lang="en-US" altLang="en-US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61935"/>
            <a:ext cx="12017829" cy="383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en-US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6" name="AutoShape 2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ynamics eBook: Free Vibrations- Undamp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4400" y="2298700"/>
            <a:ext cx="304800" cy="241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59300" y="2222500"/>
            <a:ext cx="571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>
            <a:off x="4941570" y="2401570"/>
            <a:ext cx="36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56125" y="2590800"/>
            <a:ext cx="571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1"/>
          </p:cNvCxnSpPr>
          <p:nvPr/>
        </p:nvCxnSpPr>
        <p:spPr>
          <a:xfrm rot="10800000">
            <a:off x="3441700" y="2413000"/>
            <a:ext cx="12827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5143500" y="2438400"/>
            <a:ext cx="12827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</p:cNvCxnSpPr>
          <p:nvPr/>
        </p:nvCxnSpPr>
        <p:spPr>
          <a:xfrm rot="5400000">
            <a:off x="4210050" y="2711450"/>
            <a:ext cx="838200" cy="49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940300" y="1511300"/>
            <a:ext cx="749300" cy="698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26200" y="2184400"/>
            <a:ext cx="520700" cy="52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M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9900" y="3340100"/>
            <a:ext cx="209550" cy="4762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334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2300" y="1193800"/>
            <a:ext cx="200025" cy="476250"/>
          </a:xfrm>
          <a:prstGeom prst="rect">
            <a:avLst/>
          </a:prstGeom>
          <a:noFill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9100" y="4635500"/>
            <a:ext cx="200025" cy="476250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31" idx="3"/>
          </p:cNvCxnSpPr>
          <p:nvPr/>
        </p:nvCxnSpPr>
        <p:spPr>
          <a:xfrm>
            <a:off x="3159125" y="4873625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30600" y="4699000"/>
            <a:ext cx="267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of mass m</a:t>
            </a:r>
            <a:endParaRPr lang="en-US" dirty="0"/>
          </a:p>
        </p:txBody>
      </p:sp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1000" y="5283200"/>
            <a:ext cx="209550" cy="476250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>
            <a:off x="3146425" y="5534025"/>
            <a:ext cx="365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56000" y="5321300"/>
            <a:ext cx="299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of cylindrical portion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581525" y="2260600"/>
            <a:ext cx="4857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8350" y="2571750"/>
            <a:ext cx="4857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9" idx="3"/>
          </p:cNvCxnSpPr>
          <p:nvPr/>
        </p:nvCxnSpPr>
        <p:spPr>
          <a:xfrm rot="10800000">
            <a:off x="4114801" y="1784866"/>
            <a:ext cx="479425" cy="475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5100" y="1600200"/>
            <a:ext cx="39497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Fluid flowing inside the 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570</Words>
  <Application>Microsoft Office PowerPoint</Application>
  <PresentationFormat>Custom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IITG</dc:creator>
  <cp:lastModifiedBy>CAD-LAB</cp:lastModifiedBy>
  <cp:revision>146</cp:revision>
  <dcterms:created xsi:type="dcterms:W3CDTF">2017-01-04T04:33:28Z</dcterms:created>
  <dcterms:modified xsi:type="dcterms:W3CDTF">2021-11-13T09:52:34Z</dcterms:modified>
</cp:coreProperties>
</file>