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91" r:id="rId2"/>
    <p:sldId id="303" r:id="rId3"/>
    <p:sldId id="304" r:id="rId4"/>
    <p:sldId id="308" r:id="rId5"/>
    <p:sldId id="309" r:id="rId6"/>
    <p:sldId id="305" r:id="rId7"/>
    <p:sldId id="306" r:id="rId8"/>
    <p:sldId id="307" r:id="rId9"/>
    <p:sldId id="310" r:id="rId10"/>
    <p:sldId id="257" r:id="rId11"/>
    <p:sldId id="258" r:id="rId12"/>
    <p:sldId id="259" r:id="rId13"/>
    <p:sldId id="260" r:id="rId14"/>
    <p:sldId id="292" r:id="rId15"/>
    <p:sldId id="261" r:id="rId16"/>
    <p:sldId id="262" r:id="rId17"/>
    <p:sldId id="293" r:id="rId18"/>
    <p:sldId id="263" r:id="rId19"/>
    <p:sldId id="294" r:id="rId20"/>
    <p:sldId id="264" r:id="rId21"/>
    <p:sldId id="295" r:id="rId22"/>
    <p:sldId id="265" r:id="rId23"/>
    <p:sldId id="296" r:id="rId24"/>
    <p:sldId id="266" r:id="rId25"/>
    <p:sldId id="267" r:id="rId26"/>
    <p:sldId id="298" r:id="rId27"/>
    <p:sldId id="268" r:id="rId28"/>
    <p:sldId id="299" r:id="rId29"/>
    <p:sldId id="269" r:id="rId30"/>
    <p:sldId id="300" r:id="rId31"/>
    <p:sldId id="270" r:id="rId32"/>
    <p:sldId id="301" r:id="rId33"/>
    <p:sldId id="271" r:id="rId34"/>
    <p:sldId id="302" r:id="rId35"/>
    <p:sldId id="272" r:id="rId36"/>
    <p:sldId id="273" r:id="rId37"/>
    <p:sldId id="274" r:id="rId38"/>
    <p:sldId id="275" r:id="rId39"/>
    <p:sldId id="276" r:id="rId40"/>
    <p:sldId id="277" r:id="rId41"/>
    <p:sldId id="278" r:id="rId42"/>
    <p:sldId id="279" r:id="rId43"/>
    <p:sldId id="280" r:id="rId44"/>
    <p:sldId id="281" r:id="rId45"/>
    <p:sldId id="282" r:id="rId46"/>
    <p:sldId id="283" r:id="rId47"/>
    <p:sldId id="286" r:id="rId48"/>
    <p:sldId id="287" r:id="rId49"/>
    <p:sldId id="288" r:id="rId50"/>
    <p:sldId id="289" r:id="rId51"/>
    <p:sldId id="290" r:id="rId52"/>
    <p:sldId id="297" r:id="rId5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098"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30/11/2021</a:t>
            </a:fld>
            <a:endParaRPr lang="en-US"/>
          </a:p>
        </p:txBody>
      </p:sp>
      <p:sp>
        <p:nvSpPr>
          <p:cNvPr id="9" name="Slide Number Placeholder 8"/>
          <p:cNvSpPr>
            <a:spLocks noGrp="1"/>
          </p:cNvSpPr>
          <p:nvPr>
            <p:ph type="sldNum" sz="quarter" idx="11"/>
          </p:nvPr>
        </p:nvSpPr>
        <p:spPr/>
        <p:txBody>
          <a:bodyPr/>
          <a:lstStyle/>
          <a:p>
            <a:pPr marL="38100">
              <a:lnSpc>
                <a:spcPts val="1160"/>
              </a:lnSpc>
            </a:pPr>
            <a:fld id="{81D60167-4931-47E6-BA6A-407CBD079E47}" type="slidenum">
              <a:rPr lang="en-IN" spc="-270" smtClean="0"/>
              <a:pPr marL="38100">
                <a:lnSpc>
                  <a:spcPts val="1160"/>
                </a:lnSpc>
              </a:pPr>
              <a:t>‹#›</a:t>
            </a:fld>
            <a:endParaRPr lang="en-IN" spc="-270" dirty="0"/>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38100">
              <a:lnSpc>
                <a:spcPts val="1160"/>
              </a:lnSpc>
            </a:pPr>
            <a:fld id="{81D60167-4931-47E6-BA6A-407CBD079E47}" type="slidenum">
              <a:rPr lang="en-IN" spc="-270" smtClean="0"/>
              <a:pPr marL="38100">
                <a:lnSpc>
                  <a:spcPts val="1160"/>
                </a:lnSpc>
              </a:pPr>
              <a:t>‹#›</a:t>
            </a:fld>
            <a:endParaRPr lang="en-IN" spc="-270"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30/11/2021</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ehabmeasures.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europt.org/professional-resources/neurology-section-outcome-measures-recommendation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okengine.ca/asses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bims.org/comb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biebr.com/" TargetMode="External"/><Relationship Id="rId2" Type="http://schemas.openxmlformats.org/officeDocument/2006/relationships/hyperlink" Target="http://www.abiebr.com/pdf/executiveSummary.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www.physio-pedia.com/Evidence_Based_Practice_(EB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brsr.com/" TargetMode="External"/><Relationship Id="rId2" Type="http://schemas.openxmlformats.org/officeDocument/2006/relationships/hyperlink" Target="http://www.ebrsr.com/index.php"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hyperlink" Target="http://www.orthopaedicscor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hysio-pedia.com/Outcome_Measur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cireproject.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ehabmeasures.org/rehabweb/links.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620000" cy="2438400"/>
          </a:xfrm>
        </p:spPr>
        <p:txBody>
          <a:bodyPr/>
          <a:lstStyle/>
          <a:p>
            <a:pPr algn="ctr"/>
            <a:r>
              <a:rPr lang="en-IN" b="1" dirty="0" smtClean="0">
                <a:latin typeface="Times New Roman" pitchFamily="18" charset="0"/>
                <a:cs typeface="Times New Roman" pitchFamily="18" charset="0"/>
              </a:rPr>
              <a:t>FUNCTIONAL OUTCOME SCALES</a:t>
            </a:r>
            <a:endParaRPr lang="en-IN"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13389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7177" y="303021"/>
            <a:ext cx="4086860" cy="513715"/>
          </a:xfrm>
          <a:prstGeom prst="rect">
            <a:avLst/>
          </a:prstGeom>
        </p:spPr>
        <p:txBody>
          <a:bodyPr vert="horz" wrap="square" lIns="0" tIns="12700" rIns="0" bIns="0" rtlCol="0">
            <a:spAutoFit/>
          </a:bodyPr>
          <a:lstStyle/>
          <a:p>
            <a:pPr marL="12700" algn="ctr">
              <a:lnSpc>
                <a:spcPct val="100000"/>
              </a:lnSpc>
              <a:spcBef>
                <a:spcPts val="100"/>
              </a:spcBef>
            </a:pPr>
            <a:r>
              <a:rPr sz="3200" b="1" spc="-5" dirty="0" smtClean="0">
                <a:latin typeface="Times New Roman" pitchFamily="18" charset="0"/>
                <a:cs typeface="Times New Roman" pitchFamily="18" charset="0"/>
              </a:rPr>
              <a:t>Objectives</a:t>
            </a:r>
            <a:endParaRPr sz="3200" b="1" dirty="0">
              <a:latin typeface="Times New Roman" pitchFamily="18" charset="0"/>
              <a:cs typeface="Times New Roman" pitchFamily="18" charset="0"/>
            </a:endParaRPr>
          </a:p>
        </p:txBody>
      </p:sp>
      <p:sp>
        <p:nvSpPr>
          <p:cNvPr id="3" name="object 3"/>
          <p:cNvSpPr txBox="1"/>
          <p:nvPr/>
        </p:nvSpPr>
        <p:spPr>
          <a:xfrm>
            <a:off x="764540" y="914400"/>
            <a:ext cx="7402830" cy="4475584"/>
          </a:xfrm>
          <a:prstGeom prst="rect">
            <a:avLst/>
          </a:prstGeom>
        </p:spPr>
        <p:txBody>
          <a:bodyPr vert="horz" wrap="square" lIns="0" tIns="12700" rIns="0" bIns="0" rtlCol="0">
            <a:spAutoFit/>
          </a:bodyPr>
          <a:lstStyle/>
          <a:p>
            <a:pPr marL="355600" indent="-343535" algn="just">
              <a:lnSpc>
                <a:spcPct val="150000"/>
              </a:lnSpc>
              <a:spcBef>
                <a:spcPts val="100"/>
              </a:spcBef>
              <a:buClr>
                <a:srgbClr val="006600"/>
              </a:buClr>
              <a:buSzPct val="125000"/>
              <a:buChar char="•"/>
              <a:tabLst>
                <a:tab pos="355600" algn="l"/>
                <a:tab pos="356235" algn="l"/>
              </a:tabLst>
            </a:pPr>
            <a:r>
              <a:rPr sz="2000" spc="-5" dirty="0">
                <a:latin typeface="Times New Roman" pitchFamily="18" charset="0"/>
                <a:cs typeface="Times New Roman" pitchFamily="18" charset="0"/>
              </a:rPr>
              <a:t>Describe the need for outcomes</a:t>
            </a:r>
            <a:r>
              <a:rPr sz="2000" spc="95" dirty="0">
                <a:latin typeface="Times New Roman" pitchFamily="18" charset="0"/>
                <a:cs typeface="Times New Roman" pitchFamily="18" charset="0"/>
              </a:rPr>
              <a:t> </a:t>
            </a:r>
            <a:r>
              <a:rPr sz="2000" spc="-10" dirty="0">
                <a:latin typeface="Times New Roman" pitchFamily="18" charset="0"/>
                <a:cs typeface="Times New Roman" pitchFamily="18" charset="0"/>
              </a:rPr>
              <a:t>planning</a:t>
            </a:r>
            <a:endParaRPr sz="2000" dirty="0">
              <a:latin typeface="Times New Roman" pitchFamily="18" charset="0"/>
              <a:cs typeface="Times New Roman" pitchFamily="18" charset="0"/>
            </a:endParaRPr>
          </a:p>
          <a:p>
            <a:pPr marL="355600" marR="70993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Describe the benefits and </a:t>
            </a:r>
            <a:r>
              <a:rPr sz="2000" spc="-10" dirty="0">
                <a:latin typeface="Times New Roman" pitchFamily="18" charset="0"/>
                <a:cs typeface="Times New Roman" pitchFamily="18" charset="0"/>
              </a:rPr>
              <a:t>challenges </a:t>
            </a:r>
            <a:r>
              <a:rPr sz="2000" spc="-5" dirty="0">
                <a:latin typeface="Times New Roman" pitchFamily="18" charset="0"/>
                <a:cs typeface="Times New Roman" pitchFamily="18" charset="0"/>
              </a:rPr>
              <a:t>with using outcome  measures in </a:t>
            </a:r>
            <a:r>
              <a:rPr sz="2000" spc="-10" dirty="0">
                <a:latin typeface="Times New Roman" pitchFamily="18" charset="0"/>
                <a:cs typeface="Times New Roman" pitchFamily="18" charset="0"/>
              </a:rPr>
              <a:t>clinical</a:t>
            </a:r>
            <a:r>
              <a:rPr sz="2000" spc="65" dirty="0">
                <a:latin typeface="Times New Roman" pitchFamily="18" charset="0"/>
                <a:cs typeface="Times New Roman" pitchFamily="18" charset="0"/>
              </a:rPr>
              <a:t> </a:t>
            </a:r>
            <a:r>
              <a:rPr sz="2000" spc="-5" dirty="0">
                <a:latin typeface="Times New Roman" pitchFamily="18" charset="0"/>
                <a:cs typeface="Times New Roman" pitchFamily="18" charset="0"/>
              </a:rPr>
              <a:t>practice</a:t>
            </a:r>
            <a:endParaRPr sz="2000" dirty="0">
              <a:latin typeface="Times New Roman" pitchFamily="18" charset="0"/>
              <a:cs typeface="Times New Roman" pitchFamily="18" charset="0"/>
            </a:endParaRPr>
          </a:p>
          <a:p>
            <a:pPr marL="355600" indent="-343535" algn="just">
              <a:lnSpc>
                <a:spcPct val="150000"/>
              </a:lnSpc>
              <a:spcBef>
                <a:spcPts val="575"/>
              </a:spcBef>
              <a:buClr>
                <a:srgbClr val="006600"/>
              </a:buClr>
              <a:buSzPct val="125000"/>
              <a:buChar char="•"/>
              <a:tabLst>
                <a:tab pos="355600" algn="l"/>
                <a:tab pos="356235" algn="l"/>
              </a:tabLst>
            </a:pPr>
            <a:r>
              <a:rPr sz="2000" spc="-5" dirty="0">
                <a:latin typeface="Times New Roman" pitchFamily="18" charset="0"/>
                <a:cs typeface="Times New Roman" pitchFamily="18" charset="0"/>
              </a:rPr>
              <a:t>Identify strategies to facilitate the use of outcome measures</a:t>
            </a:r>
            <a:r>
              <a:rPr sz="2000" spc="170" dirty="0">
                <a:latin typeface="Times New Roman" pitchFamily="18" charset="0"/>
                <a:cs typeface="Times New Roman" pitchFamily="18" charset="0"/>
              </a:rPr>
              <a:t> </a:t>
            </a:r>
            <a:r>
              <a:rPr sz="2000" spc="-5" dirty="0" smtClean="0">
                <a:latin typeface="Times New Roman" pitchFamily="18" charset="0"/>
                <a:cs typeface="Times New Roman" pitchFamily="18" charset="0"/>
              </a:rPr>
              <a:t>in</a:t>
            </a:r>
            <a:r>
              <a:rPr lang="en-IN" sz="2000" dirty="0">
                <a:latin typeface="Times New Roman" pitchFamily="18" charset="0"/>
                <a:cs typeface="Times New Roman" pitchFamily="18" charset="0"/>
              </a:rPr>
              <a:t> </a:t>
            </a:r>
            <a:r>
              <a:rPr sz="2000" spc="-10" dirty="0" smtClean="0">
                <a:latin typeface="Times New Roman" pitchFamily="18" charset="0"/>
                <a:cs typeface="Times New Roman" pitchFamily="18" charset="0"/>
              </a:rPr>
              <a:t>clinical</a:t>
            </a:r>
            <a:r>
              <a:rPr sz="2000" spc="35" dirty="0" smtClean="0">
                <a:latin typeface="Times New Roman" pitchFamily="18" charset="0"/>
                <a:cs typeface="Times New Roman" pitchFamily="18" charset="0"/>
              </a:rPr>
              <a:t> </a:t>
            </a:r>
            <a:r>
              <a:rPr sz="2000" spc="-5" dirty="0">
                <a:latin typeface="Times New Roman" pitchFamily="18" charset="0"/>
                <a:cs typeface="Times New Roman" pitchFamily="18" charset="0"/>
              </a:rPr>
              <a:t>practice.</a:t>
            </a:r>
            <a:endParaRPr sz="2000" dirty="0">
              <a:latin typeface="Times New Roman" pitchFamily="18" charset="0"/>
              <a:cs typeface="Times New Roman" pitchFamily="18" charset="0"/>
            </a:endParaRPr>
          </a:p>
          <a:p>
            <a:pPr marL="355600" marR="520700" indent="-343535" algn="just">
              <a:lnSpc>
                <a:spcPct val="150000"/>
              </a:lnSpc>
              <a:spcBef>
                <a:spcPts val="575"/>
              </a:spcBef>
              <a:buClr>
                <a:srgbClr val="006600"/>
              </a:buClr>
              <a:buSzPct val="125000"/>
              <a:buChar char="•"/>
              <a:tabLst>
                <a:tab pos="355600" algn="l"/>
                <a:tab pos="356235" algn="l"/>
              </a:tabLst>
            </a:pPr>
            <a:r>
              <a:rPr sz="2000" spc="-5" dirty="0">
                <a:latin typeface="Times New Roman" pitchFamily="18" charset="0"/>
                <a:cs typeface="Times New Roman" pitchFamily="18" charset="0"/>
              </a:rPr>
              <a:t>Identify strategies to overcome </a:t>
            </a:r>
            <a:r>
              <a:rPr sz="2000" spc="-10" dirty="0">
                <a:latin typeface="Times New Roman" pitchFamily="18" charset="0"/>
                <a:cs typeface="Times New Roman" pitchFamily="18" charset="0"/>
              </a:rPr>
              <a:t>challenges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implementing  </a:t>
            </a:r>
            <a:r>
              <a:rPr sz="2000" spc="-5" dirty="0">
                <a:latin typeface="Times New Roman" pitchFamily="18" charset="0"/>
                <a:cs typeface="Times New Roman" pitchFamily="18" charset="0"/>
              </a:rPr>
              <a:t>outcome measurement in </a:t>
            </a:r>
            <a:r>
              <a:rPr sz="2000" spc="-10" dirty="0">
                <a:latin typeface="Times New Roman" pitchFamily="18" charset="0"/>
                <a:cs typeface="Times New Roman" pitchFamily="18" charset="0"/>
              </a:rPr>
              <a:t>clinical</a:t>
            </a:r>
            <a:r>
              <a:rPr sz="2000" spc="105" dirty="0">
                <a:latin typeface="Times New Roman" pitchFamily="18" charset="0"/>
                <a:cs typeface="Times New Roman" pitchFamily="18" charset="0"/>
              </a:rPr>
              <a:t> </a:t>
            </a:r>
            <a:r>
              <a:rPr sz="2000" spc="-5" dirty="0">
                <a:latin typeface="Times New Roman" pitchFamily="18" charset="0"/>
                <a:cs typeface="Times New Roman" pitchFamily="18" charset="0"/>
              </a:rPr>
              <a:t>practice.</a:t>
            </a:r>
            <a:endParaRPr sz="2000" dirty="0">
              <a:latin typeface="Times New Roman" pitchFamily="18" charset="0"/>
              <a:cs typeface="Times New Roman" pitchFamily="18" charset="0"/>
            </a:endParaRPr>
          </a:p>
          <a:p>
            <a:pPr marL="355600" marR="508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Effectively sustain outcome measurement use across his or her  practice, and across practice sites or</a:t>
            </a:r>
            <a:r>
              <a:rPr sz="2000" spc="90" dirty="0">
                <a:latin typeface="Times New Roman" pitchFamily="18" charset="0"/>
                <a:cs typeface="Times New Roman" pitchFamily="18" charset="0"/>
              </a:rPr>
              <a:t> </a:t>
            </a:r>
            <a:r>
              <a:rPr sz="2000" spc="-5" dirty="0">
                <a:latin typeface="Times New Roman" pitchFamily="18" charset="0"/>
                <a:cs typeface="Times New Roman" pitchFamily="18" charset="0"/>
              </a:rPr>
              <a:t>programs.</a:t>
            </a:r>
            <a:endParaRPr sz="2000" dirty="0">
              <a:latin typeface="Times New Roman" pitchFamily="18" charset="0"/>
              <a:cs typeface="Times New Roman" pitchFamily="18" charset="0"/>
            </a:endParaRPr>
          </a:p>
        </p:txBody>
      </p:sp>
      <p:sp>
        <p:nvSpPr>
          <p:cNvPr id="4" name="object 4"/>
          <p:cNvSpPr txBox="1"/>
          <p:nvPr/>
        </p:nvSpPr>
        <p:spPr>
          <a:xfrm>
            <a:off x="8837168" y="6375908"/>
            <a:ext cx="76200" cy="208279"/>
          </a:xfrm>
          <a:prstGeom prst="rect">
            <a:avLst/>
          </a:prstGeom>
        </p:spPr>
        <p:txBody>
          <a:bodyPr vert="horz" wrap="square" lIns="0" tIns="12700" rIns="0" bIns="0" rtlCol="0">
            <a:spAutoFit/>
          </a:bodyPr>
          <a:lstStyle/>
          <a:p>
            <a:pPr marL="12700">
              <a:lnSpc>
                <a:spcPct val="100000"/>
              </a:lnSpc>
              <a:spcBef>
                <a:spcPts val="100"/>
              </a:spcBef>
            </a:pPr>
            <a:r>
              <a:rPr sz="1200" spc="-270" dirty="0">
                <a:latin typeface="Arial"/>
                <a:cs typeface="Arial"/>
              </a:rPr>
              <a:t>2</a:t>
            </a:r>
            <a:endParaRPr sz="12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3336" y="399017"/>
            <a:ext cx="6113780" cy="321242"/>
          </a:xfrm>
          <a:prstGeom prst="rect">
            <a:avLst/>
          </a:prstGeom>
        </p:spPr>
        <p:txBody>
          <a:bodyPr vert="horz" wrap="square" lIns="0" tIns="13335" rIns="0" bIns="0" rtlCol="0">
            <a:spAutoFit/>
          </a:bodyPr>
          <a:lstStyle/>
          <a:p>
            <a:pPr marL="835660" marR="5080" indent="-822960" algn="just">
              <a:lnSpc>
                <a:spcPct val="100000"/>
              </a:lnSpc>
              <a:spcBef>
                <a:spcPts val="105"/>
              </a:spcBef>
            </a:pPr>
            <a:r>
              <a:rPr sz="2000" dirty="0">
                <a:latin typeface="Times New Roman" pitchFamily="18" charset="0"/>
                <a:cs typeface="Times New Roman" pitchFamily="18" charset="0"/>
              </a:rPr>
              <a:t>Benefits of Outcome</a:t>
            </a:r>
            <a:r>
              <a:rPr sz="2000" spc="-155" dirty="0">
                <a:latin typeface="Times New Roman" pitchFamily="18" charset="0"/>
                <a:cs typeface="Times New Roman" pitchFamily="18" charset="0"/>
              </a:rPr>
              <a:t> </a:t>
            </a:r>
            <a:r>
              <a:rPr sz="2000" spc="-5" dirty="0">
                <a:latin typeface="Times New Roman" pitchFamily="18" charset="0"/>
                <a:cs typeface="Times New Roman" pitchFamily="18" charset="0"/>
              </a:rPr>
              <a:t>Measures:  Clinicians </a:t>
            </a:r>
            <a:r>
              <a:rPr sz="2000" dirty="0">
                <a:latin typeface="Times New Roman" pitchFamily="18" charset="0"/>
                <a:cs typeface="Times New Roman" pitchFamily="18" charset="0"/>
              </a:rPr>
              <a:t>and</a:t>
            </a:r>
            <a:r>
              <a:rPr sz="2000" spc="-65" dirty="0">
                <a:latin typeface="Times New Roman" pitchFamily="18" charset="0"/>
                <a:cs typeface="Times New Roman" pitchFamily="18" charset="0"/>
              </a:rPr>
              <a:t> </a:t>
            </a:r>
            <a:r>
              <a:rPr sz="2000" dirty="0">
                <a:latin typeface="Times New Roman" pitchFamily="18" charset="0"/>
                <a:cs typeface="Times New Roman" pitchFamily="18" charset="0"/>
              </a:rPr>
              <a:t>Patients</a:t>
            </a:r>
          </a:p>
        </p:txBody>
      </p:sp>
      <p:sp>
        <p:nvSpPr>
          <p:cNvPr id="3" name="object 3"/>
          <p:cNvSpPr txBox="1"/>
          <p:nvPr/>
        </p:nvSpPr>
        <p:spPr>
          <a:xfrm>
            <a:off x="380491" y="1066800"/>
            <a:ext cx="8077200" cy="4653197"/>
          </a:xfrm>
          <a:prstGeom prst="rect">
            <a:avLst/>
          </a:prstGeom>
        </p:spPr>
        <p:txBody>
          <a:bodyPr vert="horz" wrap="square" lIns="0" tIns="74295" rIns="0" bIns="0" rtlCol="0">
            <a:spAutoFit/>
          </a:bodyPr>
          <a:lstStyle/>
          <a:p>
            <a:pPr marL="355600" marR="263525" indent="-342900" algn="just">
              <a:spcBef>
                <a:spcPts val="585"/>
              </a:spcBef>
              <a:buClr>
                <a:srgbClr val="006600"/>
              </a:buClr>
              <a:buSzPct val="125000"/>
              <a:buChar char="•"/>
              <a:tabLst>
                <a:tab pos="354965" algn="l"/>
                <a:tab pos="355600" algn="l"/>
              </a:tabLst>
            </a:pPr>
            <a:r>
              <a:rPr sz="2000" spc="-5" dirty="0">
                <a:latin typeface="Times New Roman" pitchFamily="18" charset="0"/>
                <a:cs typeface="Times New Roman" pitchFamily="18" charset="0"/>
              </a:rPr>
              <a:t>Recommended for use in various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guidelines, and implementation leads to  improved patient outcomes and</a:t>
            </a:r>
            <a:r>
              <a:rPr sz="2000" spc="-35" dirty="0">
                <a:latin typeface="Times New Roman" pitchFamily="18" charset="0"/>
                <a:cs typeface="Times New Roman" pitchFamily="18" charset="0"/>
              </a:rPr>
              <a:t> </a:t>
            </a:r>
            <a:r>
              <a:rPr sz="2000" spc="-10" dirty="0">
                <a:latin typeface="Times New Roman" pitchFamily="18" charset="0"/>
                <a:cs typeface="Times New Roman" pitchFamily="18" charset="0"/>
              </a:rPr>
              <a:t>satisfaction</a:t>
            </a:r>
            <a:endParaRPr sz="2000" dirty="0">
              <a:latin typeface="Times New Roman" pitchFamily="18" charset="0"/>
              <a:cs typeface="Times New Roman" pitchFamily="18" charset="0"/>
            </a:endParaRPr>
          </a:p>
          <a:p>
            <a:pPr algn="just">
              <a:spcBef>
                <a:spcPts val="40"/>
              </a:spcBef>
              <a:buChar char="•"/>
            </a:pPr>
            <a:endParaRPr sz="1950" dirty="0">
              <a:latin typeface="Times New Roman" pitchFamily="18" charset="0"/>
              <a:cs typeface="Times New Roman" pitchFamily="18" charset="0"/>
            </a:endParaRPr>
          </a:p>
          <a:p>
            <a:pPr marL="355600" indent="-342900" algn="just">
              <a:buClr>
                <a:srgbClr val="006600"/>
              </a:buClr>
              <a:buSzPct val="125000"/>
              <a:buChar char="•"/>
              <a:tabLst>
                <a:tab pos="354965" algn="l"/>
                <a:tab pos="355600" algn="l"/>
              </a:tabLst>
            </a:pPr>
            <a:r>
              <a:rPr sz="2000" spc="-5" dirty="0">
                <a:latin typeface="Times New Roman" pitchFamily="18" charset="0"/>
                <a:cs typeface="Times New Roman" pitchFamily="18" charset="0"/>
              </a:rPr>
              <a:t>Identifies and quantifies impairment, activity </a:t>
            </a:r>
            <a:r>
              <a:rPr sz="2000" spc="-10" dirty="0">
                <a:latin typeface="Times New Roman" pitchFamily="18" charset="0"/>
                <a:cs typeface="Times New Roman" pitchFamily="18" charset="0"/>
              </a:rPr>
              <a:t>limitations, </a:t>
            </a:r>
            <a:r>
              <a:rPr sz="2000" spc="-5" dirty="0">
                <a:latin typeface="Times New Roman" pitchFamily="18" charset="0"/>
                <a:cs typeface="Times New Roman" pitchFamily="18" charset="0"/>
              </a:rPr>
              <a:t>participation restrictions</a:t>
            </a:r>
            <a:r>
              <a:rPr sz="2000" spc="-20" dirty="0">
                <a:latin typeface="Times New Roman" pitchFamily="18" charset="0"/>
                <a:cs typeface="Times New Roman" pitchFamily="18" charset="0"/>
              </a:rPr>
              <a:t> </a:t>
            </a:r>
            <a:r>
              <a:rPr sz="2000" spc="-5" dirty="0" smtClean="0">
                <a:latin typeface="Times New Roman" pitchFamily="18" charset="0"/>
                <a:cs typeface="Times New Roman" pitchFamily="18" charset="0"/>
              </a:rPr>
              <a:t>and</a:t>
            </a:r>
            <a:r>
              <a:rPr lang="en-IN" sz="2000" dirty="0">
                <a:latin typeface="Times New Roman" pitchFamily="18" charset="0"/>
                <a:cs typeface="Times New Roman" pitchFamily="18" charset="0"/>
              </a:rPr>
              <a:t> </a:t>
            </a:r>
            <a:r>
              <a:rPr sz="2000" spc="-5" dirty="0" smtClean="0">
                <a:latin typeface="Times New Roman" pitchFamily="18" charset="0"/>
                <a:cs typeface="Times New Roman" pitchFamily="18" charset="0"/>
              </a:rPr>
              <a:t>personal</a:t>
            </a:r>
            <a:r>
              <a:rPr sz="2000" spc="-15" dirty="0" smtClean="0">
                <a:latin typeface="Times New Roman" pitchFamily="18" charset="0"/>
                <a:cs typeface="Times New Roman" pitchFamily="18" charset="0"/>
              </a:rPr>
              <a:t> </a:t>
            </a:r>
            <a:r>
              <a:rPr sz="2000" spc="-5" dirty="0">
                <a:latin typeface="Times New Roman" pitchFamily="18" charset="0"/>
                <a:cs typeface="Times New Roman" pitchFamily="18" charset="0"/>
              </a:rPr>
              <a:t>factors</a:t>
            </a:r>
            <a:endParaRPr sz="2000" dirty="0">
              <a:latin typeface="Times New Roman" pitchFamily="18" charset="0"/>
              <a:cs typeface="Times New Roman" pitchFamily="18" charset="0"/>
            </a:endParaRPr>
          </a:p>
          <a:p>
            <a:pPr algn="just">
              <a:spcBef>
                <a:spcPts val="50"/>
              </a:spcBef>
            </a:pPr>
            <a:endParaRPr sz="2050" dirty="0">
              <a:latin typeface="Times New Roman" pitchFamily="18" charset="0"/>
              <a:cs typeface="Times New Roman" pitchFamily="18" charset="0"/>
            </a:endParaRPr>
          </a:p>
          <a:p>
            <a:pPr marL="355600" indent="-342900" algn="just">
              <a:buClr>
                <a:srgbClr val="006600"/>
              </a:buClr>
              <a:buSzPct val="125000"/>
              <a:buChar char="•"/>
              <a:tabLst>
                <a:tab pos="354965" algn="l"/>
                <a:tab pos="355600" algn="l"/>
              </a:tabLst>
            </a:pPr>
            <a:r>
              <a:rPr sz="2000" spc="-5" dirty="0">
                <a:latin typeface="Times New Roman" pitchFamily="18" charset="0"/>
                <a:cs typeface="Times New Roman" pitchFamily="18" charset="0"/>
              </a:rPr>
              <a:t>Assists in </a:t>
            </a:r>
            <a:r>
              <a:rPr sz="2000" spc="-10" dirty="0">
                <a:latin typeface="Times New Roman" pitchFamily="18" charset="0"/>
                <a:cs typeface="Times New Roman" pitchFamily="18" charset="0"/>
              </a:rPr>
              <a:t>clinical-decision</a:t>
            </a:r>
            <a:r>
              <a:rPr sz="2000" spc="50" dirty="0">
                <a:latin typeface="Times New Roman" pitchFamily="18" charset="0"/>
                <a:cs typeface="Times New Roman" pitchFamily="18" charset="0"/>
              </a:rPr>
              <a:t> </a:t>
            </a:r>
            <a:r>
              <a:rPr sz="2000" spc="-5" dirty="0">
                <a:latin typeface="Times New Roman" pitchFamily="18" charset="0"/>
                <a:cs typeface="Times New Roman" pitchFamily="18" charset="0"/>
              </a:rPr>
              <a:t>making</a:t>
            </a:r>
            <a:endParaRPr sz="2000" dirty="0">
              <a:latin typeface="Times New Roman" pitchFamily="18" charset="0"/>
              <a:cs typeface="Times New Roman" pitchFamily="18" charset="0"/>
            </a:endParaRPr>
          </a:p>
          <a:p>
            <a:pPr marL="756285" lvl="1" indent="-287655" algn="just">
              <a:spcBef>
                <a:spcPts val="5"/>
              </a:spcBef>
              <a:buClr>
                <a:srgbClr val="006600"/>
              </a:buClr>
              <a:buChar char="–"/>
              <a:tabLst>
                <a:tab pos="756285" algn="l"/>
                <a:tab pos="756920" algn="l"/>
              </a:tabLst>
            </a:pPr>
            <a:r>
              <a:rPr sz="1600" spc="-5" dirty="0">
                <a:latin typeface="Times New Roman" pitchFamily="18" charset="0"/>
                <a:cs typeface="Times New Roman" pitchFamily="18" charset="0"/>
              </a:rPr>
              <a:t>Helps determine whether treatment plan is</a:t>
            </a:r>
            <a:r>
              <a:rPr sz="1600" spc="-95" dirty="0">
                <a:latin typeface="Times New Roman" pitchFamily="18" charset="0"/>
                <a:cs typeface="Times New Roman" pitchFamily="18" charset="0"/>
              </a:rPr>
              <a:t> </a:t>
            </a:r>
            <a:r>
              <a:rPr sz="1600" spc="-5" dirty="0">
                <a:latin typeface="Times New Roman" pitchFamily="18" charset="0"/>
                <a:cs typeface="Times New Roman" pitchFamily="18" charset="0"/>
              </a:rPr>
              <a:t>appropriate</a:t>
            </a:r>
            <a:endParaRPr sz="1600" dirty="0">
              <a:latin typeface="Times New Roman" pitchFamily="18" charset="0"/>
              <a:cs typeface="Times New Roman" pitchFamily="18" charset="0"/>
            </a:endParaRPr>
          </a:p>
          <a:p>
            <a:pPr marL="756285" lvl="1" indent="-287655" algn="just">
              <a:buClr>
                <a:srgbClr val="006600"/>
              </a:buClr>
              <a:buChar char="–"/>
              <a:tabLst>
                <a:tab pos="756285" algn="l"/>
                <a:tab pos="756920" algn="l"/>
              </a:tabLst>
            </a:pPr>
            <a:r>
              <a:rPr sz="1600" spc="-5" dirty="0">
                <a:latin typeface="Times New Roman" pitchFamily="18" charset="0"/>
                <a:cs typeface="Times New Roman" pitchFamily="18" charset="0"/>
              </a:rPr>
              <a:t>Identifies whether patient is making meaningful</a:t>
            </a:r>
            <a:r>
              <a:rPr sz="1600" spc="-120" dirty="0">
                <a:latin typeface="Times New Roman" pitchFamily="18" charset="0"/>
                <a:cs typeface="Times New Roman" pitchFamily="18" charset="0"/>
              </a:rPr>
              <a:t> </a:t>
            </a:r>
            <a:r>
              <a:rPr sz="1600" spc="-5" dirty="0">
                <a:latin typeface="Times New Roman" pitchFamily="18" charset="0"/>
                <a:cs typeface="Times New Roman" pitchFamily="18" charset="0"/>
              </a:rPr>
              <a:t>progress</a:t>
            </a:r>
            <a:endParaRPr sz="1600" dirty="0">
              <a:latin typeface="Times New Roman" pitchFamily="18" charset="0"/>
              <a:cs typeface="Times New Roman" pitchFamily="18" charset="0"/>
            </a:endParaRPr>
          </a:p>
          <a:p>
            <a:pPr marL="756285" lvl="1" indent="-287655" algn="just">
              <a:buClr>
                <a:srgbClr val="006600"/>
              </a:buClr>
              <a:buChar char="–"/>
              <a:tabLst>
                <a:tab pos="756285" algn="l"/>
                <a:tab pos="756920" algn="l"/>
              </a:tabLst>
            </a:pPr>
            <a:r>
              <a:rPr sz="1600" spc="-5" dirty="0">
                <a:latin typeface="Times New Roman" pitchFamily="18" charset="0"/>
                <a:cs typeface="Times New Roman" pitchFamily="18" charset="0"/>
              </a:rPr>
              <a:t>Determines whether patient is at risk for </a:t>
            </a:r>
            <a:r>
              <a:rPr sz="1600" spc="-10" dirty="0">
                <a:latin typeface="Times New Roman" pitchFamily="18" charset="0"/>
                <a:cs typeface="Times New Roman" pitchFamily="18" charset="0"/>
              </a:rPr>
              <a:t>falls, impairment </a:t>
            </a:r>
            <a:r>
              <a:rPr sz="1600" spc="-5" dirty="0">
                <a:latin typeface="Times New Roman" pitchFamily="18" charset="0"/>
                <a:cs typeface="Times New Roman" pitchFamily="18" charset="0"/>
              </a:rPr>
              <a:t>levels, prognosis,</a:t>
            </a:r>
            <a:r>
              <a:rPr sz="1600" spc="-110" dirty="0">
                <a:latin typeface="Times New Roman" pitchFamily="18" charset="0"/>
                <a:cs typeface="Times New Roman" pitchFamily="18" charset="0"/>
              </a:rPr>
              <a:t> </a:t>
            </a:r>
            <a:r>
              <a:rPr sz="1600" spc="-10" dirty="0">
                <a:latin typeface="Times New Roman" pitchFamily="18" charset="0"/>
                <a:cs typeface="Times New Roman" pitchFamily="18" charset="0"/>
              </a:rPr>
              <a:t>etc</a:t>
            </a:r>
            <a:endParaRPr sz="1600" dirty="0">
              <a:latin typeface="Times New Roman" pitchFamily="18" charset="0"/>
              <a:cs typeface="Times New Roman" pitchFamily="18" charset="0"/>
            </a:endParaRPr>
          </a:p>
          <a:p>
            <a:pPr marL="756285" lvl="1" indent="-287655" algn="just">
              <a:buClr>
                <a:srgbClr val="006600"/>
              </a:buClr>
              <a:buChar char="–"/>
              <a:tabLst>
                <a:tab pos="756285" algn="l"/>
                <a:tab pos="756920" algn="l"/>
              </a:tabLst>
            </a:pPr>
            <a:r>
              <a:rPr sz="1600" spc="-5" dirty="0">
                <a:latin typeface="Times New Roman" pitchFamily="18" charset="0"/>
                <a:cs typeface="Times New Roman" pitchFamily="18" charset="0"/>
              </a:rPr>
              <a:t>Diagnosis and</a:t>
            </a:r>
            <a:r>
              <a:rPr sz="1600" spc="-45" dirty="0">
                <a:latin typeface="Times New Roman" pitchFamily="18" charset="0"/>
                <a:cs typeface="Times New Roman" pitchFamily="18" charset="0"/>
              </a:rPr>
              <a:t> </a:t>
            </a:r>
            <a:r>
              <a:rPr sz="1600" spc="-5" dirty="0">
                <a:latin typeface="Times New Roman" pitchFamily="18" charset="0"/>
                <a:cs typeface="Times New Roman" pitchFamily="18" charset="0"/>
              </a:rPr>
              <a:t>referrals</a:t>
            </a:r>
            <a:endParaRPr sz="1600" dirty="0">
              <a:latin typeface="Times New Roman" pitchFamily="18" charset="0"/>
              <a:cs typeface="Times New Roman" pitchFamily="18" charset="0"/>
            </a:endParaRPr>
          </a:p>
          <a:p>
            <a:pPr lvl="1" algn="just">
              <a:spcBef>
                <a:spcPts val="25"/>
              </a:spcBef>
              <a:buClr>
                <a:srgbClr val="006600"/>
              </a:buClr>
              <a:buFont typeface="Liberation Sans Narrow"/>
              <a:buChar char="–"/>
            </a:pPr>
            <a:endParaRPr sz="1650" dirty="0">
              <a:latin typeface="Times New Roman" pitchFamily="18" charset="0"/>
              <a:cs typeface="Times New Roman" pitchFamily="18" charset="0"/>
            </a:endParaRPr>
          </a:p>
          <a:p>
            <a:pPr marL="355600" indent="-342900" algn="just">
              <a:spcBef>
                <a:spcPts val="5"/>
              </a:spcBef>
              <a:buClr>
                <a:srgbClr val="006600"/>
              </a:buClr>
              <a:buSzPct val="123684"/>
              <a:buChar char="•"/>
              <a:tabLst>
                <a:tab pos="354965" algn="l"/>
                <a:tab pos="355600" algn="l"/>
              </a:tabLst>
            </a:pPr>
            <a:r>
              <a:rPr sz="1900" spc="-10" dirty="0">
                <a:latin typeface="Times New Roman" pitchFamily="18" charset="0"/>
                <a:cs typeface="Times New Roman" pitchFamily="18" charset="0"/>
              </a:rPr>
              <a:t>Enhances communication between </a:t>
            </a:r>
            <a:r>
              <a:rPr sz="1900" spc="-5" dirty="0">
                <a:latin typeface="Times New Roman" pitchFamily="18" charset="0"/>
                <a:cs typeface="Times New Roman" pitchFamily="18" charset="0"/>
              </a:rPr>
              <a:t>clinicians, referral </a:t>
            </a:r>
            <a:r>
              <a:rPr sz="1900" spc="-10" dirty="0">
                <a:latin typeface="Times New Roman" pitchFamily="18" charset="0"/>
                <a:cs typeface="Times New Roman" pitchFamily="18" charset="0"/>
              </a:rPr>
              <a:t>sources and insurance</a:t>
            </a:r>
            <a:r>
              <a:rPr sz="1900" spc="135" dirty="0">
                <a:latin typeface="Times New Roman" pitchFamily="18" charset="0"/>
                <a:cs typeface="Times New Roman" pitchFamily="18" charset="0"/>
              </a:rPr>
              <a:t> </a:t>
            </a:r>
            <a:r>
              <a:rPr sz="1900" spc="-10" dirty="0">
                <a:latin typeface="Times New Roman" pitchFamily="18" charset="0"/>
                <a:cs typeface="Times New Roman" pitchFamily="18" charset="0"/>
              </a:rPr>
              <a:t>companies</a:t>
            </a:r>
            <a:endParaRPr sz="1900" dirty="0">
              <a:latin typeface="Times New Roman" pitchFamily="18" charset="0"/>
              <a:cs typeface="Times New Roman" pitchFamily="18" charset="0"/>
            </a:endParaRPr>
          </a:p>
          <a:p>
            <a:pPr marL="355600" indent="-342900" algn="just">
              <a:spcBef>
                <a:spcPts val="2280"/>
              </a:spcBef>
              <a:buClr>
                <a:srgbClr val="006600"/>
              </a:buClr>
              <a:buSzPct val="123684"/>
              <a:buChar char="•"/>
              <a:tabLst>
                <a:tab pos="354965" algn="l"/>
                <a:tab pos="355600" algn="l"/>
              </a:tabLst>
            </a:pPr>
            <a:r>
              <a:rPr sz="1900" spc="-10" dirty="0">
                <a:latin typeface="Times New Roman" pitchFamily="18" charset="0"/>
                <a:cs typeface="Times New Roman" pitchFamily="18" charset="0"/>
              </a:rPr>
              <a:t>Engages and motivates</a:t>
            </a:r>
            <a:r>
              <a:rPr sz="1900" spc="20" dirty="0">
                <a:latin typeface="Times New Roman" pitchFamily="18" charset="0"/>
                <a:cs typeface="Times New Roman" pitchFamily="18" charset="0"/>
              </a:rPr>
              <a:t> </a:t>
            </a:r>
            <a:r>
              <a:rPr sz="1900" spc="-10" dirty="0">
                <a:latin typeface="Times New Roman" pitchFamily="18" charset="0"/>
                <a:cs typeface="Times New Roman" pitchFamily="18" charset="0"/>
              </a:rPr>
              <a:t>patients</a:t>
            </a:r>
            <a:endParaRPr sz="1900" dirty="0">
              <a:latin typeface="Times New Roman" pitchFamily="18" charset="0"/>
              <a:cs typeface="Times New Roman" pitchFamily="18" charset="0"/>
            </a:endParaRPr>
          </a:p>
        </p:txBody>
      </p:sp>
      <p:sp>
        <p:nvSpPr>
          <p:cNvPr id="4" name="object 4"/>
          <p:cNvSpPr txBox="1"/>
          <p:nvPr/>
        </p:nvSpPr>
        <p:spPr>
          <a:xfrm>
            <a:off x="4786376" y="6354571"/>
            <a:ext cx="4126865" cy="45339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(Bekkering et al, 2005; Duncan et al, 2002; Reker et al, 2002,</a:t>
            </a:r>
            <a:r>
              <a:rPr sz="1400" spc="220" dirty="0">
                <a:latin typeface="Liberation Sans Narrow"/>
                <a:cs typeface="Liberation Sans Narrow"/>
              </a:rPr>
              <a:t> </a:t>
            </a:r>
            <a:r>
              <a:rPr sz="1800" spc="-405" baseline="2314" dirty="0">
                <a:latin typeface="Arial"/>
                <a:cs typeface="Arial"/>
              </a:rPr>
              <a:t>3</a:t>
            </a:r>
            <a:endParaRPr sz="1800" baseline="2314">
              <a:latin typeface="Arial"/>
              <a:cs typeface="Arial"/>
            </a:endParaRPr>
          </a:p>
          <a:p>
            <a:pPr marL="373380">
              <a:lnSpc>
                <a:spcPct val="100000"/>
              </a:lnSpc>
              <a:spcBef>
                <a:spcPts val="5"/>
              </a:spcBef>
            </a:pPr>
            <a:r>
              <a:rPr sz="1400" spc="-5" dirty="0">
                <a:latin typeface="Liberation Sans Narrow"/>
                <a:cs typeface="Liberation Sans Narrow"/>
              </a:rPr>
              <a:t>Swinkels </a:t>
            </a:r>
            <a:r>
              <a:rPr sz="1400" spc="-25" dirty="0">
                <a:latin typeface="Liberation Sans Narrow"/>
                <a:cs typeface="Liberation Sans Narrow"/>
              </a:rPr>
              <a:t>2011, </a:t>
            </a:r>
            <a:r>
              <a:rPr sz="1400" dirty="0">
                <a:latin typeface="Liberation Sans Narrow"/>
                <a:cs typeface="Liberation Sans Narrow"/>
              </a:rPr>
              <a:t>Jette </a:t>
            </a:r>
            <a:r>
              <a:rPr sz="1400" spc="-5" dirty="0">
                <a:latin typeface="Liberation Sans Narrow"/>
                <a:cs typeface="Liberation Sans Narrow"/>
              </a:rPr>
              <a:t>2009, Finch </a:t>
            </a:r>
            <a:r>
              <a:rPr sz="1400" spc="-10" dirty="0">
                <a:latin typeface="Liberation Sans Narrow"/>
                <a:cs typeface="Liberation Sans Narrow"/>
              </a:rPr>
              <a:t>2002, </a:t>
            </a:r>
            <a:r>
              <a:rPr sz="1400" spc="-5" dirty="0">
                <a:latin typeface="Liberation Sans Narrow"/>
                <a:cs typeface="Liberation Sans Narrow"/>
              </a:rPr>
              <a:t>Kay</a:t>
            </a:r>
            <a:r>
              <a:rPr sz="1400" spc="55" dirty="0">
                <a:latin typeface="Liberation Sans Narrow"/>
                <a:cs typeface="Liberation Sans Narrow"/>
              </a:rPr>
              <a:t> </a:t>
            </a:r>
            <a:r>
              <a:rPr sz="1400" spc="-5" dirty="0">
                <a:latin typeface="Liberation Sans Narrow"/>
                <a:cs typeface="Liberation Sans Narrow"/>
              </a:rPr>
              <a:t>2001)</a:t>
            </a:r>
            <a:endParaRPr sz="1400">
              <a:latin typeface="Liberation Sans Narrow"/>
              <a:cs typeface="Liberation Sans Narro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3336" y="58623"/>
            <a:ext cx="6113780" cy="1002030"/>
          </a:xfrm>
          <a:prstGeom prst="rect">
            <a:avLst/>
          </a:prstGeom>
        </p:spPr>
        <p:txBody>
          <a:bodyPr vert="horz" wrap="square" lIns="0" tIns="13335" rIns="0" bIns="0" rtlCol="0">
            <a:spAutoFit/>
          </a:bodyPr>
          <a:lstStyle/>
          <a:p>
            <a:pPr marL="1701164" marR="5080" indent="-1689100">
              <a:lnSpc>
                <a:spcPct val="100000"/>
              </a:lnSpc>
              <a:spcBef>
                <a:spcPts val="105"/>
              </a:spcBef>
            </a:pPr>
            <a:r>
              <a:rPr sz="3200" dirty="0">
                <a:latin typeface="Times New Roman" pitchFamily="18" charset="0"/>
                <a:cs typeface="Times New Roman" pitchFamily="18" charset="0"/>
              </a:rPr>
              <a:t>Benefits of Outcome</a:t>
            </a:r>
            <a:r>
              <a:rPr sz="3200" spc="-155" dirty="0">
                <a:latin typeface="Times New Roman" pitchFamily="18" charset="0"/>
                <a:cs typeface="Times New Roman" pitchFamily="18" charset="0"/>
              </a:rPr>
              <a:t> </a:t>
            </a:r>
            <a:r>
              <a:rPr sz="3200" spc="-5" dirty="0">
                <a:latin typeface="Times New Roman" pitchFamily="18" charset="0"/>
                <a:cs typeface="Times New Roman" pitchFamily="18" charset="0"/>
              </a:rPr>
              <a:t>Measures:  </a:t>
            </a:r>
            <a:r>
              <a:rPr sz="3200" dirty="0">
                <a:latin typeface="Times New Roman" pitchFamily="18" charset="0"/>
                <a:cs typeface="Times New Roman" pitchFamily="18" charset="0"/>
              </a:rPr>
              <a:t>Organizations</a:t>
            </a:r>
          </a:p>
        </p:txBody>
      </p:sp>
      <p:sp>
        <p:nvSpPr>
          <p:cNvPr id="3" name="object 3"/>
          <p:cNvSpPr txBox="1"/>
          <p:nvPr/>
        </p:nvSpPr>
        <p:spPr>
          <a:xfrm>
            <a:off x="764540" y="1321659"/>
            <a:ext cx="5561965" cy="3397725"/>
          </a:xfrm>
          <a:prstGeom prst="rect">
            <a:avLst/>
          </a:prstGeom>
        </p:spPr>
        <p:txBody>
          <a:bodyPr vert="horz" wrap="square" lIns="0" tIns="88265" rIns="0" bIns="0" rtlCol="0">
            <a:spAutoFit/>
          </a:bodyPr>
          <a:lstStyle/>
          <a:p>
            <a:pPr marL="355600" indent="-343535" algn="just">
              <a:lnSpc>
                <a:spcPct val="150000"/>
              </a:lnSpc>
              <a:spcBef>
                <a:spcPts val="695"/>
              </a:spcBef>
              <a:buClr>
                <a:srgbClr val="006600"/>
              </a:buClr>
              <a:buSzPct val="125000"/>
              <a:buChar char="•"/>
              <a:tabLst>
                <a:tab pos="355600" algn="l"/>
                <a:tab pos="356235" algn="l"/>
              </a:tabLst>
            </a:pPr>
            <a:r>
              <a:rPr sz="2000" spc="-5" dirty="0">
                <a:latin typeface="Times New Roman" pitchFamily="18" charset="0"/>
                <a:cs typeface="Times New Roman" pitchFamily="18" charset="0"/>
              </a:rPr>
              <a:t>Increases</a:t>
            </a:r>
            <a:r>
              <a:rPr sz="2000" spc="15" dirty="0">
                <a:latin typeface="Times New Roman" pitchFamily="18" charset="0"/>
                <a:cs typeface="Times New Roman" pitchFamily="18" charset="0"/>
              </a:rPr>
              <a:t> </a:t>
            </a:r>
            <a:r>
              <a:rPr sz="2000" spc="-5" dirty="0">
                <a:latin typeface="Times New Roman" pitchFamily="18" charset="0"/>
                <a:cs typeface="Times New Roman" pitchFamily="18" charset="0"/>
              </a:rPr>
              <a:t>accountability</a:t>
            </a:r>
            <a:endParaRPr sz="2000" dirty="0">
              <a:latin typeface="Times New Roman" pitchFamily="18" charset="0"/>
              <a:cs typeface="Times New Roman" pitchFamily="18" charset="0"/>
            </a:endParaRPr>
          </a:p>
          <a:p>
            <a:pPr marL="469900" algn="just">
              <a:lnSpc>
                <a:spcPct val="150000"/>
              </a:lnSpc>
              <a:spcBef>
                <a:spcPts val="500"/>
              </a:spcBef>
              <a:tabLst>
                <a:tab pos="756285" algn="l"/>
              </a:tabLst>
            </a:pPr>
            <a:r>
              <a:rPr sz="2000" dirty="0">
                <a:solidFill>
                  <a:srgbClr val="006600"/>
                </a:solidFill>
                <a:latin typeface="Times New Roman" pitchFamily="18" charset="0"/>
                <a:cs typeface="Times New Roman" pitchFamily="18" charset="0"/>
              </a:rPr>
              <a:t>–	</a:t>
            </a:r>
            <a:r>
              <a:rPr sz="2000" spc="-5" dirty="0">
                <a:latin typeface="Times New Roman" pitchFamily="18" charset="0"/>
                <a:cs typeface="Times New Roman" pitchFamily="18" charset="0"/>
              </a:rPr>
              <a:t>Provides mechanism to compare </a:t>
            </a:r>
            <a:r>
              <a:rPr sz="2000" spc="-10" dirty="0">
                <a:latin typeface="Times New Roman" pitchFamily="18" charset="0"/>
                <a:cs typeface="Times New Roman" pitchFamily="18" charset="0"/>
              </a:rPr>
              <a:t>clinician</a:t>
            </a:r>
            <a:r>
              <a:rPr sz="2000" dirty="0">
                <a:latin typeface="Times New Roman" pitchFamily="18" charset="0"/>
                <a:cs typeface="Times New Roman" pitchFamily="18" charset="0"/>
              </a:rPr>
              <a:t> </a:t>
            </a:r>
            <a:r>
              <a:rPr sz="2000" spc="-5" dirty="0">
                <a:latin typeface="Times New Roman" pitchFamily="18" charset="0"/>
                <a:cs typeface="Times New Roman" pitchFamily="18" charset="0"/>
              </a:rPr>
              <a:t>outcomes</a:t>
            </a:r>
            <a:endParaRPr sz="2000" dirty="0">
              <a:latin typeface="Times New Roman" pitchFamily="18" charset="0"/>
              <a:cs typeface="Times New Roman" pitchFamily="18" charset="0"/>
            </a:endParaRPr>
          </a:p>
          <a:p>
            <a:pPr algn="just">
              <a:lnSpc>
                <a:spcPct val="150000"/>
              </a:lnSpc>
              <a:spcBef>
                <a:spcPts val="50"/>
              </a:spcBef>
            </a:pPr>
            <a:endParaRPr sz="2000" dirty="0">
              <a:latin typeface="Times New Roman" pitchFamily="18" charset="0"/>
              <a:cs typeface="Times New Roman" pitchFamily="18" charset="0"/>
            </a:endParaRPr>
          </a:p>
          <a:p>
            <a:pPr marL="355600" indent="-343535" algn="just">
              <a:lnSpc>
                <a:spcPct val="150000"/>
              </a:lnSpc>
              <a:spcBef>
                <a:spcPts val="5"/>
              </a:spcBef>
              <a:buClr>
                <a:srgbClr val="006600"/>
              </a:buClr>
              <a:buSzPct val="125000"/>
              <a:buChar char="•"/>
              <a:tabLst>
                <a:tab pos="355600" algn="l"/>
                <a:tab pos="356235" algn="l"/>
              </a:tabLst>
            </a:pPr>
            <a:r>
              <a:rPr sz="2000" spc="-5" dirty="0">
                <a:latin typeface="Times New Roman" pitchFamily="18" charset="0"/>
                <a:cs typeface="Times New Roman" pitchFamily="18" charset="0"/>
              </a:rPr>
              <a:t>Improves efficiency of</a:t>
            </a:r>
            <a:r>
              <a:rPr sz="2000" spc="55" dirty="0">
                <a:latin typeface="Times New Roman" pitchFamily="18" charset="0"/>
                <a:cs typeface="Times New Roman" pitchFamily="18" charset="0"/>
              </a:rPr>
              <a:t> </a:t>
            </a:r>
            <a:r>
              <a:rPr sz="2000" spc="-10" dirty="0">
                <a:latin typeface="Times New Roman" pitchFamily="18" charset="0"/>
                <a:cs typeface="Times New Roman" pitchFamily="18" charset="0"/>
              </a:rPr>
              <a:t>clinicians</a:t>
            </a:r>
            <a:endParaRPr sz="2000" dirty="0">
              <a:latin typeface="Times New Roman" pitchFamily="18" charset="0"/>
              <a:cs typeface="Times New Roman" pitchFamily="18" charset="0"/>
            </a:endParaRPr>
          </a:p>
          <a:p>
            <a:pPr algn="just">
              <a:lnSpc>
                <a:spcPct val="150000"/>
              </a:lnSpc>
              <a:spcBef>
                <a:spcPts val="15"/>
              </a:spcBef>
              <a:buClr>
                <a:srgbClr val="006600"/>
              </a:buClr>
              <a:buFont typeface="Liberation Sans Narrow"/>
              <a:buChar char="•"/>
            </a:pPr>
            <a:endParaRPr sz="2000" dirty="0">
              <a:latin typeface="Times New Roman" pitchFamily="18" charset="0"/>
              <a:cs typeface="Times New Roman" pitchFamily="18" charset="0"/>
            </a:endParaRPr>
          </a:p>
          <a:p>
            <a:pPr marL="355600" indent="-343535" algn="just">
              <a:lnSpc>
                <a:spcPct val="150000"/>
              </a:lnSpc>
              <a:buClr>
                <a:srgbClr val="006600"/>
              </a:buClr>
              <a:buSzPct val="125000"/>
              <a:buChar char="•"/>
              <a:tabLst>
                <a:tab pos="355600" algn="l"/>
                <a:tab pos="356235" algn="l"/>
              </a:tabLst>
            </a:pPr>
            <a:r>
              <a:rPr sz="2000" spc="-5" dirty="0">
                <a:latin typeface="Times New Roman" pitchFamily="18" charset="0"/>
                <a:cs typeface="Times New Roman" pitchFamily="18" charset="0"/>
              </a:rPr>
              <a:t>Improves care and outcomes of </a:t>
            </a:r>
            <a:r>
              <a:rPr sz="2000" spc="-10" dirty="0">
                <a:latin typeface="Times New Roman" pitchFamily="18" charset="0"/>
                <a:cs typeface="Times New Roman" pitchFamily="18" charset="0"/>
              </a:rPr>
              <a:t>clinical</a:t>
            </a:r>
            <a:r>
              <a:rPr sz="2000" spc="110" dirty="0">
                <a:latin typeface="Times New Roman" pitchFamily="18" charset="0"/>
                <a:cs typeface="Times New Roman" pitchFamily="18" charset="0"/>
              </a:rPr>
              <a:t> </a:t>
            </a:r>
            <a:r>
              <a:rPr sz="2000" spc="-5" dirty="0">
                <a:latin typeface="Times New Roman" pitchFamily="18" charset="0"/>
                <a:cs typeface="Times New Roman" pitchFamily="18" charset="0"/>
              </a:rPr>
              <a:t>care</a:t>
            </a:r>
            <a:endParaRPr sz="2000" dirty="0">
              <a:latin typeface="Times New Roman" pitchFamily="18" charset="0"/>
              <a:cs typeface="Times New Roman" pitchFamily="18" charset="0"/>
            </a:endParaRPr>
          </a:p>
        </p:txBody>
      </p:sp>
      <p:sp>
        <p:nvSpPr>
          <p:cNvPr id="4" name="object 4"/>
          <p:cNvSpPr txBox="1"/>
          <p:nvPr/>
        </p:nvSpPr>
        <p:spPr>
          <a:xfrm>
            <a:off x="5123179" y="6354571"/>
            <a:ext cx="3316604"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(Swinkels </a:t>
            </a:r>
            <a:r>
              <a:rPr sz="1400" spc="-20" dirty="0">
                <a:latin typeface="Liberation Sans Narrow"/>
                <a:cs typeface="Liberation Sans Narrow"/>
              </a:rPr>
              <a:t>2011, </a:t>
            </a:r>
            <a:r>
              <a:rPr sz="1400" spc="-5" dirty="0">
                <a:latin typeface="Liberation Sans Narrow"/>
                <a:cs typeface="Liberation Sans Narrow"/>
              </a:rPr>
              <a:t>Jette 2009, Finch 2002, </a:t>
            </a:r>
            <a:r>
              <a:rPr sz="1400" dirty="0">
                <a:latin typeface="Liberation Sans Narrow"/>
                <a:cs typeface="Liberation Sans Narrow"/>
              </a:rPr>
              <a:t>Kay</a:t>
            </a:r>
            <a:r>
              <a:rPr sz="1400" spc="55" dirty="0">
                <a:latin typeface="Liberation Sans Narrow"/>
                <a:cs typeface="Liberation Sans Narrow"/>
              </a:rPr>
              <a:t> </a:t>
            </a:r>
            <a:r>
              <a:rPr sz="1400" spc="-5" dirty="0">
                <a:latin typeface="Liberation Sans Narrow"/>
                <a:cs typeface="Liberation Sans Narrow"/>
              </a:rPr>
              <a:t>2001)</a:t>
            </a:r>
            <a:endParaRPr sz="1400">
              <a:latin typeface="Liberation Sans Narrow"/>
              <a:cs typeface="Liberation Sans Narrow"/>
            </a:endParaRPr>
          </a:p>
        </p:txBody>
      </p:sp>
      <p:sp>
        <p:nvSpPr>
          <p:cNvPr id="5" name="object 5"/>
          <p:cNvSpPr txBox="1"/>
          <p:nvPr/>
        </p:nvSpPr>
        <p:spPr>
          <a:xfrm>
            <a:off x="8837168" y="6375908"/>
            <a:ext cx="76200" cy="208279"/>
          </a:xfrm>
          <a:prstGeom prst="rect">
            <a:avLst/>
          </a:prstGeom>
        </p:spPr>
        <p:txBody>
          <a:bodyPr vert="horz" wrap="square" lIns="0" tIns="12700" rIns="0" bIns="0" rtlCol="0">
            <a:spAutoFit/>
          </a:bodyPr>
          <a:lstStyle/>
          <a:p>
            <a:pPr marL="12700">
              <a:lnSpc>
                <a:spcPct val="100000"/>
              </a:lnSpc>
              <a:spcBef>
                <a:spcPts val="100"/>
              </a:spcBef>
            </a:pPr>
            <a:r>
              <a:rPr sz="1200" spc="-270" dirty="0">
                <a:latin typeface="Arial"/>
                <a:cs typeface="Arial"/>
              </a:rPr>
              <a:t>4</a:t>
            </a:r>
            <a:endParaRPr sz="12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63421" y="309649"/>
            <a:ext cx="6296025" cy="500458"/>
          </a:xfrm>
          <a:prstGeom prst="rect">
            <a:avLst/>
          </a:prstGeom>
        </p:spPr>
        <p:txBody>
          <a:bodyPr vert="horz" wrap="square" lIns="0" tIns="12700" rIns="0" bIns="0" rtlCol="0">
            <a:spAutoFit/>
          </a:bodyPr>
          <a:lstStyle/>
          <a:p>
            <a:pPr marL="12700" algn="ctr">
              <a:lnSpc>
                <a:spcPct val="150000"/>
              </a:lnSpc>
              <a:spcBef>
                <a:spcPts val="100"/>
              </a:spcBef>
            </a:pPr>
            <a:r>
              <a:rPr sz="2400" dirty="0">
                <a:latin typeface="Times New Roman" pitchFamily="18" charset="0"/>
                <a:cs typeface="Times New Roman" pitchFamily="18" charset="0"/>
              </a:rPr>
              <a:t>The </a:t>
            </a:r>
            <a:r>
              <a:rPr sz="2400" spc="-5" dirty="0">
                <a:latin typeface="Times New Roman" pitchFamily="18" charset="0"/>
                <a:cs typeface="Times New Roman" pitchFamily="18" charset="0"/>
              </a:rPr>
              <a:t>need </a:t>
            </a:r>
            <a:r>
              <a:rPr sz="2400" dirty="0">
                <a:latin typeface="Times New Roman" pitchFamily="18" charset="0"/>
                <a:cs typeface="Times New Roman" pitchFamily="18" charset="0"/>
              </a:rPr>
              <a:t>for outcomes</a:t>
            </a:r>
            <a:r>
              <a:rPr sz="2400" spc="-145" dirty="0">
                <a:latin typeface="Times New Roman" pitchFamily="18" charset="0"/>
                <a:cs typeface="Times New Roman" pitchFamily="18" charset="0"/>
              </a:rPr>
              <a:t> </a:t>
            </a:r>
            <a:r>
              <a:rPr sz="2400" dirty="0">
                <a:latin typeface="Times New Roman" pitchFamily="18" charset="0"/>
                <a:cs typeface="Times New Roman" pitchFamily="18" charset="0"/>
              </a:rPr>
              <a:t>planning</a:t>
            </a:r>
          </a:p>
        </p:txBody>
      </p:sp>
      <p:sp>
        <p:nvSpPr>
          <p:cNvPr id="3" name="object 3"/>
          <p:cNvSpPr txBox="1"/>
          <p:nvPr/>
        </p:nvSpPr>
        <p:spPr>
          <a:xfrm>
            <a:off x="383540" y="1321659"/>
            <a:ext cx="8256905" cy="2412840"/>
          </a:xfrm>
          <a:prstGeom prst="rect">
            <a:avLst/>
          </a:prstGeom>
        </p:spPr>
        <p:txBody>
          <a:bodyPr vert="horz" wrap="square" lIns="0" tIns="88265" rIns="0" bIns="0" rtlCol="0">
            <a:spAutoFit/>
          </a:bodyPr>
          <a:lstStyle/>
          <a:p>
            <a:pPr marL="355600" indent="-342900" algn="just">
              <a:lnSpc>
                <a:spcPct val="150000"/>
              </a:lnSpc>
              <a:spcBef>
                <a:spcPts val="695"/>
              </a:spcBef>
              <a:buClr>
                <a:srgbClr val="006600"/>
              </a:buClr>
              <a:buSzPct val="125000"/>
              <a:buChar char="•"/>
              <a:tabLst>
                <a:tab pos="354965" algn="l"/>
                <a:tab pos="355600" algn="l"/>
              </a:tabLst>
            </a:pPr>
            <a:r>
              <a:rPr sz="2000" spc="-5" dirty="0">
                <a:latin typeface="Times New Roman" pitchFamily="18" charset="0"/>
                <a:cs typeface="Times New Roman" pitchFamily="18" charset="0"/>
              </a:rPr>
              <a:t>Policy</a:t>
            </a:r>
            <a:endParaRPr sz="2000" dirty="0">
              <a:latin typeface="Times New Roman" pitchFamily="18" charset="0"/>
              <a:cs typeface="Times New Roman" pitchFamily="18" charset="0"/>
            </a:endParaRPr>
          </a:p>
          <a:p>
            <a:pPr marL="756285" lvl="1" indent="-287020" algn="just">
              <a:lnSpc>
                <a:spcPct val="150000"/>
              </a:lnSpc>
              <a:spcBef>
                <a:spcPts val="500"/>
              </a:spcBef>
              <a:buClr>
                <a:srgbClr val="006600"/>
              </a:buClr>
              <a:buChar char="–"/>
              <a:tabLst>
                <a:tab pos="756285" algn="l"/>
                <a:tab pos="756920" algn="l"/>
              </a:tabLst>
            </a:pPr>
            <a:r>
              <a:rPr sz="2000" dirty="0">
                <a:latin typeface="Times New Roman" pitchFamily="18" charset="0"/>
                <a:cs typeface="Times New Roman" pitchFamily="18" charset="0"/>
              </a:rPr>
              <a:t>Centers </a:t>
            </a:r>
            <a:r>
              <a:rPr sz="2000" spc="-5" dirty="0">
                <a:latin typeface="Times New Roman" pitchFamily="18" charset="0"/>
                <a:cs typeface="Times New Roman" pitchFamily="18" charset="0"/>
              </a:rPr>
              <a:t>for Medicare </a:t>
            </a:r>
            <a:r>
              <a:rPr sz="2000" dirty="0">
                <a:latin typeface="Times New Roman" pitchFamily="18" charset="0"/>
                <a:cs typeface="Times New Roman" pitchFamily="18" charset="0"/>
              </a:rPr>
              <a:t>&amp; </a:t>
            </a:r>
            <a:r>
              <a:rPr sz="2000" spc="-10" dirty="0">
                <a:latin typeface="Times New Roman" pitchFamily="18" charset="0"/>
                <a:cs typeface="Times New Roman" pitchFamily="18" charset="0"/>
              </a:rPr>
              <a:t>Medicaid </a:t>
            </a:r>
            <a:r>
              <a:rPr sz="2000" spc="-5" dirty="0">
                <a:latin typeface="Times New Roman" pitchFamily="18" charset="0"/>
                <a:cs typeface="Times New Roman" pitchFamily="18" charset="0"/>
              </a:rPr>
              <a:t>Services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Commission on the Accreditation of Rehabilitation Facilities</a:t>
            </a:r>
            <a:r>
              <a:rPr sz="2000" spc="-20" dirty="0">
                <a:latin typeface="Times New Roman" pitchFamily="18" charset="0"/>
                <a:cs typeface="Times New Roman" pitchFamily="18" charset="0"/>
              </a:rPr>
              <a:t> </a:t>
            </a:r>
            <a:r>
              <a:rPr sz="2000" dirty="0">
                <a:latin typeface="Times New Roman" pitchFamily="18" charset="0"/>
                <a:cs typeface="Times New Roman" pitchFamily="18" charset="0"/>
              </a:rPr>
              <a:t>(CARF)</a:t>
            </a: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Affordable </a:t>
            </a:r>
            <a:r>
              <a:rPr sz="2000" dirty="0">
                <a:latin typeface="Times New Roman" pitchFamily="18" charset="0"/>
                <a:cs typeface="Times New Roman" pitchFamily="18" charset="0"/>
              </a:rPr>
              <a:t>Care </a:t>
            </a:r>
            <a:r>
              <a:rPr sz="2000" spc="-5" dirty="0">
                <a:latin typeface="Times New Roman" pitchFamily="18" charset="0"/>
                <a:cs typeface="Times New Roman" pitchFamily="18" charset="0"/>
              </a:rPr>
              <a:t>Act of</a:t>
            </a:r>
            <a:r>
              <a:rPr sz="2000" spc="-30" dirty="0">
                <a:latin typeface="Times New Roman" pitchFamily="18" charset="0"/>
                <a:cs typeface="Times New Roman" pitchFamily="18" charset="0"/>
              </a:rPr>
              <a:t> </a:t>
            </a:r>
            <a:r>
              <a:rPr sz="2000" spc="-5" dirty="0">
                <a:latin typeface="Times New Roman" pitchFamily="18" charset="0"/>
                <a:cs typeface="Times New Roman" pitchFamily="18" charset="0"/>
              </a:rPr>
              <a:t>2010</a:t>
            </a:r>
            <a:endParaRPr sz="2000" dirty="0">
              <a:latin typeface="Times New Roman" pitchFamily="18" charset="0"/>
              <a:cs typeface="Times New Roman" pitchFamily="18" charset="0"/>
            </a:endParaRPr>
          </a:p>
          <a:p>
            <a:pPr lvl="1">
              <a:lnSpc>
                <a:spcPct val="100000"/>
              </a:lnSpc>
              <a:spcBef>
                <a:spcPts val="20"/>
              </a:spcBef>
              <a:buClr>
                <a:srgbClr val="006600"/>
              </a:buClr>
              <a:buFont typeface="Liberation Sans Narrow"/>
              <a:buChar char="–"/>
            </a:pPr>
            <a:endParaRPr sz="1850" dirty="0">
              <a:latin typeface="Liberation Sans Narrow"/>
              <a:cs typeface="Liberation Sans Narrow"/>
            </a:endParaRPr>
          </a:p>
        </p:txBody>
      </p:sp>
      <p:sp>
        <p:nvSpPr>
          <p:cNvPr id="4" name="object 4"/>
          <p:cNvSpPr txBox="1"/>
          <p:nvPr/>
        </p:nvSpPr>
        <p:spPr>
          <a:xfrm>
            <a:off x="8837168" y="6375908"/>
            <a:ext cx="76200" cy="208279"/>
          </a:xfrm>
          <a:prstGeom prst="rect">
            <a:avLst/>
          </a:prstGeom>
        </p:spPr>
        <p:txBody>
          <a:bodyPr vert="horz" wrap="square" lIns="0" tIns="12700" rIns="0" bIns="0" rtlCol="0">
            <a:spAutoFit/>
          </a:bodyPr>
          <a:lstStyle/>
          <a:p>
            <a:pPr marL="12700">
              <a:lnSpc>
                <a:spcPct val="100000"/>
              </a:lnSpc>
              <a:spcBef>
                <a:spcPts val="100"/>
              </a:spcBef>
            </a:pPr>
            <a:r>
              <a:rPr sz="1200" spc="-270" dirty="0">
                <a:latin typeface="Arial"/>
                <a:cs typeface="Arial"/>
              </a:rPr>
              <a:t>5</a:t>
            </a:r>
            <a:endParaRPr sz="12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4800600"/>
          </a:xfrm>
        </p:spPr>
        <p:txBody>
          <a:bodyPr/>
          <a:lstStyle/>
          <a:p>
            <a:pPr marL="355600" marR="816610" indent="-342900" algn="just">
              <a:lnSpc>
                <a:spcPct val="150000"/>
              </a:lnSpc>
              <a:buClr>
                <a:srgbClr val="006600"/>
              </a:buClr>
              <a:buSzPct val="125000"/>
              <a:tabLst>
                <a:tab pos="354965" algn="l"/>
                <a:tab pos="355600" algn="l"/>
                <a:tab pos="2028825" algn="l"/>
              </a:tabLst>
            </a:pPr>
            <a:r>
              <a:rPr lang="en-US" sz="2000" spc="-5" dirty="0">
                <a:latin typeface="Times New Roman" pitchFamily="18" charset="0"/>
                <a:cs typeface="Times New Roman" pitchFamily="18" charset="0"/>
              </a:rPr>
              <a:t>Client/patient:	Feedback on progress </a:t>
            </a:r>
            <a:r>
              <a:rPr lang="en-US" sz="2000" spc="-10" dirty="0">
                <a:latin typeface="Times New Roman" pitchFamily="18" charset="0"/>
                <a:cs typeface="Times New Roman" pitchFamily="18" charset="0"/>
              </a:rPr>
              <a:t>identified </a:t>
            </a:r>
            <a:r>
              <a:rPr lang="en-US" sz="2000" spc="-5" dirty="0">
                <a:latin typeface="Times New Roman" pitchFamily="18" charset="0"/>
                <a:cs typeface="Times New Roman" pitchFamily="18" charset="0"/>
              </a:rPr>
              <a:t>by standardized  measures improves</a:t>
            </a:r>
            <a:r>
              <a:rPr lang="en-US" sz="2000" spc="35" dirty="0">
                <a:latin typeface="Times New Roman" pitchFamily="18" charset="0"/>
                <a:cs typeface="Times New Roman" pitchFamily="18" charset="0"/>
              </a:rPr>
              <a:t> </a:t>
            </a:r>
            <a:r>
              <a:rPr lang="en-US" sz="2000" spc="-5" dirty="0">
                <a:latin typeface="Times New Roman" pitchFamily="18" charset="0"/>
                <a:cs typeface="Times New Roman" pitchFamily="18" charset="0"/>
              </a:rPr>
              <a:t>outcomes</a:t>
            </a:r>
            <a:endParaRPr lang="en-US" sz="2000" dirty="0">
              <a:latin typeface="Times New Roman" pitchFamily="18" charset="0"/>
              <a:cs typeface="Times New Roman" pitchFamily="18" charset="0"/>
            </a:endParaRPr>
          </a:p>
          <a:p>
            <a:pPr marL="756285" lvl="1" indent="-382905" algn="just">
              <a:lnSpc>
                <a:spcPct val="150000"/>
              </a:lnSpc>
              <a:spcBef>
                <a:spcPts val="495"/>
              </a:spcBef>
              <a:buClr>
                <a:srgbClr val="006600"/>
              </a:buClr>
              <a:buChar char="–"/>
              <a:tabLst>
                <a:tab pos="660400" algn="l"/>
                <a:tab pos="756920" algn="l"/>
              </a:tabLst>
            </a:pPr>
            <a:r>
              <a:rPr lang="en-US" spc="-5" dirty="0">
                <a:latin typeface="Times New Roman" pitchFamily="18" charset="0"/>
                <a:cs typeface="Times New Roman" pitchFamily="18" charset="0"/>
              </a:rPr>
              <a:t>Individuals that received daily reinforcement of speed had greater walking</a:t>
            </a:r>
            <a:r>
              <a:rPr lang="en-US" dirty="0">
                <a:latin typeface="Times New Roman" pitchFamily="18" charset="0"/>
                <a:cs typeface="Times New Roman" pitchFamily="18" charset="0"/>
              </a:rPr>
              <a:t> </a:t>
            </a:r>
            <a:r>
              <a:rPr lang="en-US" spc="-5" dirty="0">
                <a:latin typeface="Times New Roman" pitchFamily="18" charset="0"/>
                <a:cs typeface="Times New Roman" pitchFamily="18" charset="0"/>
              </a:rPr>
              <a:t>speed</a:t>
            </a:r>
            <a:endParaRPr lang="en-US" dirty="0">
              <a:latin typeface="Times New Roman" pitchFamily="18" charset="0"/>
              <a:cs typeface="Times New Roman" pitchFamily="18" charset="0"/>
            </a:endParaRPr>
          </a:p>
          <a:p>
            <a:pPr marL="311150" algn="just">
              <a:lnSpc>
                <a:spcPct val="150000"/>
              </a:lnSpc>
              <a:spcBef>
                <a:spcPts val="5"/>
              </a:spcBef>
            </a:pPr>
            <a:r>
              <a:rPr lang="en-US" sz="2000" spc="-5" dirty="0">
                <a:latin typeface="Times New Roman" pitchFamily="18" charset="0"/>
                <a:cs typeface="Times New Roman" pitchFamily="18" charset="0"/>
              </a:rPr>
              <a:t>at discharge than those that didn’t receive </a:t>
            </a:r>
            <a:r>
              <a:rPr lang="en-US" sz="2000" dirty="0">
                <a:latin typeface="Times New Roman" pitchFamily="18" charset="0"/>
                <a:cs typeface="Times New Roman" pitchFamily="18" charset="0"/>
              </a:rPr>
              <a:t>reinforcement (</a:t>
            </a:r>
            <a:r>
              <a:rPr lang="en-US" sz="2000" dirty="0" err="1">
                <a:latin typeface="Times New Roman" pitchFamily="18" charset="0"/>
                <a:cs typeface="Times New Roman" pitchFamily="18" charset="0"/>
              </a:rPr>
              <a:t>Dobkin</a:t>
            </a:r>
            <a:r>
              <a:rPr lang="en-US" sz="2000" dirty="0">
                <a:latin typeface="Times New Roman" pitchFamily="18" charset="0"/>
                <a:cs typeface="Times New Roman" pitchFamily="18" charset="0"/>
              </a:rPr>
              <a:t> </a:t>
            </a:r>
            <a:r>
              <a:rPr lang="en-US" sz="2000" spc="-5" dirty="0">
                <a:latin typeface="Times New Roman" pitchFamily="18" charset="0"/>
                <a:cs typeface="Times New Roman" pitchFamily="18" charset="0"/>
              </a:rPr>
              <a:t>et al,</a:t>
            </a:r>
            <a:r>
              <a:rPr lang="en-US" sz="2000" spc="-85" dirty="0">
                <a:latin typeface="Times New Roman" pitchFamily="18" charset="0"/>
                <a:cs typeface="Times New Roman" pitchFamily="18" charset="0"/>
              </a:rPr>
              <a:t> </a:t>
            </a:r>
            <a:r>
              <a:rPr lang="en-US" sz="2000" spc="-5" dirty="0">
                <a:latin typeface="Times New Roman" pitchFamily="18" charset="0"/>
                <a:cs typeface="Times New Roman" pitchFamily="18" charset="0"/>
              </a:rPr>
              <a:t>2010)</a:t>
            </a:r>
            <a:endParaRPr lang="en-US" sz="2000" dirty="0">
              <a:latin typeface="Times New Roman" pitchFamily="18" charset="0"/>
              <a:cs typeface="Times New Roman" pitchFamily="18" charset="0"/>
            </a:endParaRPr>
          </a:p>
          <a:p>
            <a:pPr marL="756285" marR="5080" lvl="1" indent="-287020" algn="just">
              <a:lnSpc>
                <a:spcPct val="150000"/>
              </a:lnSpc>
              <a:spcBef>
                <a:spcPts val="480"/>
              </a:spcBef>
              <a:buClr>
                <a:srgbClr val="006600"/>
              </a:buClr>
              <a:buChar char="–"/>
              <a:tabLst>
                <a:tab pos="756285" algn="l"/>
                <a:tab pos="756920" algn="l"/>
              </a:tabLst>
            </a:pPr>
            <a:r>
              <a:rPr lang="en-US" spc="-10" dirty="0">
                <a:latin typeface="Times New Roman" pitchFamily="18" charset="0"/>
                <a:cs typeface="Times New Roman" pitchFamily="18" charset="0"/>
              </a:rPr>
              <a:t>Individuals </a:t>
            </a:r>
            <a:r>
              <a:rPr lang="en-US" dirty="0">
                <a:latin typeface="Times New Roman" pitchFamily="18" charset="0"/>
                <a:cs typeface="Times New Roman" pitchFamily="18" charset="0"/>
              </a:rPr>
              <a:t>who </a:t>
            </a:r>
            <a:r>
              <a:rPr lang="en-US" spc="-5" dirty="0">
                <a:latin typeface="Times New Roman" pitchFamily="18" charset="0"/>
                <a:cs typeface="Times New Roman" pitchFamily="18" charset="0"/>
              </a:rPr>
              <a:t>received enhanced medical rehabilitation showed higher </a:t>
            </a:r>
            <a:r>
              <a:rPr lang="en-US" spc="-10" dirty="0">
                <a:latin typeface="Times New Roman" pitchFamily="18" charset="0"/>
                <a:cs typeface="Times New Roman" pitchFamily="18" charset="0"/>
              </a:rPr>
              <a:t>intensity  </a:t>
            </a:r>
            <a:r>
              <a:rPr lang="en-US" spc="-5" dirty="0">
                <a:latin typeface="Times New Roman" pitchFamily="18" charset="0"/>
                <a:cs typeface="Times New Roman" pitchFamily="18" charset="0"/>
              </a:rPr>
              <a:t>therapy, more engagement in therapy </a:t>
            </a:r>
            <a:r>
              <a:rPr lang="en-US" spc="-10" dirty="0">
                <a:latin typeface="Times New Roman" pitchFamily="18" charset="0"/>
                <a:cs typeface="Times New Roman" pitchFamily="18" charset="0"/>
              </a:rPr>
              <a:t>sessions, </a:t>
            </a:r>
            <a:r>
              <a:rPr lang="en-US" spc="-5" dirty="0">
                <a:latin typeface="Times New Roman" pitchFamily="18" charset="0"/>
                <a:cs typeface="Times New Roman" pitchFamily="18" charset="0"/>
              </a:rPr>
              <a:t>improved gait speed, and </a:t>
            </a:r>
            <a:r>
              <a:rPr lang="en-US" dirty="0">
                <a:latin typeface="Times New Roman" pitchFamily="18" charset="0"/>
                <a:cs typeface="Times New Roman" pitchFamily="18" charset="0"/>
              </a:rPr>
              <a:t>6 </a:t>
            </a:r>
            <a:r>
              <a:rPr lang="en-US" spc="-5" dirty="0">
                <a:latin typeface="Times New Roman" pitchFamily="18" charset="0"/>
                <a:cs typeface="Times New Roman" pitchFamily="18" charset="0"/>
              </a:rPr>
              <a:t>min  </a:t>
            </a:r>
            <a:r>
              <a:rPr lang="en-US" dirty="0">
                <a:latin typeface="Times New Roman" pitchFamily="18" charset="0"/>
                <a:cs typeface="Times New Roman" pitchFamily="18" charset="0"/>
              </a:rPr>
              <a:t>walk </a:t>
            </a:r>
            <a:r>
              <a:rPr lang="en-US" spc="-10" dirty="0">
                <a:latin typeface="Times New Roman" pitchFamily="18" charset="0"/>
                <a:cs typeface="Times New Roman" pitchFamily="18" charset="0"/>
              </a:rPr>
              <a:t>distance </a:t>
            </a:r>
            <a:r>
              <a:rPr lang="en-US" dirty="0">
                <a:latin typeface="Times New Roman" pitchFamily="18" charset="0"/>
                <a:cs typeface="Times New Roman" pitchFamily="18" charset="0"/>
              </a:rPr>
              <a:t>when </a:t>
            </a:r>
            <a:r>
              <a:rPr lang="en-US" spc="-5" dirty="0">
                <a:latin typeface="Times New Roman" pitchFamily="18" charset="0"/>
                <a:cs typeface="Times New Roman" pitchFamily="18" charset="0"/>
              </a:rPr>
              <a:t>compared to those who received standard rehabilitation  (</a:t>
            </a:r>
            <a:r>
              <a:rPr lang="en-US" spc="-5" dirty="0" err="1">
                <a:latin typeface="Times New Roman" pitchFamily="18" charset="0"/>
                <a:cs typeface="Times New Roman" pitchFamily="18" charset="0"/>
              </a:rPr>
              <a:t>Lenze</a:t>
            </a:r>
            <a:r>
              <a:rPr lang="en-US" spc="-5" dirty="0">
                <a:latin typeface="Times New Roman" pitchFamily="18" charset="0"/>
                <a:cs typeface="Times New Roman" pitchFamily="18" charset="0"/>
              </a:rPr>
              <a:t> et al </a:t>
            </a:r>
            <a:r>
              <a:rPr lang="en-US" dirty="0">
                <a:latin typeface="Times New Roman" pitchFamily="18" charset="0"/>
                <a:cs typeface="Times New Roman" pitchFamily="18" charset="0"/>
              </a:rPr>
              <a:t>,</a:t>
            </a:r>
            <a:r>
              <a:rPr lang="en-US" spc="-40" dirty="0">
                <a:latin typeface="Times New Roman" pitchFamily="18" charset="0"/>
                <a:cs typeface="Times New Roman" pitchFamily="18" charset="0"/>
              </a:rPr>
              <a:t> </a:t>
            </a:r>
            <a:r>
              <a:rPr lang="en-US" spc="-5" dirty="0">
                <a:latin typeface="Times New Roman" pitchFamily="18" charset="0"/>
                <a:cs typeface="Times New Roman" pitchFamily="18" charset="0"/>
              </a:rPr>
              <a:t>2012)</a:t>
            </a:r>
            <a:endParaRPr lang="en-US" dirty="0">
              <a:latin typeface="Times New Roman" pitchFamily="18" charset="0"/>
              <a:cs typeface="Times New Roman" pitchFamily="18" charset="0"/>
            </a:endParaRPr>
          </a:p>
          <a:p>
            <a:endParaRPr lang="en-IN" dirty="0"/>
          </a:p>
        </p:txBody>
      </p:sp>
    </p:spTree>
    <p:extLst>
      <p:ext uri="{BB962C8B-B14F-4D97-AF65-F5344CB8AC3E}">
        <p14:creationId xmlns="" xmlns:p14="http://schemas.microsoft.com/office/powerpoint/2010/main" val="314373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03501" y="32089"/>
            <a:ext cx="5013325" cy="1055097"/>
          </a:xfrm>
          <a:prstGeom prst="rect">
            <a:avLst/>
          </a:prstGeom>
        </p:spPr>
        <p:txBody>
          <a:bodyPr vert="horz" wrap="square" lIns="0" tIns="13335" rIns="0" bIns="0" rtlCol="0">
            <a:spAutoFit/>
          </a:bodyPr>
          <a:lstStyle/>
          <a:p>
            <a:pPr marL="12700" marR="5080" indent="498475" algn="ctr">
              <a:lnSpc>
                <a:spcPct val="150000"/>
              </a:lnSpc>
              <a:spcBef>
                <a:spcPts val="105"/>
              </a:spcBef>
            </a:pPr>
            <a:r>
              <a:rPr sz="2400" spc="-5" dirty="0">
                <a:latin typeface="Times New Roman" pitchFamily="18" charset="0"/>
                <a:cs typeface="Times New Roman" pitchFamily="18" charset="0"/>
              </a:rPr>
              <a:t>Clinical </a:t>
            </a:r>
            <a:r>
              <a:rPr sz="2400" dirty="0">
                <a:latin typeface="Times New Roman" pitchFamily="18" charset="0"/>
                <a:cs typeface="Times New Roman" pitchFamily="18" charset="0"/>
              </a:rPr>
              <a:t>Utilization of  Standardized</a:t>
            </a:r>
            <a:r>
              <a:rPr sz="2400" spc="-130" dirty="0">
                <a:latin typeface="Times New Roman" pitchFamily="18" charset="0"/>
                <a:cs typeface="Times New Roman" pitchFamily="18" charset="0"/>
              </a:rPr>
              <a:t> </a:t>
            </a:r>
            <a:r>
              <a:rPr sz="2400" dirty="0">
                <a:latin typeface="Times New Roman" pitchFamily="18" charset="0"/>
                <a:cs typeface="Times New Roman" pitchFamily="18" charset="0"/>
              </a:rPr>
              <a:t>Instruments</a:t>
            </a:r>
          </a:p>
        </p:txBody>
      </p:sp>
      <p:sp>
        <p:nvSpPr>
          <p:cNvPr id="3" name="object 3"/>
          <p:cNvSpPr txBox="1"/>
          <p:nvPr/>
        </p:nvSpPr>
        <p:spPr>
          <a:xfrm>
            <a:off x="764540" y="1398473"/>
            <a:ext cx="7450455" cy="5091779"/>
          </a:xfrm>
          <a:prstGeom prst="rect">
            <a:avLst/>
          </a:prstGeom>
        </p:spPr>
        <p:txBody>
          <a:bodyPr vert="horz" wrap="square" lIns="0" tIns="13335" rIns="0" bIns="0" rtlCol="0">
            <a:spAutoFit/>
          </a:bodyPr>
          <a:lstStyle/>
          <a:p>
            <a:pPr marL="355600" indent="-343535" algn="just">
              <a:lnSpc>
                <a:spcPct val="150000"/>
              </a:lnSpc>
              <a:spcBef>
                <a:spcPts val="105"/>
              </a:spcBef>
              <a:buClr>
                <a:srgbClr val="006600"/>
              </a:buClr>
              <a:buSzPct val="125000"/>
              <a:buChar char="•"/>
              <a:tabLst>
                <a:tab pos="355600" algn="l"/>
                <a:tab pos="356235" algn="l"/>
              </a:tabLst>
            </a:pPr>
            <a:r>
              <a:rPr sz="2000" dirty="0">
                <a:latin typeface="Times New Roman" pitchFamily="18" charset="0"/>
                <a:cs typeface="Times New Roman" pitchFamily="18" charset="0"/>
              </a:rPr>
              <a:t>52% </a:t>
            </a:r>
            <a:r>
              <a:rPr sz="2000" spc="-5" dirty="0">
                <a:latin typeface="Times New Roman" pitchFamily="18" charset="0"/>
                <a:cs typeface="Times New Roman" pitchFamily="18" charset="0"/>
              </a:rPr>
              <a:t>of Physical </a:t>
            </a:r>
            <a:r>
              <a:rPr sz="2000" dirty="0">
                <a:latin typeface="Times New Roman" pitchFamily="18" charset="0"/>
                <a:cs typeface="Times New Roman" pitchFamily="18" charset="0"/>
              </a:rPr>
              <a:t>Therapists reported </a:t>
            </a:r>
            <a:r>
              <a:rPr sz="2000" spc="-5" dirty="0">
                <a:latin typeface="Times New Roman" pitchFamily="18" charset="0"/>
                <a:cs typeface="Times New Roman" pitchFamily="18" charset="0"/>
              </a:rPr>
              <a:t>not using standardized</a:t>
            </a:r>
            <a:r>
              <a:rPr sz="2000" spc="-70" dirty="0">
                <a:latin typeface="Times New Roman" pitchFamily="18" charset="0"/>
                <a:cs typeface="Times New Roman" pitchFamily="18" charset="0"/>
              </a:rPr>
              <a:t> </a:t>
            </a:r>
            <a:r>
              <a:rPr sz="2000" spc="-5" dirty="0" smtClean="0">
                <a:latin typeface="Times New Roman" pitchFamily="18" charset="0"/>
                <a:cs typeface="Times New Roman" pitchFamily="18" charset="0"/>
              </a:rPr>
              <a:t>measurements,</a:t>
            </a:r>
            <a:r>
              <a:rPr lang="en-IN" sz="2000" dirty="0">
                <a:latin typeface="Times New Roman" pitchFamily="18" charset="0"/>
                <a:cs typeface="Times New Roman" pitchFamily="18" charset="0"/>
              </a:rPr>
              <a:t> </a:t>
            </a:r>
            <a:r>
              <a:rPr sz="2000" spc="-5" dirty="0" smtClean="0">
                <a:latin typeface="Times New Roman" pitchFamily="18" charset="0"/>
                <a:cs typeface="Times New Roman" pitchFamily="18" charset="0"/>
              </a:rPr>
              <a:t>49</a:t>
            </a:r>
            <a:r>
              <a:rPr sz="2000" spc="-5" dirty="0">
                <a:latin typeface="Times New Roman" pitchFamily="18" charset="0"/>
                <a:cs typeface="Times New Roman" pitchFamily="18" charset="0"/>
              </a:rPr>
              <a:t>% of these indicated no future plans to use standardized</a:t>
            </a:r>
            <a:r>
              <a:rPr sz="2000" spc="-25" dirty="0">
                <a:latin typeface="Times New Roman" pitchFamily="18" charset="0"/>
                <a:cs typeface="Times New Roman" pitchFamily="18" charset="0"/>
              </a:rPr>
              <a:t> </a:t>
            </a:r>
            <a:r>
              <a:rPr sz="2000" spc="-10" dirty="0">
                <a:latin typeface="Times New Roman" pitchFamily="18" charset="0"/>
                <a:cs typeface="Times New Roman" pitchFamily="18" charset="0"/>
              </a:rPr>
              <a:t>assessments</a:t>
            </a:r>
            <a:endParaRPr sz="2000" dirty="0">
              <a:latin typeface="Times New Roman" pitchFamily="18" charset="0"/>
              <a:cs typeface="Times New Roman" pitchFamily="18" charset="0"/>
            </a:endParaRPr>
          </a:p>
          <a:p>
            <a:pPr algn="just">
              <a:lnSpc>
                <a:spcPct val="150000"/>
              </a:lnSpc>
              <a:spcBef>
                <a:spcPts val="30"/>
              </a:spcBef>
            </a:pPr>
            <a:endParaRPr sz="2000" dirty="0">
              <a:latin typeface="Times New Roman" pitchFamily="18" charset="0"/>
              <a:cs typeface="Times New Roman" pitchFamily="18" charset="0"/>
            </a:endParaRPr>
          </a:p>
          <a:p>
            <a:pPr marL="355600" indent="-343535" algn="just">
              <a:lnSpc>
                <a:spcPct val="150000"/>
              </a:lnSpc>
              <a:buClr>
                <a:srgbClr val="006600"/>
              </a:buClr>
              <a:buSzPct val="125000"/>
              <a:buChar char="•"/>
              <a:tabLst>
                <a:tab pos="355600" algn="l"/>
                <a:tab pos="356235" algn="l"/>
              </a:tabLst>
            </a:pPr>
            <a:r>
              <a:rPr sz="2000" spc="-5" dirty="0">
                <a:latin typeface="Times New Roman" pitchFamily="18" charset="0"/>
                <a:cs typeface="Times New Roman" pitchFamily="18" charset="0"/>
              </a:rPr>
              <a:t>Mental health practitioners </a:t>
            </a:r>
            <a:r>
              <a:rPr sz="2000" spc="-10" dirty="0">
                <a:latin typeface="Times New Roman" pitchFamily="18" charset="0"/>
                <a:cs typeface="Times New Roman" pitchFamily="18" charset="0"/>
              </a:rPr>
              <a:t>utilize </a:t>
            </a:r>
            <a:r>
              <a:rPr sz="2000" spc="-5" dirty="0">
                <a:latin typeface="Times New Roman" pitchFamily="18" charset="0"/>
                <a:cs typeface="Times New Roman" pitchFamily="18" charset="0"/>
              </a:rPr>
              <a:t>their own </a:t>
            </a:r>
            <a:r>
              <a:rPr sz="2000" spc="-10" dirty="0">
                <a:latin typeface="Times New Roman" pitchFamily="18" charset="0"/>
                <a:cs typeface="Times New Roman" pitchFamily="18" charset="0"/>
              </a:rPr>
              <a:t>intuition </a:t>
            </a:r>
            <a:r>
              <a:rPr sz="2000" spc="-5" dirty="0">
                <a:latin typeface="Times New Roman" pitchFamily="18" charset="0"/>
                <a:cs typeface="Times New Roman" pitchFamily="18" charset="0"/>
              </a:rPr>
              <a:t>more than</a:t>
            </a:r>
            <a:r>
              <a:rPr sz="2000" spc="-25" dirty="0">
                <a:latin typeface="Times New Roman" pitchFamily="18" charset="0"/>
                <a:cs typeface="Times New Roman" pitchFamily="18" charset="0"/>
              </a:rPr>
              <a:t> </a:t>
            </a:r>
            <a:r>
              <a:rPr sz="2000" spc="-5" dirty="0" smtClean="0">
                <a:latin typeface="Times New Roman" pitchFamily="18" charset="0"/>
                <a:cs typeface="Times New Roman" pitchFamily="18" charset="0"/>
              </a:rPr>
              <a:t>standardized</a:t>
            </a:r>
            <a:r>
              <a:rPr lang="en-IN" sz="2000" dirty="0">
                <a:latin typeface="Times New Roman" pitchFamily="18" charset="0"/>
                <a:cs typeface="Times New Roman" pitchFamily="18" charset="0"/>
              </a:rPr>
              <a:t> </a:t>
            </a:r>
            <a:r>
              <a:rPr sz="2000" spc="-5" dirty="0" smtClean="0">
                <a:latin typeface="Times New Roman" pitchFamily="18" charset="0"/>
                <a:cs typeface="Times New Roman" pitchFamily="18" charset="0"/>
              </a:rPr>
              <a:t>measures </a:t>
            </a:r>
            <a:r>
              <a:rPr sz="2000" spc="-5" dirty="0">
                <a:latin typeface="Times New Roman" pitchFamily="18" charset="0"/>
                <a:cs typeface="Times New Roman" pitchFamily="18" charset="0"/>
              </a:rPr>
              <a:t>to monitor</a:t>
            </a:r>
            <a:r>
              <a:rPr sz="2000" spc="-40" dirty="0">
                <a:latin typeface="Times New Roman" pitchFamily="18" charset="0"/>
                <a:cs typeface="Times New Roman" pitchFamily="18" charset="0"/>
              </a:rPr>
              <a:t> </a:t>
            </a:r>
            <a:r>
              <a:rPr sz="2000" spc="-5" dirty="0">
                <a:latin typeface="Times New Roman" pitchFamily="18" charset="0"/>
                <a:cs typeface="Times New Roman" pitchFamily="18" charset="0"/>
              </a:rPr>
              <a:t>progress</a:t>
            </a:r>
            <a:endParaRPr sz="2000" dirty="0">
              <a:latin typeface="Times New Roman" pitchFamily="18" charset="0"/>
              <a:cs typeface="Times New Roman" pitchFamily="18" charset="0"/>
            </a:endParaRPr>
          </a:p>
          <a:p>
            <a:pPr algn="just">
              <a:lnSpc>
                <a:spcPct val="150000"/>
              </a:lnSpc>
              <a:spcBef>
                <a:spcPts val="35"/>
              </a:spcBef>
            </a:pPr>
            <a:endParaRPr sz="2000" dirty="0">
              <a:latin typeface="Times New Roman" pitchFamily="18" charset="0"/>
              <a:cs typeface="Times New Roman" pitchFamily="18" charset="0"/>
            </a:endParaRPr>
          </a:p>
          <a:p>
            <a:pPr marL="355600" marR="5080" indent="-343535" algn="just">
              <a:lnSpc>
                <a:spcPct val="150000"/>
              </a:lnSpc>
              <a:buClr>
                <a:srgbClr val="006600"/>
              </a:buClr>
              <a:buSzPct val="125000"/>
              <a:buChar char="•"/>
              <a:tabLst>
                <a:tab pos="355600" algn="l"/>
                <a:tab pos="356235" algn="l"/>
              </a:tabLst>
            </a:pPr>
            <a:r>
              <a:rPr sz="2000" spc="-5" dirty="0">
                <a:latin typeface="Times New Roman" pitchFamily="18" charset="0"/>
                <a:cs typeface="Times New Roman" pitchFamily="18" charset="0"/>
              </a:rPr>
              <a:t>Oncologists rely more on their own impressions and informal assessments to  make </a:t>
            </a:r>
            <a:r>
              <a:rPr sz="2000" spc="-10" dirty="0">
                <a:latin typeface="Times New Roman" pitchFamily="18" charset="0"/>
                <a:cs typeface="Times New Roman" pitchFamily="18" charset="0"/>
              </a:rPr>
              <a:t>decisions</a:t>
            </a:r>
            <a:endParaRPr sz="2000" dirty="0">
              <a:latin typeface="Times New Roman" pitchFamily="18" charset="0"/>
              <a:cs typeface="Times New Roman" pitchFamily="18" charset="0"/>
            </a:endParaRPr>
          </a:p>
          <a:p>
            <a:pPr algn="just">
              <a:lnSpc>
                <a:spcPct val="150000"/>
              </a:lnSpc>
              <a:spcBef>
                <a:spcPts val="35"/>
              </a:spcBef>
              <a:buClr>
                <a:srgbClr val="006600"/>
              </a:buClr>
              <a:buFont typeface="Liberation Sans Narrow"/>
              <a:buChar char="•"/>
            </a:pPr>
            <a:endParaRPr sz="2000" dirty="0">
              <a:latin typeface="Times New Roman" pitchFamily="18" charset="0"/>
              <a:cs typeface="Times New Roman" pitchFamily="18" charset="0"/>
            </a:endParaRPr>
          </a:p>
          <a:p>
            <a:pPr marL="355600" indent="-343535" algn="just">
              <a:lnSpc>
                <a:spcPct val="150000"/>
              </a:lnSpc>
              <a:buClr>
                <a:srgbClr val="006600"/>
              </a:buClr>
              <a:buSzPct val="125000"/>
              <a:buChar char="•"/>
              <a:tabLst>
                <a:tab pos="355600" algn="l"/>
                <a:tab pos="356235" algn="l"/>
              </a:tabLst>
            </a:pPr>
            <a:r>
              <a:rPr sz="2000" dirty="0">
                <a:latin typeface="Times New Roman" pitchFamily="18" charset="0"/>
                <a:cs typeface="Times New Roman" pitchFamily="18" charset="0"/>
              </a:rPr>
              <a:t>Nurses rely </a:t>
            </a:r>
            <a:r>
              <a:rPr sz="2000" spc="-5" dirty="0">
                <a:latin typeface="Times New Roman" pitchFamily="18" charset="0"/>
                <a:cs typeface="Times New Roman" pitchFamily="18" charset="0"/>
              </a:rPr>
              <a:t>on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judgment to manage</a:t>
            </a:r>
            <a:r>
              <a:rPr sz="2000" spc="-35" dirty="0">
                <a:latin typeface="Times New Roman" pitchFamily="18" charset="0"/>
                <a:cs typeface="Times New Roman" pitchFamily="18" charset="0"/>
              </a:rPr>
              <a:t> </a:t>
            </a:r>
            <a:r>
              <a:rPr sz="2000" spc="-5" dirty="0">
                <a:latin typeface="Times New Roman" pitchFamily="18" charset="0"/>
                <a:cs typeface="Times New Roman" pitchFamily="18" charset="0"/>
              </a:rPr>
              <a:t>patients</a:t>
            </a:r>
            <a:endParaRPr sz="2000" dirty="0">
              <a:latin typeface="Times New Roman" pitchFamily="18" charset="0"/>
              <a:cs typeface="Times New Roman" pitchFamily="18" charset="0"/>
            </a:endParaRPr>
          </a:p>
        </p:txBody>
      </p:sp>
      <p:sp>
        <p:nvSpPr>
          <p:cNvPr id="4" name="object 4"/>
          <p:cNvSpPr txBox="1"/>
          <p:nvPr/>
        </p:nvSpPr>
        <p:spPr>
          <a:xfrm>
            <a:off x="6023228" y="6279896"/>
            <a:ext cx="2183765"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Liberation Sans Narrow"/>
                <a:cs typeface="Liberation Sans Narrow"/>
              </a:rPr>
              <a:t>(Jette et </a:t>
            </a:r>
            <a:r>
              <a:rPr sz="1200" spc="-5" dirty="0">
                <a:latin typeface="Liberation Sans Narrow"/>
                <a:cs typeface="Liberation Sans Narrow"/>
              </a:rPr>
              <a:t>al, </a:t>
            </a:r>
            <a:r>
              <a:rPr sz="1200" dirty="0">
                <a:latin typeface="Liberation Sans Narrow"/>
                <a:cs typeface="Liberation Sans Narrow"/>
              </a:rPr>
              <a:t>2009; </a:t>
            </a:r>
            <a:r>
              <a:rPr sz="1200" spc="-5" dirty="0">
                <a:latin typeface="Liberation Sans Narrow"/>
                <a:cs typeface="Liberation Sans Narrow"/>
              </a:rPr>
              <a:t>Garland </a:t>
            </a:r>
            <a:r>
              <a:rPr sz="1200" dirty="0">
                <a:latin typeface="Liberation Sans Narrow"/>
                <a:cs typeface="Liberation Sans Narrow"/>
              </a:rPr>
              <a:t>et </a:t>
            </a:r>
            <a:r>
              <a:rPr sz="1200" spc="-5" dirty="0">
                <a:latin typeface="Liberation Sans Narrow"/>
                <a:cs typeface="Liberation Sans Narrow"/>
              </a:rPr>
              <a:t>al, </a:t>
            </a:r>
            <a:r>
              <a:rPr sz="1200" dirty="0">
                <a:latin typeface="Liberation Sans Narrow"/>
                <a:cs typeface="Liberation Sans Narrow"/>
              </a:rPr>
              <a:t>2003;  </a:t>
            </a:r>
            <a:r>
              <a:rPr sz="1200" spc="-25" dirty="0">
                <a:latin typeface="Liberation Sans Narrow"/>
                <a:cs typeface="Liberation Sans Narrow"/>
              </a:rPr>
              <a:t>Taylor </a:t>
            </a:r>
            <a:r>
              <a:rPr sz="1200" dirty="0">
                <a:latin typeface="Liberation Sans Narrow"/>
                <a:cs typeface="Liberation Sans Narrow"/>
              </a:rPr>
              <a:t>et </a:t>
            </a:r>
            <a:r>
              <a:rPr sz="1200" spc="-5" dirty="0">
                <a:latin typeface="Liberation Sans Narrow"/>
                <a:cs typeface="Liberation Sans Narrow"/>
              </a:rPr>
              <a:t>al, </a:t>
            </a:r>
            <a:r>
              <a:rPr sz="1200" dirty="0">
                <a:latin typeface="Liberation Sans Narrow"/>
                <a:cs typeface="Liberation Sans Narrow"/>
              </a:rPr>
              <a:t>1996; </a:t>
            </a:r>
            <a:r>
              <a:rPr sz="1200" spc="-5" dirty="0">
                <a:latin typeface="Liberation Sans Narrow"/>
                <a:cs typeface="Liberation Sans Narrow"/>
              </a:rPr>
              <a:t>Meadow </a:t>
            </a:r>
            <a:r>
              <a:rPr sz="1200" dirty="0">
                <a:latin typeface="Liberation Sans Narrow"/>
                <a:cs typeface="Liberation Sans Narrow"/>
              </a:rPr>
              <a:t>et </a:t>
            </a:r>
            <a:r>
              <a:rPr sz="1200" spc="-5" dirty="0">
                <a:latin typeface="Liberation Sans Narrow"/>
                <a:cs typeface="Liberation Sans Narrow"/>
              </a:rPr>
              <a:t>al,</a:t>
            </a:r>
            <a:r>
              <a:rPr sz="1200" spc="-30" dirty="0">
                <a:latin typeface="Liberation Sans Narrow"/>
                <a:cs typeface="Liberation Sans Narrow"/>
              </a:rPr>
              <a:t> </a:t>
            </a:r>
            <a:r>
              <a:rPr sz="1200" dirty="0">
                <a:latin typeface="Liberation Sans Narrow"/>
                <a:cs typeface="Liberation Sans Narrow"/>
              </a:rPr>
              <a:t>1998)</a:t>
            </a:r>
            <a:endParaRPr sz="1200">
              <a:latin typeface="Liberation Sans Narrow"/>
              <a:cs typeface="Liberation Sans Narrow"/>
            </a:endParaRPr>
          </a:p>
        </p:txBody>
      </p:sp>
      <p:sp>
        <p:nvSpPr>
          <p:cNvPr id="5" name="object 5"/>
          <p:cNvSpPr txBox="1"/>
          <p:nvPr/>
        </p:nvSpPr>
        <p:spPr>
          <a:xfrm>
            <a:off x="8837168" y="6375908"/>
            <a:ext cx="76200" cy="208279"/>
          </a:xfrm>
          <a:prstGeom prst="rect">
            <a:avLst/>
          </a:prstGeom>
        </p:spPr>
        <p:txBody>
          <a:bodyPr vert="horz" wrap="square" lIns="0" tIns="12700" rIns="0" bIns="0" rtlCol="0">
            <a:spAutoFit/>
          </a:bodyPr>
          <a:lstStyle/>
          <a:p>
            <a:pPr marL="12700">
              <a:lnSpc>
                <a:spcPct val="100000"/>
              </a:lnSpc>
              <a:spcBef>
                <a:spcPts val="100"/>
              </a:spcBef>
            </a:pPr>
            <a:r>
              <a:rPr sz="1200" spc="-270" dirty="0">
                <a:latin typeface="Arial"/>
                <a:cs typeface="Arial"/>
              </a:rPr>
              <a:t>6</a:t>
            </a:r>
            <a:endParaRPr sz="12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7845" y="309649"/>
            <a:ext cx="4066540" cy="500458"/>
          </a:xfrm>
          <a:prstGeom prst="rect">
            <a:avLst/>
          </a:prstGeom>
        </p:spPr>
        <p:txBody>
          <a:bodyPr vert="horz" wrap="square" lIns="0" tIns="12700" rIns="0" bIns="0" rtlCol="0">
            <a:spAutoFit/>
          </a:bodyPr>
          <a:lstStyle/>
          <a:p>
            <a:pPr marL="12700" algn="ctr">
              <a:lnSpc>
                <a:spcPct val="150000"/>
              </a:lnSpc>
              <a:spcBef>
                <a:spcPts val="100"/>
              </a:spcBef>
            </a:pPr>
            <a:r>
              <a:rPr sz="2400" dirty="0">
                <a:latin typeface="Times New Roman" pitchFamily="18" charset="0"/>
                <a:cs typeface="Times New Roman" pitchFamily="18" charset="0"/>
              </a:rPr>
              <a:t>Common</a:t>
            </a:r>
            <a:r>
              <a:rPr sz="2400" spc="-55" dirty="0">
                <a:latin typeface="Times New Roman" pitchFamily="18" charset="0"/>
                <a:cs typeface="Times New Roman" pitchFamily="18" charset="0"/>
              </a:rPr>
              <a:t> </a:t>
            </a:r>
            <a:r>
              <a:rPr sz="2400" spc="-5" dirty="0">
                <a:latin typeface="Times New Roman" pitchFamily="18" charset="0"/>
                <a:cs typeface="Times New Roman" pitchFamily="18" charset="0"/>
              </a:rPr>
              <a:t>Facilitators</a:t>
            </a:r>
            <a:endParaRPr sz="2400" dirty="0">
              <a:latin typeface="Times New Roman" pitchFamily="18" charset="0"/>
              <a:cs typeface="Times New Roman" pitchFamily="18" charset="0"/>
            </a:endParaRPr>
          </a:p>
        </p:txBody>
      </p:sp>
      <p:sp>
        <p:nvSpPr>
          <p:cNvPr id="4" name="object 4"/>
          <p:cNvSpPr txBox="1"/>
          <p:nvPr/>
        </p:nvSpPr>
        <p:spPr>
          <a:xfrm>
            <a:off x="8665209" y="6424351"/>
            <a:ext cx="127000" cy="229870"/>
          </a:xfrm>
          <a:prstGeom prst="rect">
            <a:avLst/>
          </a:prstGeom>
        </p:spPr>
        <p:txBody>
          <a:bodyPr vert="horz" wrap="square" lIns="0" tIns="0" rIns="0" bIns="0" rtlCol="0">
            <a:spAutoFit/>
          </a:bodyPr>
          <a:lstStyle/>
          <a:p>
            <a:pPr marL="38100">
              <a:lnSpc>
                <a:spcPts val="1160"/>
              </a:lnSpc>
            </a:pPr>
            <a:fld id="{81D60167-4931-47E6-BA6A-407CBD079E47}" type="slidenum">
              <a:rPr sz="1200" spc="-270" dirty="0">
                <a:latin typeface="Arial"/>
                <a:cs typeface="Arial"/>
              </a:rPr>
              <a:pPr marL="38100">
                <a:lnSpc>
                  <a:spcPts val="1160"/>
                </a:lnSpc>
              </a:pPr>
              <a:t>16</a:t>
            </a:fld>
            <a:endParaRPr sz="1200">
              <a:latin typeface="Arial"/>
              <a:cs typeface="Arial"/>
            </a:endParaRPr>
          </a:p>
        </p:txBody>
      </p:sp>
      <p:sp>
        <p:nvSpPr>
          <p:cNvPr id="3" name="object 3"/>
          <p:cNvSpPr txBox="1"/>
          <p:nvPr/>
        </p:nvSpPr>
        <p:spPr>
          <a:xfrm>
            <a:off x="612140" y="1398473"/>
            <a:ext cx="8147050" cy="2914259"/>
          </a:xfrm>
          <a:prstGeom prst="rect">
            <a:avLst/>
          </a:prstGeom>
        </p:spPr>
        <p:txBody>
          <a:bodyPr vert="horz" wrap="square" lIns="0" tIns="13335" rIns="0" bIns="0" rtlCol="0">
            <a:spAutoFit/>
          </a:bodyPr>
          <a:lstStyle/>
          <a:p>
            <a:pPr marL="12700" algn="just">
              <a:lnSpc>
                <a:spcPct val="150000"/>
              </a:lnSpc>
              <a:spcBef>
                <a:spcPts val="105"/>
              </a:spcBef>
            </a:pPr>
            <a:r>
              <a:rPr sz="2000" b="1" spc="-5" dirty="0">
                <a:latin typeface="Times New Roman" pitchFamily="18" charset="0"/>
                <a:cs typeface="Times New Roman" pitchFamily="18" charset="0"/>
              </a:rPr>
              <a:t>Individual</a:t>
            </a:r>
            <a:endParaRPr sz="2000" dirty="0">
              <a:latin typeface="Times New Roman" pitchFamily="18" charset="0"/>
              <a:cs typeface="Times New Roman" pitchFamily="18" charset="0"/>
            </a:endParaRPr>
          </a:p>
          <a:p>
            <a:pPr marL="355600" indent="-343535" algn="just">
              <a:lnSpc>
                <a:spcPct val="150000"/>
              </a:lnSpc>
              <a:spcBef>
                <a:spcPts val="484"/>
              </a:spcBef>
              <a:buClr>
                <a:srgbClr val="006600"/>
              </a:buClr>
              <a:buSzPct val="125000"/>
              <a:buChar char="•"/>
              <a:tabLst>
                <a:tab pos="355600" algn="l"/>
                <a:tab pos="356235" algn="l"/>
              </a:tabLst>
            </a:pPr>
            <a:r>
              <a:rPr sz="2000" spc="-10" dirty="0">
                <a:latin typeface="Times New Roman" pitchFamily="18" charset="0"/>
                <a:cs typeface="Times New Roman" pitchFamily="18" charset="0"/>
              </a:rPr>
              <a:t>Positive </a:t>
            </a:r>
            <a:r>
              <a:rPr sz="2000" spc="-5" dirty="0">
                <a:latin typeface="Times New Roman" pitchFamily="18" charset="0"/>
                <a:cs typeface="Times New Roman" pitchFamily="18" charset="0"/>
              </a:rPr>
              <a:t>attitude: to measurement and change, </a:t>
            </a:r>
            <a:r>
              <a:rPr sz="2000" spc="-10" dirty="0">
                <a:latin typeface="Times New Roman" pitchFamily="18" charset="0"/>
                <a:cs typeface="Times New Roman" pitchFamily="18" charset="0"/>
              </a:rPr>
              <a:t>convinced </a:t>
            </a:r>
            <a:r>
              <a:rPr sz="2000" spc="-5" dirty="0">
                <a:latin typeface="Times New Roman" pitchFamily="18" charset="0"/>
                <a:cs typeface="Times New Roman" pitchFamily="18" charset="0"/>
              </a:rPr>
              <a:t>of</a:t>
            </a:r>
            <a:r>
              <a:rPr sz="2000" spc="-20" dirty="0">
                <a:latin typeface="Times New Roman" pitchFamily="18" charset="0"/>
                <a:cs typeface="Times New Roman" pitchFamily="18" charset="0"/>
              </a:rPr>
              <a:t> </a:t>
            </a:r>
            <a:r>
              <a:rPr sz="2000" spc="-5" dirty="0">
                <a:latin typeface="Times New Roman" pitchFamily="18" charset="0"/>
                <a:cs typeface="Times New Roman" pitchFamily="18" charset="0"/>
              </a:rPr>
              <a:t>benefits</a:t>
            </a:r>
            <a:endParaRPr sz="2000" dirty="0">
              <a:latin typeface="Times New Roman" pitchFamily="18" charset="0"/>
              <a:cs typeface="Times New Roman" pitchFamily="18" charset="0"/>
            </a:endParaRPr>
          </a:p>
          <a:p>
            <a:pPr marL="355600" indent="-343535" algn="just">
              <a:lnSpc>
                <a:spcPct val="150000"/>
              </a:lnSpc>
              <a:spcBef>
                <a:spcPts val="480"/>
              </a:spcBef>
              <a:buClr>
                <a:srgbClr val="006600"/>
              </a:buClr>
              <a:buSzPct val="125000"/>
              <a:buChar char="•"/>
              <a:tabLst>
                <a:tab pos="355600" algn="l"/>
                <a:tab pos="356235" algn="l"/>
              </a:tabLst>
            </a:pPr>
            <a:r>
              <a:rPr sz="2000" spc="-5" dirty="0">
                <a:latin typeface="Times New Roman" pitchFamily="18" charset="0"/>
                <a:cs typeface="Times New Roman" pitchFamily="18" charset="0"/>
              </a:rPr>
              <a:t>Flexibility: </a:t>
            </a:r>
            <a:r>
              <a:rPr sz="2000" dirty="0">
                <a:latin typeface="Times New Roman" pitchFamily="18" charset="0"/>
                <a:cs typeface="Times New Roman" pitchFamily="18" charset="0"/>
              </a:rPr>
              <a:t>room </a:t>
            </a:r>
            <a:r>
              <a:rPr sz="2000" spc="-5" dirty="0">
                <a:latin typeface="Times New Roman" pitchFamily="18" charset="0"/>
                <a:cs typeface="Times New Roman" pitchFamily="18" charset="0"/>
              </a:rPr>
              <a:t>for personal</a:t>
            </a:r>
            <a:r>
              <a:rPr sz="2000" spc="-20" dirty="0">
                <a:latin typeface="Times New Roman" pitchFamily="18" charset="0"/>
                <a:cs typeface="Times New Roman" pitchFamily="18" charset="0"/>
              </a:rPr>
              <a:t> </a:t>
            </a:r>
            <a:r>
              <a:rPr sz="2000" spc="-5" dirty="0">
                <a:latin typeface="Times New Roman" pitchFamily="18" charset="0"/>
                <a:cs typeface="Times New Roman" pitchFamily="18" charset="0"/>
              </a:rPr>
              <a:t>considerations</a:t>
            </a:r>
            <a:endParaRPr sz="2000" dirty="0">
              <a:latin typeface="Times New Roman" pitchFamily="18" charset="0"/>
              <a:cs typeface="Times New Roman" pitchFamily="18" charset="0"/>
            </a:endParaRPr>
          </a:p>
          <a:p>
            <a:pPr marL="355600" indent="-343535" algn="just">
              <a:lnSpc>
                <a:spcPct val="150000"/>
              </a:lnSpc>
              <a:spcBef>
                <a:spcPts val="480"/>
              </a:spcBef>
              <a:buClr>
                <a:srgbClr val="006600"/>
              </a:buClr>
              <a:buSzPct val="125000"/>
              <a:buChar char="•"/>
              <a:tabLst>
                <a:tab pos="355600" algn="l"/>
                <a:tab pos="356235" algn="l"/>
              </a:tabLst>
            </a:pPr>
            <a:r>
              <a:rPr sz="2000" spc="-5" dirty="0">
                <a:latin typeface="Times New Roman" pitchFamily="18" charset="0"/>
                <a:cs typeface="Times New Roman" pitchFamily="18" charset="0"/>
              </a:rPr>
              <a:t>Practicality: immediacy, negotiate </a:t>
            </a:r>
            <a:r>
              <a:rPr sz="2000" dirty="0">
                <a:latin typeface="Times New Roman" pitchFamily="18" charset="0"/>
                <a:cs typeface="Times New Roman" pitchFamily="18" charset="0"/>
              </a:rPr>
              <a:t>with </a:t>
            </a:r>
            <a:r>
              <a:rPr sz="2000" spc="-5" dirty="0">
                <a:latin typeface="Times New Roman" pitchFamily="18" charset="0"/>
                <a:cs typeface="Times New Roman" pitchFamily="18" charset="0"/>
              </a:rPr>
              <a:t>insurers, </a:t>
            </a:r>
            <a:r>
              <a:rPr sz="2000" spc="-10" dirty="0">
                <a:latin typeface="Times New Roman" pitchFamily="18" charset="0"/>
                <a:cs typeface="Times New Roman" pitchFamily="18" charset="0"/>
              </a:rPr>
              <a:t>quality</a:t>
            </a:r>
            <a:r>
              <a:rPr sz="2000" spc="-25" dirty="0">
                <a:latin typeface="Times New Roman" pitchFamily="18" charset="0"/>
                <a:cs typeface="Times New Roman" pitchFamily="18" charset="0"/>
              </a:rPr>
              <a:t> </a:t>
            </a:r>
            <a:r>
              <a:rPr sz="2000" spc="-5" dirty="0">
                <a:latin typeface="Times New Roman" pitchFamily="18" charset="0"/>
                <a:cs typeface="Times New Roman" pitchFamily="18" charset="0"/>
              </a:rPr>
              <a:t>improvement</a:t>
            </a:r>
            <a:endParaRPr sz="2000" dirty="0">
              <a:latin typeface="Times New Roman" pitchFamily="18" charset="0"/>
              <a:cs typeface="Times New Roman" pitchFamily="18" charset="0"/>
            </a:endParaRPr>
          </a:p>
          <a:p>
            <a:pPr>
              <a:lnSpc>
                <a:spcPct val="100000"/>
              </a:lnSpc>
              <a:spcBef>
                <a:spcPts val="20"/>
              </a:spcBef>
            </a:pPr>
            <a:endParaRPr sz="2800" dirty="0">
              <a:latin typeface="Liberation Sans Narrow"/>
              <a:cs typeface="Liberation Sans Narrow"/>
            </a:endParaRPr>
          </a:p>
          <a:p>
            <a:pPr marL="4832350">
              <a:lnSpc>
                <a:spcPct val="100000"/>
              </a:lnSpc>
            </a:pPr>
            <a:r>
              <a:rPr sz="1400" spc="-5" dirty="0">
                <a:latin typeface="Liberation Sans Narrow"/>
                <a:cs typeface="Liberation Sans Narrow"/>
              </a:rPr>
              <a:t>(Swinkels 2011, Jette 2009, Finch 2002, </a:t>
            </a:r>
            <a:r>
              <a:rPr sz="1400" dirty="0">
                <a:latin typeface="Liberation Sans Narrow"/>
                <a:cs typeface="Liberation Sans Narrow"/>
              </a:rPr>
              <a:t>Kay</a:t>
            </a:r>
            <a:r>
              <a:rPr sz="1400" spc="50" dirty="0">
                <a:latin typeface="Liberation Sans Narrow"/>
                <a:cs typeface="Liberation Sans Narrow"/>
              </a:rPr>
              <a:t> </a:t>
            </a:r>
            <a:r>
              <a:rPr sz="1400" spc="-5" dirty="0">
                <a:latin typeface="Liberation Sans Narrow"/>
                <a:cs typeface="Liberation Sans Narrow"/>
              </a:rPr>
              <a:t>2001)</a:t>
            </a:r>
            <a:endParaRPr sz="1400" dirty="0">
              <a:latin typeface="Liberation Sans Narrow"/>
              <a:cs typeface="Liberation Sans Narrow"/>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4800600"/>
          </a:xfrm>
        </p:spPr>
        <p:txBody>
          <a:bodyPr/>
          <a:lstStyle/>
          <a:p>
            <a:pPr marL="12700" algn="just">
              <a:lnSpc>
                <a:spcPct val="150000"/>
              </a:lnSpc>
              <a:spcBef>
                <a:spcPts val="2210"/>
              </a:spcBef>
            </a:pPr>
            <a:r>
              <a:rPr lang="en-US" sz="2000" b="1" dirty="0">
                <a:latin typeface="Times New Roman" pitchFamily="18" charset="0"/>
                <a:cs typeface="Times New Roman" pitchFamily="18" charset="0"/>
              </a:rPr>
              <a:t>External</a:t>
            </a:r>
            <a:endParaRPr lang="en-US" sz="2000" dirty="0">
              <a:latin typeface="Times New Roman" pitchFamily="18" charset="0"/>
              <a:cs typeface="Times New Roman" pitchFamily="18" charset="0"/>
            </a:endParaRPr>
          </a:p>
          <a:p>
            <a:pPr marL="355600" indent="-343535" algn="just">
              <a:lnSpc>
                <a:spcPct val="150000"/>
              </a:lnSpc>
              <a:spcBef>
                <a:spcPts val="480"/>
              </a:spcBef>
              <a:buClr>
                <a:srgbClr val="006600"/>
              </a:buClr>
              <a:buSzPct val="125000"/>
              <a:tabLst>
                <a:tab pos="355600" algn="l"/>
                <a:tab pos="356235" algn="l"/>
              </a:tabLst>
            </a:pPr>
            <a:r>
              <a:rPr lang="en-US" sz="2000" spc="-5" dirty="0">
                <a:latin typeface="Times New Roman" pitchFamily="18" charset="0"/>
                <a:cs typeface="Times New Roman" pitchFamily="18" charset="0"/>
              </a:rPr>
              <a:t>Access to resources: </a:t>
            </a:r>
            <a:r>
              <a:rPr lang="en-US" sz="2000" dirty="0">
                <a:latin typeface="Times New Roman" pitchFamily="18" charset="0"/>
                <a:cs typeface="Times New Roman" pitchFamily="18" charset="0"/>
              </a:rPr>
              <a:t>range </a:t>
            </a:r>
            <a:r>
              <a:rPr lang="en-US" sz="2000" spc="-5" dirty="0">
                <a:latin typeface="Times New Roman" pitchFamily="18" charset="0"/>
                <a:cs typeface="Times New Roman" pitchFamily="18" charset="0"/>
              </a:rPr>
              <a:t>of measures, guide to</a:t>
            </a:r>
            <a:r>
              <a:rPr lang="en-US" sz="2000" spc="-10" dirty="0">
                <a:latin typeface="Times New Roman" pitchFamily="18" charset="0"/>
                <a:cs typeface="Times New Roman" pitchFamily="18" charset="0"/>
              </a:rPr>
              <a:t> selection</a:t>
            </a:r>
            <a:endParaRPr lang="en-US" sz="2000" dirty="0">
              <a:latin typeface="Times New Roman" pitchFamily="18" charset="0"/>
              <a:cs typeface="Times New Roman" pitchFamily="18" charset="0"/>
            </a:endParaRPr>
          </a:p>
          <a:p>
            <a:pPr marL="756285" lvl="1" indent="-287020" algn="just">
              <a:lnSpc>
                <a:spcPct val="150000"/>
              </a:lnSpc>
              <a:spcBef>
                <a:spcPts val="439"/>
              </a:spcBef>
              <a:buClr>
                <a:srgbClr val="006600"/>
              </a:buClr>
              <a:buChar char="–"/>
              <a:tabLst>
                <a:tab pos="756285" algn="l"/>
                <a:tab pos="756920" algn="l"/>
              </a:tabLst>
            </a:pPr>
            <a:r>
              <a:rPr lang="en-US" spc="-5" dirty="0">
                <a:latin typeface="Times New Roman" pitchFamily="18" charset="0"/>
                <a:cs typeface="Times New Roman" pitchFamily="18" charset="0"/>
              </a:rPr>
              <a:t>Provide </a:t>
            </a:r>
            <a:r>
              <a:rPr lang="en-US" spc="-10" dirty="0">
                <a:latin typeface="Times New Roman" pitchFamily="18" charset="0"/>
                <a:cs typeface="Times New Roman" pitchFamily="18" charset="0"/>
              </a:rPr>
              <a:t>summaries </a:t>
            </a:r>
            <a:r>
              <a:rPr lang="en-US" spc="-5" dirty="0">
                <a:latin typeface="Times New Roman" pitchFamily="18" charset="0"/>
                <a:cs typeface="Times New Roman" pitchFamily="18" charset="0"/>
              </a:rPr>
              <a:t>of research written in an understandable </a:t>
            </a:r>
            <a:r>
              <a:rPr lang="en-US" spc="-10" dirty="0">
                <a:latin typeface="Times New Roman" pitchFamily="18" charset="0"/>
                <a:cs typeface="Times New Roman" pitchFamily="18" charset="0"/>
              </a:rPr>
              <a:t>manner </a:t>
            </a:r>
            <a:r>
              <a:rPr lang="en-US" dirty="0">
                <a:latin typeface="Times New Roman" pitchFamily="18" charset="0"/>
                <a:cs typeface="Times New Roman" pitchFamily="18" charset="0"/>
              </a:rPr>
              <a:t>(Bury,</a:t>
            </a:r>
            <a:r>
              <a:rPr lang="en-US" spc="229" dirty="0">
                <a:latin typeface="Times New Roman" pitchFamily="18" charset="0"/>
                <a:cs typeface="Times New Roman" pitchFamily="18" charset="0"/>
              </a:rPr>
              <a:t> </a:t>
            </a:r>
            <a:r>
              <a:rPr lang="en-US" spc="-10" dirty="0">
                <a:latin typeface="Times New Roman" pitchFamily="18" charset="0"/>
                <a:cs typeface="Times New Roman" pitchFamily="18" charset="0"/>
              </a:rPr>
              <a:t>1996)</a:t>
            </a:r>
            <a:endParaRPr lang="en-US" dirty="0">
              <a:latin typeface="Times New Roman" pitchFamily="18" charset="0"/>
              <a:cs typeface="Times New Roman" pitchFamily="18" charset="0"/>
            </a:endParaRPr>
          </a:p>
          <a:p>
            <a:pPr marL="756285" lvl="1" indent="-287020" algn="just">
              <a:lnSpc>
                <a:spcPct val="150000"/>
              </a:lnSpc>
              <a:spcBef>
                <a:spcPts val="434"/>
              </a:spcBef>
              <a:buClr>
                <a:srgbClr val="006600"/>
              </a:buClr>
              <a:buChar char="–"/>
              <a:tabLst>
                <a:tab pos="756285" algn="l"/>
                <a:tab pos="756920" algn="l"/>
              </a:tabLst>
            </a:pPr>
            <a:r>
              <a:rPr lang="en-US" spc="-5" dirty="0">
                <a:latin typeface="Times New Roman" pitchFamily="18" charset="0"/>
                <a:cs typeface="Times New Roman" pitchFamily="18" charset="0"/>
              </a:rPr>
              <a:t>Concisely </a:t>
            </a:r>
            <a:r>
              <a:rPr lang="en-US" spc="-10" dirty="0">
                <a:latin typeface="Times New Roman" pitchFamily="18" charset="0"/>
                <a:cs typeface="Times New Roman" pitchFamily="18" charset="0"/>
              </a:rPr>
              <a:t>summarized </a:t>
            </a:r>
            <a:r>
              <a:rPr lang="en-US" spc="-5" dirty="0">
                <a:latin typeface="Times New Roman" pitchFamily="18" charset="0"/>
                <a:cs typeface="Times New Roman" pitchFamily="18" charset="0"/>
              </a:rPr>
              <a:t>research (</a:t>
            </a:r>
            <a:r>
              <a:rPr lang="en-US" spc="-5" dirty="0" err="1">
                <a:latin typeface="Times New Roman" pitchFamily="18" charset="0"/>
                <a:cs typeface="Times New Roman" pitchFamily="18" charset="0"/>
              </a:rPr>
              <a:t>Jette</a:t>
            </a:r>
            <a:r>
              <a:rPr lang="en-US" spc="-5" dirty="0">
                <a:latin typeface="Times New Roman" pitchFamily="18" charset="0"/>
                <a:cs typeface="Times New Roman" pitchFamily="18" charset="0"/>
              </a:rPr>
              <a:t> et al,</a:t>
            </a:r>
            <a:r>
              <a:rPr lang="en-US" spc="70" dirty="0">
                <a:latin typeface="Times New Roman" pitchFamily="18" charset="0"/>
                <a:cs typeface="Times New Roman" pitchFamily="18" charset="0"/>
              </a:rPr>
              <a:t> </a:t>
            </a:r>
            <a:r>
              <a:rPr lang="en-US" spc="-10" dirty="0">
                <a:latin typeface="Times New Roman" pitchFamily="18" charset="0"/>
                <a:cs typeface="Times New Roman" pitchFamily="18" charset="0"/>
              </a:rPr>
              <a:t>2003)</a:t>
            </a:r>
            <a:endParaRPr lang="en-US" dirty="0">
              <a:latin typeface="Times New Roman" pitchFamily="18" charset="0"/>
              <a:cs typeface="Times New Roman" pitchFamily="18" charset="0"/>
            </a:endParaRPr>
          </a:p>
          <a:p>
            <a:pPr marL="756285" lvl="1" indent="-287020" algn="just">
              <a:lnSpc>
                <a:spcPct val="150000"/>
              </a:lnSpc>
              <a:spcBef>
                <a:spcPts val="430"/>
              </a:spcBef>
              <a:buClr>
                <a:srgbClr val="006600"/>
              </a:buClr>
              <a:buChar char="–"/>
              <a:tabLst>
                <a:tab pos="756285" algn="l"/>
                <a:tab pos="756920" algn="l"/>
              </a:tabLst>
            </a:pPr>
            <a:r>
              <a:rPr lang="en-US" spc="-5" dirty="0">
                <a:latin typeface="Times New Roman" pitchFamily="18" charset="0"/>
                <a:cs typeface="Times New Roman" pitchFamily="18" charset="0"/>
              </a:rPr>
              <a:t>Free </a:t>
            </a:r>
            <a:r>
              <a:rPr lang="en-US" spc="-10" dirty="0">
                <a:latin typeface="Times New Roman" pitchFamily="18" charset="0"/>
                <a:cs typeface="Times New Roman" pitchFamily="18" charset="0"/>
              </a:rPr>
              <a:t>online </a:t>
            </a:r>
            <a:r>
              <a:rPr lang="en-US" spc="-5" dirty="0">
                <a:latin typeface="Times New Roman" pitchFamily="18" charset="0"/>
                <a:cs typeface="Times New Roman" pitchFamily="18" charset="0"/>
              </a:rPr>
              <a:t>resources that are </a:t>
            </a:r>
            <a:r>
              <a:rPr lang="en-US" spc="-10" dirty="0">
                <a:latin typeface="Times New Roman" pitchFamily="18" charset="0"/>
                <a:cs typeface="Times New Roman" pitchFamily="18" charset="0"/>
              </a:rPr>
              <a:t>available </a:t>
            </a:r>
            <a:r>
              <a:rPr lang="en-US" spc="-5" dirty="0">
                <a:latin typeface="Times New Roman" pitchFamily="18" charset="0"/>
                <a:cs typeface="Times New Roman" pitchFamily="18" charset="0"/>
              </a:rPr>
              <a:t>at the </a:t>
            </a:r>
            <a:r>
              <a:rPr lang="en-US" spc="-10" dirty="0">
                <a:latin typeface="Times New Roman" pitchFamily="18" charset="0"/>
                <a:cs typeface="Times New Roman" pitchFamily="18" charset="0"/>
              </a:rPr>
              <a:t>point </a:t>
            </a:r>
            <a:r>
              <a:rPr lang="en-US" spc="-5" dirty="0">
                <a:latin typeface="Times New Roman" pitchFamily="18" charset="0"/>
                <a:cs typeface="Times New Roman" pitchFamily="18" charset="0"/>
              </a:rPr>
              <a:t>of care (</a:t>
            </a:r>
            <a:r>
              <a:rPr lang="en-US" spc="-5" dirty="0" err="1">
                <a:latin typeface="Times New Roman" pitchFamily="18" charset="0"/>
                <a:cs typeface="Times New Roman" pitchFamily="18" charset="0"/>
              </a:rPr>
              <a:t>Jette</a:t>
            </a:r>
            <a:r>
              <a:rPr lang="en-US" spc="-5" dirty="0">
                <a:latin typeface="Times New Roman" pitchFamily="18" charset="0"/>
                <a:cs typeface="Times New Roman" pitchFamily="18" charset="0"/>
              </a:rPr>
              <a:t> et al,</a:t>
            </a:r>
            <a:r>
              <a:rPr lang="en-US" spc="275" dirty="0">
                <a:latin typeface="Times New Roman" pitchFamily="18" charset="0"/>
                <a:cs typeface="Times New Roman" pitchFamily="18" charset="0"/>
              </a:rPr>
              <a:t> </a:t>
            </a:r>
            <a:r>
              <a:rPr lang="en-US" spc="-10" dirty="0">
                <a:latin typeface="Times New Roman" pitchFamily="18" charset="0"/>
                <a:cs typeface="Times New Roman" pitchFamily="18" charset="0"/>
              </a:rPr>
              <a:t>2003)</a:t>
            </a:r>
            <a:endParaRPr lang="en-US" dirty="0">
              <a:latin typeface="Times New Roman" pitchFamily="18" charset="0"/>
              <a:cs typeface="Times New Roman" pitchFamily="18" charset="0"/>
            </a:endParaRPr>
          </a:p>
          <a:p>
            <a:pPr marL="355600" indent="-343535" algn="just">
              <a:lnSpc>
                <a:spcPct val="150000"/>
              </a:lnSpc>
              <a:spcBef>
                <a:spcPts val="470"/>
              </a:spcBef>
              <a:buClr>
                <a:srgbClr val="006600"/>
              </a:buClr>
              <a:buSzPct val="125000"/>
              <a:tabLst>
                <a:tab pos="355600" algn="l"/>
                <a:tab pos="356235" algn="l"/>
              </a:tabLst>
            </a:pPr>
            <a:r>
              <a:rPr lang="en-US" sz="2000" spc="-5" dirty="0">
                <a:latin typeface="Times New Roman" pitchFamily="18" charset="0"/>
                <a:cs typeface="Times New Roman" pitchFamily="18" charset="0"/>
              </a:rPr>
              <a:t>Support: from colleagues (opinion leaders) and</a:t>
            </a:r>
            <a:r>
              <a:rPr lang="en-US" sz="2000" spc="-20" dirty="0">
                <a:latin typeface="Times New Roman" pitchFamily="18" charset="0"/>
                <a:cs typeface="Times New Roman" pitchFamily="18" charset="0"/>
              </a:rPr>
              <a:t> </a:t>
            </a:r>
            <a:r>
              <a:rPr lang="en-US" sz="2000" spc="-5" dirty="0">
                <a:latin typeface="Times New Roman" pitchFamily="18" charset="0"/>
                <a:cs typeface="Times New Roman" pitchFamily="18" charset="0"/>
              </a:rPr>
              <a:t>organization</a:t>
            </a:r>
            <a:endParaRPr lang="en-US" sz="2000" dirty="0">
              <a:latin typeface="Times New Roman" pitchFamily="18" charset="0"/>
              <a:cs typeface="Times New Roman" pitchFamily="18" charset="0"/>
            </a:endParaRPr>
          </a:p>
          <a:p>
            <a:pPr marL="355600" indent="-343535" algn="just">
              <a:lnSpc>
                <a:spcPct val="150000"/>
              </a:lnSpc>
              <a:spcBef>
                <a:spcPts val="480"/>
              </a:spcBef>
              <a:buClr>
                <a:srgbClr val="006600"/>
              </a:buClr>
              <a:buSzPct val="125000"/>
              <a:tabLst>
                <a:tab pos="355600" algn="l"/>
                <a:tab pos="356235" algn="l"/>
              </a:tabLst>
            </a:pPr>
            <a:r>
              <a:rPr lang="en-US" sz="2000" spc="-5" dirty="0">
                <a:latin typeface="Times New Roman" pitchFamily="18" charset="0"/>
                <a:cs typeface="Times New Roman" pitchFamily="18" charset="0"/>
              </a:rPr>
              <a:t>Guidance </a:t>
            </a:r>
            <a:r>
              <a:rPr lang="en-US" sz="2000" spc="-10" dirty="0">
                <a:latin typeface="Times New Roman" pitchFamily="18" charset="0"/>
                <a:cs typeface="Times New Roman" pitchFamily="18" charset="0"/>
              </a:rPr>
              <a:t>in selection, </a:t>
            </a:r>
            <a:r>
              <a:rPr lang="en-US" sz="2000" spc="-5" dirty="0">
                <a:latin typeface="Times New Roman" pitchFamily="18" charset="0"/>
                <a:cs typeface="Times New Roman" pitchFamily="18" charset="0"/>
              </a:rPr>
              <a:t>administration, scoring, and</a:t>
            </a:r>
            <a:r>
              <a:rPr lang="en-US" sz="2000" dirty="0">
                <a:latin typeface="Times New Roman" pitchFamily="18" charset="0"/>
                <a:cs typeface="Times New Roman" pitchFamily="18" charset="0"/>
              </a:rPr>
              <a:t> </a:t>
            </a:r>
            <a:r>
              <a:rPr lang="en-US" sz="2000" spc="-5" dirty="0">
                <a:latin typeface="Times New Roman" pitchFamily="18" charset="0"/>
                <a:cs typeface="Times New Roman" pitchFamily="18" charset="0"/>
              </a:rPr>
              <a:t>interpretation</a:t>
            </a:r>
            <a:endParaRPr lang="en-US" sz="2000" dirty="0">
              <a:latin typeface="Times New Roman" pitchFamily="18" charset="0"/>
              <a:cs typeface="Times New Roman" pitchFamily="18" charset="0"/>
            </a:endParaRPr>
          </a:p>
          <a:p>
            <a:endParaRPr lang="en-IN" dirty="0"/>
          </a:p>
        </p:txBody>
      </p:sp>
      <p:sp>
        <p:nvSpPr>
          <p:cNvPr id="4" name="TextBox 3"/>
          <p:cNvSpPr txBox="1"/>
          <p:nvPr/>
        </p:nvSpPr>
        <p:spPr>
          <a:xfrm>
            <a:off x="5410200" y="5715000"/>
            <a:ext cx="2438400" cy="786754"/>
          </a:xfrm>
          <a:prstGeom prst="rect">
            <a:avLst/>
          </a:prstGeom>
          <a:noFill/>
        </p:spPr>
        <p:txBody>
          <a:bodyPr wrap="square" rtlCol="0">
            <a:spAutoFit/>
          </a:bodyPr>
          <a:lstStyle/>
          <a:p>
            <a:pPr algn="just">
              <a:lnSpc>
                <a:spcPct val="150000"/>
              </a:lnSpc>
            </a:pPr>
            <a:r>
              <a:rPr lang="de-DE" sz="1600" spc="-5" dirty="0" smtClean="0">
                <a:latin typeface="Times New Roman" pitchFamily="18" charset="0"/>
                <a:cs typeface="Times New Roman" pitchFamily="18" charset="0"/>
              </a:rPr>
              <a:t>(Swinkels 2011, Jette 2009, Finch 2002, </a:t>
            </a:r>
            <a:r>
              <a:rPr lang="de-DE" sz="1600" dirty="0" smtClean="0">
                <a:latin typeface="Times New Roman" pitchFamily="18" charset="0"/>
                <a:cs typeface="Times New Roman" pitchFamily="18" charset="0"/>
              </a:rPr>
              <a:t>Kay</a:t>
            </a:r>
            <a:r>
              <a:rPr lang="de-DE" sz="1600" spc="50" dirty="0" smtClean="0">
                <a:latin typeface="Times New Roman" pitchFamily="18" charset="0"/>
                <a:cs typeface="Times New Roman" pitchFamily="18" charset="0"/>
              </a:rPr>
              <a:t> </a:t>
            </a:r>
            <a:r>
              <a:rPr lang="de-DE" sz="1600" spc="-5" dirty="0" smtClean="0">
                <a:latin typeface="Times New Roman" pitchFamily="18" charset="0"/>
                <a:cs typeface="Times New Roman" pitchFamily="18" charset="0"/>
              </a:rPr>
              <a:t>2001</a:t>
            </a:r>
            <a:endParaRPr lang="en-IN"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187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7845" y="309649"/>
            <a:ext cx="4066540" cy="500458"/>
          </a:xfrm>
          <a:prstGeom prst="rect">
            <a:avLst/>
          </a:prstGeom>
        </p:spPr>
        <p:txBody>
          <a:bodyPr vert="horz" wrap="square" lIns="0" tIns="12700" rIns="0" bIns="0" rtlCol="0">
            <a:spAutoFit/>
          </a:bodyPr>
          <a:lstStyle/>
          <a:p>
            <a:pPr marL="12700" algn="just">
              <a:lnSpc>
                <a:spcPct val="150000"/>
              </a:lnSpc>
              <a:spcBef>
                <a:spcPts val="100"/>
              </a:spcBef>
            </a:pPr>
            <a:r>
              <a:rPr sz="2400" dirty="0">
                <a:latin typeface="Times New Roman" pitchFamily="18" charset="0"/>
                <a:cs typeface="Times New Roman" pitchFamily="18" charset="0"/>
              </a:rPr>
              <a:t>Common</a:t>
            </a:r>
            <a:r>
              <a:rPr sz="2400" spc="-60" dirty="0">
                <a:latin typeface="Times New Roman" pitchFamily="18" charset="0"/>
                <a:cs typeface="Times New Roman" pitchFamily="18" charset="0"/>
              </a:rPr>
              <a:t> </a:t>
            </a:r>
            <a:r>
              <a:rPr sz="2400" spc="-5" dirty="0">
                <a:latin typeface="Times New Roman" pitchFamily="18" charset="0"/>
                <a:cs typeface="Times New Roman" pitchFamily="18" charset="0"/>
              </a:rPr>
              <a:t>Challenges</a:t>
            </a:r>
            <a:endParaRPr sz="2400" dirty="0">
              <a:latin typeface="Times New Roman" pitchFamily="18" charset="0"/>
              <a:cs typeface="Times New Roman" pitchFamily="18" charset="0"/>
            </a:endParaRPr>
          </a:p>
        </p:txBody>
      </p:sp>
      <p:sp>
        <p:nvSpPr>
          <p:cNvPr id="4" name="object 4"/>
          <p:cNvSpPr txBox="1"/>
          <p:nvPr/>
        </p:nvSpPr>
        <p:spPr>
          <a:xfrm>
            <a:off x="8665209" y="6424351"/>
            <a:ext cx="127000" cy="229870"/>
          </a:xfrm>
          <a:prstGeom prst="rect">
            <a:avLst/>
          </a:prstGeom>
        </p:spPr>
        <p:txBody>
          <a:bodyPr vert="horz" wrap="square" lIns="0" tIns="0" rIns="0" bIns="0" rtlCol="0">
            <a:spAutoFit/>
          </a:bodyPr>
          <a:lstStyle/>
          <a:p>
            <a:pPr marL="38100">
              <a:lnSpc>
                <a:spcPts val="1160"/>
              </a:lnSpc>
            </a:pPr>
            <a:fld id="{81D60167-4931-47E6-BA6A-407CBD079E47}" type="slidenum">
              <a:rPr sz="1200" spc="-270" dirty="0">
                <a:latin typeface="Arial"/>
                <a:cs typeface="Arial"/>
              </a:rPr>
              <a:pPr marL="38100">
                <a:lnSpc>
                  <a:spcPts val="1160"/>
                </a:lnSpc>
              </a:pPr>
              <a:t>18</a:t>
            </a:fld>
            <a:endParaRPr sz="1200">
              <a:latin typeface="Arial"/>
              <a:cs typeface="Arial"/>
            </a:endParaRPr>
          </a:p>
        </p:txBody>
      </p:sp>
      <p:sp>
        <p:nvSpPr>
          <p:cNvPr id="3" name="object 3"/>
          <p:cNvSpPr txBox="1"/>
          <p:nvPr/>
        </p:nvSpPr>
        <p:spPr>
          <a:xfrm>
            <a:off x="612140" y="1516506"/>
            <a:ext cx="7687945" cy="5003293"/>
          </a:xfrm>
          <a:prstGeom prst="rect">
            <a:avLst/>
          </a:prstGeom>
        </p:spPr>
        <p:txBody>
          <a:bodyPr vert="horz" wrap="square" lIns="0" tIns="12065" rIns="0" bIns="0" rtlCol="0">
            <a:spAutoFit/>
          </a:bodyPr>
          <a:lstStyle/>
          <a:p>
            <a:pPr marL="355600" indent="-343535" algn="just">
              <a:lnSpc>
                <a:spcPct val="150000"/>
              </a:lnSpc>
              <a:spcBef>
                <a:spcPts val="95"/>
              </a:spcBef>
              <a:buClr>
                <a:srgbClr val="006600"/>
              </a:buClr>
              <a:buSzPct val="124000"/>
              <a:buFont typeface="Liberation Sans Narrow"/>
              <a:buChar char="•"/>
              <a:tabLst>
                <a:tab pos="355600" algn="l"/>
                <a:tab pos="356235" algn="l"/>
              </a:tabLst>
            </a:pPr>
            <a:r>
              <a:rPr sz="2000" b="1" spc="-10" dirty="0">
                <a:latin typeface="Times New Roman" pitchFamily="18" charset="0"/>
                <a:cs typeface="Times New Roman" pitchFamily="18" charset="0"/>
              </a:rPr>
              <a:t>Individual</a:t>
            </a:r>
            <a:endParaRPr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sz="2000" b="1" spc="-5" dirty="0">
                <a:latin typeface="Times New Roman" pitchFamily="18" charset="0"/>
                <a:cs typeface="Times New Roman" pitchFamily="18" charset="0"/>
              </a:rPr>
              <a:t>Time: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search, administer, score,</a:t>
            </a:r>
            <a:r>
              <a:rPr sz="2000" spc="35" dirty="0">
                <a:latin typeface="Times New Roman" pitchFamily="18" charset="0"/>
                <a:cs typeface="Times New Roman" pitchFamily="18" charset="0"/>
              </a:rPr>
              <a:t> </a:t>
            </a:r>
            <a:r>
              <a:rPr sz="2000" spc="-10" dirty="0">
                <a:latin typeface="Times New Roman" pitchFamily="18" charset="0"/>
                <a:cs typeface="Times New Roman" pitchFamily="18" charset="0"/>
              </a:rPr>
              <a:t>interpret</a:t>
            </a:r>
            <a:endParaRPr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sz="2000" b="1" spc="-5" dirty="0">
                <a:latin typeface="Times New Roman" pitchFamily="18" charset="0"/>
                <a:cs typeface="Times New Roman" pitchFamily="18" charset="0"/>
              </a:rPr>
              <a:t>Knowledge: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select,</a:t>
            </a:r>
            <a:r>
              <a:rPr sz="2000" spc="-30" dirty="0">
                <a:latin typeface="Times New Roman" pitchFamily="18" charset="0"/>
                <a:cs typeface="Times New Roman" pitchFamily="18" charset="0"/>
              </a:rPr>
              <a:t> </a:t>
            </a:r>
            <a:r>
              <a:rPr sz="2000" spc="-10" dirty="0">
                <a:latin typeface="Times New Roman" pitchFamily="18" charset="0"/>
                <a:cs typeface="Times New Roman" pitchFamily="18" charset="0"/>
              </a:rPr>
              <a:t>interpret</a:t>
            </a:r>
            <a:endParaRPr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sz="2000" b="1" spc="-10" dirty="0">
                <a:latin typeface="Times New Roman" pitchFamily="18" charset="0"/>
                <a:cs typeface="Times New Roman" pitchFamily="18" charset="0"/>
              </a:rPr>
              <a:t>Resources </a:t>
            </a:r>
            <a:r>
              <a:rPr sz="2000" spc="-5" dirty="0">
                <a:latin typeface="Times New Roman" pitchFamily="18" charset="0"/>
                <a:cs typeface="Times New Roman" pitchFamily="18" charset="0"/>
              </a:rPr>
              <a:t>too few </a:t>
            </a:r>
            <a:r>
              <a:rPr sz="2000" spc="-10" dirty="0">
                <a:latin typeface="Times New Roman" pitchFamily="18" charset="0"/>
                <a:cs typeface="Times New Roman" pitchFamily="18" charset="0"/>
              </a:rPr>
              <a:t>available, </a:t>
            </a:r>
            <a:r>
              <a:rPr sz="2000" spc="-5" dirty="0">
                <a:latin typeface="Times New Roman" pitchFamily="18" charset="0"/>
                <a:cs typeface="Times New Roman" pitchFamily="18" charset="0"/>
              </a:rPr>
              <a:t>too </a:t>
            </a:r>
            <a:r>
              <a:rPr sz="2000" spc="-10" dirty="0">
                <a:latin typeface="Times New Roman" pitchFamily="18" charset="0"/>
                <a:cs typeface="Times New Roman" pitchFamily="18" charset="0"/>
              </a:rPr>
              <a:t>many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choose, difficult </a:t>
            </a:r>
            <a:r>
              <a:rPr sz="2000" spc="-5" dirty="0">
                <a:latin typeface="Times New Roman" pitchFamily="18" charset="0"/>
                <a:cs typeface="Times New Roman" pitchFamily="18" charset="0"/>
              </a:rPr>
              <a:t>to set</a:t>
            </a:r>
            <a:r>
              <a:rPr sz="2000" spc="75" dirty="0">
                <a:latin typeface="Times New Roman" pitchFamily="18" charset="0"/>
                <a:cs typeface="Times New Roman" pitchFamily="18" charset="0"/>
              </a:rPr>
              <a:t> </a:t>
            </a:r>
            <a:r>
              <a:rPr sz="2000" spc="-10" dirty="0">
                <a:latin typeface="Times New Roman" pitchFamily="18" charset="0"/>
                <a:cs typeface="Times New Roman" pitchFamily="18" charset="0"/>
              </a:rPr>
              <a:t>up,</a:t>
            </a:r>
            <a:endParaRPr sz="2000" dirty="0">
              <a:latin typeface="Times New Roman" pitchFamily="18" charset="0"/>
              <a:cs typeface="Times New Roman" pitchFamily="18" charset="0"/>
            </a:endParaRPr>
          </a:p>
          <a:p>
            <a:pPr marL="756285" algn="just">
              <a:lnSpc>
                <a:spcPct val="150000"/>
              </a:lnSpc>
            </a:pPr>
            <a:r>
              <a:rPr sz="2000" spc="-10" dirty="0">
                <a:latin typeface="Times New Roman" pitchFamily="18" charset="0"/>
                <a:cs typeface="Times New Roman" pitchFamily="18" charset="0"/>
              </a:rPr>
              <a:t>equipment required, unclear instructions, difficult </a:t>
            </a:r>
            <a:r>
              <a:rPr sz="2000" dirty="0">
                <a:latin typeface="Times New Roman" pitchFamily="18" charset="0"/>
                <a:cs typeface="Times New Roman" pitchFamily="18" charset="0"/>
              </a:rPr>
              <a:t>to</a:t>
            </a:r>
            <a:r>
              <a:rPr sz="2000" spc="95" dirty="0">
                <a:latin typeface="Times New Roman" pitchFamily="18" charset="0"/>
                <a:cs typeface="Times New Roman" pitchFamily="18" charset="0"/>
              </a:rPr>
              <a:t> </a:t>
            </a:r>
            <a:r>
              <a:rPr sz="2000" spc="-10" dirty="0">
                <a:latin typeface="Times New Roman" pitchFamily="18" charset="0"/>
                <a:cs typeface="Times New Roman" pitchFamily="18" charset="0"/>
              </a:rPr>
              <a:t>interpret</a:t>
            </a:r>
            <a:endParaRPr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sz="2000" b="1" spc="-5" dirty="0">
                <a:latin typeface="Times New Roman" pitchFamily="18" charset="0"/>
                <a:cs typeface="Times New Roman" pitchFamily="18" charset="0"/>
              </a:rPr>
              <a:t>Competence: </a:t>
            </a:r>
            <a:r>
              <a:rPr sz="2000" spc="-10" dirty="0">
                <a:latin typeface="Times New Roman" pitchFamily="18" charset="0"/>
                <a:cs typeface="Times New Roman" pitchFamily="18" charset="0"/>
              </a:rPr>
              <a:t>education, routine,</a:t>
            </a:r>
            <a:r>
              <a:rPr sz="2000" spc="40" dirty="0">
                <a:latin typeface="Times New Roman" pitchFamily="18" charset="0"/>
                <a:cs typeface="Times New Roman" pitchFamily="18" charset="0"/>
              </a:rPr>
              <a:t> </a:t>
            </a:r>
            <a:r>
              <a:rPr sz="2000" spc="-10" dirty="0">
                <a:latin typeface="Times New Roman" pitchFamily="18" charset="0"/>
                <a:cs typeface="Times New Roman" pitchFamily="18" charset="0"/>
              </a:rPr>
              <a:t>experience</a:t>
            </a:r>
            <a:endParaRPr sz="2000" dirty="0">
              <a:latin typeface="Times New Roman" pitchFamily="18" charset="0"/>
              <a:cs typeface="Times New Roman" pitchFamily="18" charset="0"/>
            </a:endParaRPr>
          </a:p>
          <a:p>
            <a:pPr marL="756285" marR="807085" lvl="1" indent="-287020" algn="just">
              <a:lnSpc>
                <a:spcPct val="150000"/>
              </a:lnSpc>
              <a:spcBef>
                <a:spcPts val="660"/>
              </a:spcBef>
              <a:buClr>
                <a:srgbClr val="006600"/>
              </a:buClr>
              <a:buFont typeface="Liberation Sans Narrow"/>
              <a:buChar char="–"/>
              <a:tabLst>
                <a:tab pos="756285" algn="l"/>
                <a:tab pos="756920" algn="l"/>
              </a:tabLst>
            </a:pPr>
            <a:r>
              <a:rPr sz="2000" b="1" spc="-5" dirty="0">
                <a:latin typeface="Times New Roman" pitchFamily="18" charset="0"/>
                <a:cs typeface="Times New Roman" pitchFamily="18" charset="0"/>
              </a:rPr>
              <a:t>Attitude: </a:t>
            </a:r>
            <a:r>
              <a:rPr sz="2000" spc="-5" dirty="0">
                <a:latin typeface="Times New Roman" pitchFamily="18" charset="0"/>
                <a:cs typeface="Times New Roman" pitchFamily="18" charset="0"/>
              </a:rPr>
              <a:t>resist </a:t>
            </a:r>
            <a:r>
              <a:rPr sz="2000" spc="-10" dirty="0">
                <a:latin typeface="Times New Roman" pitchFamily="18" charset="0"/>
                <a:cs typeface="Times New Roman" pitchFamily="18" charset="0"/>
              </a:rPr>
              <a:t>change/set </a:t>
            </a:r>
            <a:r>
              <a:rPr sz="2000" spc="-5" dirty="0">
                <a:latin typeface="Times New Roman" pitchFamily="18" charset="0"/>
                <a:cs typeface="Times New Roman" pitchFamily="18" charset="0"/>
              </a:rPr>
              <a:t>in </a:t>
            </a:r>
            <a:r>
              <a:rPr sz="2000" spc="-10" dirty="0">
                <a:latin typeface="Times New Roman" pitchFamily="18" charset="0"/>
                <a:cs typeface="Times New Roman" pitchFamily="18" charset="0"/>
              </a:rPr>
              <a:t>ways, skeptical, overwhelmed,  confidence</a:t>
            </a:r>
            <a:endParaRPr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sz="2000" b="1" spc="-5" dirty="0">
                <a:latin typeface="Times New Roman" pitchFamily="18" charset="0"/>
                <a:cs typeface="Times New Roman" pitchFamily="18" charset="0"/>
              </a:rPr>
              <a:t>Opinion leader </a:t>
            </a:r>
            <a:r>
              <a:rPr sz="2000" spc="-5" dirty="0">
                <a:latin typeface="Times New Roman" pitchFamily="18" charset="0"/>
                <a:cs typeface="Times New Roman" pitchFamily="18" charset="0"/>
              </a:rPr>
              <a:t>(vs.</a:t>
            </a:r>
            <a:r>
              <a:rPr sz="2000" spc="-30" dirty="0">
                <a:latin typeface="Times New Roman" pitchFamily="18" charset="0"/>
                <a:cs typeface="Times New Roman" pitchFamily="18" charset="0"/>
              </a:rPr>
              <a:t> </a:t>
            </a:r>
            <a:r>
              <a:rPr sz="2000" spc="-10" dirty="0">
                <a:latin typeface="Times New Roman" pitchFamily="18" charset="0"/>
                <a:cs typeface="Times New Roman" pitchFamily="18" charset="0"/>
              </a:rPr>
              <a:t>champion)</a:t>
            </a:r>
            <a:endParaRPr sz="2000" dirty="0">
              <a:latin typeface="Times New Roman" pitchFamily="18" charset="0"/>
              <a:cs typeface="Times New Roman" pitchFamily="18" charset="0"/>
            </a:endParaRPr>
          </a:p>
          <a:p>
            <a:pPr marL="3427095">
              <a:lnSpc>
                <a:spcPct val="100000"/>
              </a:lnSpc>
              <a:spcBef>
                <a:spcPts val="1515"/>
              </a:spcBef>
            </a:pPr>
            <a:r>
              <a:rPr sz="1800" spc="-5" dirty="0" smtClean="0">
                <a:latin typeface="Liberation Sans Narrow"/>
                <a:cs typeface="Liberation Sans Narrow"/>
              </a:rPr>
              <a:t>(</a:t>
            </a:r>
            <a:r>
              <a:rPr sz="1800" spc="-5" dirty="0">
                <a:latin typeface="Liberation Sans Narrow"/>
                <a:cs typeface="Liberation Sans Narrow"/>
              </a:rPr>
              <a:t>Swinkels </a:t>
            </a:r>
            <a:r>
              <a:rPr sz="1800" spc="-10" dirty="0">
                <a:latin typeface="Liberation Sans Narrow"/>
                <a:cs typeface="Liberation Sans Narrow"/>
              </a:rPr>
              <a:t>2011, </a:t>
            </a:r>
            <a:r>
              <a:rPr sz="1800" spc="-5" dirty="0">
                <a:latin typeface="Liberation Sans Narrow"/>
                <a:cs typeface="Liberation Sans Narrow"/>
              </a:rPr>
              <a:t>Jette </a:t>
            </a:r>
            <a:r>
              <a:rPr sz="1800" spc="-10" dirty="0">
                <a:latin typeface="Liberation Sans Narrow"/>
                <a:cs typeface="Liberation Sans Narrow"/>
              </a:rPr>
              <a:t>2009, </a:t>
            </a:r>
            <a:r>
              <a:rPr sz="1800" spc="-5" dirty="0">
                <a:latin typeface="Liberation Sans Narrow"/>
                <a:cs typeface="Liberation Sans Narrow"/>
              </a:rPr>
              <a:t>Finch 2002, Kay</a:t>
            </a:r>
            <a:r>
              <a:rPr sz="1800" spc="165" dirty="0">
                <a:latin typeface="Liberation Sans Narrow"/>
                <a:cs typeface="Liberation Sans Narrow"/>
              </a:rPr>
              <a:t> </a:t>
            </a:r>
            <a:r>
              <a:rPr sz="1800" spc="-10" dirty="0">
                <a:latin typeface="Liberation Sans Narrow"/>
                <a:cs typeface="Liberation Sans Narrow"/>
              </a:rPr>
              <a:t>2001)</a:t>
            </a:r>
            <a:endParaRPr sz="1800" dirty="0">
              <a:latin typeface="Liberation Sans Narrow"/>
              <a:cs typeface="Liberation Sans Narrow"/>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55600" indent="-343535" algn="just">
              <a:lnSpc>
                <a:spcPct val="150000"/>
              </a:lnSpc>
              <a:spcBef>
                <a:spcPts val="1420"/>
              </a:spcBef>
              <a:buClr>
                <a:srgbClr val="006600"/>
              </a:buClr>
              <a:buSzPct val="124000"/>
              <a:buFont typeface="Liberation Sans Narrow"/>
              <a:buChar char="•"/>
              <a:tabLst>
                <a:tab pos="355600" algn="l"/>
                <a:tab pos="356235" algn="l"/>
              </a:tabLst>
            </a:pPr>
            <a:r>
              <a:rPr lang="en-US" sz="2000" b="1" spc="-10" dirty="0">
                <a:latin typeface="Times New Roman" pitchFamily="18" charset="0"/>
                <a:cs typeface="Times New Roman" pitchFamily="18" charset="0"/>
              </a:rPr>
              <a:t>Organizational</a:t>
            </a:r>
            <a:endParaRPr lang="en-US" sz="2000"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lang="en-US" b="1" spc="-5" dirty="0">
                <a:latin typeface="Times New Roman" pitchFamily="18" charset="0"/>
                <a:cs typeface="Times New Roman" pitchFamily="18" charset="0"/>
              </a:rPr>
              <a:t>Time </a:t>
            </a:r>
            <a:r>
              <a:rPr lang="en-US" b="1" spc="-10" dirty="0">
                <a:latin typeface="Times New Roman" pitchFamily="18" charset="0"/>
                <a:cs typeface="Times New Roman" pitchFamily="18" charset="0"/>
              </a:rPr>
              <a:t>and </a:t>
            </a:r>
            <a:r>
              <a:rPr lang="en-US" b="1" spc="-5" dirty="0">
                <a:latin typeface="Times New Roman" pitchFamily="18" charset="0"/>
                <a:cs typeface="Times New Roman" pitchFamily="18" charset="0"/>
              </a:rPr>
              <a:t>Cost: </a:t>
            </a:r>
            <a:r>
              <a:rPr lang="en-US" spc="-10" dirty="0">
                <a:latin typeface="Times New Roman" pitchFamily="18" charset="0"/>
                <a:cs typeface="Times New Roman" pitchFamily="18" charset="0"/>
              </a:rPr>
              <a:t>investment required, </a:t>
            </a:r>
            <a:r>
              <a:rPr lang="en-US" spc="-5" dirty="0">
                <a:latin typeface="Times New Roman" pitchFamily="18" charset="0"/>
                <a:cs typeface="Times New Roman" pitchFamily="18" charset="0"/>
              </a:rPr>
              <a:t>no</a:t>
            </a:r>
            <a:r>
              <a:rPr lang="en-US" spc="25" dirty="0">
                <a:latin typeface="Times New Roman" pitchFamily="18" charset="0"/>
                <a:cs typeface="Times New Roman" pitchFamily="18" charset="0"/>
              </a:rPr>
              <a:t> </a:t>
            </a:r>
            <a:r>
              <a:rPr lang="en-US" spc="-10" dirty="0">
                <a:latin typeface="Times New Roman" pitchFamily="18" charset="0"/>
                <a:cs typeface="Times New Roman" pitchFamily="18" charset="0"/>
              </a:rPr>
              <a:t>compensation</a:t>
            </a:r>
            <a:endParaRPr lang="en-US"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lang="en-US" b="1" spc="-5" dirty="0">
                <a:latin typeface="Times New Roman" pitchFamily="18" charset="0"/>
                <a:cs typeface="Times New Roman" pitchFamily="18" charset="0"/>
              </a:rPr>
              <a:t>Policy: </a:t>
            </a:r>
            <a:r>
              <a:rPr lang="en-US" spc="-5" dirty="0">
                <a:latin typeface="Times New Roman" pitchFamily="18" charset="0"/>
                <a:cs typeface="Times New Roman" pitchFamily="18" charset="0"/>
              </a:rPr>
              <a:t>no </a:t>
            </a:r>
            <a:r>
              <a:rPr lang="en-US" spc="-10" dirty="0">
                <a:latin typeface="Times New Roman" pitchFamily="18" charset="0"/>
                <a:cs typeface="Times New Roman" pitchFamily="18" charset="0"/>
              </a:rPr>
              <a:t>policy, poor</a:t>
            </a:r>
            <a:r>
              <a:rPr lang="en-US" spc="10" dirty="0">
                <a:latin typeface="Times New Roman" pitchFamily="18" charset="0"/>
                <a:cs typeface="Times New Roman" pitchFamily="18" charset="0"/>
              </a:rPr>
              <a:t> </a:t>
            </a:r>
            <a:r>
              <a:rPr lang="en-US" spc="-10" dirty="0">
                <a:latin typeface="Times New Roman" pitchFamily="18" charset="0"/>
                <a:cs typeface="Times New Roman" pitchFamily="18" charset="0"/>
              </a:rPr>
              <a:t>adherence/compliance</a:t>
            </a:r>
            <a:endParaRPr lang="en-US" dirty="0">
              <a:latin typeface="Times New Roman" pitchFamily="18" charset="0"/>
              <a:cs typeface="Times New Roman" pitchFamily="18" charset="0"/>
            </a:endParaRPr>
          </a:p>
          <a:p>
            <a:pPr marL="756285" lvl="1" indent="-287020" algn="just">
              <a:lnSpc>
                <a:spcPct val="150000"/>
              </a:lnSpc>
              <a:buClr>
                <a:srgbClr val="006600"/>
              </a:buClr>
              <a:buFont typeface="Liberation Sans Narrow"/>
              <a:buChar char="–"/>
              <a:tabLst>
                <a:tab pos="756285" algn="l"/>
                <a:tab pos="756920" algn="l"/>
              </a:tabLst>
            </a:pPr>
            <a:r>
              <a:rPr lang="en-US" b="1" spc="-5" dirty="0">
                <a:latin typeface="Times New Roman" pitchFamily="18" charset="0"/>
                <a:cs typeface="Times New Roman" pitchFamily="18" charset="0"/>
              </a:rPr>
              <a:t>Culture: </a:t>
            </a:r>
            <a:r>
              <a:rPr lang="en-US" spc="-10" dirty="0">
                <a:latin typeface="Times New Roman" pitchFamily="18" charset="0"/>
                <a:cs typeface="Times New Roman" pitchFamily="18" charset="0"/>
              </a:rPr>
              <a:t>congruence/conflict </a:t>
            </a:r>
            <a:r>
              <a:rPr lang="en-US" spc="-5" dirty="0">
                <a:latin typeface="Times New Roman" pitchFamily="18" charset="0"/>
                <a:cs typeface="Times New Roman" pitchFamily="18" charset="0"/>
              </a:rPr>
              <a:t>at </a:t>
            </a:r>
            <a:r>
              <a:rPr lang="en-US" spc="-10" dirty="0">
                <a:latin typeface="Times New Roman" pitchFamily="18" charset="0"/>
                <a:cs typeface="Times New Roman" pitchFamily="18" charset="0"/>
              </a:rPr>
              <a:t>micro and macro</a:t>
            </a:r>
            <a:r>
              <a:rPr lang="en-US" spc="40" dirty="0">
                <a:latin typeface="Times New Roman" pitchFamily="18" charset="0"/>
                <a:cs typeface="Times New Roman" pitchFamily="18" charset="0"/>
              </a:rPr>
              <a:t> </a:t>
            </a:r>
            <a:r>
              <a:rPr lang="en-US" spc="-10" dirty="0">
                <a:latin typeface="Times New Roman" pitchFamily="18" charset="0"/>
                <a:cs typeface="Times New Roman" pitchFamily="18" charset="0"/>
              </a:rPr>
              <a:t>levels</a:t>
            </a:r>
            <a:endParaRPr lang="en-US" dirty="0">
              <a:latin typeface="Times New Roman" pitchFamily="18" charset="0"/>
              <a:cs typeface="Times New Roman" pitchFamily="18" charset="0"/>
            </a:endParaRPr>
          </a:p>
          <a:p>
            <a:endParaRPr lang="en-IN" dirty="0"/>
          </a:p>
        </p:txBody>
      </p:sp>
    </p:spTree>
    <p:extLst>
      <p:ext uri="{BB962C8B-B14F-4D97-AF65-F5344CB8AC3E}">
        <p14:creationId xmlns="" xmlns:p14="http://schemas.microsoft.com/office/powerpoint/2010/main" val="13485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772400" cy="6019800"/>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An </a:t>
            </a:r>
            <a:r>
              <a:rPr lang="en-US" sz="2000" b="1" dirty="0">
                <a:latin typeface="Times New Roman" pitchFamily="18" charset="0"/>
                <a:cs typeface="Times New Roman" pitchFamily="18" charset="0"/>
              </a:rPr>
              <a:t>outcome measure</a:t>
            </a:r>
            <a:r>
              <a:rPr lang="en-US" sz="2000" dirty="0">
                <a:latin typeface="Times New Roman" pitchFamily="18" charset="0"/>
                <a:cs typeface="Times New Roman" pitchFamily="18" charset="0"/>
              </a:rPr>
              <a:t> is a tool used to assess a patient’s current </a:t>
            </a:r>
            <a:r>
              <a:rPr lang="en-US" sz="2000" dirty="0" smtClean="0">
                <a:latin typeface="Times New Roman" pitchFamily="18" charset="0"/>
                <a:cs typeface="Times New Roman" pitchFamily="18" charset="0"/>
              </a:rPr>
              <a:t>status. </a:t>
            </a:r>
            <a:r>
              <a:rPr lang="en-US" sz="2000" dirty="0">
                <a:latin typeface="Times New Roman" pitchFamily="18" charset="0"/>
                <a:cs typeface="Times New Roman" pitchFamily="18" charset="0"/>
              </a:rPr>
              <a:t>Outcome measures may provide a score, an interpretation of results and at times a risk categorization of the patient. </a:t>
            </a:r>
            <a:endParaRPr lang="en-US" sz="2000" dirty="0" smtClean="0">
              <a:latin typeface="Times New Roman" pitchFamily="18" charset="0"/>
              <a:cs typeface="Times New Roman" pitchFamily="18" charset="0"/>
            </a:endParaRPr>
          </a:p>
          <a:p>
            <a:pPr marL="11430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Prior </a:t>
            </a:r>
            <a:r>
              <a:rPr lang="en-US" sz="2000" dirty="0">
                <a:latin typeface="Times New Roman" pitchFamily="18" charset="0"/>
                <a:cs typeface="Times New Roman" pitchFamily="18" charset="0"/>
              </a:rPr>
              <a:t>to providing any intervention, an outcome measure provides baseline data. The initial results may help determine the course of treatment intervention. </a:t>
            </a:r>
            <a:endParaRPr lang="en-US" sz="2000" dirty="0" smtClean="0">
              <a:latin typeface="Times New Roman" pitchFamily="18" charset="0"/>
              <a:cs typeface="Times New Roman" pitchFamily="18" charset="0"/>
            </a:endParaRPr>
          </a:p>
          <a:p>
            <a:pPr marL="11430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Once </a:t>
            </a:r>
            <a:r>
              <a:rPr lang="en-US" sz="2000" dirty="0">
                <a:latin typeface="Times New Roman" pitchFamily="18" charset="0"/>
                <a:cs typeface="Times New Roman" pitchFamily="18" charset="0"/>
              </a:rPr>
              <a:t>treatment has commenced, the same tool may be used in serial assessments to determine whether the patient has demonstrated change. </a:t>
            </a:r>
            <a:endParaRPr lang="en-US"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55364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480" y="503568"/>
            <a:ext cx="4040504" cy="417422"/>
          </a:xfrm>
          <a:prstGeom prst="rect">
            <a:avLst/>
          </a:prstGeom>
        </p:spPr>
        <p:txBody>
          <a:bodyPr vert="horz" wrap="square" lIns="0" tIns="12700" rIns="0" bIns="0" rtlCol="0">
            <a:spAutoFit/>
          </a:bodyPr>
          <a:lstStyle/>
          <a:p>
            <a:pPr marL="157480" marR="5080" indent="-144780" algn="ctr">
              <a:lnSpc>
                <a:spcPct val="150000"/>
              </a:lnSpc>
              <a:spcBef>
                <a:spcPts val="100"/>
              </a:spcBef>
            </a:pPr>
            <a:r>
              <a:rPr sz="2000" spc="-5" dirty="0">
                <a:latin typeface="Times New Roman" pitchFamily="18" charset="0"/>
                <a:cs typeface="Times New Roman" pitchFamily="18" charset="0"/>
              </a:rPr>
              <a:t>Discuss </a:t>
            </a:r>
            <a:r>
              <a:rPr sz="2000" dirty="0">
                <a:latin typeface="Times New Roman" pitchFamily="18" charset="0"/>
                <a:cs typeface="Times New Roman" pitchFamily="18" charset="0"/>
              </a:rPr>
              <a:t>Solutions</a:t>
            </a:r>
            <a:r>
              <a:rPr sz="2000" spc="-105" dirty="0">
                <a:latin typeface="Times New Roman" pitchFamily="18" charset="0"/>
                <a:cs typeface="Times New Roman" pitchFamily="18" charset="0"/>
              </a:rPr>
              <a:t> </a:t>
            </a:r>
            <a:r>
              <a:rPr sz="2000" dirty="0">
                <a:latin typeface="Times New Roman" pitchFamily="18" charset="0"/>
                <a:cs typeface="Times New Roman" pitchFamily="18" charset="0"/>
              </a:rPr>
              <a:t>to  Clinical</a:t>
            </a:r>
            <a:r>
              <a:rPr sz="2000" spc="-55" dirty="0">
                <a:latin typeface="Times New Roman" pitchFamily="18" charset="0"/>
                <a:cs typeface="Times New Roman" pitchFamily="18" charset="0"/>
              </a:rPr>
              <a:t> </a:t>
            </a:r>
            <a:r>
              <a:rPr sz="2000" dirty="0">
                <a:latin typeface="Times New Roman" pitchFamily="18" charset="0"/>
                <a:cs typeface="Times New Roman" pitchFamily="18" charset="0"/>
              </a:rPr>
              <a:t>Challenges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20</a:t>
            </a:fld>
            <a:endParaRPr spc="-270" dirty="0"/>
          </a:p>
        </p:txBody>
      </p:sp>
      <p:sp>
        <p:nvSpPr>
          <p:cNvPr id="3" name="object 3"/>
          <p:cNvSpPr txBox="1"/>
          <p:nvPr/>
        </p:nvSpPr>
        <p:spPr>
          <a:xfrm>
            <a:off x="78739" y="1337729"/>
            <a:ext cx="7939405" cy="4621843"/>
          </a:xfrm>
          <a:prstGeom prst="rect">
            <a:avLst/>
          </a:prstGeom>
        </p:spPr>
        <p:txBody>
          <a:bodyPr vert="horz" wrap="square" lIns="0" tIns="74295" rIns="0" bIns="0" rtlCol="0">
            <a:spAutoFit/>
          </a:bodyPr>
          <a:lstStyle/>
          <a:p>
            <a:pPr marL="355600" indent="-342900" algn="just">
              <a:lnSpc>
                <a:spcPct val="150000"/>
              </a:lnSpc>
              <a:spcBef>
                <a:spcPts val="585"/>
              </a:spcBef>
              <a:buClr>
                <a:srgbClr val="006600"/>
              </a:buClr>
              <a:buSzPct val="125000"/>
              <a:buChar char="•"/>
              <a:tabLst>
                <a:tab pos="354965" algn="l"/>
                <a:tab pos="355600" algn="l"/>
              </a:tabLst>
            </a:pPr>
            <a:r>
              <a:rPr sz="2000" spc="-5" dirty="0">
                <a:latin typeface="Times New Roman" pitchFamily="18" charset="0"/>
                <a:cs typeface="Times New Roman" pitchFamily="18" charset="0"/>
              </a:rPr>
              <a:t>Documentation</a:t>
            </a:r>
            <a:endParaRPr sz="2000" dirty="0">
              <a:latin typeface="Times New Roman" pitchFamily="18" charset="0"/>
              <a:cs typeface="Times New Roman" pitchFamily="18" charset="0"/>
            </a:endParaRPr>
          </a:p>
          <a:p>
            <a:pPr marL="756285" marR="5080"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Advocate for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useful, important measures to be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part of your electronic  medical records at your</a:t>
            </a:r>
            <a:r>
              <a:rPr sz="2000" spc="-10" dirty="0">
                <a:latin typeface="Times New Roman" pitchFamily="18" charset="0"/>
                <a:cs typeface="Times New Roman" pitchFamily="18" charset="0"/>
              </a:rPr>
              <a:t> institution.</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Available test</a:t>
            </a:r>
            <a:r>
              <a:rPr sz="2000" spc="5" dirty="0">
                <a:latin typeface="Times New Roman" pitchFamily="18" charset="0"/>
                <a:cs typeface="Times New Roman" pitchFamily="18" charset="0"/>
              </a:rPr>
              <a:t> </a:t>
            </a:r>
            <a:r>
              <a:rPr sz="2000" spc="-10" dirty="0">
                <a:latin typeface="Times New Roman" pitchFamily="18" charset="0"/>
                <a:cs typeface="Times New Roman" pitchFamily="18" charset="0"/>
              </a:rPr>
              <a:t>packets</a:t>
            </a:r>
            <a:endParaRPr sz="2000" dirty="0">
              <a:latin typeface="Times New Roman" pitchFamily="18" charset="0"/>
              <a:cs typeface="Times New Roman" pitchFamily="18" charset="0"/>
            </a:endParaRPr>
          </a:p>
          <a:p>
            <a:pPr marL="756285" lvl="1" indent="-287020" algn="just">
              <a:lnSpc>
                <a:spcPct val="150000"/>
              </a:lnSpc>
              <a:spcBef>
                <a:spcPts val="484"/>
              </a:spcBef>
              <a:buClr>
                <a:srgbClr val="006600"/>
              </a:buClr>
              <a:buChar char="–"/>
              <a:tabLst>
                <a:tab pos="756285" algn="l"/>
                <a:tab pos="756920" algn="l"/>
              </a:tabLst>
            </a:pPr>
            <a:r>
              <a:rPr sz="2000" dirty="0">
                <a:latin typeface="Times New Roman" pitchFamily="18" charset="0"/>
                <a:cs typeface="Times New Roman" pitchFamily="18" charset="0"/>
              </a:rPr>
              <a:t>Create </a:t>
            </a:r>
            <a:r>
              <a:rPr sz="2000" spc="-5" dirty="0">
                <a:latin typeface="Times New Roman" pitchFamily="18" charset="0"/>
                <a:cs typeface="Times New Roman" pitchFamily="18" charset="0"/>
              </a:rPr>
              <a:t>“cheat sheets” </a:t>
            </a:r>
            <a:r>
              <a:rPr sz="2000" dirty="0">
                <a:latin typeface="Times New Roman" pitchFamily="18" charset="0"/>
                <a:cs typeface="Times New Roman" pitchFamily="18" charset="0"/>
              </a:rPr>
              <a:t>with </a:t>
            </a:r>
            <a:r>
              <a:rPr sz="2000" spc="-5" dirty="0">
                <a:latin typeface="Times New Roman" pitchFamily="18" charset="0"/>
                <a:cs typeface="Times New Roman" pitchFamily="18" charset="0"/>
              </a:rPr>
              <a:t>meaningful change</a:t>
            </a:r>
            <a:r>
              <a:rPr sz="2000" spc="-30" dirty="0">
                <a:latin typeface="Times New Roman" pitchFamily="18" charset="0"/>
                <a:cs typeface="Times New Roman" pitchFamily="18" charset="0"/>
              </a:rPr>
              <a:t> </a:t>
            </a:r>
            <a:r>
              <a:rPr sz="2000" spc="-5" dirty="0">
                <a:latin typeface="Times New Roman" pitchFamily="18" charset="0"/>
                <a:cs typeface="Times New Roman" pitchFamily="18" charset="0"/>
              </a:rPr>
              <a:t>scores</a:t>
            </a:r>
            <a:endParaRPr sz="2000" dirty="0">
              <a:latin typeface="Times New Roman" pitchFamily="18" charset="0"/>
              <a:cs typeface="Times New Roman" pitchFamily="18" charset="0"/>
            </a:endParaRPr>
          </a:p>
          <a:p>
            <a:pPr marL="355600" indent="-342900" algn="just">
              <a:lnSpc>
                <a:spcPct val="150000"/>
              </a:lnSpc>
              <a:spcBef>
                <a:spcPts val="480"/>
              </a:spcBef>
              <a:buClr>
                <a:srgbClr val="006600"/>
              </a:buClr>
              <a:buSzPct val="125000"/>
              <a:buChar char="•"/>
              <a:tabLst>
                <a:tab pos="354965" algn="l"/>
                <a:tab pos="355600" algn="l"/>
              </a:tabLst>
            </a:pPr>
            <a:r>
              <a:rPr sz="2000" spc="-5" dirty="0">
                <a:latin typeface="Times New Roman" pitchFamily="18" charset="0"/>
                <a:cs typeface="Times New Roman" pitchFamily="18" charset="0"/>
              </a:rPr>
              <a:t>Equipment</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Designated testing areas for</a:t>
            </a:r>
            <a:r>
              <a:rPr sz="2000" spc="-15" dirty="0">
                <a:latin typeface="Times New Roman" pitchFamily="18" charset="0"/>
                <a:cs typeface="Times New Roman" pitchFamily="18" charset="0"/>
              </a:rPr>
              <a:t> </a:t>
            </a:r>
            <a:r>
              <a:rPr sz="2000" spc="-5" dirty="0">
                <a:latin typeface="Times New Roman" pitchFamily="18" charset="0"/>
                <a:cs typeface="Times New Roman" pitchFamily="18" charset="0"/>
              </a:rPr>
              <a:t>testing</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dirty="0">
                <a:latin typeface="Times New Roman" pitchFamily="18" charset="0"/>
                <a:cs typeface="Times New Roman" pitchFamily="18" charset="0"/>
              </a:rPr>
              <a:t>Testing </a:t>
            </a:r>
            <a:r>
              <a:rPr sz="2000" spc="-5" dirty="0">
                <a:latin typeface="Times New Roman" pitchFamily="18" charset="0"/>
                <a:cs typeface="Times New Roman" pitchFamily="18" charset="0"/>
              </a:rPr>
              <a:t>kits for common</a:t>
            </a:r>
            <a:r>
              <a:rPr sz="2000" spc="-55" dirty="0">
                <a:latin typeface="Times New Roman" pitchFamily="18" charset="0"/>
                <a:cs typeface="Times New Roman" pitchFamily="18" charset="0"/>
              </a:rPr>
              <a:t> </a:t>
            </a:r>
            <a:r>
              <a:rPr sz="2000" spc="-5" dirty="0">
                <a:latin typeface="Times New Roman" pitchFamily="18" charset="0"/>
                <a:cs typeface="Times New Roman" pitchFamily="18" charset="0"/>
              </a:rPr>
              <a:t>instruments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dirty="0">
                <a:latin typeface="Times New Roman" pitchFamily="18" charset="0"/>
                <a:cs typeface="Times New Roman" pitchFamily="18" charset="0"/>
              </a:rPr>
              <a:t>Have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students make testing</a:t>
            </a:r>
            <a:r>
              <a:rPr sz="2000" spc="15" dirty="0">
                <a:latin typeface="Times New Roman" pitchFamily="18" charset="0"/>
                <a:cs typeface="Times New Roman" pitchFamily="18" charset="0"/>
              </a:rPr>
              <a:t> </a:t>
            </a:r>
            <a:r>
              <a:rPr sz="2000" spc="-5" dirty="0" smtClean="0">
                <a:latin typeface="Times New Roman" pitchFamily="18" charset="0"/>
                <a:cs typeface="Times New Roman" pitchFamily="18" charset="0"/>
              </a:rPr>
              <a:t>kits</a:t>
            </a:r>
            <a:endParaRP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lstStyle/>
          <a:p>
            <a:pPr marL="355600" indent="-342900" algn="just">
              <a:lnSpc>
                <a:spcPct val="150000"/>
              </a:lnSpc>
              <a:spcBef>
                <a:spcPts val="480"/>
              </a:spcBef>
              <a:buClr>
                <a:srgbClr val="006600"/>
              </a:buClr>
              <a:buSzPct val="125000"/>
              <a:tabLst>
                <a:tab pos="354965" algn="l"/>
                <a:tab pos="355600" algn="l"/>
              </a:tabLst>
            </a:pPr>
            <a:r>
              <a:rPr lang="en-US" sz="2000" dirty="0">
                <a:latin typeface="Times New Roman" pitchFamily="18" charset="0"/>
                <a:cs typeface="Times New Roman" pitchFamily="18" charset="0"/>
              </a:rPr>
              <a:t>Time </a:t>
            </a:r>
            <a:r>
              <a:rPr lang="en-US" sz="2000" spc="-5" dirty="0">
                <a:latin typeface="Times New Roman" pitchFamily="18" charset="0"/>
                <a:cs typeface="Times New Roman" pitchFamily="18" charset="0"/>
              </a:rPr>
              <a:t>to</a:t>
            </a:r>
            <a:r>
              <a:rPr lang="en-US" sz="2000" spc="-45" dirty="0">
                <a:latin typeface="Times New Roman" pitchFamily="18" charset="0"/>
                <a:cs typeface="Times New Roman" pitchFamily="18" charset="0"/>
              </a:rPr>
              <a:t> </a:t>
            </a:r>
            <a:r>
              <a:rPr lang="en-US" sz="2000" spc="-10" dirty="0">
                <a:latin typeface="Times New Roman" pitchFamily="18" charset="0"/>
                <a:cs typeface="Times New Roman" pitchFamily="18" charset="0"/>
              </a:rPr>
              <a:t>administer</a:t>
            </a:r>
            <a:endParaRPr lang="en-US"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lang="en-US" spc="-5" dirty="0">
                <a:latin typeface="Times New Roman" pitchFamily="18" charset="0"/>
                <a:cs typeface="Times New Roman" pitchFamily="18" charset="0"/>
              </a:rPr>
              <a:t>Instrument </a:t>
            </a:r>
            <a:r>
              <a:rPr lang="en-US" spc="-10" dirty="0">
                <a:latin typeface="Times New Roman" pitchFamily="18" charset="0"/>
                <a:cs typeface="Times New Roman" pitchFamily="18" charset="0"/>
              </a:rPr>
              <a:t>checklists </a:t>
            </a:r>
            <a:r>
              <a:rPr lang="en-US" spc="-5" dirty="0">
                <a:latin typeface="Times New Roman" pitchFamily="18" charset="0"/>
                <a:cs typeface="Times New Roman" pitchFamily="18" charset="0"/>
              </a:rPr>
              <a:t>for each</a:t>
            </a:r>
            <a:r>
              <a:rPr lang="en-US" dirty="0">
                <a:latin typeface="Times New Roman" pitchFamily="18" charset="0"/>
                <a:cs typeface="Times New Roman" pitchFamily="18" charset="0"/>
              </a:rPr>
              <a:t> </a:t>
            </a:r>
            <a:r>
              <a:rPr lang="en-US" spc="-5" dirty="0">
                <a:latin typeface="Times New Roman" pitchFamily="18" charset="0"/>
                <a:cs typeface="Times New Roman" pitchFamily="18" charset="0"/>
              </a:rPr>
              <a:t>patient</a:t>
            </a:r>
            <a:endParaRPr lang="en-US" dirty="0">
              <a:latin typeface="Times New Roman" pitchFamily="18" charset="0"/>
              <a:cs typeface="Times New Roman" pitchFamily="18" charset="0"/>
            </a:endParaRPr>
          </a:p>
          <a:p>
            <a:pPr marL="756285" marR="800100" lvl="1" indent="-287020" algn="just">
              <a:lnSpc>
                <a:spcPct val="150000"/>
              </a:lnSpc>
              <a:spcBef>
                <a:spcPts val="484"/>
              </a:spcBef>
              <a:buClr>
                <a:srgbClr val="006600"/>
              </a:buClr>
              <a:buChar char="–"/>
              <a:tabLst>
                <a:tab pos="756285" algn="l"/>
                <a:tab pos="756920" algn="l"/>
              </a:tabLst>
            </a:pPr>
            <a:r>
              <a:rPr lang="en-US" spc="-5" dirty="0">
                <a:latin typeface="Times New Roman" pitchFamily="18" charset="0"/>
                <a:cs typeface="Times New Roman" pitchFamily="18" charset="0"/>
              </a:rPr>
              <a:t>Integrate </a:t>
            </a:r>
            <a:r>
              <a:rPr lang="en-US" spc="-10" dirty="0">
                <a:latin typeface="Times New Roman" pitchFamily="18" charset="0"/>
                <a:cs typeface="Times New Roman" pitchFamily="18" charset="0"/>
              </a:rPr>
              <a:t>clinically </a:t>
            </a:r>
            <a:r>
              <a:rPr lang="en-US" spc="-5" dirty="0">
                <a:latin typeface="Times New Roman" pitchFamily="18" charset="0"/>
                <a:cs typeface="Times New Roman" pitchFamily="18" charset="0"/>
              </a:rPr>
              <a:t>useful assessments into the treatment process </a:t>
            </a:r>
            <a:r>
              <a:rPr lang="en-US" dirty="0">
                <a:latin typeface="Times New Roman" pitchFamily="18" charset="0"/>
                <a:cs typeface="Times New Roman" pitchFamily="18" charset="0"/>
              </a:rPr>
              <a:t>(for  </a:t>
            </a:r>
            <a:r>
              <a:rPr lang="en-US" spc="-5" dirty="0">
                <a:latin typeface="Times New Roman" pitchFamily="18" charset="0"/>
                <a:cs typeface="Times New Roman" pitchFamily="18" charset="0"/>
              </a:rPr>
              <a:t>example, the kitchen test of the</a:t>
            </a:r>
            <a:r>
              <a:rPr lang="en-US" spc="-55" dirty="0">
                <a:latin typeface="Times New Roman" pitchFamily="18" charset="0"/>
                <a:cs typeface="Times New Roman" pitchFamily="18" charset="0"/>
              </a:rPr>
              <a:t> </a:t>
            </a:r>
            <a:r>
              <a:rPr lang="en-US" dirty="0">
                <a:latin typeface="Times New Roman" pitchFamily="18" charset="0"/>
                <a:cs typeface="Times New Roman" pitchFamily="18" charset="0"/>
              </a:rPr>
              <a:t>EFPT)</a:t>
            </a:r>
          </a:p>
          <a:p>
            <a:pPr algn="just"/>
            <a:endParaRPr lang="en-IN" dirty="0"/>
          </a:p>
        </p:txBody>
      </p:sp>
    </p:spTree>
    <p:extLst>
      <p:ext uri="{BB962C8B-B14F-4D97-AF65-F5344CB8AC3E}">
        <p14:creationId xmlns="" xmlns:p14="http://schemas.microsoft.com/office/powerpoint/2010/main" val="1164833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1561" y="33179"/>
            <a:ext cx="4038600" cy="1052917"/>
          </a:xfrm>
          <a:prstGeom prst="rect">
            <a:avLst/>
          </a:prstGeom>
        </p:spPr>
        <p:txBody>
          <a:bodyPr vert="horz" wrap="square" lIns="0" tIns="13335" rIns="0" bIns="0" rtlCol="0">
            <a:spAutoFit/>
          </a:bodyPr>
          <a:lstStyle/>
          <a:p>
            <a:pPr marL="460375" marR="5080" indent="-448309" algn="ctr">
              <a:lnSpc>
                <a:spcPct val="150000"/>
              </a:lnSpc>
              <a:spcBef>
                <a:spcPts val="105"/>
              </a:spcBef>
            </a:pPr>
            <a:r>
              <a:rPr sz="2400" spc="-5" dirty="0">
                <a:latin typeface="Times New Roman" pitchFamily="18" charset="0"/>
                <a:cs typeface="Times New Roman" pitchFamily="18" charset="0"/>
              </a:rPr>
              <a:t>Discuss </a:t>
            </a:r>
            <a:r>
              <a:rPr sz="2400" dirty="0">
                <a:latin typeface="Times New Roman" pitchFamily="18" charset="0"/>
                <a:cs typeface="Times New Roman" pitchFamily="18" charset="0"/>
              </a:rPr>
              <a:t>Solutions</a:t>
            </a:r>
            <a:r>
              <a:rPr sz="2400" spc="-125" dirty="0">
                <a:latin typeface="Times New Roman" pitchFamily="18" charset="0"/>
                <a:cs typeface="Times New Roman" pitchFamily="18" charset="0"/>
              </a:rPr>
              <a:t> </a:t>
            </a:r>
            <a:r>
              <a:rPr sz="2400" dirty="0">
                <a:latin typeface="Times New Roman" pitchFamily="18" charset="0"/>
                <a:cs typeface="Times New Roman" pitchFamily="18" charset="0"/>
              </a:rPr>
              <a:t>to  Clinical</a:t>
            </a:r>
            <a:r>
              <a:rPr sz="2400" spc="-45" dirty="0">
                <a:latin typeface="Times New Roman" pitchFamily="18" charset="0"/>
                <a:cs typeface="Times New Roman" pitchFamily="18" charset="0"/>
              </a:rPr>
              <a:t> </a:t>
            </a:r>
            <a:r>
              <a:rPr sz="2400" dirty="0">
                <a:latin typeface="Times New Roman" pitchFamily="18" charset="0"/>
                <a:cs typeface="Times New Roman" pitchFamily="18" charset="0"/>
              </a:rPr>
              <a:t>Barriers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22</a:t>
            </a:fld>
            <a:endParaRPr spc="-270" dirty="0"/>
          </a:p>
        </p:txBody>
      </p:sp>
      <p:sp>
        <p:nvSpPr>
          <p:cNvPr id="3" name="object 3"/>
          <p:cNvSpPr txBox="1"/>
          <p:nvPr/>
        </p:nvSpPr>
        <p:spPr>
          <a:xfrm>
            <a:off x="764540" y="1341117"/>
            <a:ext cx="7376795" cy="3398815"/>
          </a:xfrm>
          <a:prstGeom prst="rect">
            <a:avLst/>
          </a:prstGeom>
        </p:spPr>
        <p:txBody>
          <a:bodyPr vert="horz" wrap="square" lIns="0" tIns="42544" rIns="0" bIns="0" rtlCol="0">
            <a:spAutoFit/>
          </a:bodyPr>
          <a:lstStyle/>
          <a:p>
            <a:pPr marL="355600" indent="-343535" algn="just">
              <a:lnSpc>
                <a:spcPct val="150000"/>
              </a:lnSpc>
              <a:spcBef>
                <a:spcPts val="334"/>
              </a:spcBef>
              <a:buClr>
                <a:srgbClr val="006600"/>
              </a:buClr>
              <a:buSzPct val="123684"/>
              <a:buChar char="•"/>
              <a:tabLst>
                <a:tab pos="355600" algn="l"/>
                <a:tab pos="356235" algn="l"/>
              </a:tabLst>
            </a:pPr>
            <a:r>
              <a:rPr sz="2000" spc="-5" dirty="0">
                <a:latin typeface="Times New Roman" pitchFamily="18" charset="0"/>
                <a:cs typeface="Times New Roman" pitchFamily="18" charset="0"/>
              </a:rPr>
              <a:t>Training &amp; </a:t>
            </a:r>
            <a:r>
              <a:rPr sz="2000" spc="-10" dirty="0">
                <a:latin typeface="Times New Roman" pitchFamily="18" charset="0"/>
                <a:cs typeface="Times New Roman" pitchFamily="18" charset="0"/>
              </a:rPr>
              <a:t>Service</a:t>
            </a:r>
            <a:r>
              <a:rPr sz="2000" spc="-5" dirty="0">
                <a:latin typeface="Times New Roman" pitchFamily="18" charset="0"/>
                <a:cs typeface="Times New Roman" pitchFamily="18" charset="0"/>
              </a:rPr>
              <a:t> Delivery</a:t>
            </a:r>
            <a:endParaRPr sz="2000" dirty="0">
              <a:latin typeface="Times New Roman" pitchFamily="18" charset="0"/>
              <a:cs typeface="Times New Roman" pitchFamily="18" charset="0"/>
            </a:endParaRPr>
          </a:p>
          <a:p>
            <a:pPr marL="756285" marR="5080" lvl="1" indent="-287020" algn="just">
              <a:lnSpc>
                <a:spcPct val="150000"/>
              </a:lnSpc>
              <a:spcBef>
                <a:spcPts val="490"/>
              </a:spcBef>
              <a:buClr>
                <a:srgbClr val="006600"/>
              </a:buClr>
              <a:buChar char="–"/>
              <a:tabLst>
                <a:tab pos="756285" algn="l"/>
                <a:tab pos="756920" algn="l"/>
              </a:tabLst>
            </a:pPr>
            <a:r>
              <a:rPr sz="2000" spc="-5" dirty="0">
                <a:latin typeface="Times New Roman" pitchFamily="18" charset="0"/>
                <a:cs typeface="Times New Roman" pitchFamily="18" charset="0"/>
              </a:rPr>
              <a:t>Develop </a:t>
            </a:r>
            <a:r>
              <a:rPr sz="2000" spc="-10" dirty="0">
                <a:latin typeface="Times New Roman" pitchFamily="18" charset="0"/>
                <a:cs typeface="Times New Roman" pitchFamily="18" charset="0"/>
              </a:rPr>
              <a:t>in-services about potential measures that </a:t>
            </a:r>
            <a:r>
              <a:rPr sz="2000" spc="-5" dirty="0">
                <a:latin typeface="Times New Roman" pitchFamily="18" charset="0"/>
                <a:cs typeface="Times New Roman" pitchFamily="18" charset="0"/>
              </a:rPr>
              <a:t>will </a:t>
            </a:r>
            <a:r>
              <a:rPr sz="2000" spc="-10" dirty="0">
                <a:latin typeface="Times New Roman" pitchFamily="18" charset="0"/>
                <a:cs typeface="Times New Roman" pitchFamily="18" charset="0"/>
              </a:rPr>
              <a:t>address </a:t>
            </a:r>
            <a:r>
              <a:rPr sz="2000" spc="-5" dirty="0">
                <a:latin typeface="Times New Roman" pitchFamily="18" charset="0"/>
                <a:cs typeface="Times New Roman" pitchFamily="18" charset="0"/>
              </a:rPr>
              <a:t>the </a:t>
            </a:r>
            <a:r>
              <a:rPr sz="2000" spc="-10" dirty="0">
                <a:latin typeface="Times New Roman" pitchFamily="18" charset="0"/>
                <a:cs typeface="Times New Roman" pitchFamily="18" charset="0"/>
              </a:rPr>
              <a:t>needs of  </a:t>
            </a:r>
            <a:r>
              <a:rPr sz="2000" spc="-5" dirty="0">
                <a:latin typeface="Times New Roman" pitchFamily="18" charset="0"/>
                <a:cs typeface="Times New Roman" pitchFamily="18" charset="0"/>
              </a:rPr>
              <a:t>the </a:t>
            </a:r>
            <a:r>
              <a:rPr sz="2000" spc="-10" dirty="0">
                <a:latin typeface="Times New Roman" pitchFamily="18" charset="0"/>
                <a:cs typeface="Times New Roman" pitchFamily="18" charset="0"/>
              </a:rPr>
              <a:t>populations </a:t>
            </a:r>
            <a:r>
              <a:rPr sz="2000" spc="-5" dirty="0">
                <a:latin typeface="Times New Roman" pitchFamily="18" charset="0"/>
                <a:cs typeface="Times New Roman" pitchFamily="18" charset="0"/>
              </a:rPr>
              <a:t>you </a:t>
            </a:r>
            <a:r>
              <a:rPr sz="2000" spc="-10" dirty="0">
                <a:latin typeface="Times New Roman" pitchFamily="18" charset="0"/>
                <a:cs typeface="Times New Roman" pitchFamily="18" charset="0"/>
              </a:rPr>
              <a:t>serve </a:t>
            </a:r>
            <a:r>
              <a:rPr sz="2000" spc="-5" dirty="0">
                <a:latin typeface="Times New Roman" pitchFamily="18" charset="0"/>
                <a:cs typeface="Times New Roman" pitchFamily="18" charset="0"/>
              </a:rPr>
              <a:t>at </a:t>
            </a:r>
            <a:r>
              <a:rPr sz="2000" spc="-10" dirty="0">
                <a:latin typeface="Times New Roman" pitchFamily="18" charset="0"/>
                <a:cs typeface="Times New Roman" pitchFamily="18" charset="0"/>
              </a:rPr>
              <a:t>your</a:t>
            </a:r>
            <a:r>
              <a:rPr sz="2000" dirty="0">
                <a:latin typeface="Times New Roman" pitchFamily="18" charset="0"/>
                <a:cs typeface="Times New Roman" pitchFamily="18" charset="0"/>
              </a:rPr>
              <a:t> </a:t>
            </a:r>
            <a:r>
              <a:rPr sz="2000" spc="-5" dirty="0">
                <a:latin typeface="Times New Roman" pitchFamily="18" charset="0"/>
                <a:cs typeface="Times New Roman" pitchFamily="18" charset="0"/>
              </a:rPr>
              <a:t>facility</a:t>
            </a:r>
            <a:endParaRPr sz="2000" dirty="0">
              <a:latin typeface="Times New Roman" pitchFamily="18" charset="0"/>
              <a:cs typeface="Times New Roman" pitchFamily="18" charset="0"/>
            </a:endParaRPr>
          </a:p>
          <a:p>
            <a:pPr marL="756285" marR="38100" lvl="1" indent="-287020" algn="just">
              <a:lnSpc>
                <a:spcPct val="150000"/>
              </a:lnSpc>
              <a:spcBef>
                <a:spcPts val="459"/>
              </a:spcBef>
              <a:buClr>
                <a:srgbClr val="006600"/>
              </a:buClr>
              <a:buChar char="–"/>
              <a:tabLst>
                <a:tab pos="756285" algn="l"/>
                <a:tab pos="756920" algn="l"/>
              </a:tabLst>
            </a:pPr>
            <a:r>
              <a:rPr sz="2000" spc="-5" dirty="0">
                <a:latin typeface="Times New Roman" pitchFamily="18" charset="0"/>
                <a:cs typeface="Times New Roman" pitchFamily="18" charset="0"/>
              </a:rPr>
              <a:t>Have </a:t>
            </a:r>
            <a:r>
              <a:rPr sz="2000" spc="-10" dirty="0">
                <a:latin typeface="Times New Roman" pitchFamily="18" charset="0"/>
                <a:cs typeface="Times New Roman" pitchFamily="18" charset="0"/>
              </a:rPr>
              <a:t>staff share assessments that </a:t>
            </a:r>
            <a:r>
              <a:rPr sz="2000" spc="-5" dirty="0">
                <a:latin typeface="Times New Roman" pitchFamily="18" charset="0"/>
                <a:cs typeface="Times New Roman" pitchFamily="18" charset="0"/>
              </a:rPr>
              <a:t>they’ve </a:t>
            </a:r>
            <a:r>
              <a:rPr sz="2000" spc="-10" dirty="0">
                <a:latin typeface="Times New Roman" pitchFamily="18" charset="0"/>
                <a:cs typeface="Times New Roman" pitchFamily="18" charset="0"/>
              </a:rPr>
              <a:t>learned about at </a:t>
            </a:r>
            <a:r>
              <a:rPr sz="2000" spc="-5" dirty="0">
                <a:latin typeface="Times New Roman" pitchFamily="18" charset="0"/>
                <a:cs typeface="Times New Roman" pitchFamily="18" charset="0"/>
              </a:rPr>
              <a:t>workshops </a:t>
            </a:r>
            <a:r>
              <a:rPr sz="2000" spc="-10" dirty="0">
                <a:latin typeface="Times New Roman" pitchFamily="18" charset="0"/>
                <a:cs typeface="Times New Roman" pitchFamily="18" charset="0"/>
              </a:rPr>
              <a:t>that  could benefit </a:t>
            </a:r>
            <a:r>
              <a:rPr sz="2000" spc="-5" dirty="0">
                <a:latin typeface="Times New Roman" pitchFamily="18" charset="0"/>
                <a:cs typeface="Times New Roman" pitchFamily="18" charset="0"/>
              </a:rPr>
              <a:t>the</a:t>
            </a:r>
            <a:r>
              <a:rPr sz="2000" spc="25" dirty="0">
                <a:latin typeface="Times New Roman" pitchFamily="18" charset="0"/>
                <a:cs typeface="Times New Roman" pitchFamily="18" charset="0"/>
              </a:rPr>
              <a:t> </a:t>
            </a:r>
            <a:r>
              <a:rPr sz="2000" spc="-10" dirty="0">
                <a:latin typeface="Times New Roman" pitchFamily="18" charset="0"/>
                <a:cs typeface="Times New Roman" pitchFamily="18" charset="0"/>
              </a:rPr>
              <a:t>team</a:t>
            </a:r>
            <a:endParaRPr sz="2000" dirty="0">
              <a:latin typeface="Times New Roman" pitchFamily="18" charset="0"/>
              <a:cs typeface="Times New Roman" pitchFamily="18" charset="0"/>
            </a:endParaRPr>
          </a:p>
          <a:p>
            <a:pPr marL="756285" lvl="1" indent="-287020" algn="just">
              <a:lnSpc>
                <a:spcPct val="150000"/>
              </a:lnSpc>
              <a:spcBef>
                <a:spcPts val="200"/>
              </a:spcBef>
              <a:buClr>
                <a:srgbClr val="006600"/>
              </a:buClr>
              <a:buChar char="–"/>
              <a:tabLst>
                <a:tab pos="756285" algn="l"/>
                <a:tab pos="756920" algn="l"/>
              </a:tabLst>
            </a:pPr>
            <a:r>
              <a:rPr sz="2000" spc="-10" dirty="0">
                <a:latin typeface="Times New Roman" pitchFamily="18" charset="0"/>
                <a:cs typeface="Times New Roman" pitchFamily="18" charset="0"/>
              </a:rPr>
              <a:t>Look </a:t>
            </a:r>
            <a:r>
              <a:rPr sz="2000" spc="-5" dirty="0">
                <a:latin typeface="Times New Roman" pitchFamily="18" charset="0"/>
                <a:cs typeface="Times New Roman" pitchFamily="18" charset="0"/>
              </a:rPr>
              <a:t>for </a:t>
            </a:r>
            <a:r>
              <a:rPr sz="2000" spc="-10" dirty="0">
                <a:latin typeface="Times New Roman" pitchFamily="18" charset="0"/>
                <a:cs typeface="Times New Roman" pitchFamily="18" charset="0"/>
              </a:rPr>
              <a:t>public domain instruments that can </a:t>
            </a:r>
            <a:r>
              <a:rPr sz="2000" spc="-5" dirty="0">
                <a:latin typeface="Times New Roman" pitchFamily="18" charset="0"/>
                <a:cs typeface="Times New Roman" pitchFamily="18" charset="0"/>
              </a:rPr>
              <a:t>be </a:t>
            </a:r>
            <a:r>
              <a:rPr sz="2000" spc="-10" dirty="0">
                <a:latin typeface="Times New Roman" pitchFamily="18" charset="0"/>
                <a:cs typeface="Times New Roman" pitchFamily="18" charset="0"/>
              </a:rPr>
              <a:t>used without</a:t>
            </a:r>
            <a:r>
              <a:rPr sz="2000" spc="105" dirty="0">
                <a:latin typeface="Times New Roman" pitchFamily="18" charset="0"/>
                <a:cs typeface="Times New Roman" pitchFamily="18" charset="0"/>
              </a:rPr>
              <a:t> </a:t>
            </a:r>
            <a:r>
              <a:rPr sz="2000" spc="-10" dirty="0">
                <a:latin typeface="Times New Roman" pitchFamily="18" charset="0"/>
                <a:cs typeface="Times New Roman" pitchFamily="18" charset="0"/>
              </a:rPr>
              <a:t>cost</a:t>
            </a:r>
            <a:endParaRPr sz="2000" dirty="0">
              <a:latin typeface="Times New Roman" pitchFamily="18" charset="0"/>
              <a:cs typeface="Times New Roman" pitchFamily="18" charset="0"/>
            </a:endParaRPr>
          </a:p>
          <a:p>
            <a:pPr marL="756285" lvl="1" indent="-287020" algn="just">
              <a:lnSpc>
                <a:spcPct val="150000"/>
              </a:lnSpc>
              <a:spcBef>
                <a:spcPts val="229"/>
              </a:spcBef>
              <a:buClr>
                <a:srgbClr val="006600"/>
              </a:buClr>
              <a:buChar char="–"/>
              <a:tabLst>
                <a:tab pos="756285" algn="l"/>
                <a:tab pos="756920" algn="l"/>
              </a:tabLst>
            </a:pPr>
            <a:r>
              <a:rPr sz="2000" spc="-10" dirty="0">
                <a:latin typeface="Times New Roman" pitchFamily="18" charset="0"/>
                <a:cs typeface="Times New Roman" pitchFamily="18" charset="0"/>
              </a:rPr>
              <a:t>Share outcome measure data </a:t>
            </a:r>
            <a:r>
              <a:rPr sz="2000" spc="-5" dirty="0">
                <a:latin typeface="Times New Roman" pitchFamily="18" charset="0"/>
                <a:cs typeface="Times New Roman" pitchFamily="18" charset="0"/>
              </a:rPr>
              <a:t>at </a:t>
            </a:r>
            <a:r>
              <a:rPr sz="2000" spc="-10" dirty="0">
                <a:latin typeface="Times New Roman" pitchFamily="18" charset="0"/>
                <a:cs typeface="Times New Roman" pitchFamily="18" charset="0"/>
              </a:rPr>
              <a:t>team</a:t>
            </a:r>
            <a:r>
              <a:rPr sz="2000" spc="45" dirty="0">
                <a:latin typeface="Times New Roman" pitchFamily="18" charset="0"/>
                <a:cs typeface="Times New Roman" pitchFamily="18" charset="0"/>
              </a:rPr>
              <a:t> </a:t>
            </a:r>
            <a:r>
              <a:rPr sz="2000" spc="-10" dirty="0" smtClean="0">
                <a:latin typeface="Times New Roman" pitchFamily="18" charset="0"/>
                <a:cs typeface="Times New Roman" pitchFamily="18" charset="0"/>
              </a:rPr>
              <a:t>meetings</a:t>
            </a:r>
            <a:endParaRPr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756285" marR="265430" lvl="1" indent="-287020" algn="just">
              <a:lnSpc>
                <a:spcPct val="150000"/>
              </a:lnSpc>
              <a:spcBef>
                <a:spcPts val="484"/>
              </a:spcBef>
              <a:buClr>
                <a:srgbClr val="006600"/>
              </a:buClr>
              <a:buChar char="–"/>
              <a:tabLst>
                <a:tab pos="756285" algn="l"/>
                <a:tab pos="756920" algn="l"/>
              </a:tabLst>
            </a:pPr>
            <a:r>
              <a:rPr lang="en-US" spc="-5" dirty="0">
                <a:latin typeface="Times New Roman" pitchFamily="18" charset="0"/>
                <a:cs typeface="Times New Roman" pitchFamily="18" charset="0"/>
              </a:rPr>
              <a:t>Read articles </a:t>
            </a:r>
            <a:r>
              <a:rPr lang="en-US" spc="-10" dirty="0">
                <a:latin typeface="Times New Roman" pitchFamily="18" charset="0"/>
                <a:cs typeface="Times New Roman" pitchFamily="18" charset="0"/>
              </a:rPr>
              <a:t>about different measures and </a:t>
            </a:r>
            <a:r>
              <a:rPr lang="en-US" spc="-5" dirty="0">
                <a:latin typeface="Times New Roman" pitchFamily="18" charset="0"/>
                <a:cs typeface="Times New Roman" pitchFamily="18" charset="0"/>
              </a:rPr>
              <a:t>what </a:t>
            </a:r>
            <a:r>
              <a:rPr lang="en-US" spc="-10" dirty="0">
                <a:latin typeface="Times New Roman" pitchFamily="18" charset="0"/>
                <a:cs typeface="Times New Roman" pitchFamily="18" charset="0"/>
              </a:rPr>
              <a:t>they </a:t>
            </a:r>
            <a:r>
              <a:rPr lang="en-US" spc="-5" dirty="0">
                <a:latin typeface="Times New Roman" pitchFamily="18" charset="0"/>
                <a:cs typeface="Times New Roman" pitchFamily="18" charset="0"/>
              </a:rPr>
              <a:t>could </a:t>
            </a:r>
            <a:r>
              <a:rPr lang="en-US" spc="-10" dirty="0">
                <a:latin typeface="Times New Roman" pitchFamily="18" charset="0"/>
                <a:cs typeface="Times New Roman" pitchFamily="18" charset="0"/>
              </a:rPr>
              <a:t>contribute to  practice strategies</a:t>
            </a:r>
            <a:endParaRPr lang="en-US" dirty="0">
              <a:latin typeface="Times New Roman" pitchFamily="18" charset="0"/>
              <a:cs typeface="Times New Roman" pitchFamily="18" charset="0"/>
            </a:endParaRPr>
          </a:p>
          <a:p>
            <a:pPr marL="756285" lvl="1" indent="-287020" algn="just">
              <a:lnSpc>
                <a:spcPct val="150000"/>
              </a:lnSpc>
              <a:spcBef>
                <a:spcPts val="204"/>
              </a:spcBef>
              <a:buClr>
                <a:srgbClr val="006600"/>
              </a:buClr>
              <a:buChar char="–"/>
              <a:tabLst>
                <a:tab pos="756285" algn="l"/>
                <a:tab pos="756920" algn="l"/>
              </a:tabLst>
            </a:pPr>
            <a:r>
              <a:rPr lang="en-US" spc="-5" dirty="0">
                <a:latin typeface="Times New Roman" pitchFamily="18" charset="0"/>
                <a:cs typeface="Times New Roman" pitchFamily="18" charset="0"/>
              </a:rPr>
              <a:t>Start a </a:t>
            </a:r>
            <a:r>
              <a:rPr lang="en-US" spc="-10" dirty="0">
                <a:latin typeface="Times New Roman" pitchFamily="18" charset="0"/>
                <a:cs typeface="Times New Roman" pitchFamily="18" charset="0"/>
              </a:rPr>
              <a:t>journal </a:t>
            </a:r>
            <a:r>
              <a:rPr lang="en-US" spc="-5" dirty="0">
                <a:latin typeface="Times New Roman" pitchFamily="18" charset="0"/>
                <a:cs typeface="Times New Roman" pitchFamily="18" charset="0"/>
              </a:rPr>
              <a:t>club or </a:t>
            </a:r>
            <a:r>
              <a:rPr lang="en-US" spc="-10" dirty="0">
                <a:latin typeface="Times New Roman" pitchFamily="18" charset="0"/>
                <a:cs typeface="Times New Roman" pitchFamily="18" charset="0"/>
              </a:rPr>
              <a:t>brown bag outcome</a:t>
            </a:r>
            <a:r>
              <a:rPr lang="en-US" spc="40" dirty="0">
                <a:latin typeface="Times New Roman" pitchFamily="18" charset="0"/>
                <a:cs typeface="Times New Roman" pitchFamily="18" charset="0"/>
              </a:rPr>
              <a:t> </a:t>
            </a:r>
            <a:r>
              <a:rPr lang="en-US" spc="-10" dirty="0">
                <a:latin typeface="Times New Roman" pitchFamily="18" charset="0"/>
                <a:cs typeface="Times New Roman" pitchFamily="18" charset="0"/>
              </a:rPr>
              <a:t>meeting</a:t>
            </a:r>
            <a:endParaRPr lang="en-US" dirty="0">
              <a:latin typeface="Times New Roman" pitchFamily="18" charset="0"/>
              <a:cs typeface="Times New Roman" pitchFamily="18" charset="0"/>
            </a:endParaRPr>
          </a:p>
          <a:p>
            <a:pPr marL="756285" marR="144780" lvl="1" indent="-287020" algn="just">
              <a:lnSpc>
                <a:spcPct val="150000"/>
              </a:lnSpc>
              <a:spcBef>
                <a:spcPts val="489"/>
              </a:spcBef>
              <a:buClr>
                <a:srgbClr val="006600"/>
              </a:buClr>
              <a:buChar char="–"/>
              <a:tabLst>
                <a:tab pos="756285" algn="l"/>
                <a:tab pos="756920" algn="l"/>
              </a:tabLst>
            </a:pPr>
            <a:r>
              <a:rPr lang="en-US" spc="-5" dirty="0">
                <a:latin typeface="Times New Roman" pitchFamily="18" charset="0"/>
                <a:cs typeface="Times New Roman" pitchFamily="18" charset="0"/>
              </a:rPr>
              <a:t>Work with </a:t>
            </a:r>
            <a:r>
              <a:rPr lang="en-US" spc="-10" dirty="0">
                <a:latin typeface="Times New Roman" pitchFamily="18" charset="0"/>
                <a:cs typeface="Times New Roman" pitchFamily="18" charset="0"/>
              </a:rPr>
              <a:t>your quality </a:t>
            </a:r>
            <a:r>
              <a:rPr lang="en-US" spc="-5" dirty="0">
                <a:latin typeface="Times New Roman" pitchFamily="18" charset="0"/>
                <a:cs typeface="Times New Roman" pitchFamily="18" charset="0"/>
              </a:rPr>
              <a:t>assurance </a:t>
            </a:r>
            <a:r>
              <a:rPr lang="en-US" spc="-10" dirty="0">
                <a:latin typeface="Times New Roman" pitchFamily="18" charset="0"/>
                <a:cs typeface="Times New Roman" pitchFamily="18" charset="0"/>
              </a:rPr>
              <a:t>staffing </a:t>
            </a:r>
            <a:r>
              <a:rPr lang="en-US" spc="-5" dirty="0">
                <a:latin typeface="Times New Roman" pitchFamily="18" charset="0"/>
                <a:cs typeface="Times New Roman" pitchFamily="18" charset="0"/>
              </a:rPr>
              <a:t>to relate </a:t>
            </a:r>
            <a:r>
              <a:rPr lang="en-US" spc="-10" dirty="0">
                <a:latin typeface="Times New Roman" pitchFamily="18" charset="0"/>
                <a:cs typeface="Times New Roman" pitchFamily="18" charset="0"/>
              </a:rPr>
              <a:t>your data back </a:t>
            </a:r>
            <a:r>
              <a:rPr lang="en-US" spc="-5" dirty="0">
                <a:latin typeface="Times New Roman" pitchFamily="18" charset="0"/>
                <a:cs typeface="Times New Roman" pitchFamily="18" charset="0"/>
              </a:rPr>
              <a:t>to </a:t>
            </a:r>
            <a:r>
              <a:rPr lang="en-US" spc="-10" dirty="0">
                <a:latin typeface="Times New Roman" pitchFamily="18" charset="0"/>
                <a:cs typeface="Times New Roman" pitchFamily="18" charset="0"/>
              </a:rPr>
              <a:t>those  being </a:t>
            </a:r>
            <a:r>
              <a:rPr lang="en-US" spc="-5" dirty="0">
                <a:latin typeface="Times New Roman" pitchFamily="18" charset="0"/>
                <a:cs typeface="Times New Roman" pitchFamily="18" charset="0"/>
              </a:rPr>
              <a:t>reported by the </a:t>
            </a:r>
            <a:r>
              <a:rPr lang="en-US" spc="-10" dirty="0">
                <a:latin typeface="Times New Roman" pitchFamily="18" charset="0"/>
                <a:cs typeface="Times New Roman" pitchFamily="18" charset="0"/>
              </a:rPr>
              <a:t>entire </a:t>
            </a:r>
            <a:r>
              <a:rPr lang="en-US" spc="-5" dirty="0">
                <a:latin typeface="Times New Roman" pitchFamily="18" charset="0"/>
                <a:cs typeface="Times New Roman" pitchFamily="18" charset="0"/>
              </a:rPr>
              <a:t>facility or for </a:t>
            </a:r>
            <a:r>
              <a:rPr lang="en-US" spc="-10" dirty="0">
                <a:latin typeface="Times New Roman" pitchFamily="18" charset="0"/>
                <a:cs typeface="Times New Roman" pitchFamily="18" charset="0"/>
              </a:rPr>
              <a:t>accreditation</a:t>
            </a:r>
            <a:r>
              <a:rPr lang="en-US" spc="50" dirty="0">
                <a:latin typeface="Times New Roman" pitchFamily="18" charset="0"/>
                <a:cs typeface="Times New Roman" pitchFamily="18" charset="0"/>
              </a:rPr>
              <a:t> </a:t>
            </a:r>
            <a:r>
              <a:rPr lang="en-US" spc="-10" dirty="0">
                <a:latin typeface="Times New Roman" pitchFamily="18" charset="0"/>
                <a:cs typeface="Times New Roman" pitchFamily="18" charset="0"/>
              </a:rPr>
              <a:t>purposes.</a:t>
            </a:r>
            <a:endParaRPr lang="en-US" dirty="0">
              <a:latin typeface="Times New Roman" pitchFamily="18" charset="0"/>
              <a:cs typeface="Times New Roman" pitchFamily="18" charset="0"/>
            </a:endParaRPr>
          </a:p>
          <a:p>
            <a:pPr marL="756285" lvl="1" indent="-287020" algn="just">
              <a:lnSpc>
                <a:spcPct val="150000"/>
              </a:lnSpc>
              <a:spcBef>
                <a:spcPts val="200"/>
              </a:spcBef>
              <a:buClr>
                <a:srgbClr val="006600"/>
              </a:buClr>
              <a:buChar char="–"/>
              <a:tabLst>
                <a:tab pos="756285" algn="l"/>
                <a:tab pos="756920" algn="l"/>
              </a:tabLst>
            </a:pPr>
            <a:r>
              <a:rPr lang="en-US" spc="-10" dirty="0">
                <a:latin typeface="Times New Roman" pitchFamily="18" charset="0"/>
                <a:cs typeface="Times New Roman" pitchFamily="18" charset="0"/>
              </a:rPr>
              <a:t>Share data between </a:t>
            </a:r>
            <a:r>
              <a:rPr lang="en-US" spc="-5" dirty="0">
                <a:latin typeface="Times New Roman" pitchFamily="18" charset="0"/>
                <a:cs typeface="Times New Roman" pitchFamily="18" charset="0"/>
              </a:rPr>
              <a:t>disciplines so </a:t>
            </a:r>
            <a:r>
              <a:rPr lang="en-US" spc="-10" dirty="0">
                <a:latin typeface="Times New Roman" pitchFamily="18" charset="0"/>
                <a:cs typeface="Times New Roman" pitchFamily="18" charset="0"/>
              </a:rPr>
              <a:t>there </a:t>
            </a:r>
            <a:r>
              <a:rPr lang="en-US" spc="-5" dirty="0">
                <a:latin typeface="Times New Roman" pitchFamily="18" charset="0"/>
                <a:cs typeface="Times New Roman" pitchFamily="18" charset="0"/>
              </a:rPr>
              <a:t>is not </a:t>
            </a:r>
            <a:r>
              <a:rPr lang="en-US" spc="-10" dirty="0">
                <a:latin typeface="Times New Roman" pitchFamily="18" charset="0"/>
                <a:cs typeface="Times New Roman" pitchFamily="18" charset="0"/>
              </a:rPr>
              <a:t>unnecessary duplication</a:t>
            </a:r>
            <a:r>
              <a:rPr lang="en-US" spc="85" dirty="0">
                <a:latin typeface="Times New Roman" pitchFamily="18" charset="0"/>
                <a:cs typeface="Times New Roman" pitchFamily="18" charset="0"/>
              </a:rPr>
              <a:t> </a:t>
            </a:r>
            <a:r>
              <a:rPr lang="en-US" spc="-10" dirty="0">
                <a:latin typeface="Times New Roman" pitchFamily="18" charset="0"/>
                <a:cs typeface="Times New Roman" pitchFamily="18" charset="0"/>
              </a:rPr>
              <a:t>of</a:t>
            </a:r>
            <a:endParaRPr lang="en-US" dirty="0">
              <a:latin typeface="Times New Roman" pitchFamily="18" charset="0"/>
              <a:cs typeface="Times New Roman" pitchFamily="18" charset="0"/>
            </a:endParaRPr>
          </a:p>
          <a:p>
            <a:pPr marL="756285" algn="just">
              <a:lnSpc>
                <a:spcPct val="150000"/>
              </a:lnSpc>
            </a:pPr>
            <a:r>
              <a:rPr lang="en-US" sz="2000" spc="-5" dirty="0">
                <a:latin typeface="Times New Roman" pitchFamily="18" charset="0"/>
                <a:cs typeface="Times New Roman" pitchFamily="18" charset="0"/>
              </a:rPr>
              <a:t>testing, and that outcome results can be used </a:t>
            </a:r>
            <a:r>
              <a:rPr lang="en-US" sz="2000" spc="-10" dirty="0">
                <a:latin typeface="Times New Roman" pitchFamily="18" charset="0"/>
                <a:cs typeface="Times New Roman" pitchFamily="18" charset="0"/>
              </a:rPr>
              <a:t>across </a:t>
            </a:r>
            <a:r>
              <a:rPr lang="en-US" sz="2000" spc="-5" dirty="0">
                <a:latin typeface="Times New Roman" pitchFamily="18" charset="0"/>
                <a:cs typeface="Times New Roman" pitchFamily="18" charset="0"/>
              </a:rPr>
              <a:t>the</a:t>
            </a:r>
            <a:r>
              <a:rPr lang="en-US" sz="2000" spc="-15" dirty="0">
                <a:latin typeface="Times New Roman" pitchFamily="18" charset="0"/>
                <a:cs typeface="Times New Roman" pitchFamily="18" charset="0"/>
              </a:rPr>
              <a:t> </a:t>
            </a:r>
            <a:r>
              <a:rPr lang="en-US" sz="2000" spc="-10" dirty="0">
                <a:latin typeface="Times New Roman" pitchFamily="18" charset="0"/>
                <a:cs typeface="Times New Roman" pitchFamily="18" charset="0"/>
              </a:rPr>
              <a:t>team</a:t>
            </a:r>
            <a:endParaRPr lang="en-US" sz="2000" dirty="0">
              <a:latin typeface="Times New Roman" pitchFamily="18" charset="0"/>
              <a:cs typeface="Times New Roman" pitchFamily="18" charset="0"/>
            </a:endParaRPr>
          </a:p>
          <a:p>
            <a:endParaRPr lang="en-IN" dirty="0"/>
          </a:p>
        </p:txBody>
      </p:sp>
    </p:spTree>
    <p:extLst>
      <p:ext uri="{BB962C8B-B14F-4D97-AF65-F5344CB8AC3E}">
        <p14:creationId xmlns="" xmlns:p14="http://schemas.microsoft.com/office/powerpoint/2010/main" val="2858810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3213" y="2374214"/>
            <a:ext cx="6344285" cy="635000"/>
          </a:xfrm>
          <a:prstGeom prst="rect">
            <a:avLst/>
          </a:prstGeom>
        </p:spPr>
        <p:txBody>
          <a:bodyPr vert="horz" wrap="square" lIns="0" tIns="12065" rIns="0" bIns="0" rtlCol="0">
            <a:spAutoFit/>
          </a:bodyPr>
          <a:lstStyle/>
          <a:p>
            <a:pPr marL="12700" algn="ctr">
              <a:lnSpc>
                <a:spcPct val="100000"/>
              </a:lnSpc>
              <a:spcBef>
                <a:spcPts val="95"/>
              </a:spcBef>
            </a:pPr>
            <a:r>
              <a:rPr sz="4000" b="1" spc="-5" dirty="0">
                <a:latin typeface="Times New Roman" pitchFamily="18" charset="0"/>
                <a:cs typeface="Times New Roman" pitchFamily="18" charset="0"/>
              </a:rPr>
              <a:t>Databases and</a:t>
            </a:r>
            <a:r>
              <a:rPr sz="4000" b="1" spc="-10" dirty="0">
                <a:latin typeface="Times New Roman" pitchFamily="18" charset="0"/>
                <a:cs typeface="Times New Roman" pitchFamily="18" charset="0"/>
              </a:rPr>
              <a:t> Resources</a:t>
            </a:r>
            <a:endParaRPr sz="4000" b="1" dirty="0">
              <a:latin typeface="Times New Roman" pitchFamily="18" charset="0"/>
              <a:cs typeface="Times New Roman" pitchFamily="18" charset="0"/>
            </a:endParaRPr>
          </a:p>
        </p:txBody>
      </p:sp>
      <p:sp>
        <p:nvSpPr>
          <p:cNvPr id="3" name="object 3"/>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24</a:t>
            </a:fld>
            <a:endParaRPr spc="-27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12870"/>
            <a:ext cx="6704965" cy="498919"/>
          </a:xfrm>
          <a:prstGeom prst="rect">
            <a:avLst/>
          </a:prstGeom>
        </p:spPr>
        <p:txBody>
          <a:bodyPr vert="horz" wrap="square" lIns="0" tIns="13335" rIns="0" bIns="0" rtlCol="0">
            <a:spAutoFit/>
          </a:bodyPr>
          <a:lstStyle/>
          <a:p>
            <a:pPr marL="12700" algn="ctr">
              <a:lnSpc>
                <a:spcPct val="150000"/>
              </a:lnSpc>
              <a:spcBef>
                <a:spcPts val="105"/>
              </a:spcBef>
            </a:pPr>
            <a:r>
              <a:rPr sz="2400" dirty="0">
                <a:latin typeface="Times New Roman" pitchFamily="18" charset="0"/>
                <a:cs typeface="Times New Roman" pitchFamily="18" charset="0"/>
              </a:rPr>
              <a:t>Outcome </a:t>
            </a:r>
            <a:r>
              <a:rPr sz="2400" spc="-5" dirty="0">
                <a:latin typeface="Times New Roman" pitchFamily="18" charset="0"/>
                <a:cs typeface="Times New Roman" pitchFamily="18" charset="0"/>
              </a:rPr>
              <a:t>Measurement</a:t>
            </a:r>
            <a:r>
              <a:rPr sz="2400" spc="-105" dirty="0">
                <a:latin typeface="Times New Roman" pitchFamily="18" charset="0"/>
                <a:cs typeface="Times New Roman" pitchFamily="18" charset="0"/>
              </a:rPr>
              <a:t> </a:t>
            </a:r>
            <a:r>
              <a:rPr sz="2400" dirty="0">
                <a:latin typeface="Times New Roman" pitchFamily="18" charset="0"/>
                <a:cs typeface="Times New Roman" pitchFamily="18" charset="0"/>
              </a:rPr>
              <a:t>Resources</a:t>
            </a:r>
          </a:p>
        </p:txBody>
      </p:sp>
      <p:sp>
        <p:nvSpPr>
          <p:cNvPr id="3" name="object 3"/>
          <p:cNvSpPr txBox="1"/>
          <p:nvPr/>
        </p:nvSpPr>
        <p:spPr>
          <a:xfrm>
            <a:off x="78739" y="1642363"/>
            <a:ext cx="8081009" cy="2428229"/>
          </a:xfrm>
          <a:prstGeom prst="rect">
            <a:avLst/>
          </a:prstGeom>
        </p:spPr>
        <p:txBody>
          <a:bodyPr vert="horz" wrap="square" lIns="0" tIns="12065" rIns="0" bIns="0" rtlCol="0">
            <a:spAutoFit/>
          </a:bodyPr>
          <a:lstStyle/>
          <a:p>
            <a:pPr marL="285115" indent="-273050">
              <a:lnSpc>
                <a:spcPct val="100000"/>
              </a:lnSpc>
              <a:spcBef>
                <a:spcPts val="95"/>
              </a:spcBef>
              <a:buClr>
                <a:srgbClr val="006600"/>
              </a:buClr>
              <a:buSzPct val="125000"/>
              <a:buChar char="•"/>
              <a:tabLst>
                <a:tab pos="285750" algn="l"/>
              </a:tabLst>
            </a:pPr>
            <a:r>
              <a:rPr sz="2800" u="heavy" spc="-10" dirty="0">
                <a:solidFill>
                  <a:srgbClr val="009999"/>
                </a:solidFill>
                <a:uFill>
                  <a:solidFill>
                    <a:srgbClr val="009999"/>
                  </a:solidFill>
                </a:uFill>
                <a:latin typeface="Liberation Sans Narrow"/>
                <a:cs typeface="Liberation Sans Narrow"/>
                <a:hlinkClick r:id="rId2"/>
              </a:rPr>
              <a:t>Rehabilitation Measures</a:t>
            </a:r>
            <a:r>
              <a:rPr sz="2800" u="heavy" spc="60" dirty="0">
                <a:solidFill>
                  <a:srgbClr val="009999"/>
                </a:solidFill>
                <a:uFill>
                  <a:solidFill>
                    <a:srgbClr val="009999"/>
                  </a:solidFill>
                </a:uFill>
                <a:latin typeface="Liberation Sans Narrow"/>
                <a:cs typeface="Liberation Sans Narrow"/>
                <a:hlinkClick r:id="rId2"/>
              </a:rPr>
              <a:t> </a:t>
            </a:r>
            <a:r>
              <a:rPr sz="2800" u="heavy" spc="-5" dirty="0">
                <a:solidFill>
                  <a:srgbClr val="009999"/>
                </a:solidFill>
                <a:uFill>
                  <a:solidFill>
                    <a:srgbClr val="009999"/>
                  </a:solidFill>
                </a:uFill>
                <a:latin typeface="Liberation Sans Narrow"/>
                <a:cs typeface="Liberation Sans Narrow"/>
                <a:hlinkClick r:id="rId2"/>
              </a:rPr>
              <a:t>Database</a:t>
            </a:r>
            <a:r>
              <a:rPr sz="2800" spc="-5" dirty="0">
                <a:latin typeface="Liberation Sans Narrow"/>
                <a:cs typeface="Liberation Sans Narrow"/>
              </a:rPr>
              <a:t>:</a:t>
            </a:r>
            <a:endParaRPr sz="2800" dirty="0">
              <a:latin typeface="Liberation Sans Narrow"/>
              <a:cs typeface="Liberation Sans Narrow"/>
            </a:endParaRPr>
          </a:p>
          <a:p>
            <a:pPr marL="685800" lvl="1" indent="-273050">
              <a:lnSpc>
                <a:spcPct val="100000"/>
              </a:lnSpc>
              <a:spcBef>
                <a:spcPts val="20"/>
              </a:spcBef>
              <a:buClr>
                <a:srgbClr val="006600"/>
              </a:buClr>
              <a:buChar char="–"/>
              <a:tabLst>
                <a:tab pos="685800" algn="l"/>
                <a:tab pos="686435" algn="l"/>
              </a:tabLst>
            </a:pPr>
            <a:r>
              <a:rPr sz="2000" u="heavy" spc="-5" dirty="0">
                <a:solidFill>
                  <a:srgbClr val="009999"/>
                </a:solidFill>
                <a:uFill>
                  <a:solidFill>
                    <a:srgbClr val="009999"/>
                  </a:solidFill>
                </a:uFill>
                <a:latin typeface="Liberation Sans Narrow"/>
                <a:cs typeface="Liberation Sans Narrow"/>
                <a:hlinkClick r:id="rId2"/>
              </a:rPr>
              <a:t>www.rehabmeasures.org</a:t>
            </a:r>
            <a:endParaRPr sz="2000" dirty="0">
              <a:latin typeface="Liberation Sans Narrow"/>
              <a:cs typeface="Liberation Sans Narrow"/>
            </a:endParaRPr>
          </a:p>
          <a:p>
            <a:pPr marL="685800" lvl="1" indent="-273050">
              <a:lnSpc>
                <a:spcPct val="100000"/>
              </a:lnSpc>
              <a:buClr>
                <a:srgbClr val="006600"/>
              </a:buClr>
              <a:buChar char="–"/>
              <a:tabLst>
                <a:tab pos="685800" algn="l"/>
                <a:tab pos="686435" algn="l"/>
              </a:tabLst>
            </a:pPr>
            <a:r>
              <a:rPr sz="2000" dirty="0">
                <a:latin typeface="Liberation Sans Narrow"/>
                <a:cs typeface="Liberation Sans Narrow"/>
              </a:rPr>
              <a:t>~200 </a:t>
            </a:r>
            <a:r>
              <a:rPr sz="2000" spc="-5" dirty="0">
                <a:latin typeface="Liberation Sans Narrow"/>
                <a:cs typeface="Liberation Sans Narrow"/>
              </a:rPr>
              <a:t>instrument summaries of psychometric properties and </a:t>
            </a:r>
            <a:r>
              <a:rPr sz="2000" spc="-10" dirty="0">
                <a:latin typeface="Liberation Sans Narrow"/>
                <a:cs typeface="Liberation Sans Narrow"/>
              </a:rPr>
              <a:t>clinical</a:t>
            </a:r>
            <a:r>
              <a:rPr sz="2000" spc="-5" dirty="0">
                <a:latin typeface="Liberation Sans Narrow"/>
                <a:cs typeface="Liberation Sans Narrow"/>
              </a:rPr>
              <a:t> </a:t>
            </a:r>
            <a:r>
              <a:rPr sz="2000" spc="-10" dirty="0">
                <a:latin typeface="Liberation Sans Narrow"/>
                <a:cs typeface="Liberation Sans Narrow"/>
              </a:rPr>
              <a:t>utility</a:t>
            </a:r>
            <a:endParaRPr sz="2000" dirty="0">
              <a:latin typeface="Liberation Sans Narrow"/>
              <a:cs typeface="Liberation Sans Narrow"/>
            </a:endParaRPr>
          </a:p>
          <a:p>
            <a:pPr marL="685800" lvl="1" indent="-273050">
              <a:lnSpc>
                <a:spcPct val="100000"/>
              </a:lnSpc>
              <a:buClr>
                <a:srgbClr val="006600"/>
              </a:buClr>
              <a:buChar char="–"/>
              <a:tabLst>
                <a:tab pos="685800" algn="l"/>
                <a:tab pos="686435" algn="l"/>
              </a:tabLst>
            </a:pPr>
            <a:r>
              <a:rPr sz="2000" spc="-5" dirty="0">
                <a:latin typeface="Liberation Sans Narrow"/>
                <a:cs typeface="Liberation Sans Narrow"/>
              </a:rPr>
              <a:t>Includes </a:t>
            </a:r>
            <a:r>
              <a:rPr sz="2000" dirty="0">
                <a:latin typeface="Liberation Sans Narrow"/>
                <a:cs typeface="Liberation Sans Narrow"/>
              </a:rPr>
              <a:t>a </a:t>
            </a:r>
            <a:r>
              <a:rPr sz="2000" spc="-5" dirty="0">
                <a:latin typeface="Liberation Sans Narrow"/>
                <a:cs typeface="Liberation Sans Narrow"/>
              </a:rPr>
              <a:t>link to the testing document whenever</a:t>
            </a:r>
            <a:r>
              <a:rPr sz="2000" spc="-35" dirty="0">
                <a:latin typeface="Liberation Sans Narrow"/>
                <a:cs typeface="Liberation Sans Narrow"/>
              </a:rPr>
              <a:t> </a:t>
            </a:r>
            <a:r>
              <a:rPr sz="2000" spc="-10" dirty="0">
                <a:latin typeface="Liberation Sans Narrow"/>
                <a:cs typeface="Liberation Sans Narrow"/>
              </a:rPr>
              <a:t>possible</a:t>
            </a:r>
            <a:endParaRPr sz="2000" dirty="0">
              <a:latin typeface="Liberation Sans Narrow"/>
              <a:cs typeface="Liberation Sans Narrow"/>
            </a:endParaRPr>
          </a:p>
          <a:p>
            <a:pPr lvl="1">
              <a:lnSpc>
                <a:spcPct val="100000"/>
              </a:lnSpc>
              <a:spcBef>
                <a:spcPts val="15"/>
              </a:spcBef>
              <a:buClr>
                <a:srgbClr val="006600"/>
              </a:buClr>
              <a:buFont typeface="Liberation Sans Narrow"/>
              <a:buChar char="–"/>
            </a:pPr>
            <a:endParaRPr sz="2900" dirty="0">
              <a:latin typeface="Liberation Sans Narrow"/>
              <a:cs typeface="Liberation Sans Narrow"/>
            </a:endParaRPr>
          </a:p>
          <a:p>
            <a:pPr marL="285115" indent="-273050">
              <a:lnSpc>
                <a:spcPct val="100000"/>
              </a:lnSpc>
              <a:buClr>
                <a:srgbClr val="006600"/>
              </a:buClr>
              <a:buSzPct val="125000"/>
              <a:buChar char="•"/>
              <a:tabLst>
                <a:tab pos="285750" algn="l"/>
              </a:tabLst>
            </a:pPr>
            <a:endParaRPr sz="2000" dirty="0">
              <a:latin typeface="Liberation Sans Narrow"/>
              <a:cs typeface="Liberation Sans Narrow"/>
            </a:endParaRPr>
          </a:p>
        </p:txBody>
      </p:sp>
      <p:sp>
        <p:nvSpPr>
          <p:cNvPr id="4" name="object 4"/>
          <p:cNvSpPr/>
          <p:nvPr/>
        </p:nvSpPr>
        <p:spPr>
          <a:xfrm>
            <a:off x="7239000" y="5626099"/>
            <a:ext cx="1612900" cy="1130298"/>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12870"/>
            <a:ext cx="6704965" cy="498919"/>
          </a:xfrm>
          <a:prstGeom prst="rect">
            <a:avLst/>
          </a:prstGeom>
        </p:spPr>
        <p:txBody>
          <a:bodyPr vert="horz" wrap="square" lIns="0" tIns="13335" rIns="0" bIns="0" rtlCol="0">
            <a:spAutoFit/>
          </a:bodyPr>
          <a:lstStyle/>
          <a:p>
            <a:pPr marL="12700" algn="ctr">
              <a:lnSpc>
                <a:spcPct val="150000"/>
              </a:lnSpc>
              <a:spcBef>
                <a:spcPts val="105"/>
              </a:spcBef>
            </a:pPr>
            <a:r>
              <a:rPr sz="2400" dirty="0">
                <a:latin typeface="Times New Roman" pitchFamily="18" charset="0"/>
                <a:cs typeface="Times New Roman" pitchFamily="18" charset="0"/>
              </a:rPr>
              <a:t>Outcome </a:t>
            </a:r>
            <a:r>
              <a:rPr sz="2400" spc="-5" dirty="0">
                <a:latin typeface="Times New Roman" pitchFamily="18" charset="0"/>
                <a:cs typeface="Times New Roman" pitchFamily="18" charset="0"/>
              </a:rPr>
              <a:t>Measurement</a:t>
            </a:r>
            <a:r>
              <a:rPr sz="2400" spc="-105" dirty="0">
                <a:latin typeface="Times New Roman" pitchFamily="18" charset="0"/>
                <a:cs typeface="Times New Roman" pitchFamily="18" charset="0"/>
              </a:rPr>
              <a:t> </a:t>
            </a:r>
            <a:r>
              <a:rPr sz="2400" dirty="0">
                <a:latin typeface="Times New Roman" pitchFamily="18" charset="0"/>
                <a:cs typeface="Times New Roman" pitchFamily="18" charset="0"/>
              </a:rPr>
              <a:t>Resources</a:t>
            </a:r>
          </a:p>
        </p:txBody>
      </p:sp>
      <p:sp>
        <p:nvSpPr>
          <p:cNvPr id="3" name="object 3"/>
          <p:cNvSpPr txBox="1"/>
          <p:nvPr/>
        </p:nvSpPr>
        <p:spPr>
          <a:xfrm>
            <a:off x="78739" y="1642363"/>
            <a:ext cx="8081009" cy="3030958"/>
          </a:xfrm>
          <a:prstGeom prst="rect">
            <a:avLst/>
          </a:prstGeom>
        </p:spPr>
        <p:txBody>
          <a:bodyPr vert="horz" wrap="square" lIns="0" tIns="12065" rIns="0" bIns="0" rtlCol="0">
            <a:spAutoFit/>
          </a:bodyPr>
          <a:lstStyle/>
          <a:p>
            <a:pPr lvl="1">
              <a:spcBef>
                <a:spcPts val="15"/>
              </a:spcBef>
              <a:buClr>
                <a:srgbClr val="006600"/>
              </a:buClr>
            </a:pPr>
            <a:endParaRPr sz="2900" dirty="0">
              <a:solidFill>
                <a:srgbClr val="2F2B20"/>
              </a:solidFill>
              <a:latin typeface="Liberation Sans Narrow"/>
              <a:cs typeface="Liberation Sans Narrow"/>
            </a:endParaRPr>
          </a:p>
          <a:p>
            <a:pPr marL="285115" indent="-273050">
              <a:buClr>
                <a:srgbClr val="006600"/>
              </a:buClr>
              <a:buSzPct val="125000"/>
              <a:buFontTx/>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APTA Neurology </a:t>
            </a:r>
            <a:r>
              <a:rPr sz="2800" u="heavy" spc="-10" dirty="0">
                <a:solidFill>
                  <a:srgbClr val="009999"/>
                </a:solidFill>
                <a:uFill>
                  <a:solidFill>
                    <a:srgbClr val="009999"/>
                  </a:solidFill>
                </a:uFill>
                <a:latin typeface="Liberation Sans Narrow"/>
                <a:cs typeface="Liberation Sans Narrow"/>
                <a:hlinkClick r:id="rId2"/>
              </a:rPr>
              <a:t>Section </a:t>
            </a:r>
            <a:r>
              <a:rPr sz="2800" u="heavy" spc="-5" dirty="0">
                <a:solidFill>
                  <a:srgbClr val="009999"/>
                </a:solidFill>
                <a:uFill>
                  <a:solidFill>
                    <a:srgbClr val="009999"/>
                  </a:solidFill>
                </a:uFill>
                <a:latin typeface="Liberation Sans Narrow"/>
                <a:cs typeface="Liberation Sans Narrow"/>
                <a:hlinkClick r:id="rId2"/>
              </a:rPr>
              <a:t>EDGE</a:t>
            </a:r>
            <a:r>
              <a:rPr sz="2800" u="heavy" spc="90" dirty="0">
                <a:solidFill>
                  <a:srgbClr val="009999"/>
                </a:solidFill>
                <a:uFill>
                  <a:solidFill>
                    <a:srgbClr val="009999"/>
                  </a:solidFill>
                </a:uFill>
                <a:latin typeface="Liberation Sans Narrow"/>
                <a:cs typeface="Liberation Sans Narrow"/>
                <a:hlinkClick r:id="rId2"/>
              </a:rPr>
              <a:t> </a:t>
            </a:r>
            <a:r>
              <a:rPr sz="2800" u="heavy" spc="-10" dirty="0">
                <a:solidFill>
                  <a:srgbClr val="009999"/>
                </a:solidFill>
                <a:uFill>
                  <a:solidFill>
                    <a:srgbClr val="009999"/>
                  </a:solidFill>
                </a:uFill>
                <a:latin typeface="Liberation Sans Narrow"/>
                <a:cs typeface="Liberation Sans Narrow"/>
                <a:hlinkClick r:id="rId2"/>
              </a:rPr>
              <a:t>recommendations</a:t>
            </a:r>
            <a:endParaRPr sz="2800" dirty="0">
              <a:solidFill>
                <a:srgbClr val="2F2B20"/>
              </a:solidFill>
              <a:latin typeface="Liberation Sans Narrow"/>
              <a:cs typeface="Liberation Sans Narrow"/>
            </a:endParaRPr>
          </a:p>
          <a:p>
            <a:pPr marL="685800" marR="20320" lvl="1" indent="-273050">
              <a:lnSpc>
                <a:spcPct val="80000"/>
              </a:lnSpc>
              <a:spcBef>
                <a:spcPts val="500"/>
              </a:spcBef>
              <a:buClr>
                <a:srgbClr val="006600"/>
              </a:buClr>
              <a:buFontTx/>
              <a:buChar char="–"/>
              <a:tabLst>
                <a:tab pos="685800" algn="l"/>
                <a:tab pos="686435" algn="l"/>
              </a:tabLst>
            </a:pPr>
            <a:r>
              <a:rPr sz="2000" u="heavy" spc="-5" dirty="0">
                <a:solidFill>
                  <a:srgbClr val="009999"/>
                </a:solidFill>
                <a:uFill>
                  <a:solidFill>
                    <a:srgbClr val="009999"/>
                  </a:solidFill>
                </a:uFill>
                <a:latin typeface="Liberation Sans Narrow"/>
                <a:cs typeface="Liberation Sans Narrow"/>
                <a:hlinkClick r:id="rId2"/>
              </a:rPr>
              <a:t>www.neuropt.org/professional-resources/neurology-section-outcome-measures-  recommendations</a:t>
            </a:r>
            <a:endParaRPr sz="2000" dirty="0">
              <a:solidFill>
                <a:srgbClr val="2F2B20"/>
              </a:solidFill>
              <a:latin typeface="Liberation Sans Narrow"/>
              <a:cs typeface="Liberation Sans Narrow"/>
            </a:endParaRPr>
          </a:p>
          <a:p>
            <a:pPr marL="685800" lvl="1" indent="-273050">
              <a:lnSpc>
                <a:spcPts val="2160"/>
              </a:lnSpc>
              <a:buClr>
                <a:srgbClr val="006600"/>
              </a:buClr>
              <a:buFontTx/>
              <a:buChar char="–"/>
              <a:tabLst>
                <a:tab pos="685800" algn="l"/>
                <a:tab pos="686435" algn="l"/>
              </a:tabLst>
            </a:pPr>
            <a:r>
              <a:rPr sz="2000" spc="-5" dirty="0">
                <a:solidFill>
                  <a:srgbClr val="2F2B20"/>
                </a:solidFill>
                <a:latin typeface="Liberation Sans Narrow"/>
                <a:cs typeface="Liberation Sans Narrow"/>
              </a:rPr>
              <a:t>Review of instruments used in </a:t>
            </a:r>
            <a:r>
              <a:rPr sz="2000" spc="-10" dirty="0">
                <a:solidFill>
                  <a:srgbClr val="2F2B20"/>
                </a:solidFill>
                <a:latin typeface="Liberation Sans Narrow"/>
                <a:cs typeface="Liberation Sans Narrow"/>
              </a:rPr>
              <a:t>physical </a:t>
            </a:r>
            <a:r>
              <a:rPr sz="2000" spc="-5" dirty="0">
                <a:solidFill>
                  <a:srgbClr val="2F2B20"/>
                </a:solidFill>
                <a:latin typeface="Liberation Sans Narrow"/>
                <a:cs typeface="Liberation Sans Narrow"/>
              </a:rPr>
              <a:t>therapy that assess patients </a:t>
            </a:r>
            <a:r>
              <a:rPr sz="2000" dirty="0">
                <a:solidFill>
                  <a:srgbClr val="2F2B20"/>
                </a:solidFill>
                <a:latin typeface="Liberation Sans Narrow"/>
                <a:cs typeface="Liberation Sans Narrow"/>
              </a:rPr>
              <a:t>with</a:t>
            </a:r>
            <a:r>
              <a:rPr sz="2000" spc="5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Stroke,</a:t>
            </a:r>
            <a:endParaRPr sz="2000" dirty="0">
              <a:solidFill>
                <a:srgbClr val="2F2B20"/>
              </a:solidFill>
              <a:latin typeface="Liberation Sans Narrow"/>
              <a:cs typeface="Liberation Sans Narrow"/>
            </a:endParaRPr>
          </a:p>
          <a:p>
            <a:pPr marL="685800">
              <a:lnSpc>
                <a:spcPts val="2160"/>
              </a:lnSpc>
            </a:pPr>
            <a:r>
              <a:rPr sz="2000" spc="-5" dirty="0">
                <a:solidFill>
                  <a:srgbClr val="2F2B20"/>
                </a:solidFill>
                <a:latin typeface="Liberation Sans Narrow"/>
                <a:cs typeface="Liberation Sans Narrow"/>
              </a:rPr>
              <a:t>MS, </a:t>
            </a:r>
            <a:r>
              <a:rPr sz="2000" dirty="0">
                <a:solidFill>
                  <a:srgbClr val="2F2B20"/>
                </a:solidFill>
                <a:latin typeface="Liberation Sans Narrow"/>
                <a:cs typeface="Liberation Sans Narrow"/>
              </a:rPr>
              <a:t>TBI, SCI (PD </a:t>
            </a:r>
            <a:r>
              <a:rPr sz="2000" spc="-5" dirty="0">
                <a:solidFill>
                  <a:srgbClr val="2F2B20"/>
                </a:solidFill>
                <a:latin typeface="Liberation Sans Narrow"/>
                <a:cs typeface="Liberation Sans Narrow"/>
              </a:rPr>
              <a:t>and </a:t>
            </a:r>
            <a:r>
              <a:rPr sz="2000" spc="-10" dirty="0">
                <a:solidFill>
                  <a:srgbClr val="2F2B20"/>
                </a:solidFill>
                <a:latin typeface="Liberation Sans Narrow"/>
                <a:cs typeface="Liberation Sans Narrow"/>
              </a:rPr>
              <a:t>vestibular </a:t>
            </a:r>
            <a:r>
              <a:rPr sz="2000" spc="-5" dirty="0">
                <a:solidFill>
                  <a:srgbClr val="2F2B20"/>
                </a:solidFill>
                <a:latin typeface="Liberation Sans Narrow"/>
                <a:cs typeface="Liberation Sans Narrow"/>
              </a:rPr>
              <a:t>to come this</a:t>
            </a:r>
            <a:r>
              <a:rPr sz="2000" spc="-50"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year)</a:t>
            </a:r>
            <a:endParaRPr sz="2000" dirty="0">
              <a:solidFill>
                <a:srgbClr val="2F2B20"/>
              </a:solidFill>
              <a:latin typeface="Liberation Sans Narrow"/>
              <a:cs typeface="Liberation Sans Narrow"/>
            </a:endParaRPr>
          </a:p>
          <a:p>
            <a:pPr marL="685800" lvl="1" indent="-273050">
              <a:spcBef>
                <a:spcPts val="5"/>
              </a:spcBef>
              <a:buClr>
                <a:srgbClr val="006600"/>
              </a:buClr>
              <a:buFontTx/>
              <a:buChar char="–"/>
              <a:tabLst>
                <a:tab pos="685800" algn="l"/>
                <a:tab pos="686435" algn="l"/>
              </a:tabLst>
            </a:pPr>
            <a:r>
              <a:rPr sz="2000" spc="-5" dirty="0">
                <a:solidFill>
                  <a:srgbClr val="2F2B20"/>
                </a:solidFill>
                <a:latin typeface="Liberation Sans Narrow"/>
                <a:cs typeface="Liberation Sans Narrow"/>
              </a:rPr>
              <a:t>Recommendations instruments to be used in </a:t>
            </a:r>
            <a:r>
              <a:rPr sz="2000" spc="-10" dirty="0">
                <a:solidFill>
                  <a:srgbClr val="2F2B20"/>
                </a:solidFill>
                <a:latin typeface="Liberation Sans Narrow"/>
                <a:cs typeface="Liberation Sans Narrow"/>
              </a:rPr>
              <a:t>clinical</a:t>
            </a:r>
            <a:r>
              <a:rPr sz="2000" spc="-1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practice</a:t>
            </a:r>
            <a:endParaRPr sz="2000" dirty="0">
              <a:solidFill>
                <a:srgbClr val="2F2B20"/>
              </a:solidFill>
              <a:latin typeface="Liberation Sans Narrow"/>
              <a:cs typeface="Liberation Sans Narrow"/>
            </a:endParaRPr>
          </a:p>
        </p:txBody>
      </p:sp>
      <p:sp>
        <p:nvSpPr>
          <p:cNvPr id="4" name="object 4"/>
          <p:cNvSpPr/>
          <p:nvPr/>
        </p:nvSpPr>
        <p:spPr>
          <a:xfrm>
            <a:off x="7239000" y="5626099"/>
            <a:ext cx="1612900" cy="1130298"/>
          </a:xfrm>
          <a:prstGeom prst="rect">
            <a:avLst/>
          </a:prstGeom>
          <a:blipFill>
            <a:blip r:embed="rId3" cstate="print"/>
            <a:stretch>
              <a:fillRect/>
            </a:stretch>
          </a:blipFill>
        </p:spPr>
        <p:txBody>
          <a:bodyPr wrap="square" lIns="0" tIns="0" rIns="0" bIns="0" rtlCol="0"/>
          <a:lstStyle/>
          <a:p>
            <a:endParaRPr>
              <a:solidFill>
                <a:srgbClr val="2F2B20"/>
              </a:solidFill>
            </a:endParaRPr>
          </a:p>
        </p:txBody>
      </p:sp>
    </p:spTree>
    <p:extLst>
      <p:ext uri="{BB962C8B-B14F-4D97-AF65-F5344CB8AC3E}">
        <p14:creationId xmlns="" xmlns:p14="http://schemas.microsoft.com/office/powerpoint/2010/main" val="2695529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78739" y="1642363"/>
            <a:ext cx="8067040" cy="2351285"/>
          </a:xfrm>
          <a:prstGeom prst="rect">
            <a:avLst/>
          </a:prstGeom>
        </p:spPr>
        <p:txBody>
          <a:bodyPr vert="horz" wrap="square" lIns="0" tIns="12065" rIns="0" bIns="0" rtlCol="0">
            <a:spAutoFit/>
          </a:bodyPr>
          <a:lstStyle/>
          <a:p>
            <a:pPr marL="285115" indent="-273050">
              <a:lnSpc>
                <a:spcPct val="100000"/>
              </a:lnSpc>
              <a:spcBef>
                <a:spcPts val="95"/>
              </a:spcBef>
              <a:buClr>
                <a:srgbClr val="006600"/>
              </a:buClr>
              <a:buSzPct val="125000"/>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Stroke Engine</a:t>
            </a:r>
            <a:r>
              <a:rPr sz="2800" u="heavy" spc="20" dirty="0">
                <a:solidFill>
                  <a:srgbClr val="009999"/>
                </a:solidFill>
                <a:uFill>
                  <a:solidFill>
                    <a:srgbClr val="009999"/>
                  </a:solidFill>
                </a:uFill>
                <a:latin typeface="Liberation Sans Narrow"/>
                <a:cs typeface="Liberation Sans Narrow"/>
                <a:hlinkClick r:id="rId2"/>
              </a:rPr>
              <a:t> </a:t>
            </a:r>
            <a:r>
              <a:rPr sz="2800" u="heavy" spc="-5" dirty="0">
                <a:solidFill>
                  <a:srgbClr val="009999"/>
                </a:solidFill>
                <a:uFill>
                  <a:solidFill>
                    <a:srgbClr val="009999"/>
                  </a:solidFill>
                </a:uFill>
                <a:latin typeface="Liberation Sans Narrow"/>
                <a:cs typeface="Liberation Sans Narrow"/>
                <a:hlinkClick r:id="rId2"/>
              </a:rPr>
              <a:t>Assess</a:t>
            </a:r>
            <a:endParaRPr sz="2800" dirty="0">
              <a:latin typeface="Liberation Sans Narrow"/>
              <a:cs typeface="Liberation Sans Narrow"/>
            </a:endParaRPr>
          </a:p>
          <a:p>
            <a:pPr marL="685800" lvl="1" indent="-273050">
              <a:lnSpc>
                <a:spcPct val="100000"/>
              </a:lnSpc>
              <a:spcBef>
                <a:spcPts val="20"/>
              </a:spcBef>
              <a:buClr>
                <a:srgbClr val="006600"/>
              </a:buClr>
              <a:buChar char="–"/>
              <a:tabLst>
                <a:tab pos="685800" algn="l"/>
                <a:tab pos="686435" algn="l"/>
              </a:tabLst>
            </a:pPr>
            <a:r>
              <a:rPr sz="2000" u="heavy" spc="-5" dirty="0">
                <a:solidFill>
                  <a:srgbClr val="009999"/>
                </a:solidFill>
                <a:uFill>
                  <a:solidFill>
                    <a:srgbClr val="009999"/>
                  </a:solidFill>
                </a:uFill>
                <a:latin typeface="Liberation Sans Narrow"/>
                <a:cs typeface="Liberation Sans Narrow"/>
                <a:hlinkClick r:id="rId2"/>
              </a:rPr>
              <a:t>strokengine.ca/assess/</a:t>
            </a:r>
            <a:endParaRPr sz="2000" dirty="0">
              <a:latin typeface="Liberation Sans Narrow"/>
              <a:cs typeface="Liberation Sans Narrow"/>
            </a:endParaRPr>
          </a:p>
          <a:p>
            <a:pPr marL="685800" lvl="1" indent="-273050">
              <a:lnSpc>
                <a:spcPts val="2160"/>
              </a:lnSpc>
              <a:buClr>
                <a:srgbClr val="006600"/>
              </a:buClr>
              <a:buChar char="–"/>
              <a:tabLst>
                <a:tab pos="685800" algn="l"/>
                <a:tab pos="686435" algn="l"/>
              </a:tabLst>
            </a:pPr>
            <a:r>
              <a:rPr sz="2000" spc="-5" dirty="0">
                <a:latin typeface="Liberation Sans Narrow"/>
                <a:cs typeface="Liberation Sans Narrow"/>
              </a:rPr>
              <a:t>Psychometrics and </a:t>
            </a:r>
            <a:r>
              <a:rPr sz="2000" spc="-10" dirty="0">
                <a:latin typeface="Liberation Sans Narrow"/>
                <a:cs typeface="Liberation Sans Narrow"/>
              </a:rPr>
              <a:t>clinical utility </a:t>
            </a:r>
            <a:r>
              <a:rPr sz="2000" spc="-5" dirty="0">
                <a:latin typeface="Liberation Sans Narrow"/>
                <a:cs typeface="Liberation Sans Narrow"/>
              </a:rPr>
              <a:t>information about instruments that can </a:t>
            </a:r>
            <a:r>
              <a:rPr sz="2000" dirty="0">
                <a:latin typeface="Liberation Sans Narrow"/>
                <a:cs typeface="Liberation Sans Narrow"/>
              </a:rPr>
              <a:t>be</a:t>
            </a:r>
            <a:r>
              <a:rPr sz="2000" spc="40" dirty="0">
                <a:latin typeface="Liberation Sans Narrow"/>
                <a:cs typeface="Liberation Sans Narrow"/>
              </a:rPr>
              <a:t> </a:t>
            </a:r>
            <a:r>
              <a:rPr sz="2000" spc="-5" dirty="0">
                <a:latin typeface="Liberation Sans Narrow"/>
                <a:cs typeface="Liberation Sans Narrow"/>
              </a:rPr>
              <a:t>used</a:t>
            </a:r>
            <a:endParaRPr sz="2000" dirty="0">
              <a:latin typeface="Liberation Sans Narrow"/>
              <a:cs typeface="Liberation Sans Narrow"/>
            </a:endParaRPr>
          </a:p>
          <a:p>
            <a:pPr marL="685800">
              <a:lnSpc>
                <a:spcPts val="2160"/>
              </a:lnSpc>
            </a:pPr>
            <a:r>
              <a:rPr sz="2000" dirty="0">
                <a:latin typeface="Liberation Sans Narrow"/>
                <a:cs typeface="Liberation Sans Narrow"/>
              </a:rPr>
              <a:t>with </a:t>
            </a:r>
            <a:r>
              <a:rPr sz="2000" spc="-10" dirty="0">
                <a:latin typeface="Liberation Sans Narrow"/>
                <a:cs typeface="Liberation Sans Narrow"/>
              </a:rPr>
              <a:t>individuals </a:t>
            </a:r>
            <a:r>
              <a:rPr sz="2000" dirty="0">
                <a:latin typeface="Liberation Sans Narrow"/>
                <a:cs typeface="Liberation Sans Narrow"/>
              </a:rPr>
              <a:t>with</a:t>
            </a:r>
            <a:r>
              <a:rPr sz="2000" spc="-20" dirty="0">
                <a:latin typeface="Liberation Sans Narrow"/>
                <a:cs typeface="Liberation Sans Narrow"/>
              </a:rPr>
              <a:t> </a:t>
            </a:r>
            <a:r>
              <a:rPr sz="2000" spc="-5" dirty="0">
                <a:latin typeface="Liberation Sans Narrow"/>
                <a:cs typeface="Liberation Sans Narrow"/>
              </a:rPr>
              <a:t>stroke</a:t>
            </a:r>
            <a:endParaRPr sz="2000" dirty="0">
              <a:latin typeface="Liberation Sans Narrow"/>
              <a:cs typeface="Liberation Sans Narrow"/>
            </a:endParaRPr>
          </a:p>
          <a:p>
            <a:pPr marL="685800" lvl="1" indent="-273050">
              <a:lnSpc>
                <a:spcPct val="100000"/>
              </a:lnSpc>
              <a:buClr>
                <a:srgbClr val="006600"/>
              </a:buClr>
              <a:buChar char="–"/>
              <a:tabLst>
                <a:tab pos="685800" algn="l"/>
                <a:tab pos="686435" algn="l"/>
              </a:tabLst>
            </a:pPr>
            <a:r>
              <a:rPr sz="2000" spc="-5" dirty="0">
                <a:latin typeface="Liberation Sans Narrow"/>
                <a:cs typeface="Liberation Sans Narrow"/>
              </a:rPr>
              <a:t>Provides instrument whenever</a:t>
            </a:r>
            <a:r>
              <a:rPr sz="2000" spc="5" dirty="0">
                <a:latin typeface="Liberation Sans Narrow"/>
                <a:cs typeface="Liberation Sans Narrow"/>
              </a:rPr>
              <a:t> </a:t>
            </a:r>
            <a:r>
              <a:rPr sz="2000" spc="-10" dirty="0">
                <a:latin typeface="Liberation Sans Narrow"/>
                <a:cs typeface="Liberation Sans Narrow"/>
              </a:rPr>
              <a:t>possible</a:t>
            </a:r>
            <a:endParaRPr sz="2000" dirty="0">
              <a:latin typeface="Liberation Sans Narrow"/>
              <a:cs typeface="Liberation Sans Narrow"/>
            </a:endParaRPr>
          </a:p>
          <a:p>
            <a:pPr lvl="1">
              <a:lnSpc>
                <a:spcPct val="100000"/>
              </a:lnSpc>
              <a:spcBef>
                <a:spcPts val="15"/>
              </a:spcBef>
              <a:buClr>
                <a:srgbClr val="006600"/>
              </a:buClr>
            </a:pPr>
            <a:endParaRPr sz="2900" dirty="0">
              <a:latin typeface="Liberation Sans Narrow"/>
              <a:cs typeface="Liberation Sans Narrow"/>
            </a:endParaRPr>
          </a:p>
        </p:txBody>
      </p:sp>
      <p:sp>
        <p:nvSpPr>
          <p:cNvPr id="4" name="object 4"/>
          <p:cNvSpPr/>
          <p:nvPr/>
        </p:nvSpPr>
        <p:spPr>
          <a:xfrm>
            <a:off x="7239000" y="5370067"/>
            <a:ext cx="1612900" cy="11303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78739" y="1642363"/>
            <a:ext cx="8067040" cy="2120452"/>
          </a:xfrm>
          <a:prstGeom prst="rect">
            <a:avLst/>
          </a:prstGeom>
        </p:spPr>
        <p:txBody>
          <a:bodyPr vert="horz" wrap="square" lIns="0" tIns="12065" rIns="0" bIns="0" rtlCol="0">
            <a:spAutoFit/>
          </a:bodyPr>
          <a:lstStyle/>
          <a:p>
            <a:pPr lvl="1">
              <a:spcBef>
                <a:spcPts val="15"/>
              </a:spcBef>
              <a:buClr>
                <a:srgbClr val="006600"/>
              </a:buClr>
            </a:pPr>
            <a:endParaRPr sz="2900" dirty="0">
              <a:solidFill>
                <a:srgbClr val="2F2B20"/>
              </a:solidFill>
              <a:latin typeface="Liberation Sans Narrow"/>
              <a:cs typeface="Liberation Sans Narrow"/>
            </a:endParaRPr>
          </a:p>
          <a:p>
            <a:pPr marL="285115" indent="-273050">
              <a:buClr>
                <a:srgbClr val="006600"/>
              </a:buClr>
              <a:buSzPct val="125000"/>
              <a:buFontTx/>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Center for </a:t>
            </a:r>
            <a:r>
              <a:rPr sz="2800" u="heavy" spc="-10" dirty="0">
                <a:solidFill>
                  <a:srgbClr val="009999"/>
                </a:solidFill>
                <a:uFill>
                  <a:solidFill>
                    <a:srgbClr val="009999"/>
                  </a:solidFill>
                </a:uFill>
                <a:latin typeface="Liberation Sans Narrow"/>
                <a:cs typeface="Liberation Sans Narrow"/>
                <a:hlinkClick r:id="rId2"/>
              </a:rPr>
              <a:t>Outcome Measurement </a:t>
            </a:r>
            <a:r>
              <a:rPr sz="2800" u="heavy" spc="-5" dirty="0">
                <a:solidFill>
                  <a:srgbClr val="009999"/>
                </a:solidFill>
                <a:uFill>
                  <a:solidFill>
                    <a:srgbClr val="009999"/>
                  </a:solidFill>
                </a:uFill>
                <a:latin typeface="Liberation Sans Narrow"/>
                <a:cs typeface="Liberation Sans Narrow"/>
                <a:hlinkClick r:id="rId2"/>
              </a:rPr>
              <a:t>in Brain</a:t>
            </a:r>
            <a:r>
              <a:rPr sz="2800" u="heavy" spc="50" dirty="0">
                <a:solidFill>
                  <a:srgbClr val="009999"/>
                </a:solidFill>
                <a:uFill>
                  <a:solidFill>
                    <a:srgbClr val="009999"/>
                  </a:solidFill>
                </a:uFill>
                <a:latin typeface="Liberation Sans Narrow"/>
                <a:cs typeface="Liberation Sans Narrow"/>
                <a:hlinkClick r:id="rId2"/>
              </a:rPr>
              <a:t> </a:t>
            </a:r>
            <a:r>
              <a:rPr sz="2800" u="heavy" spc="-10" dirty="0">
                <a:solidFill>
                  <a:srgbClr val="009999"/>
                </a:solidFill>
                <a:uFill>
                  <a:solidFill>
                    <a:srgbClr val="009999"/>
                  </a:solidFill>
                </a:uFill>
                <a:latin typeface="Liberation Sans Narrow"/>
                <a:cs typeface="Liberation Sans Narrow"/>
                <a:hlinkClick r:id="rId2"/>
              </a:rPr>
              <a:t>Injury</a:t>
            </a:r>
            <a:endParaRPr sz="2800" dirty="0">
              <a:solidFill>
                <a:srgbClr val="2F2B20"/>
              </a:solidFill>
              <a:latin typeface="Liberation Sans Narrow"/>
              <a:cs typeface="Liberation Sans Narrow"/>
            </a:endParaRPr>
          </a:p>
          <a:p>
            <a:pPr marL="685800" lvl="1" indent="-273050">
              <a:spcBef>
                <a:spcPts val="20"/>
              </a:spcBef>
              <a:buClr>
                <a:srgbClr val="006600"/>
              </a:buClr>
              <a:buFontTx/>
              <a:buChar char="–"/>
              <a:tabLst>
                <a:tab pos="685800" algn="l"/>
                <a:tab pos="686435" algn="l"/>
              </a:tabLst>
            </a:pPr>
            <a:r>
              <a:rPr sz="2000" u="heavy" spc="-5" dirty="0">
                <a:solidFill>
                  <a:srgbClr val="009999"/>
                </a:solidFill>
                <a:uFill>
                  <a:solidFill>
                    <a:srgbClr val="009999"/>
                  </a:solidFill>
                </a:uFill>
                <a:latin typeface="Liberation Sans Narrow"/>
                <a:cs typeface="Liberation Sans Narrow"/>
                <a:hlinkClick r:id="rId2"/>
              </a:rPr>
              <a:t>www.tbims.org/combi/</a:t>
            </a:r>
            <a:endParaRPr sz="2000" dirty="0">
              <a:solidFill>
                <a:srgbClr val="2F2B20"/>
              </a:solidFill>
              <a:latin typeface="Liberation Sans Narrow"/>
              <a:cs typeface="Liberation Sans Narrow"/>
            </a:endParaRPr>
          </a:p>
          <a:p>
            <a:pPr marL="685800" lvl="1" indent="-273050">
              <a:buClr>
                <a:srgbClr val="006600"/>
              </a:buClr>
              <a:buFontTx/>
              <a:buChar char="–"/>
              <a:tabLst>
                <a:tab pos="685800" algn="l"/>
                <a:tab pos="686435" algn="l"/>
              </a:tabLst>
            </a:pPr>
            <a:r>
              <a:rPr sz="2000" dirty="0">
                <a:solidFill>
                  <a:srgbClr val="2F2B20"/>
                </a:solidFill>
                <a:latin typeface="Liberation Sans Narrow"/>
                <a:cs typeface="Liberation Sans Narrow"/>
              </a:rPr>
              <a:t>~30 </a:t>
            </a:r>
            <a:r>
              <a:rPr sz="2000" spc="-5" dirty="0">
                <a:solidFill>
                  <a:srgbClr val="2F2B20"/>
                </a:solidFill>
                <a:latin typeface="Liberation Sans Narrow"/>
                <a:cs typeface="Liberation Sans Narrow"/>
              </a:rPr>
              <a:t>instrument reviews of psychometrics and </a:t>
            </a:r>
            <a:r>
              <a:rPr sz="2000" spc="-10" dirty="0">
                <a:solidFill>
                  <a:srgbClr val="2F2B20"/>
                </a:solidFill>
                <a:latin typeface="Liberation Sans Narrow"/>
                <a:cs typeface="Liberation Sans Narrow"/>
              </a:rPr>
              <a:t>clinical</a:t>
            </a:r>
            <a:r>
              <a:rPr sz="2000" spc="15" dirty="0">
                <a:solidFill>
                  <a:srgbClr val="2F2B20"/>
                </a:solidFill>
                <a:latin typeface="Liberation Sans Narrow"/>
                <a:cs typeface="Liberation Sans Narrow"/>
              </a:rPr>
              <a:t> </a:t>
            </a:r>
            <a:r>
              <a:rPr sz="2000" spc="-10" dirty="0">
                <a:solidFill>
                  <a:srgbClr val="2F2B20"/>
                </a:solidFill>
                <a:latin typeface="Liberation Sans Narrow"/>
                <a:cs typeface="Liberation Sans Narrow"/>
              </a:rPr>
              <a:t>utility</a:t>
            </a:r>
            <a:endParaRPr sz="2000" dirty="0">
              <a:solidFill>
                <a:srgbClr val="2F2B20"/>
              </a:solidFill>
              <a:latin typeface="Liberation Sans Narrow"/>
              <a:cs typeface="Liberation Sans Narrow"/>
            </a:endParaRPr>
          </a:p>
          <a:p>
            <a:pPr marL="685800" lvl="1" indent="-273050">
              <a:buClr>
                <a:srgbClr val="006600"/>
              </a:buClr>
              <a:buFontTx/>
              <a:buChar char="–"/>
              <a:tabLst>
                <a:tab pos="685800" algn="l"/>
                <a:tab pos="686435" algn="l"/>
              </a:tabLst>
            </a:pPr>
            <a:r>
              <a:rPr sz="2000" spc="-5" dirty="0">
                <a:solidFill>
                  <a:srgbClr val="2F2B20"/>
                </a:solidFill>
                <a:latin typeface="Liberation Sans Narrow"/>
                <a:cs typeface="Liberation Sans Narrow"/>
              </a:rPr>
              <a:t>Specific to measuring </a:t>
            </a:r>
            <a:r>
              <a:rPr sz="2000" spc="-10" dirty="0">
                <a:solidFill>
                  <a:srgbClr val="2F2B20"/>
                </a:solidFill>
                <a:latin typeface="Liberation Sans Narrow"/>
                <a:cs typeface="Liberation Sans Narrow"/>
              </a:rPr>
              <a:t>individuals </a:t>
            </a:r>
            <a:r>
              <a:rPr sz="2000" spc="-5" dirty="0">
                <a:solidFill>
                  <a:srgbClr val="2F2B20"/>
                </a:solidFill>
                <a:latin typeface="Liberation Sans Narrow"/>
                <a:cs typeface="Liberation Sans Narrow"/>
              </a:rPr>
              <a:t>with brain</a:t>
            </a:r>
            <a:r>
              <a:rPr sz="2000" spc="15" dirty="0">
                <a:solidFill>
                  <a:srgbClr val="2F2B20"/>
                </a:solidFill>
                <a:latin typeface="Liberation Sans Narrow"/>
                <a:cs typeface="Liberation Sans Narrow"/>
              </a:rPr>
              <a:t> </a:t>
            </a:r>
            <a:r>
              <a:rPr sz="2000" spc="-10" dirty="0">
                <a:solidFill>
                  <a:srgbClr val="2F2B20"/>
                </a:solidFill>
                <a:latin typeface="Liberation Sans Narrow"/>
                <a:cs typeface="Liberation Sans Narrow"/>
              </a:rPr>
              <a:t>injury</a:t>
            </a:r>
            <a:endParaRPr sz="2000" dirty="0">
              <a:solidFill>
                <a:srgbClr val="2F2B20"/>
              </a:solidFill>
              <a:latin typeface="Liberation Sans Narrow"/>
              <a:cs typeface="Liberation Sans Narrow"/>
            </a:endParaRPr>
          </a:p>
          <a:p>
            <a:pPr marL="685800" lvl="1" indent="-273050">
              <a:buClr>
                <a:srgbClr val="006600"/>
              </a:buClr>
              <a:buFontTx/>
              <a:buChar char="–"/>
              <a:tabLst>
                <a:tab pos="685800" algn="l"/>
                <a:tab pos="686435" algn="l"/>
              </a:tabLst>
            </a:pPr>
            <a:r>
              <a:rPr sz="2000" spc="-5" dirty="0">
                <a:solidFill>
                  <a:srgbClr val="2F2B20"/>
                </a:solidFill>
                <a:latin typeface="Liberation Sans Narrow"/>
                <a:cs typeface="Liberation Sans Narrow"/>
              </a:rPr>
              <a:t>Links to instrument whenever</a:t>
            </a:r>
            <a:r>
              <a:rPr sz="2000" dirty="0">
                <a:solidFill>
                  <a:srgbClr val="2F2B20"/>
                </a:solidFill>
                <a:latin typeface="Liberation Sans Narrow"/>
                <a:cs typeface="Liberation Sans Narrow"/>
              </a:rPr>
              <a:t> </a:t>
            </a:r>
            <a:r>
              <a:rPr sz="2000" spc="-10" dirty="0">
                <a:solidFill>
                  <a:srgbClr val="2F2B20"/>
                </a:solidFill>
                <a:latin typeface="Liberation Sans Narrow"/>
                <a:cs typeface="Liberation Sans Narrow"/>
              </a:rPr>
              <a:t>possible</a:t>
            </a:r>
            <a:endParaRPr sz="2000" dirty="0">
              <a:solidFill>
                <a:srgbClr val="2F2B20"/>
              </a:solidFill>
              <a:latin typeface="Liberation Sans Narrow"/>
              <a:cs typeface="Liberation Sans Narrow"/>
            </a:endParaRPr>
          </a:p>
        </p:txBody>
      </p:sp>
      <p:sp>
        <p:nvSpPr>
          <p:cNvPr id="4" name="object 4"/>
          <p:cNvSpPr/>
          <p:nvPr/>
        </p:nvSpPr>
        <p:spPr>
          <a:xfrm>
            <a:off x="7239000" y="5370067"/>
            <a:ext cx="1612900" cy="1130300"/>
          </a:xfrm>
          <a:prstGeom prst="rect">
            <a:avLst/>
          </a:prstGeom>
          <a:blipFill>
            <a:blip r:embed="rId3" cstate="print"/>
            <a:stretch>
              <a:fillRect/>
            </a:stretch>
          </a:blipFill>
        </p:spPr>
        <p:txBody>
          <a:bodyPr wrap="square" lIns="0" tIns="0" rIns="0" bIns="0" rtlCol="0"/>
          <a:lstStyle/>
          <a:p>
            <a:endParaRPr>
              <a:solidFill>
                <a:srgbClr val="2F2B20"/>
              </a:solidFill>
            </a:endParaRPr>
          </a:p>
        </p:txBody>
      </p:sp>
    </p:spTree>
    <p:extLst>
      <p:ext uri="{BB962C8B-B14F-4D97-AF65-F5344CB8AC3E}">
        <p14:creationId xmlns="" xmlns:p14="http://schemas.microsoft.com/office/powerpoint/2010/main" val="1487199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535940" y="1642363"/>
            <a:ext cx="8156575" cy="3059171"/>
          </a:xfrm>
          <a:prstGeom prst="rect">
            <a:avLst/>
          </a:prstGeom>
        </p:spPr>
        <p:txBody>
          <a:bodyPr vert="horz" wrap="square" lIns="0" tIns="12065" rIns="0" bIns="0" rtlCol="0">
            <a:spAutoFit/>
          </a:bodyPr>
          <a:lstStyle/>
          <a:p>
            <a:pPr marL="285115" indent="-273050">
              <a:lnSpc>
                <a:spcPct val="100000"/>
              </a:lnSpc>
              <a:spcBef>
                <a:spcPts val="95"/>
              </a:spcBef>
              <a:buClr>
                <a:srgbClr val="006600"/>
              </a:buClr>
              <a:buSzPct val="125000"/>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Acquired Brain </a:t>
            </a:r>
            <a:r>
              <a:rPr sz="2800" u="heavy" spc="-10" dirty="0">
                <a:solidFill>
                  <a:srgbClr val="009999"/>
                </a:solidFill>
                <a:uFill>
                  <a:solidFill>
                    <a:srgbClr val="009999"/>
                  </a:solidFill>
                </a:uFill>
                <a:latin typeface="Liberation Sans Narrow"/>
                <a:cs typeface="Liberation Sans Narrow"/>
                <a:hlinkClick r:id="rId2"/>
              </a:rPr>
              <a:t>Injury </a:t>
            </a:r>
            <a:r>
              <a:rPr sz="2800" u="heavy" spc="-5" dirty="0">
                <a:solidFill>
                  <a:srgbClr val="009999"/>
                </a:solidFill>
                <a:uFill>
                  <a:solidFill>
                    <a:srgbClr val="009999"/>
                  </a:solidFill>
                </a:uFill>
                <a:latin typeface="Liberation Sans Narrow"/>
                <a:cs typeface="Liberation Sans Narrow"/>
                <a:hlinkClick r:id="rId2"/>
              </a:rPr>
              <a:t>Evidence Based</a:t>
            </a:r>
            <a:r>
              <a:rPr sz="2800" u="heavy" spc="70" dirty="0">
                <a:solidFill>
                  <a:srgbClr val="009999"/>
                </a:solidFill>
                <a:uFill>
                  <a:solidFill>
                    <a:srgbClr val="009999"/>
                  </a:solidFill>
                </a:uFill>
                <a:latin typeface="Liberation Sans Narrow"/>
                <a:cs typeface="Liberation Sans Narrow"/>
                <a:hlinkClick r:id="rId2"/>
              </a:rPr>
              <a:t> </a:t>
            </a:r>
            <a:r>
              <a:rPr sz="2800" u="heavy" spc="-5" dirty="0">
                <a:solidFill>
                  <a:srgbClr val="009999"/>
                </a:solidFill>
                <a:uFill>
                  <a:solidFill>
                    <a:srgbClr val="009999"/>
                  </a:solidFill>
                </a:uFill>
                <a:latin typeface="Liberation Sans Narrow"/>
                <a:cs typeface="Liberation Sans Narrow"/>
                <a:hlinkClick r:id="rId2"/>
              </a:rPr>
              <a:t>Review</a:t>
            </a:r>
            <a:endParaRPr sz="2800" dirty="0">
              <a:latin typeface="Liberation Sans Narrow"/>
              <a:cs typeface="Liberation Sans Narrow"/>
            </a:endParaRPr>
          </a:p>
          <a:p>
            <a:pPr marL="686435" lvl="1" indent="-273685">
              <a:lnSpc>
                <a:spcPct val="100000"/>
              </a:lnSpc>
              <a:spcBef>
                <a:spcPts val="20"/>
              </a:spcBef>
              <a:buClr>
                <a:srgbClr val="006600"/>
              </a:buClr>
              <a:buChar char="–"/>
              <a:tabLst>
                <a:tab pos="686435" algn="l"/>
                <a:tab pos="687070" algn="l"/>
              </a:tabLst>
            </a:pPr>
            <a:r>
              <a:rPr sz="2000" u="heavy" spc="-5" dirty="0">
                <a:solidFill>
                  <a:srgbClr val="009999"/>
                </a:solidFill>
                <a:uFill>
                  <a:solidFill>
                    <a:srgbClr val="009999"/>
                  </a:solidFill>
                </a:uFill>
                <a:latin typeface="Liberation Sans Narrow"/>
                <a:cs typeface="Liberation Sans Narrow"/>
                <a:hlinkClick r:id="rId3"/>
              </a:rPr>
              <a:t>www.abiebr.com</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Educational modules and </a:t>
            </a:r>
            <a:r>
              <a:rPr sz="2000" spc="-10" dirty="0">
                <a:latin typeface="Liberation Sans Narrow"/>
                <a:cs typeface="Liberation Sans Narrow"/>
              </a:rPr>
              <a:t>case </a:t>
            </a:r>
            <a:r>
              <a:rPr sz="2000" spc="-5" dirty="0">
                <a:latin typeface="Liberation Sans Narrow"/>
                <a:cs typeface="Liberation Sans Narrow"/>
              </a:rPr>
              <a:t>studies </a:t>
            </a:r>
            <a:r>
              <a:rPr sz="2000" dirty="0">
                <a:latin typeface="Liberation Sans Narrow"/>
                <a:cs typeface="Liberation Sans Narrow"/>
              </a:rPr>
              <a:t>on </a:t>
            </a:r>
            <a:r>
              <a:rPr sz="2000" spc="-5" dirty="0">
                <a:latin typeface="Liberation Sans Narrow"/>
                <a:cs typeface="Liberation Sans Narrow"/>
              </a:rPr>
              <a:t>evidence-based practice </a:t>
            </a:r>
            <a:r>
              <a:rPr sz="2000" spc="-10" dirty="0">
                <a:latin typeface="Liberation Sans Narrow"/>
                <a:cs typeface="Liberation Sans Narrow"/>
              </a:rPr>
              <a:t>in </a:t>
            </a:r>
            <a:r>
              <a:rPr sz="2000" dirty="0">
                <a:latin typeface="Liberation Sans Narrow"/>
                <a:cs typeface="Liberation Sans Narrow"/>
              </a:rPr>
              <a:t>brain</a:t>
            </a:r>
            <a:r>
              <a:rPr sz="2000" spc="40" dirty="0">
                <a:latin typeface="Liberation Sans Narrow"/>
                <a:cs typeface="Liberation Sans Narrow"/>
              </a:rPr>
              <a:t> </a:t>
            </a:r>
            <a:r>
              <a:rPr sz="2000" spc="-5" dirty="0">
                <a:latin typeface="Liberation Sans Narrow"/>
                <a:cs typeface="Liberation Sans Narrow"/>
              </a:rPr>
              <a:t>injury</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Includes chapter on psychometrics and </a:t>
            </a:r>
            <a:r>
              <a:rPr sz="2000" spc="-10" dirty="0">
                <a:latin typeface="Liberation Sans Narrow"/>
                <a:cs typeface="Liberation Sans Narrow"/>
              </a:rPr>
              <a:t>clinical utility </a:t>
            </a:r>
            <a:r>
              <a:rPr sz="2000" spc="-5" dirty="0">
                <a:latin typeface="Liberation Sans Narrow"/>
                <a:cs typeface="Liberation Sans Narrow"/>
              </a:rPr>
              <a:t>of</a:t>
            </a:r>
            <a:r>
              <a:rPr sz="2000" spc="30" dirty="0">
                <a:latin typeface="Liberation Sans Narrow"/>
                <a:cs typeface="Liberation Sans Narrow"/>
              </a:rPr>
              <a:t> </a:t>
            </a:r>
            <a:r>
              <a:rPr sz="2000" spc="-5" dirty="0">
                <a:latin typeface="Liberation Sans Narrow"/>
                <a:cs typeface="Liberation Sans Narrow"/>
              </a:rPr>
              <a:t>instruments</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Specific to </a:t>
            </a:r>
            <a:r>
              <a:rPr sz="2000" spc="-10" dirty="0">
                <a:latin typeface="Liberation Sans Narrow"/>
                <a:cs typeface="Liberation Sans Narrow"/>
              </a:rPr>
              <a:t>individuals </a:t>
            </a:r>
            <a:r>
              <a:rPr sz="2000" dirty="0">
                <a:latin typeface="Liberation Sans Narrow"/>
                <a:cs typeface="Liberation Sans Narrow"/>
              </a:rPr>
              <a:t>with </a:t>
            </a:r>
            <a:r>
              <a:rPr sz="2000" spc="-5" dirty="0">
                <a:latin typeface="Liberation Sans Narrow"/>
                <a:cs typeface="Liberation Sans Narrow"/>
              </a:rPr>
              <a:t>brain injury</a:t>
            </a:r>
            <a:endParaRPr sz="2000" dirty="0">
              <a:latin typeface="Liberation Sans Narrow"/>
              <a:cs typeface="Liberation Sans Narrow"/>
            </a:endParaRPr>
          </a:p>
          <a:p>
            <a:pPr lvl="1">
              <a:lnSpc>
                <a:spcPct val="100000"/>
              </a:lnSpc>
              <a:buClr>
                <a:srgbClr val="006600"/>
              </a:buClr>
              <a:buFont typeface="Liberation Sans Narrow"/>
              <a:buChar char="–"/>
            </a:pPr>
            <a:endParaRPr sz="2300" dirty="0">
              <a:latin typeface="Liberation Sans Narrow"/>
              <a:cs typeface="Liberation Sans Narrow"/>
            </a:endParaRPr>
          </a:p>
          <a:p>
            <a:pPr lvl="1">
              <a:lnSpc>
                <a:spcPct val="100000"/>
              </a:lnSpc>
              <a:spcBef>
                <a:spcPts val="5"/>
              </a:spcBef>
              <a:buClr>
                <a:srgbClr val="006600"/>
              </a:buClr>
            </a:pPr>
            <a:endParaRPr sz="2700" dirty="0">
              <a:latin typeface="Liberation Sans Narrow"/>
              <a:cs typeface="Liberation Sans Narrow"/>
            </a:endParaRPr>
          </a:p>
        </p:txBody>
      </p:sp>
      <p:sp>
        <p:nvSpPr>
          <p:cNvPr id="4" name="object 4"/>
          <p:cNvSpPr/>
          <p:nvPr/>
        </p:nvSpPr>
        <p:spPr>
          <a:xfrm>
            <a:off x="7162800" y="5778499"/>
            <a:ext cx="1612900" cy="1079498"/>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7696200" cy="5715000"/>
          </a:xfrm>
        </p:spPr>
        <p:txBody>
          <a:bodyPr/>
          <a:lstStyle/>
          <a:p>
            <a:pPr algn="just">
              <a:lnSpc>
                <a:spcPct val="150000"/>
              </a:lnSpc>
              <a:buFont typeface="Wingdings" pitchFamily="2" charset="2"/>
              <a:buChar char="q"/>
            </a:pPr>
            <a:r>
              <a:rPr lang="en-US" sz="2000" dirty="0">
                <a:latin typeface="Times New Roman" pitchFamily="18" charset="0"/>
                <a:cs typeface="Times New Roman" pitchFamily="18" charset="0"/>
              </a:rPr>
              <a:t>With the move towards </a:t>
            </a:r>
            <a:r>
              <a:rPr lang="en-US" sz="2000" dirty="0">
                <a:solidFill>
                  <a:srgbClr val="002060"/>
                </a:solidFill>
                <a:latin typeface="Times New Roman" pitchFamily="18" charset="0"/>
                <a:cs typeface="Times New Roman" pitchFamily="18" charset="0"/>
                <a:hlinkClick r:id="rId2" tooltip="Evidence Based Practice (EBP)"/>
              </a:rPr>
              <a:t>Evidence Based Practice (EBP)</a:t>
            </a:r>
            <a:r>
              <a:rPr lang="en-US" sz="2000" dirty="0">
                <a:solidFill>
                  <a:srgbClr val="002060"/>
                </a:solidFill>
                <a:latin typeface="Times New Roman" pitchFamily="18" charset="0"/>
                <a:cs typeface="Times New Roman" pitchFamily="18" charset="0"/>
              </a:rPr>
              <a:t> </a:t>
            </a:r>
            <a:r>
              <a:rPr lang="en-US" sz="2000" dirty="0">
                <a:latin typeface="Times New Roman" pitchFamily="18" charset="0"/>
                <a:cs typeface="Times New Roman" pitchFamily="18" charset="0"/>
              </a:rPr>
              <a:t>in health care, outcome measures provide credible and reliable justification for treatment on an individual patient level. </a:t>
            </a:r>
            <a:endParaRPr lang="en-US" sz="2000" dirty="0" smtClean="0">
              <a:latin typeface="Times New Roman" pitchFamily="18" charset="0"/>
              <a:cs typeface="Times New Roman" pitchFamily="18" charset="0"/>
            </a:endParaRPr>
          </a:p>
          <a:p>
            <a:pPr marL="11430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results from outcome measures may also be grouped for aggregated analysis focused on determining quality of care. </a:t>
            </a:r>
            <a:endParaRPr lang="en-US" sz="2000" dirty="0" smtClean="0">
              <a:latin typeface="Times New Roman" pitchFamily="18" charset="0"/>
              <a:cs typeface="Times New Roman" pitchFamily="18" charset="0"/>
            </a:endParaRPr>
          </a:p>
          <a:p>
            <a:pPr marL="11430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outcome measures are used in an aggregated data situation to compare results, a risk adjustment process is required to fairly compare results.</a:t>
            </a:r>
            <a:endParaRPr lang="en-IN" sz="2000" dirty="0">
              <a:latin typeface="Times New Roman" pitchFamily="18" charset="0"/>
              <a:cs typeface="Times New Roman" pitchFamily="18" charset="0"/>
            </a:endParaRPr>
          </a:p>
          <a:p>
            <a:pPr marL="114300" indent="0">
              <a:buNone/>
            </a:pPr>
            <a:endParaRPr lang="en-IN" dirty="0"/>
          </a:p>
        </p:txBody>
      </p:sp>
    </p:spTree>
    <p:extLst>
      <p:ext uri="{BB962C8B-B14F-4D97-AF65-F5344CB8AC3E}">
        <p14:creationId xmlns="" xmlns:p14="http://schemas.microsoft.com/office/powerpoint/2010/main" val="60005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535940" y="1642363"/>
            <a:ext cx="8156575" cy="3059171"/>
          </a:xfrm>
          <a:prstGeom prst="rect">
            <a:avLst/>
          </a:prstGeom>
        </p:spPr>
        <p:txBody>
          <a:bodyPr vert="horz" wrap="square" lIns="0" tIns="12065" rIns="0" bIns="0" rtlCol="0">
            <a:spAutoFit/>
          </a:bodyPr>
          <a:lstStyle/>
          <a:p>
            <a:pPr lvl="1">
              <a:buClr>
                <a:srgbClr val="006600"/>
              </a:buClr>
              <a:buFont typeface="Liberation Sans Narrow"/>
              <a:buChar char="–"/>
            </a:pPr>
            <a:endParaRPr sz="2300" dirty="0">
              <a:solidFill>
                <a:srgbClr val="2F2B20"/>
              </a:solidFill>
              <a:latin typeface="Liberation Sans Narrow"/>
              <a:cs typeface="Liberation Sans Narrow"/>
            </a:endParaRPr>
          </a:p>
          <a:p>
            <a:pPr lvl="1">
              <a:spcBef>
                <a:spcPts val="5"/>
              </a:spcBef>
              <a:buClr>
                <a:srgbClr val="006600"/>
              </a:buClr>
              <a:buFont typeface="Liberation Sans Narrow"/>
              <a:buChar char="–"/>
            </a:pPr>
            <a:endParaRPr sz="2700" dirty="0">
              <a:solidFill>
                <a:srgbClr val="2F2B20"/>
              </a:solidFill>
              <a:latin typeface="Liberation Sans Narrow"/>
              <a:cs typeface="Liberation Sans Narrow"/>
            </a:endParaRPr>
          </a:p>
          <a:p>
            <a:pPr marL="285115" indent="-273050">
              <a:buClr>
                <a:srgbClr val="006600"/>
              </a:buClr>
              <a:buSzPct val="125000"/>
              <a:buFontTx/>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Evidence-based Review of Stroke</a:t>
            </a:r>
            <a:r>
              <a:rPr sz="2800" u="heavy" spc="55" dirty="0">
                <a:solidFill>
                  <a:srgbClr val="009999"/>
                </a:solidFill>
                <a:uFill>
                  <a:solidFill>
                    <a:srgbClr val="009999"/>
                  </a:solidFill>
                </a:uFill>
                <a:latin typeface="Liberation Sans Narrow"/>
                <a:cs typeface="Liberation Sans Narrow"/>
                <a:hlinkClick r:id="rId2"/>
              </a:rPr>
              <a:t> </a:t>
            </a:r>
            <a:r>
              <a:rPr sz="2800" u="heavy" spc="-10" dirty="0">
                <a:solidFill>
                  <a:srgbClr val="009999"/>
                </a:solidFill>
                <a:uFill>
                  <a:solidFill>
                    <a:srgbClr val="009999"/>
                  </a:solidFill>
                </a:uFill>
                <a:latin typeface="Liberation Sans Narrow"/>
                <a:cs typeface="Liberation Sans Narrow"/>
                <a:hlinkClick r:id="rId2"/>
              </a:rPr>
              <a:t>Rehabilitation</a:t>
            </a:r>
            <a:endParaRPr sz="2800" dirty="0">
              <a:solidFill>
                <a:srgbClr val="2F2B20"/>
              </a:solidFill>
              <a:latin typeface="Liberation Sans Narrow"/>
              <a:cs typeface="Liberation Sans Narrow"/>
            </a:endParaRPr>
          </a:p>
          <a:p>
            <a:pPr marL="686435" lvl="1" indent="-273685">
              <a:spcBef>
                <a:spcPts val="20"/>
              </a:spcBef>
              <a:buClr>
                <a:srgbClr val="006600"/>
              </a:buClr>
              <a:buFontTx/>
              <a:buChar char="–"/>
              <a:tabLst>
                <a:tab pos="686435" algn="l"/>
                <a:tab pos="687070" algn="l"/>
              </a:tabLst>
            </a:pPr>
            <a:r>
              <a:rPr sz="2000" dirty="0">
                <a:solidFill>
                  <a:srgbClr val="2F2B20"/>
                </a:solidFill>
                <a:latin typeface="Liberation Sans Narrow"/>
                <a:cs typeface="Liberation Sans Narrow"/>
                <a:hlinkClick r:id="rId3"/>
              </a:rPr>
              <a:t>www.ebrsr.com</a:t>
            </a:r>
            <a:endParaRPr sz="2000" dirty="0">
              <a:solidFill>
                <a:srgbClr val="2F2B20"/>
              </a:solidFill>
              <a:latin typeface="Liberation Sans Narrow"/>
              <a:cs typeface="Liberation Sans Narrow"/>
            </a:endParaRPr>
          </a:p>
          <a:p>
            <a:pPr marL="686435" lvl="1" indent="-273685">
              <a:buClr>
                <a:srgbClr val="006600"/>
              </a:buClr>
              <a:buFontTx/>
              <a:buChar char="–"/>
              <a:tabLst>
                <a:tab pos="686435" algn="l"/>
                <a:tab pos="687070" algn="l"/>
              </a:tabLst>
            </a:pPr>
            <a:r>
              <a:rPr sz="2000" spc="-5" dirty="0">
                <a:solidFill>
                  <a:srgbClr val="2F2B20"/>
                </a:solidFill>
                <a:latin typeface="Liberation Sans Narrow"/>
                <a:cs typeface="Liberation Sans Narrow"/>
              </a:rPr>
              <a:t>Educational modules and </a:t>
            </a:r>
            <a:r>
              <a:rPr sz="2000" spc="-10" dirty="0">
                <a:solidFill>
                  <a:srgbClr val="2F2B20"/>
                </a:solidFill>
                <a:latin typeface="Liberation Sans Narrow"/>
                <a:cs typeface="Liberation Sans Narrow"/>
              </a:rPr>
              <a:t>case </a:t>
            </a:r>
            <a:r>
              <a:rPr sz="2000" spc="-5" dirty="0">
                <a:solidFill>
                  <a:srgbClr val="2F2B20"/>
                </a:solidFill>
                <a:latin typeface="Liberation Sans Narrow"/>
                <a:cs typeface="Liberation Sans Narrow"/>
              </a:rPr>
              <a:t>studies </a:t>
            </a:r>
            <a:r>
              <a:rPr sz="2000" dirty="0">
                <a:solidFill>
                  <a:srgbClr val="2F2B20"/>
                </a:solidFill>
                <a:latin typeface="Liberation Sans Narrow"/>
                <a:cs typeface="Liberation Sans Narrow"/>
              </a:rPr>
              <a:t>on </a:t>
            </a:r>
            <a:r>
              <a:rPr sz="2000" spc="-5" dirty="0">
                <a:solidFill>
                  <a:srgbClr val="2F2B20"/>
                </a:solidFill>
                <a:latin typeface="Liberation Sans Narrow"/>
                <a:cs typeface="Liberation Sans Narrow"/>
              </a:rPr>
              <a:t>evidence-based practice </a:t>
            </a:r>
            <a:r>
              <a:rPr sz="2000" spc="-10" dirty="0">
                <a:solidFill>
                  <a:srgbClr val="2F2B20"/>
                </a:solidFill>
                <a:latin typeface="Liberation Sans Narrow"/>
                <a:cs typeface="Liberation Sans Narrow"/>
              </a:rPr>
              <a:t>in</a:t>
            </a:r>
            <a:r>
              <a:rPr sz="2000" spc="3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stroke</a:t>
            </a:r>
            <a:endParaRPr sz="2000" dirty="0">
              <a:solidFill>
                <a:srgbClr val="2F2B20"/>
              </a:solidFill>
              <a:latin typeface="Liberation Sans Narrow"/>
              <a:cs typeface="Liberation Sans Narrow"/>
            </a:endParaRPr>
          </a:p>
          <a:p>
            <a:pPr marL="686435" lvl="1" indent="-273685">
              <a:spcBef>
                <a:spcPts val="5"/>
              </a:spcBef>
              <a:buClr>
                <a:srgbClr val="006600"/>
              </a:buClr>
              <a:buFontTx/>
              <a:buChar char="–"/>
              <a:tabLst>
                <a:tab pos="686435" algn="l"/>
                <a:tab pos="687070" algn="l"/>
              </a:tabLst>
            </a:pPr>
            <a:r>
              <a:rPr sz="2000" spc="-5" dirty="0">
                <a:solidFill>
                  <a:srgbClr val="2F2B20"/>
                </a:solidFill>
                <a:latin typeface="Liberation Sans Narrow"/>
                <a:cs typeface="Liberation Sans Narrow"/>
              </a:rPr>
              <a:t>Includes chapter on psychometrics and </a:t>
            </a:r>
            <a:r>
              <a:rPr sz="2000" spc="-10" dirty="0">
                <a:solidFill>
                  <a:srgbClr val="2F2B20"/>
                </a:solidFill>
                <a:latin typeface="Liberation Sans Narrow"/>
                <a:cs typeface="Liberation Sans Narrow"/>
              </a:rPr>
              <a:t>clinical utility </a:t>
            </a:r>
            <a:r>
              <a:rPr sz="2000" spc="-5" dirty="0">
                <a:solidFill>
                  <a:srgbClr val="2F2B20"/>
                </a:solidFill>
                <a:latin typeface="Liberation Sans Narrow"/>
                <a:cs typeface="Liberation Sans Narrow"/>
              </a:rPr>
              <a:t>of</a:t>
            </a:r>
            <a:r>
              <a:rPr sz="2000" spc="30"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instruments</a:t>
            </a:r>
            <a:endParaRPr sz="2000" dirty="0">
              <a:solidFill>
                <a:srgbClr val="2F2B20"/>
              </a:solidFill>
              <a:latin typeface="Liberation Sans Narrow"/>
              <a:cs typeface="Liberation Sans Narrow"/>
            </a:endParaRPr>
          </a:p>
          <a:p>
            <a:pPr marL="686435" lvl="1" indent="-273685">
              <a:buClr>
                <a:srgbClr val="006600"/>
              </a:buClr>
              <a:buFontTx/>
              <a:buChar char="–"/>
              <a:tabLst>
                <a:tab pos="686435" algn="l"/>
                <a:tab pos="687070" algn="l"/>
              </a:tabLst>
            </a:pPr>
            <a:r>
              <a:rPr sz="2000" spc="-5" dirty="0">
                <a:solidFill>
                  <a:srgbClr val="2F2B20"/>
                </a:solidFill>
                <a:latin typeface="Liberation Sans Narrow"/>
                <a:cs typeface="Liberation Sans Narrow"/>
              </a:rPr>
              <a:t>Specific to </a:t>
            </a:r>
            <a:r>
              <a:rPr sz="2000" spc="-10" dirty="0">
                <a:solidFill>
                  <a:srgbClr val="2F2B20"/>
                </a:solidFill>
                <a:latin typeface="Liberation Sans Narrow"/>
                <a:cs typeface="Liberation Sans Narrow"/>
              </a:rPr>
              <a:t>individuals </a:t>
            </a:r>
            <a:r>
              <a:rPr sz="2000" dirty="0">
                <a:solidFill>
                  <a:srgbClr val="2F2B20"/>
                </a:solidFill>
                <a:latin typeface="Liberation Sans Narrow"/>
                <a:cs typeface="Liberation Sans Narrow"/>
              </a:rPr>
              <a:t>with</a:t>
            </a:r>
            <a:r>
              <a:rPr sz="2000" spc="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stroke</a:t>
            </a:r>
            <a:endParaRPr sz="2000" dirty="0">
              <a:solidFill>
                <a:srgbClr val="2F2B20"/>
              </a:solidFill>
              <a:latin typeface="Liberation Sans Narrow"/>
              <a:cs typeface="Liberation Sans Narrow"/>
            </a:endParaRPr>
          </a:p>
        </p:txBody>
      </p:sp>
      <p:sp>
        <p:nvSpPr>
          <p:cNvPr id="4" name="object 4"/>
          <p:cNvSpPr/>
          <p:nvPr/>
        </p:nvSpPr>
        <p:spPr>
          <a:xfrm>
            <a:off x="7162800" y="5778499"/>
            <a:ext cx="1612900" cy="1079498"/>
          </a:xfrm>
          <a:prstGeom prst="rect">
            <a:avLst/>
          </a:prstGeom>
          <a:blipFill>
            <a:blip r:embed="rId4" cstate="print"/>
            <a:stretch>
              <a:fillRect/>
            </a:stretch>
          </a:blipFill>
        </p:spPr>
        <p:txBody>
          <a:bodyPr wrap="square" lIns="0" tIns="0" rIns="0" bIns="0" rtlCol="0"/>
          <a:lstStyle/>
          <a:p>
            <a:endParaRPr>
              <a:solidFill>
                <a:srgbClr val="2F2B20"/>
              </a:solidFill>
            </a:endParaRPr>
          </a:p>
        </p:txBody>
      </p:sp>
    </p:spTree>
    <p:extLst>
      <p:ext uri="{BB962C8B-B14F-4D97-AF65-F5344CB8AC3E}">
        <p14:creationId xmlns="" xmlns:p14="http://schemas.microsoft.com/office/powerpoint/2010/main" val="2592154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6708140" cy="513715"/>
          </a:xfrm>
          <a:prstGeom prst="rect">
            <a:avLst/>
          </a:prstGeom>
        </p:spPr>
        <p:txBody>
          <a:bodyPr vert="horz" wrap="square" lIns="0" tIns="12700" rIns="0" bIns="0" rtlCol="0">
            <a:spAutoFit/>
          </a:bodyPr>
          <a:lstStyle/>
          <a:p>
            <a:pPr marL="12700">
              <a:lnSpc>
                <a:spcPct val="100000"/>
              </a:lnSpc>
              <a:spcBef>
                <a:spcPts val="100"/>
              </a:spcBef>
            </a:pPr>
            <a:r>
              <a:rPr sz="3200" dirty="0"/>
              <a:t>Outcome </a:t>
            </a:r>
            <a:r>
              <a:rPr sz="3200" spc="-5" dirty="0"/>
              <a:t>Measurement</a:t>
            </a:r>
            <a:r>
              <a:rPr sz="3200" spc="-80" dirty="0"/>
              <a:t> </a:t>
            </a:r>
            <a:r>
              <a:rPr sz="3200" dirty="0"/>
              <a:t>Resources</a:t>
            </a:r>
            <a:endParaRPr sz="3200"/>
          </a:p>
        </p:txBody>
      </p:sp>
      <p:sp>
        <p:nvSpPr>
          <p:cNvPr id="3" name="object 3"/>
          <p:cNvSpPr txBox="1"/>
          <p:nvPr/>
        </p:nvSpPr>
        <p:spPr>
          <a:xfrm>
            <a:off x="459740" y="1308398"/>
            <a:ext cx="8038465" cy="2989921"/>
          </a:xfrm>
          <a:prstGeom prst="rect">
            <a:avLst/>
          </a:prstGeom>
        </p:spPr>
        <p:txBody>
          <a:bodyPr vert="horz" wrap="square" lIns="0" tIns="100965" rIns="0" bIns="0" rtlCol="0">
            <a:spAutoFit/>
          </a:bodyPr>
          <a:lstStyle/>
          <a:p>
            <a:pPr marL="436245" indent="-424180">
              <a:lnSpc>
                <a:spcPct val="100000"/>
              </a:lnSpc>
              <a:spcBef>
                <a:spcPts val="795"/>
              </a:spcBef>
              <a:buClr>
                <a:srgbClr val="006600"/>
              </a:buClr>
              <a:buSzPct val="125000"/>
              <a:buFont typeface="Arial"/>
              <a:buChar char="•"/>
              <a:tabLst>
                <a:tab pos="436245" algn="l"/>
                <a:tab pos="436880" algn="l"/>
              </a:tabLst>
            </a:pPr>
            <a:r>
              <a:rPr sz="2800" spc="-5" dirty="0">
                <a:latin typeface="Liberation Sans Narrow"/>
                <a:cs typeface="Liberation Sans Narrow"/>
              </a:rPr>
              <a:t>Orthopedic</a:t>
            </a:r>
            <a:r>
              <a:rPr sz="2800" spc="10" dirty="0">
                <a:latin typeface="Liberation Sans Narrow"/>
                <a:cs typeface="Liberation Sans Narrow"/>
              </a:rPr>
              <a:t> </a:t>
            </a:r>
            <a:r>
              <a:rPr sz="2800" spc="-5" dirty="0">
                <a:latin typeface="Liberation Sans Narrow"/>
                <a:cs typeface="Liberation Sans Narrow"/>
              </a:rPr>
              <a:t>Scores</a:t>
            </a:r>
            <a:endParaRPr sz="2800" dirty="0">
              <a:latin typeface="Liberation Sans Narrow"/>
              <a:cs typeface="Liberation Sans Narrow"/>
            </a:endParaRPr>
          </a:p>
          <a:p>
            <a:pPr marL="756285" lvl="1" indent="-287020">
              <a:lnSpc>
                <a:spcPct val="100000"/>
              </a:lnSpc>
              <a:spcBef>
                <a:spcPts val="500"/>
              </a:spcBef>
              <a:buClr>
                <a:srgbClr val="006600"/>
              </a:buClr>
              <a:buFont typeface="Arial"/>
              <a:buChar char="•"/>
              <a:tabLst>
                <a:tab pos="756285" algn="l"/>
                <a:tab pos="756920" algn="l"/>
              </a:tabLst>
            </a:pPr>
            <a:r>
              <a:rPr sz="2000" u="heavy" spc="-5" dirty="0">
                <a:solidFill>
                  <a:srgbClr val="009999"/>
                </a:solidFill>
                <a:uFill>
                  <a:solidFill>
                    <a:srgbClr val="009999"/>
                  </a:solidFill>
                </a:uFill>
                <a:latin typeface="Liberation Sans Narrow"/>
                <a:cs typeface="Liberation Sans Narrow"/>
                <a:hlinkClick r:id="rId2"/>
              </a:rPr>
              <a:t>http://www.orthopaedicscore.com/</a:t>
            </a:r>
            <a:endParaRPr sz="2000" dirty="0">
              <a:latin typeface="Liberation Sans Narrow"/>
              <a:cs typeface="Liberation Sans Narrow"/>
            </a:endParaRPr>
          </a:p>
          <a:p>
            <a:pPr marL="756285" lvl="1" indent="-287020">
              <a:lnSpc>
                <a:spcPct val="100000"/>
              </a:lnSpc>
              <a:spcBef>
                <a:spcPts val="480"/>
              </a:spcBef>
              <a:buClr>
                <a:srgbClr val="006600"/>
              </a:buClr>
              <a:buFont typeface="Arial"/>
              <a:buChar char="•"/>
              <a:tabLst>
                <a:tab pos="756285" algn="l"/>
                <a:tab pos="756920" algn="l"/>
              </a:tabLst>
            </a:pPr>
            <a:r>
              <a:rPr sz="2000" spc="-5" dirty="0">
                <a:latin typeface="Liberation Sans Narrow"/>
                <a:cs typeface="Liberation Sans Narrow"/>
              </a:rPr>
              <a:t>Measures that assess </a:t>
            </a:r>
            <a:r>
              <a:rPr sz="2000" spc="-10" dirty="0">
                <a:latin typeface="Liberation Sans Narrow"/>
                <a:cs typeface="Liberation Sans Narrow"/>
              </a:rPr>
              <a:t>musculoskeletal</a:t>
            </a:r>
            <a:r>
              <a:rPr sz="2000" spc="10" dirty="0">
                <a:latin typeface="Liberation Sans Narrow"/>
                <a:cs typeface="Liberation Sans Narrow"/>
              </a:rPr>
              <a:t> </a:t>
            </a:r>
            <a:r>
              <a:rPr sz="2000" spc="-5" dirty="0">
                <a:latin typeface="Liberation Sans Narrow"/>
                <a:cs typeface="Liberation Sans Narrow"/>
              </a:rPr>
              <a:t>conditions</a:t>
            </a:r>
            <a:endParaRPr sz="2000" dirty="0">
              <a:latin typeface="Liberation Sans Narrow"/>
              <a:cs typeface="Liberation Sans Narrow"/>
            </a:endParaRPr>
          </a:p>
          <a:p>
            <a:pPr marL="756285" lvl="1" indent="-287020">
              <a:lnSpc>
                <a:spcPct val="100000"/>
              </a:lnSpc>
              <a:spcBef>
                <a:spcPts val="480"/>
              </a:spcBef>
              <a:buClr>
                <a:srgbClr val="006600"/>
              </a:buClr>
              <a:buFont typeface="Arial"/>
              <a:buChar char="•"/>
              <a:tabLst>
                <a:tab pos="756285" algn="l"/>
                <a:tab pos="756920" algn="l"/>
              </a:tabLst>
            </a:pPr>
            <a:r>
              <a:rPr sz="2000" dirty="0">
                <a:latin typeface="Liberation Sans Narrow"/>
                <a:cs typeface="Liberation Sans Narrow"/>
              </a:rPr>
              <a:t>No </a:t>
            </a:r>
            <a:r>
              <a:rPr sz="2000" spc="-5" dirty="0">
                <a:latin typeface="Liberation Sans Narrow"/>
                <a:cs typeface="Liberation Sans Narrow"/>
              </a:rPr>
              <a:t>psychometric information, Minimal information about score</a:t>
            </a:r>
            <a:r>
              <a:rPr sz="2000" spc="-55" dirty="0">
                <a:latin typeface="Liberation Sans Narrow"/>
                <a:cs typeface="Liberation Sans Narrow"/>
              </a:rPr>
              <a:t> </a:t>
            </a:r>
            <a:r>
              <a:rPr sz="2000" spc="-5" dirty="0">
                <a:latin typeface="Liberation Sans Narrow"/>
                <a:cs typeface="Liberation Sans Narrow"/>
              </a:rPr>
              <a:t>interpretatio</a:t>
            </a:r>
            <a:endParaRPr sz="2000" dirty="0">
              <a:latin typeface="Liberation Sans Narrow"/>
              <a:cs typeface="Liberation Sans Narrow"/>
            </a:endParaRPr>
          </a:p>
          <a:p>
            <a:pPr marL="756285" marR="422909" lvl="1" indent="-287020">
              <a:lnSpc>
                <a:spcPct val="100000"/>
              </a:lnSpc>
              <a:spcBef>
                <a:spcPts val="484"/>
              </a:spcBef>
              <a:buClr>
                <a:srgbClr val="006600"/>
              </a:buClr>
              <a:buFont typeface="Arial"/>
              <a:buChar char="•"/>
              <a:tabLst>
                <a:tab pos="812800" algn="l"/>
                <a:tab pos="813435" algn="l"/>
              </a:tabLst>
            </a:pPr>
            <a:r>
              <a:rPr dirty="0"/>
              <a:t>	</a:t>
            </a:r>
            <a:r>
              <a:rPr sz="2000" dirty="0">
                <a:latin typeface="Liberation Sans Narrow"/>
                <a:cs typeface="Liberation Sans Narrow"/>
              </a:rPr>
              <a:t>Can </a:t>
            </a:r>
            <a:r>
              <a:rPr sz="2000" spc="-5" dirty="0">
                <a:latin typeface="Liberation Sans Narrow"/>
                <a:cs typeface="Liberation Sans Narrow"/>
              </a:rPr>
              <a:t>score directly on test forms on website, website scores and produces  completed test</a:t>
            </a:r>
            <a:r>
              <a:rPr sz="2000" spc="-25" dirty="0">
                <a:latin typeface="Liberation Sans Narrow"/>
                <a:cs typeface="Liberation Sans Narrow"/>
              </a:rPr>
              <a:t> </a:t>
            </a:r>
            <a:r>
              <a:rPr sz="2000" spc="-5" dirty="0">
                <a:latin typeface="Liberation Sans Narrow"/>
                <a:cs typeface="Liberation Sans Narrow"/>
              </a:rPr>
              <a:t>document</a:t>
            </a:r>
            <a:endParaRPr sz="2000" dirty="0">
              <a:latin typeface="Liberation Sans Narrow"/>
              <a:cs typeface="Liberation Sans Narrow"/>
            </a:endParaRPr>
          </a:p>
          <a:p>
            <a:pPr lvl="1">
              <a:lnSpc>
                <a:spcPct val="100000"/>
              </a:lnSpc>
              <a:buClr>
                <a:srgbClr val="006600"/>
              </a:buClr>
            </a:pPr>
            <a:endParaRPr sz="2300" dirty="0">
              <a:latin typeface="Liberation Sans Narrow"/>
              <a:cs typeface="Liberation Sans Narrow"/>
            </a:endParaRPr>
          </a:p>
        </p:txBody>
      </p:sp>
      <p:sp>
        <p:nvSpPr>
          <p:cNvPr id="4" name="object 4"/>
          <p:cNvSpPr txBox="1"/>
          <p:nvPr/>
        </p:nvSpPr>
        <p:spPr>
          <a:xfrm>
            <a:off x="8786876" y="6375908"/>
            <a:ext cx="126364" cy="208279"/>
          </a:xfrm>
          <a:prstGeom prst="rect">
            <a:avLst/>
          </a:prstGeom>
        </p:spPr>
        <p:txBody>
          <a:bodyPr vert="horz" wrap="square" lIns="0" tIns="12700" rIns="0" bIns="0" rtlCol="0">
            <a:spAutoFit/>
          </a:bodyPr>
          <a:lstStyle/>
          <a:p>
            <a:pPr marL="12700">
              <a:lnSpc>
                <a:spcPct val="100000"/>
              </a:lnSpc>
              <a:spcBef>
                <a:spcPts val="100"/>
              </a:spcBef>
            </a:pPr>
            <a:r>
              <a:rPr sz="1200" spc="-275" dirty="0">
                <a:latin typeface="Arial"/>
                <a:cs typeface="Arial"/>
              </a:rPr>
              <a:t>15</a:t>
            </a:r>
            <a:endParaRPr sz="12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6708140" cy="513715"/>
          </a:xfrm>
          <a:prstGeom prst="rect">
            <a:avLst/>
          </a:prstGeom>
        </p:spPr>
        <p:txBody>
          <a:bodyPr vert="horz" wrap="square" lIns="0" tIns="12700" rIns="0" bIns="0" rtlCol="0">
            <a:spAutoFit/>
          </a:bodyPr>
          <a:lstStyle/>
          <a:p>
            <a:pPr marL="12700">
              <a:lnSpc>
                <a:spcPct val="100000"/>
              </a:lnSpc>
              <a:spcBef>
                <a:spcPts val="100"/>
              </a:spcBef>
            </a:pPr>
            <a:r>
              <a:rPr sz="3200" dirty="0"/>
              <a:t>Outcome </a:t>
            </a:r>
            <a:r>
              <a:rPr sz="3200" spc="-5" dirty="0"/>
              <a:t>Measurement</a:t>
            </a:r>
            <a:r>
              <a:rPr sz="3200" spc="-80" dirty="0"/>
              <a:t> </a:t>
            </a:r>
            <a:r>
              <a:rPr sz="3200" dirty="0"/>
              <a:t>Resources</a:t>
            </a:r>
            <a:endParaRPr sz="3200"/>
          </a:p>
        </p:txBody>
      </p:sp>
      <p:sp>
        <p:nvSpPr>
          <p:cNvPr id="3" name="object 3"/>
          <p:cNvSpPr txBox="1"/>
          <p:nvPr/>
        </p:nvSpPr>
        <p:spPr>
          <a:xfrm>
            <a:off x="459740" y="1308398"/>
            <a:ext cx="8038465" cy="2938625"/>
          </a:xfrm>
          <a:prstGeom prst="rect">
            <a:avLst/>
          </a:prstGeom>
        </p:spPr>
        <p:txBody>
          <a:bodyPr vert="horz" wrap="square" lIns="0" tIns="100965" rIns="0" bIns="0" rtlCol="0">
            <a:spAutoFit/>
          </a:bodyPr>
          <a:lstStyle/>
          <a:p>
            <a:pPr lvl="1">
              <a:buClr>
                <a:srgbClr val="006600"/>
              </a:buClr>
            </a:pPr>
            <a:endParaRPr sz="2300" dirty="0">
              <a:solidFill>
                <a:srgbClr val="2F2B20"/>
              </a:solidFill>
              <a:latin typeface="Liberation Sans Narrow"/>
              <a:cs typeface="Liberation Sans Narrow"/>
            </a:endParaRPr>
          </a:p>
          <a:p>
            <a:pPr marL="516890" indent="-504825">
              <a:spcBef>
                <a:spcPts val="2045"/>
              </a:spcBef>
              <a:buClr>
                <a:srgbClr val="006600"/>
              </a:buClr>
              <a:buSzPct val="125000"/>
              <a:buFont typeface="Arial"/>
              <a:buChar char="•"/>
              <a:tabLst>
                <a:tab pos="516890" algn="l"/>
                <a:tab pos="517525" algn="l"/>
              </a:tabLst>
            </a:pPr>
            <a:r>
              <a:rPr sz="2800" spc="-10" dirty="0">
                <a:solidFill>
                  <a:srgbClr val="2F2B20"/>
                </a:solidFill>
                <a:latin typeface="Liberation Sans Narrow"/>
                <a:cs typeface="Liberation Sans Narrow"/>
              </a:rPr>
              <a:t>Physiopedia</a:t>
            </a:r>
            <a:endParaRPr sz="2800" dirty="0">
              <a:solidFill>
                <a:srgbClr val="2F2B20"/>
              </a:solidFill>
              <a:latin typeface="Liberation Sans Narrow"/>
              <a:cs typeface="Liberation Sans Narrow"/>
            </a:endParaRPr>
          </a:p>
          <a:p>
            <a:pPr marL="756285" indent="-287020">
              <a:spcBef>
                <a:spcPts val="500"/>
              </a:spcBef>
              <a:buClr>
                <a:srgbClr val="006600"/>
              </a:buClr>
              <a:buFontTx/>
              <a:buChar char="–"/>
              <a:tabLst>
                <a:tab pos="756285" algn="l"/>
                <a:tab pos="756920" algn="l"/>
              </a:tabLst>
            </a:pPr>
            <a:r>
              <a:rPr sz="2000" u="heavy" spc="-5" dirty="0">
                <a:solidFill>
                  <a:srgbClr val="009999"/>
                </a:solidFill>
                <a:uFill>
                  <a:solidFill>
                    <a:srgbClr val="009999"/>
                  </a:solidFill>
                </a:uFill>
                <a:latin typeface="Liberation Sans Narrow"/>
                <a:cs typeface="Liberation Sans Narrow"/>
                <a:hlinkClick r:id="rId2"/>
              </a:rPr>
              <a:t>http://www.physio-pedia.com/Outcome_Measures</a:t>
            </a:r>
            <a:endParaRPr sz="2000" dirty="0">
              <a:solidFill>
                <a:srgbClr val="2F2B20"/>
              </a:solidFill>
              <a:latin typeface="Liberation Sans Narrow"/>
              <a:cs typeface="Liberation Sans Narrow"/>
            </a:endParaRPr>
          </a:p>
          <a:p>
            <a:pPr marL="756285" indent="-287020">
              <a:spcBef>
                <a:spcPts val="480"/>
              </a:spcBef>
              <a:buClr>
                <a:srgbClr val="006600"/>
              </a:buClr>
              <a:buFontTx/>
              <a:buChar char="–"/>
              <a:tabLst>
                <a:tab pos="756285" algn="l"/>
                <a:tab pos="756920" algn="l"/>
              </a:tabLst>
            </a:pPr>
            <a:r>
              <a:rPr sz="2000" spc="-5" dirty="0">
                <a:solidFill>
                  <a:srgbClr val="2F2B20"/>
                </a:solidFill>
                <a:latin typeface="Liberation Sans Narrow"/>
                <a:cs typeface="Liberation Sans Narrow"/>
              </a:rPr>
              <a:t>Measures that </a:t>
            </a:r>
            <a:r>
              <a:rPr sz="2000" spc="-10" dirty="0">
                <a:solidFill>
                  <a:srgbClr val="2F2B20"/>
                </a:solidFill>
                <a:latin typeface="Liberation Sans Narrow"/>
                <a:cs typeface="Liberation Sans Narrow"/>
              </a:rPr>
              <a:t>assess musculoskeletal, </a:t>
            </a:r>
            <a:r>
              <a:rPr sz="2000" spc="-5" dirty="0">
                <a:solidFill>
                  <a:srgbClr val="2F2B20"/>
                </a:solidFill>
                <a:latin typeface="Liberation Sans Narrow"/>
                <a:cs typeface="Liberation Sans Narrow"/>
              </a:rPr>
              <a:t>neuro and common geriatric</a:t>
            </a:r>
            <a:r>
              <a:rPr sz="2000" spc="9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conditions</a:t>
            </a:r>
            <a:endParaRPr sz="2000" dirty="0">
              <a:solidFill>
                <a:srgbClr val="2F2B20"/>
              </a:solidFill>
              <a:latin typeface="Liberation Sans Narrow"/>
              <a:cs typeface="Liberation Sans Narrow"/>
            </a:endParaRPr>
          </a:p>
          <a:p>
            <a:pPr marL="756285" indent="-287020">
              <a:spcBef>
                <a:spcPts val="484"/>
              </a:spcBef>
              <a:buClr>
                <a:srgbClr val="006600"/>
              </a:buClr>
              <a:buFontTx/>
              <a:buChar char="–"/>
              <a:tabLst>
                <a:tab pos="756285" algn="l"/>
                <a:tab pos="756920" algn="l"/>
              </a:tabLst>
            </a:pPr>
            <a:r>
              <a:rPr sz="2000" spc="-5" dirty="0">
                <a:solidFill>
                  <a:srgbClr val="2F2B20"/>
                </a:solidFill>
                <a:latin typeface="Liberation Sans Narrow"/>
                <a:cs typeface="Liberation Sans Narrow"/>
              </a:rPr>
              <a:t>Psychometrics, </a:t>
            </a:r>
            <a:r>
              <a:rPr sz="2000" spc="-10" dirty="0">
                <a:solidFill>
                  <a:srgbClr val="2F2B20"/>
                </a:solidFill>
                <a:latin typeface="Liberation Sans Narrow"/>
                <a:cs typeface="Liberation Sans Narrow"/>
              </a:rPr>
              <a:t>clinical</a:t>
            </a:r>
            <a:r>
              <a:rPr sz="2000" spc="40" dirty="0">
                <a:solidFill>
                  <a:srgbClr val="2F2B20"/>
                </a:solidFill>
                <a:latin typeface="Liberation Sans Narrow"/>
                <a:cs typeface="Liberation Sans Narrow"/>
              </a:rPr>
              <a:t> </a:t>
            </a:r>
            <a:r>
              <a:rPr sz="2000" spc="-10" dirty="0">
                <a:solidFill>
                  <a:srgbClr val="2F2B20"/>
                </a:solidFill>
                <a:latin typeface="Liberation Sans Narrow"/>
                <a:cs typeface="Liberation Sans Narrow"/>
              </a:rPr>
              <a:t>utility</a:t>
            </a:r>
            <a:endParaRPr sz="2000" dirty="0">
              <a:solidFill>
                <a:srgbClr val="2F2B20"/>
              </a:solidFill>
              <a:latin typeface="Liberation Sans Narrow"/>
              <a:cs typeface="Liberation Sans Narrow"/>
            </a:endParaRPr>
          </a:p>
          <a:p>
            <a:pPr marL="756285" indent="-287020">
              <a:spcBef>
                <a:spcPts val="480"/>
              </a:spcBef>
              <a:buClr>
                <a:srgbClr val="006600"/>
              </a:buClr>
              <a:buFontTx/>
              <a:buChar char="–"/>
              <a:tabLst>
                <a:tab pos="756285" algn="l"/>
                <a:tab pos="756920" algn="l"/>
              </a:tabLst>
            </a:pPr>
            <a:r>
              <a:rPr sz="2000" spc="-5" dirty="0">
                <a:solidFill>
                  <a:srgbClr val="2F2B20"/>
                </a:solidFill>
                <a:latin typeface="Liberation Sans Narrow"/>
                <a:cs typeface="Liberation Sans Narrow"/>
              </a:rPr>
              <a:t>Some </a:t>
            </a:r>
            <a:r>
              <a:rPr sz="2000" spc="-10" dirty="0">
                <a:solidFill>
                  <a:srgbClr val="2F2B20"/>
                </a:solidFill>
                <a:latin typeface="Liberation Sans Narrow"/>
                <a:cs typeface="Liberation Sans Narrow"/>
              </a:rPr>
              <a:t>videos </a:t>
            </a:r>
            <a:r>
              <a:rPr sz="2000" spc="-5" dirty="0">
                <a:solidFill>
                  <a:srgbClr val="2F2B20"/>
                </a:solidFill>
                <a:latin typeface="Liberation Sans Narrow"/>
                <a:cs typeface="Liberation Sans Narrow"/>
              </a:rPr>
              <a:t>to demonstrate test</a:t>
            </a:r>
            <a:r>
              <a:rPr sz="2000" spc="-25" dirty="0">
                <a:solidFill>
                  <a:srgbClr val="2F2B20"/>
                </a:solidFill>
                <a:latin typeface="Liberation Sans Narrow"/>
                <a:cs typeface="Liberation Sans Narrow"/>
              </a:rPr>
              <a:t> </a:t>
            </a:r>
            <a:r>
              <a:rPr sz="2000" spc="-5" dirty="0">
                <a:solidFill>
                  <a:srgbClr val="2F2B20"/>
                </a:solidFill>
                <a:latin typeface="Liberation Sans Narrow"/>
                <a:cs typeface="Liberation Sans Narrow"/>
              </a:rPr>
              <a:t>administration</a:t>
            </a:r>
            <a:endParaRPr sz="2000" dirty="0">
              <a:solidFill>
                <a:srgbClr val="2F2B20"/>
              </a:solidFill>
              <a:latin typeface="Liberation Sans Narrow"/>
              <a:cs typeface="Liberation Sans Narrow"/>
            </a:endParaRPr>
          </a:p>
        </p:txBody>
      </p:sp>
      <p:sp>
        <p:nvSpPr>
          <p:cNvPr id="4" name="object 4"/>
          <p:cNvSpPr txBox="1"/>
          <p:nvPr/>
        </p:nvSpPr>
        <p:spPr>
          <a:xfrm>
            <a:off x="8786876" y="6375908"/>
            <a:ext cx="126364" cy="208279"/>
          </a:xfrm>
          <a:prstGeom prst="rect">
            <a:avLst/>
          </a:prstGeom>
        </p:spPr>
        <p:txBody>
          <a:bodyPr vert="horz" wrap="square" lIns="0" tIns="12700" rIns="0" bIns="0" rtlCol="0">
            <a:spAutoFit/>
          </a:bodyPr>
          <a:lstStyle/>
          <a:p>
            <a:pPr marL="12700">
              <a:spcBef>
                <a:spcPts val="100"/>
              </a:spcBef>
            </a:pPr>
            <a:r>
              <a:rPr sz="1200" spc="-275" dirty="0">
                <a:solidFill>
                  <a:srgbClr val="2F2B20"/>
                </a:solidFill>
                <a:latin typeface="Arial"/>
                <a:cs typeface="Arial"/>
              </a:rPr>
              <a:t>15</a:t>
            </a:r>
            <a:endParaRPr sz="1200">
              <a:solidFill>
                <a:srgbClr val="2F2B20"/>
              </a:solidFill>
              <a:latin typeface="Arial"/>
              <a:cs typeface="Arial"/>
            </a:endParaRPr>
          </a:p>
        </p:txBody>
      </p:sp>
    </p:spTree>
    <p:extLst>
      <p:ext uri="{BB962C8B-B14F-4D97-AF65-F5344CB8AC3E}">
        <p14:creationId xmlns="" xmlns:p14="http://schemas.microsoft.com/office/powerpoint/2010/main" val="26282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535940" y="1642363"/>
            <a:ext cx="7705090" cy="3464560"/>
          </a:xfrm>
          <a:prstGeom prst="rect">
            <a:avLst/>
          </a:prstGeom>
        </p:spPr>
        <p:txBody>
          <a:bodyPr vert="horz" wrap="square" lIns="0" tIns="12065" rIns="0" bIns="0" rtlCol="0">
            <a:spAutoFit/>
          </a:bodyPr>
          <a:lstStyle/>
          <a:p>
            <a:pPr marL="285115" indent="-273050">
              <a:lnSpc>
                <a:spcPct val="100000"/>
              </a:lnSpc>
              <a:spcBef>
                <a:spcPts val="95"/>
              </a:spcBef>
              <a:buClr>
                <a:srgbClr val="006600"/>
              </a:buClr>
              <a:buSzPct val="125000"/>
              <a:buChar char="•"/>
              <a:tabLst>
                <a:tab pos="285750" algn="l"/>
              </a:tabLst>
            </a:pPr>
            <a:r>
              <a:rPr sz="2800" u="heavy" spc="-5" dirty="0">
                <a:solidFill>
                  <a:srgbClr val="009999"/>
                </a:solidFill>
                <a:uFill>
                  <a:solidFill>
                    <a:srgbClr val="009999"/>
                  </a:solidFill>
                </a:uFill>
                <a:latin typeface="Liberation Sans Narrow"/>
                <a:cs typeface="Liberation Sans Narrow"/>
                <a:hlinkClick r:id="rId2"/>
              </a:rPr>
              <a:t>Spinal Cord </a:t>
            </a:r>
            <a:r>
              <a:rPr sz="2800" u="heavy" spc="-10" dirty="0">
                <a:solidFill>
                  <a:srgbClr val="009999"/>
                </a:solidFill>
                <a:uFill>
                  <a:solidFill>
                    <a:srgbClr val="009999"/>
                  </a:solidFill>
                </a:uFill>
                <a:latin typeface="Liberation Sans Narrow"/>
                <a:cs typeface="Liberation Sans Narrow"/>
                <a:hlinkClick r:id="rId2"/>
              </a:rPr>
              <a:t>Injury </a:t>
            </a:r>
            <a:r>
              <a:rPr sz="2800" u="heavy" spc="-5" dirty="0">
                <a:solidFill>
                  <a:srgbClr val="009999"/>
                </a:solidFill>
                <a:uFill>
                  <a:solidFill>
                    <a:srgbClr val="009999"/>
                  </a:solidFill>
                </a:uFill>
                <a:latin typeface="Liberation Sans Narrow"/>
                <a:cs typeface="Liberation Sans Narrow"/>
                <a:hlinkClick r:id="rId2"/>
              </a:rPr>
              <a:t>Rehabilitation</a:t>
            </a:r>
            <a:r>
              <a:rPr sz="2800" u="heavy" spc="100" dirty="0">
                <a:solidFill>
                  <a:srgbClr val="009999"/>
                </a:solidFill>
                <a:uFill>
                  <a:solidFill>
                    <a:srgbClr val="009999"/>
                  </a:solidFill>
                </a:uFill>
                <a:latin typeface="Liberation Sans Narrow"/>
                <a:cs typeface="Liberation Sans Narrow"/>
                <a:hlinkClick r:id="rId2"/>
              </a:rPr>
              <a:t> </a:t>
            </a:r>
            <a:r>
              <a:rPr sz="2800" u="heavy" spc="-5" dirty="0">
                <a:solidFill>
                  <a:srgbClr val="009999"/>
                </a:solidFill>
                <a:uFill>
                  <a:solidFill>
                    <a:srgbClr val="009999"/>
                  </a:solidFill>
                </a:uFill>
                <a:latin typeface="Liberation Sans Narrow"/>
                <a:cs typeface="Liberation Sans Narrow"/>
                <a:hlinkClick r:id="rId2"/>
              </a:rPr>
              <a:t>Evidence</a:t>
            </a:r>
            <a:endParaRPr sz="2800" dirty="0">
              <a:latin typeface="Liberation Sans Narrow"/>
              <a:cs typeface="Liberation Sans Narrow"/>
            </a:endParaRPr>
          </a:p>
          <a:p>
            <a:pPr marL="686435" lvl="1" indent="-273685">
              <a:lnSpc>
                <a:spcPct val="100000"/>
              </a:lnSpc>
              <a:spcBef>
                <a:spcPts val="20"/>
              </a:spcBef>
              <a:buClr>
                <a:srgbClr val="006600"/>
              </a:buClr>
              <a:buChar char="–"/>
              <a:tabLst>
                <a:tab pos="686435" algn="l"/>
                <a:tab pos="687070" algn="l"/>
              </a:tabLst>
            </a:pPr>
            <a:r>
              <a:rPr sz="2000" u="heavy" spc="-5" dirty="0">
                <a:solidFill>
                  <a:srgbClr val="009999"/>
                </a:solidFill>
                <a:uFill>
                  <a:solidFill>
                    <a:srgbClr val="009999"/>
                  </a:solidFill>
                </a:uFill>
                <a:latin typeface="Liberation Sans Narrow"/>
                <a:cs typeface="Liberation Sans Narrow"/>
                <a:hlinkClick r:id="rId2"/>
              </a:rPr>
              <a:t>www.scireproject.com</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Educational modules and </a:t>
            </a:r>
            <a:r>
              <a:rPr sz="2000" spc="-10" dirty="0">
                <a:latin typeface="Liberation Sans Narrow"/>
                <a:cs typeface="Liberation Sans Narrow"/>
              </a:rPr>
              <a:t>case </a:t>
            </a:r>
            <a:r>
              <a:rPr sz="2000" spc="-5" dirty="0">
                <a:latin typeface="Liberation Sans Narrow"/>
                <a:cs typeface="Liberation Sans Narrow"/>
              </a:rPr>
              <a:t>studies </a:t>
            </a:r>
            <a:r>
              <a:rPr sz="2000" dirty="0">
                <a:latin typeface="Liberation Sans Narrow"/>
                <a:cs typeface="Liberation Sans Narrow"/>
              </a:rPr>
              <a:t>on </a:t>
            </a:r>
            <a:r>
              <a:rPr sz="2000" spc="-5" dirty="0">
                <a:latin typeface="Liberation Sans Narrow"/>
                <a:cs typeface="Liberation Sans Narrow"/>
              </a:rPr>
              <a:t>evidence-based practice </a:t>
            </a:r>
            <a:r>
              <a:rPr sz="2000" spc="-10" dirty="0">
                <a:latin typeface="Liberation Sans Narrow"/>
                <a:cs typeface="Liberation Sans Narrow"/>
              </a:rPr>
              <a:t>in</a:t>
            </a:r>
            <a:r>
              <a:rPr sz="2000" spc="35" dirty="0">
                <a:latin typeface="Liberation Sans Narrow"/>
                <a:cs typeface="Liberation Sans Narrow"/>
              </a:rPr>
              <a:t> </a:t>
            </a:r>
            <a:r>
              <a:rPr sz="2000" spc="-5" dirty="0">
                <a:latin typeface="Liberation Sans Narrow"/>
                <a:cs typeface="Liberation Sans Narrow"/>
              </a:rPr>
              <a:t>stroke</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Includes chapter on psychometrics and </a:t>
            </a:r>
            <a:r>
              <a:rPr sz="2000" spc="-10" dirty="0">
                <a:latin typeface="Liberation Sans Narrow"/>
                <a:cs typeface="Liberation Sans Narrow"/>
              </a:rPr>
              <a:t>clinical utility </a:t>
            </a:r>
            <a:r>
              <a:rPr sz="2000" spc="-5" dirty="0">
                <a:latin typeface="Liberation Sans Narrow"/>
                <a:cs typeface="Liberation Sans Narrow"/>
              </a:rPr>
              <a:t>of</a:t>
            </a:r>
            <a:r>
              <a:rPr sz="2000" spc="35" dirty="0">
                <a:latin typeface="Liberation Sans Narrow"/>
                <a:cs typeface="Liberation Sans Narrow"/>
              </a:rPr>
              <a:t> </a:t>
            </a:r>
            <a:r>
              <a:rPr sz="2000" spc="-5" dirty="0">
                <a:latin typeface="Liberation Sans Narrow"/>
                <a:cs typeface="Liberation Sans Narrow"/>
              </a:rPr>
              <a:t>instruments</a:t>
            </a:r>
            <a:endParaRPr sz="2000" dirty="0">
              <a:latin typeface="Liberation Sans Narrow"/>
              <a:cs typeface="Liberation Sans Narrow"/>
            </a:endParaRPr>
          </a:p>
          <a:p>
            <a:pPr marL="686435" lvl="1" indent="-273685">
              <a:lnSpc>
                <a:spcPct val="100000"/>
              </a:lnSpc>
              <a:buClr>
                <a:srgbClr val="006600"/>
              </a:buClr>
              <a:buChar char="–"/>
              <a:tabLst>
                <a:tab pos="686435" algn="l"/>
                <a:tab pos="687070" algn="l"/>
              </a:tabLst>
            </a:pPr>
            <a:r>
              <a:rPr sz="2000" spc="-5" dirty="0">
                <a:latin typeface="Liberation Sans Narrow"/>
                <a:cs typeface="Liberation Sans Narrow"/>
              </a:rPr>
              <a:t>Specific to </a:t>
            </a:r>
            <a:r>
              <a:rPr sz="2000" spc="-10" dirty="0">
                <a:latin typeface="Liberation Sans Narrow"/>
                <a:cs typeface="Liberation Sans Narrow"/>
              </a:rPr>
              <a:t>individuals </a:t>
            </a:r>
            <a:r>
              <a:rPr sz="2000" dirty="0">
                <a:latin typeface="Liberation Sans Narrow"/>
                <a:cs typeface="Liberation Sans Narrow"/>
              </a:rPr>
              <a:t>with </a:t>
            </a:r>
            <a:r>
              <a:rPr sz="2000" spc="-5" dirty="0">
                <a:latin typeface="Liberation Sans Narrow"/>
                <a:cs typeface="Liberation Sans Narrow"/>
              </a:rPr>
              <a:t>spinal cord</a:t>
            </a:r>
            <a:r>
              <a:rPr sz="2000" spc="15" dirty="0">
                <a:latin typeface="Liberation Sans Narrow"/>
                <a:cs typeface="Liberation Sans Narrow"/>
              </a:rPr>
              <a:t> </a:t>
            </a:r>
            <a:r>
              <a:rPr sz="2000" spc="-10" dirty="0">
                <a:latin typeface="Liberation Sans Narrow"/>
                <a:cs typeface="Liberation Sans Narrow"/>
              </a:rPr>
              <a:t>injury</a:t>
            </a:r>
            <a:endParaRPr sz="2000" dirty="0">
              <a:latin typeface="Liberation Sans Narrow"/>
              <a:cs typeface="Liberation Sans Narrow"/>
            </a:endParaRPr>
          </a:p>
          <a:p>
            <a:pPr lvl="1">
              <a:lnSpc>
                <a:spcPct val="100000"/>
              </a:lnSpc>
              <a:buClr>
                <a:srgbClr val="006600"/>
              </a:buClr>
              <a:buFont typeface="Liberation Sans Narrow"/>
              <a:buChar char="–"/>
            </a:pPr>
            <a:endParaRPr sz="2300" dirty="0">
              <a:latin typeface="Liberation Sans Narrow"/>
              <a:cs typeface="Liberation Sans Narrow"/>
            </a:endParaRPr>
          </a:p>
          <a:p>
            <a:pPr lvl="1">
              <a:lnSpc>
                <a:spcPct val="100000"/>
              </a:lnSpc>
              <a:spcBef>
                <a:spcPts val="35"/>
              </a:spcBef>
              <a:buClr>
                <a:srgbClr val="006600"/>
              </a:buClr>
              <a:buFont typeface="Liberation Sans Narrow"/>
              <a:buChar char="–"/>
            </a:pPr>
            <a:endParaRPr sz="3250" dirty="0">
              <a:latin typeface="Liberation Sans Narrow"/>
              <a:cs typeface="Liberation Sans Narrow"/>
            </a:endParaRPr>
          </a:p>
          <a:p>
            <a:pPr marL="12065" marR="662305">
              <a:lnSpc>
                <a:spcPct val="80300"/>
              </a:lnSpc>
              <a:spcBef>
                <a:spcPts val="5"/>
              </a:spcBef>
              <a:buClr>
                <a:srgbClr val="006600"/>
              </a:buClr>
              <a:buSzPct val="125000"/>
              <a:tabLst>
                <a:tab pos="285750" algn="l"/>
              </a:tabLst>
            </a:pPr>
            <a:endParaRPr sz="2400" dirty="0">
              <a:latin typeface="Liberation Sans Narrow"/>
              <a:cs typeface="Liberation Sans Narrow"/>
            </a:endParaRPr>
          </a:p>
        </p:txBody>
      </p:sp>
      <p:sp>
        <p:nvSpPr>
          <p:cNvPr id="4" name="object 4"/>
          <p:cNvSpPr/>
          <p:nvPr/>
        </p:nvSpPr>
        <p:spPr>
          <a:xfrm>
            <a:off x="7239000" y="5370067"/>
            <a:ext cx="1612900" cy="11303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806" y="505155"/>
            <a:ext cx="6704965" cy="514350"/>
          </a:xfrm>
          <a:prstGeom prst="rect">
            <a:avLst/>
          </a:prstGeom>
        </p:spPr>
        <p:txBody>
          <a:bodyPr vert="horz" wrap="square" lIns="0" tIns="13335" rIns="0" bIns="0" rtlCol="0">
            <a:spAutoFit/>
          </a:bodyPr>
          <a:lstStyle/>
          <a:p>
            <a:pPr marL="12700">
              <a:lnSpc>
                <a:spcPct val="100000"/>
              </a:lnSpc>
              <a:spcBef>
                <a:spcPts val="105"/>
              </a:spcBef>
            </a:pPr>
            <a:r>
              <a:rPr sz="3200" dirty="0"/>
              <a:t>Outcome </a:t>
            </a:r>
            <a:r>
              <a:rPr sz="3200" spc="-5" dirty="0"/>
              <a:t>Measurement</a:t>
            </a:r>
            <a:r>
              <a:rPr sz="3200" spc="-105" dirty="0"/>
              <a:t> </a:t>
            </a:r>
            <a:r>
              <a:rPr sz="3200" dirty="0"/>
              <a:t>Resources</a:t>
            </a:r>
            <a:endParaRPr sz="3200"/>
          </a:p>
        </p:txBody>
      </p:sp>
      <p:sp>
        <p:nvSpPr>
          <p:cNvPr id="3" name="object 3"/>
          <p:cNvSpPr txBox="1"/>
          <p:nvPr/>
        </p:nvSpPr>
        <p:spPr>
          <a:xfrm>
            <a:off x="535940" y="1642363"/>
            <a:ext cx="7705090" cy="2195858"/>
          </a:xfrm>
          <a:prstGeom prst="rect">
            <a:avLst/>
          </a:prstGeom>
        </p:spPr>
        <p:txBody>
          <a:bodyPr vert="horz" wrap="square" lIns="0" tIns="12065" rIns="0" bIns="0" rtlCol="0">
            <a:spAutoFit/>
          </a:bodyPr>
          <a:lstStyle/>
          <a:p>
            <a:pPr lvl="1">
              <a:buClr>
                <a:srgbClr val="006600"/>
              </a:buClr>
            </a:pPr>
            <a:endParaRPr sz="2300" dirty="0">
              <a:solidFill>
                <a:srgbClr val="2F2B20"/>
              </a:solidFill>
              <a:latin typeface="Liberation Sans Narrow"/>
              <a:cs typeface="Liberation Sans Narrow"/>
            </a:endParaRPr>
          </a:p>
          <a:p>
            <a:pPr lvl="1">
              <a:spcBef>
                <a:spcPts val="35"/>
              </a:spcBef>
              <a:buClr>
                <a:srgbClr val="006600"/>
              </a:buClr>
              <a:buFont typeface="Liberation Sans Narrow"/>
              <a:buChar char="–"/>
            </a:pPr>
            <a:endParaRPr sz="3250" dirty="0">
              <a:solidFill>
                <a:srgbClr val="2F2B20"/>
              </a:solidFill>
              <a:latin typeface="Liberation Sans Narrow"/>
              <a:cs typeface="Liberation Sans Narrow"/>
            </a:endParaRPr>
          </a:p>
          <a:p>
            <a:pPr marL="285115" marR="662305" indent="-273050">
              <a:lnSpc>
                <a:spcPct val="80300"/>
              </a:lnSpc>
              <a:spcBef>
                <a:spcPts val="5"/>
              </a:spcBef>
              <a:buClr>
                <a:srgbClr val="006600"/>
              </a:buClr>
              <a:buSzPct val="125000"/>
              <a:buFontTx/>
              <a:buChar char="•"/>
              <a:tabLst>
                <a:tab pos="285750" algn="l"/>
              </a:tabLst>
            </a:pPr>
            <a:r>
              <a:rPr sz="2800" spc="-10" dirty="0">
                <a:solidFill>
                  <a:srgbClr val="2F2B20"/>
                </a:solidFill>
                <a:latin typeface="Liberation Sans Narrow"/>
                <a:cs typeface="Liberation Sans Narrow"/>
              </a:rPr>
              <a:t>Other </a:t>
            </a:r>
            <a:r>
              <a:rPr sz="2800" spc="-5" dirty="0">
                <a:solidFill>
                  <a:srgbClr val="2F2B20"/>
                </a:solidFill>
                <a:latin typeface="Liberation Sans Narrow"/>
                <a:cs typeface="Liberation Sans Narrow"/>
              </a:rPr>
              <a:t>website descriptions with </a:t>
            </a:r>
            <a:r>
              <a:rPr sz="2800" spc="-10" dirty="0">
                <a:solidFill>
                  <a:srgbClr val="2F2B20"/>
                </a:solidFill>
                <a:latin typeface="Liberation Sans Narrow"/>
                <a:cs typeface="Liberation Sans Narrow"/>
              </a:rPr>
              <a:t>links available </a:t>
            </a:r>
            <a:r>
              <a:rPr sz="2800" spc="-5" dirty="0">
                <a:solidFill>
                  <a:srgbClr val="2F2B20"/>
                </a:solidFill>
                <a:latin typeface="Liberation Sans Narrow"/>
                <a:cs typeface="Liberation Sans Narrow"/>
              </a:rPr>
              <a:t>at </a:t>
            </a:r>
            <a:r>
              <a:rPr sz="2800" spc="-10" dirty="0">
                <a:solidFill>
                  <a:srgbClr val="2F2B20"/>
                </a:solidFill>
                <a:latin typeface="Liberation Sans Narrow"/>
                <a:cs typeface="Liberation Sans Narrow"/>
              </a:rPr>
              <a:t>the  </a:t>
            </a:r>
            <a:r>
              <a:rPr sz="2800" spc="-5" dirty="0">
                <a:solidFill>
                  <a:srgbClr val="2F2B20"/>
                </a:solidFill>
                <a:latin typeface="Liberation Sans Narrow"/>
                <a:cs typeface="Liberation Sans Narrow"/>
              </a:rPr>
              <a:t>Rehabilitation Measures Database </a:t>
            </a:r>
            <a:r>
              <a:rPr sz="2800" spc="-10" dirty="0">
                <a:solidFill>
                  <a:srgbClr val="2F2B20"/>
                </a:solidFill>
                <a:latin typeface="Liberation Sans Narrow"/>
                <a:cs typeface="Liberation Sans Narrow"/>
              </a:rPr>
              <a:t>at </a:t>
            </a:r>
            <a:r>
              <a:rPr sz="2800" u="heavy" spc="-10" dirty="0">
                <a:solidFill>
                  <a:srgbClr val="009999"/>
                </a:solidFill>
                <a:uFill>
                  <a:solidFill>
                    <a:srgbClr val="009999"/>
                  </a:solidFill>
                </a:uFill>
                <a:latin typeface="Liberation Sans Narrow"/>
                <a:cs typeface="Liberation Sans Narrow"/>
              </a:rPr>
              <a:t> </a:t>
            </a:r>
            <a:r>
              <a:rPr sz="2400" u="heavy" dirty="0">
                <a:solidFill>
                  <a:srgbClr val="009999"/>
                </a:solidFill>
                <a:uFill>
                  <a:solidFill>
                    <a:srgbClr val="009999"/>
                  </a:solidFill>
                </a:uFill>
                <a:latin typeface="Liberation Sans Narrow"/>
                <a:cs typeface="Liberation Sans Narrow"/>
                <a:hlinkClick r:id="rId2"/>
              </a:rPr>
              <a:t>www.rehabmeasures.org/rehabweb/links.aspx</a:t>
            </a:r>
            <a:endParaRPr sz="2400" dirty="0">
              <a:solidFill>
                <a:srgbClr val="2F2B20"/>
              </a:solidFill>
              <a:latin typeface="Liberation Sans Narrow"/>
              <a:cs typeface="Liberation Sans Narrow"/>
            </a:endParaRPr>
          </a:p>
        </p:txBody>
      </p:sp>
      <p:sp>
        <p:nvSpPr>
          <p:cNvPr id="4" name="object 4"/>
          <p:cNvSpPr/>
          <p:nvPr/>
        </p:nvSpPr>
        <p:spPr>
          <a:xfrm>
            <a:off x="7239000" y="5370067"/>
            <a:ext cx="1612900" cy="1130300"/>
          </a:xfrm>
          <a:prstGeom prst="rect">
            <a:avLst/>
          </a:prstGeom>
          <a:blipFill>
            <a:blip r:embed="rId3" cstate="print"/>
            <a:stretch>
              <a:fillRect/>
            </a:stretch>
          </a:blipFill>
        </p:spPr>
        <p:txBody>
          <a:bodyPr wrap="square" lIns="0" tIns="0" rIns="0" bIns="0" rtlCol="0"/>
          <a:lstStyle/>
          <a:p>
            <a:endParaRPr>
              <a:solidFill>
                <a:srgbClr val="2F2B20"/>
              </a:solidFill>
            </a:endParaRPr>
          </a:p>
        </p:txBody>
      </p:sp>
    </p:spTree>
    <p:extLst>
      <p:ext uri="{BB962C8B-B14F-4D97-AF65-F5344CB8AC3E}">
        <p14:creationId xmlns="" xmlns:p14="http://schemas.microsoft.com/office/powerpoint/2010/main" val="4010574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0913" y="2374214"/>
            <a:ext cx="5050155" cy="635000"/>
          </a:xfrm>
          <a:prstGeom prst="rect">
            <a:avLst/>
          </a:prstGeom>
        </p:spPr>
        <p:txBody>
          <a:bodyPr vert="horz" wrap="square" lIns="0" tIns="12065" rIns="0" bIns="0" rtlCol="0">
            <a:spAutoFit/>
          </a:bodyPr>
          <a:lstStyle/>
          <a:p>
            <a:pPr marL="12700">
              <a:lnSpc>
                <a:spcPct val="100000"/>
              </a:lnSpc>
              <a:spcBef>
                <a:spcPts val="95"/>
              </a:spcBef>
            </a:pPr>
            <a:r>
              <a:rPr sz="4000" spc="-5" dirty="0"/>
              <a:t>Classroom</a:t>
            </a:r>
            <a:r>
              <a:rPr sz="4000" spc="-15" dirty="0"/>
              <a:t> </a:t>
            </a:r>
            <a:r>
              <a:rPr sz="4000" spc="-5" dirty="0"/>
              <a:t>Activities</a:t>
            </a:r>
            <a:endParaRPr sz="4000"/>
          </a:p>
        </p:txBody>
      </p:sp>
      <p:sp>
        <p:nvSpPr>
          <p:cNvPr id="3" name="object 3"/>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35</a:t>
            </a:fld>
            <a:endParaRPr spc="-27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10739"/>
            <a:ext cx="6459855" cy="498278"/>
          </a:xfrm>
          <a:prstGeom prst="rect">
            <a:avLst/>
          </a:prstGeom>
        </p:spPr>
        <p:txBody>
          <a:bodyPr vert="horz" wrap="square" lIns="0" tIns="12700" rIns="0" bIns="0" rtlCol="0">
            <a:spAutoFit/>
          </a:bodyPr>
          <a:lstStyle/>
          <a:p>
            <a:pPr marL="12700" algn="ctr">
              <a:lnSpc>
                <a:spcPct val="150000"/>
              </a:lnSpc>
              <a:spcBef>
                <a:spcPts val="100"/>
              </a:spcBef>
            </a:pPr>
            <a:r>
              <a:rPr sz="2400" dirty="0">
                <a:latin typeface="Times New Roman" pitchFamily="18" charset="0"/>
                <a:cs typeface="Times New Roman" pitchFamily="18" charset="0"/>
              </a:rPr>
              <a:t>Overview of Classroom</a:t>
            </a:r>
            <a:r>
              <a:rPr sz="2400" spc="-135" dirty="0">
                <a:latin typeface="Times New Roman" pitchFamily="18" charset="0"/>
                <a:cs typeface="Times New Roman" pitchFamily="18" charset="0"/>
              </a:rPr>
              <a:t> </a:t>
            </a:r>
            <a:r>
              <a:rPr sz="2400" dirty="0">
                <a:latin typeface="Times New Roman" pitchFamily="18" charset="0"/>
                <a:cs typeface="Times New Roman" pitchFamily="18" charset="0"/>
              </a:rPr>
              <a:t>Activities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36</a:t>
            </a:fld>
            <a:endParaRPr spc="-270" dirty="0"/>
          </a:p>
        </p:txBody>
      </p:sp>
      <p:sp>
        <p:nvSpPr>
          <p:cNvPr id="3" name="object 3"/>
          <p:cNvSpPr txBox="1"/>
          <p:nvPr/>
        </p:nvSpPr>
        <p:spPr>
          <a:xfrm>
            <a:off x="764540" y="1396949"/>
            <a:ext cx="7042150" cy="5035802"/>
          </a:xfrm>
          <a:prstGeom prst="rect">
            <a:avLst/>
          </a:prstGeom>
        </p:spPr>
        <p:txBody>
          <a:bodyPr vert="horz" wrap="square" lIns="0" tIns="0" rIns="0" bIns="0" rtlCol="0">
            <a:spAutoFit/>
          </a:bodyPr>
          <a:lstStyle/>
          <a:p>
            <a:pPr marL="469900" indent="-457834" algn="just">
              <a:lnSpc>
                <a:spcPct val="150000"/>
              </a:lnSpc>
              <a:buClr>
                <a:srgbClr val="006600"/>
              </a:buClr>
              <a:buSzPct val="125000"/>
              <a:buAutoNum type="arabicParenR"/>
              <a:tabLst>
                <a:tab pos="469900" algn="l"/>
                <a:tab pos="470534" algn="l"/>
              </a:tabLst>
            </a:pPr>
            <a:r>
              <a:rPr sz="2000" spc="-5" dirty="0">
                <a:latin typeface="Times New Roman" pitchFamily="18" charset="0"/>
                <a:cs typeface="Times New Roman" pitchFamily="18" charset="0"/>
              </a:rPr>
              <a:t>Discussion of need for standardized</a:t>
            </a:r>
            <a:r>
              <a:rPr sz="2000" spc="140" dirty="0">
                <a:latin typeface="Times New Roman" pitchFamily="18" charset="0"/>
                <a:cs typeface="Times New Roman" pitchFamily="18" charset="0"/>
              </a:rPr>
              <a:t> </a:t>
            </a:r>
            <a:r>
              <a:rPr sz="2000" spc="-5" dirty="0">
                <a:latin typeface="Times New Roman" pitchFamily="18" charset="0"/>
                <a:cs typeface="Times New Roman" pitchFamily="18" charset="0"/>
              </a:rPr>
              <a:t>instruments</a:t>
            </a:r>
            <a:endParaRPr sz="2000" dirty="0">
              <a:latin typeface="Times New Roman" pitchFamily="18" charset="0"/>
              <a:cs typeface="Times New Roman" pitchFamily="18" charset="0"/>
            </a:endParaRPr>
          </a:p>
          <a:p>
            <a:pPr algn="just">
              <a:lnSpc>
                <a:spcPct val="150000"/>
              </a:lnSpc>
              <a:spcBef>
                <a:spcPts val="40"/>
              </a:spcBef>
              <a:buClr>
                <a:srgbClr val="006600"/>
              </a:buClr>
              <a:buFont typeface="Liberation Sans Narrow"/>
              <a:buAutoNum type="arabicParenR"/>
            </a:pPr>
            <a:endParaRPr sz="2000" dirty="0">
              <a:latin typeface="Times New Roman" pitchFamily="18" charset="0"/>
              <a:cs typeface="Times New Roman" pitchFamily="18" charset="0"/>
            </a:endParaRPr>
          </a:p>
          <a:p>
            <a:pPr marL="469900" indent="-457834" algn="just">
              <a:lnSpc>
                <a:spcPct val="150000"/>
              </a:lnSpc>
              <a:spcBef>
                <a:spcPts val="5"/>
              </a:spcBef>
              <a:buClr>
                <a:srgbClr val="006600"/>
              </a:buClr>
              <a:buSzPct val="125000"/>
              <a:buAutoNum type="arabicParenR"/>
              <a:tabLst>
                <a:tab pos="469900" algn="l"/>
                <a:tab pos="470534" algn="l"/>
              </a:tabLst>
            </a:pPr>
            <a:r>
              <a:rPr sz="2000" spc="-5" dirty="0">
                <a:latin typeface="Times New Roman" pitchFamily="18" charset="0"/>
                <a:cs typeface="Times New Roman" pitchFamily="18" charset="0"/>
              </a:rPr>
              <a:t>Develop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presentation on</a:t>
            </a:r>
            <a:r>
              <a:rPr sz="2000" spc="100" dirty="0">
                <a:latin typeface="Times New Roman" pitchFamily="18" charset="0"/>
                <a:cs typeface="Times New Roman" pitchFamily="18" charset="0"/>
              </a:rPr>
              <a:t> </a:t>
            </a:r>
            <a:r>
              <a:rPr sz="2000" spc="-5" dirty="0">
                <a:latin typeface="Times New Roman" pitchFamily="18" charset="0"/>
                <a:cs typeface="Times New Roman" pitchFamily="18" charset="0"/>
              </a:rPr>
              <a:t>measurement</a:t>
            </a:r>
            <a:endParaRPr sz="2000" dirty="0">
              <a:latin typeface="Times New Roman" pitchFamily="18" charset="0"/>
              <a:cs typeface="Times New Roman" pitchFamily="18" charset="0"/>
            </a:endParaRPr>
          </a:p>
          <a:p>
            <a:pPr algn="just">
              <a:lnSpc>
                <a:spcPct val="150000"/>
              </a:lnSpc>
              <a:spcBef>
                <a:spcPts val="50"/>
              </a:spcBef>
              <a:buClr>
                <a:srgbClr val="006600"/>
              </a:buClr>
              <a:buFont typeface="Liberation Sans Narrow"/>
              <a:buAutoNum type="arabicParenR"/>
            </a:pPr>
            <a:endParaRPr sz="2000" dirty="0">
              <a:latin typeface="Times New Roman" pitchFamily="18" charset="0"/>
              <a:cs typeface="Times New Roman" pitchFamily="18" charset="0"/>
            </a:endParaRPr>
          </a:p>
          <a:p>
            <a:pPr marL="469900" marR="5080" indent="-457834" algn="just">
              <a:lnSpc>
                <a:spcPct val="150000"/>
              </a:lnSpc>
              <a:buClr>
                <a:srgbClr val="006600"/>
              </a:buClr>
              <a:buSzPct val="125000"/>
              <a:buAutoNum type="arabicParenR"/>
              <a:tabLst>
                <a:tab pos="469900" algn="l"/>
                <a:tab pos="470534" algn="l"/>
              </a:tabLst>
            </a:pPr>
            <a:r>
              <a:rPr sz="2000" spc="-5" dirty="0">
                <a:latin typeface="Times New Roman" pitchFamily="18" charset="0"/>
                <a:cs typeface="Times New Roman" pitchFamily="18" charset="0"/>
              </a:rPr>
              <a:t>Adapting an evidence-based summary </a:t>
            </a:r>
            <a:r>
              <a:rPr sz="2000" dirty="0">
                <a:latin typeface="Times New Roman" pitchFamily="18" charset="0"/>
                <a:cs typeface="Times New Roman" pitchFamily="18" charset="0"/>
              </a:rPr>
              <a:t>to </a:t>
            </a:r>
            <a:r>
              <a:rPr sz="2000" spc="-5" dirty="0">
                <a:latin typeface="Times New Roman" pitchFamily="18" charset="0"/>
                <a:cs typeface="Times New Roman" pitchFamily="18" charset="0"/>
              </a:rPr>
              <a:t>meet your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needs</a:t>
            </a:r>
            <a:endParaRPr sz="2000" dirty="0">
              <a:latin typeface="Times New Roman" pitchFamily="18" charset="0"/>
              <a:cs typeface="Times New Roman" pitchFamily="18" charset="0"/>
            </a:endParaRPr>
          </a:p>
          <a:p>
            <a:pPr algn="just">
              <a:lnSpc>
                <a:spcPct val="150000"/>
              </a:lnSpc>
              <a:spcBef>
                <a:spcPts val="10"/>
              </a:spcBef>
              <a:buClr>
                <a:srgbClr val="006600"/>
              </a:buClr>
              <a:buFont typeface="Liberation Sans Narrow"/>
              <a:buAutoNum type="arabicParenR"/>
            </a:pPr>
            <a:endParaRPr sz="2000" dirty="0">
              <a:latin typeface="Times New Roman" pitchFamily="18" charset="0"/>
              <a:cs typeface="Times New Roman" pitchFamily="18" charset="0"/>
            </a:endParaRPr>
          </a:p>
          <a:p>
            <a:pPr marL="469900" indent="-457834" algn="just">
              <a:lnSpc>
                <a:spcPct val="150000"/>
              </a:lnSpc>
              <a:buClr>
                <a:srgbClr val="006600"/>
              </a:buClr>
              <a:buSzPct val="125000"/>
              <a:buAutoNum type="arabicParenR"/>
              <a:tabLst>
                <a:tab pos="469900" algn="l"/>
                <a:tab pos="470534" algn="l"/>
              </a:tabLst>
            </a:pPr>
            <a:r>
              <a:rPr sz="2000" spc="-5" dirty="0">
                <a:latin typeface="Times New Roman" pitchFamily="18" charset="0"/>
                <a:cs typeface="Times New Roman" pitchFamily="18" charset="0"/>
              </a:rPr>
              <a:t>Develop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resource</a:t>
            </a:r>
            <a:r>
              <a:rPr sz="2000" spc="60" dirty="0">
                <a:latin typeface="Times New Roman" pitchFamily="18" charset="0"/>
                <a:cs typeface="Times New Roman" pitchFamily="18" charset="0"/>
              </a:rPr>
              <a:t> </a:t>
            </a:r>
            <a:r>
              <a:rPr sz="2000" spc="-10" dirty="0">
                <a:latin typeface="Times New Roman" pitchFamily="18" charset="0"/>
                <a:cs typeface="Times New Roman" pitchFamily="18" charset="0"/>
              </a:rPr>
              <a:t>binder</a:t>
            </a:r>
            <a:endParaRPr sz="2000" dirty="0">
              <a:latin typeface="Times New Roman" pitchFamily="18" charset="0"/>
              <a:cs typeface="Times New Roman" pitchFamily="18" charset="0"/>
            </a:endParaRPr>
          </a:p>
          <a:p>
            <a:pPr algn="just">
              <a:lnSpc>
                <a:spcPct val="150000"/>
              </a:lnSpc>
              <a:spcBef>
                <a:spcPts val="15"/>
              </a:spcBef>
              <a:buClr>
                <a:srgbClr val="006600"/>
              </a:buClr>
              <a:buFont typeface="Liberation Sans Narrow"/>
              <a:buAutoNum type="arabicParenR"/>
            </a:pPr>
            <a:endParaRPr sz="2000" dirty="0">
              <a:latin typeface="Times New Roman" pitchFamily="18" charset="0"/>
              <a:cs typeface="Times New Roman" pitchFamily="18" charset="0"/>
            </a:endParaRPr>
          </a:p>
          <a:p>
            <a:pPr marL="469900" marR="311785" indent="-457834" algn="just">
              <a:lnSpc>
                <a:spcPct val="150000"/>
              </a:lnSpc>
              <a:buClr>
                <a:srgbClr val="006600"/>
              </a:buClr>
              <a:buSzPct val="125000"/>
              <a:buAutoNum type="arabicParenR"/>
              <a:tabLst>
                <a:tab pos="469900" algn="l"/>
                <a:tab pos="470534" algn="l"/>
              </a:tabLst>
            </a:pPr>
            <a:r>
              <a:rPr sz="2000" spc="-5" dirty="0">
                <a:latin typeface="Times New Roman" pitchFamily="18" charset="0"/>
                <a:cs typeface="Times New Roman" pitchFamily="18" charset="0"/>
              </a:rPr>
              <a:t>Discuss responses to common </a:t>
            </a:r>
            <a:r>
              <a:rPr sz="2000" dirty="0">
                <a:latin typeface="Times New Roman" pitchFamily="18" charset="0"/>
                <a:cs typeface="Times New Roman" pitchFamily="18" charset="0"/>
              </a:rPr>
              <a:t>reaction </a:t>
            </a:r>
            <a:r>
              <a:rPr sz="2000" spc="-5" dirty="0">
                <a:latin typeface="Times New Roman" pitchFamily="18" charset="0"/>
                <a:cs typeface="Times New Roman" pitchFamily="18" charset="0"/>
              </a:rPr>
              <a:t>to measurement  </a:t>
            </a:r>
            <a:r>
              <a:rPr sz="2000" spc="-10" dirty="0">
                <a:latin typeface="Times New Roman" pitchFamily="18" charset="0"/>
                <a:cs typeface="Times New Roman" pitchFamily="18" charset="0"/>
              </a:rPr>
              <a:t>utilization.</a:t>
            </a:r>
            <a:endParaRPr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96229"/>
            <a:ext cx="7620000" cy="499817"/>
          </a:xfrm>
          <a:prstGeom prst="rect">
            <a:avLst/>
          </a:prstGeom>
        </p:spPr>
        <p:txBody>
          <a:bodyPr vert="horz" wrap="square" lIns="0" tIns="12065" rIns="0" bIns="0" rtlCol="0">
            <a:spAutoFit/>
          </a:bodyPr>
          <a:lstStyle/>
          <a:p>
            <a:pPr marL="86995" algn="ctr">
              <a:lnSpc>
                <a:spcPct val="150000"/>
              </a:lnSpc>
              <a:spcBef>
                <a:spcPts val="95"/>
              </a:spcBef>
            </a:pPr>
            <a:r>
              <a:rPr sz="2400" spc="-5" dirty="0">
                <a:latin typeface="Times New Roman" pitchFamily="18" charset="0"/>
                <a:cs typeface="Times New Roman" pitchFamily="18" charset="0"/>
              </a:rPr>
              <a:t>Classroom Activity</a:t>
            </a:r>
            <a:r>
              <a:rPr sz="2400" spc="5" dirty="0">
                <a:latin typeface="Times New Roman" pitchFamily="18" charset="0"/>
                <a:cs typeface="Times New Roman" pitchFamily="18" charset="0"/>
              </a:rPr>
              <a:t> </a:t>
            </a:r>
            <a:r>
              <a:rPr sz="2400" spc="-5" dirty="0">
                <a:latin typeface="Times New Roman" pitchFamily="18" charset="0"/>
                <a:cs typeface="Times New Roman" pitchFamily="18" charset="0"/>
              </a:rPr>
              <a:t>(1)</a:t>
            </a:r>
          </a:p>
        </p:txBody>
      </p:sp>
      <p:sp>
        <p:nvSpPr>
          <p:cNvPr id="3" name="object 3"/>
          <p:cNvSpPr txBox="1"/>
          <p:nvPr/>
        </p:nvSpPr>
        <p:spPr>
          <a:xfrm>
            <a:off x="8786876" y="6375908"/>
            <a:ext cx="126364" cy="208279"/>
          </a:xfrm>
          <a:prstGeom prst="rect">
            <a:avLst/>
          </a:prstGeom>
        </p:spPr>
        <p:txBody>
          <a:bodyPr vert="horz" wrap="square" lIns="0" tIns="12700" rIns="0" bIns="0" rtlCol="0">
            <a:spAutoFit/>
          </a:bodyPr>
          <a:lstStyle/>
          <a:p>
            <a:pPr marL="12700">
              <a:lnSpc>
                <a:spcPct val="100000"/>
              </a:lnSpc>
              <a:spcBef>
                <a:spcPts val="100"/>
              </a:spcBef>
            </a:pPr>
            <a:r>
              <a:rPr sz="1200" spc="-275" dirty="0">
                <a:latin typeface="Arial"/>
                <a:cs typeface="Arial"/>
              </a:rPr>
              <a:t>19</a:t>
            </a:r>
            <a:endParaRPr sz="1200">
              <a:latin typeface="Arial"/>
              <a:cs typeface="Arial"/>
            </a:endParaRPr>
          </a:p>
        </p:txBody>
      </p:sp>
      <p:sp>
        <p:nvSpPr>
          <p:cNvPr id="4" name="object 4"/>
          <p:cNvSpPr/>
          <p:nvPr/>
        </p:nvSpPr>
        <p:spPr>
          <a:xfrm>
            <a:off x="0" y="1524000"/>
            <a:ext cx="8153400" cy="5181600"/>
          </a:xfrm>
          <a:custGeom>
            <a:avLst/>
            <a:gdLst/>
            <a:ahLst/>
            <a:cxnLst/>
            <a:rect l="l" t="t" r="r" b="b"/>
            <a:pathLst>
              <a:path w="8153400" h="5181600">
                <a:moveTo>
                  <a:pt x="8153400" y="0"/>
                </a:moveTo>
                <a:lnTo>
                  <a:pt x="0" y="0"/>
                </a:lnTo>
                <a:lnTo>
                  <a:pt x="0" y="5181600"/>
                </a:lnTo>
                <a:lnTo>
                  <a:pt x="8153400" y="5181600"/>
                </a:lnTo>
                <a:lnTo>
                  <a:pt x="8153400" y="0"/>
                </a:lnTo>
                <a:close/>
              </a:path>
            </a:pathLst>
          </a:custGeom>
          <a:solidFill>
            <a:srgbClr val="9BCA94"/>
          </a:solidFill>
        </p:spPr>
        <p:txBody>
          <a:bodyPr wrap="square" lIns="0" tIns="0" rIns="0" bIns="0" rtlCol="0"/>
          <a:lstStyle/>
          <a:p>
            <a:endParaRPr/>
          </a:p>
        </p:txBody>
      </p:sp>
      <p:sp>
        <p:nvSpPr>
          <p:cNvPr id="5" name="object 5"/>
          <p:cNvSpPr txBox="1"/>
          <p:nvPr/>
        </p:nvSpPr>
        <p:spPr>
          <a:xfrm>
            <a:off x="115182" y="1159383"/>
            <a:ext cx="7740015" cy="5789405"/>
          </a:xfrm>
          <a:prstGeom prst="rect">
            <a:avLst/>
          </a:prstGeom>
        </p:spPr>
        <p:txBody>
          <a:bodyPr vert="horz" wrap="square" lIns="0" tIns="13335" rIns="0" bIns="0" rtlCol="0">
            <a:spAutoFit/>
          </a:bodyPr>
          <a:lstStyle/>
          <a:p>
            <a:pPr marL="355600" indent="-342900" algn="just">
              <a:lnSpc>
                <a:spcPct val="100000"/>
              </a:lnSpc>
              <a:spcBef>
                <a:spcPts val="105"/>
              </a:spcBef>
              <a:buClr>
                <a:srgbClr val="006600"/>
              </a:buClr>
              <a:buSzPct val="125000"/>
              <a:buChar char="•"/>
              <a:tabLst>
                <a:tab pos="354965" algn="l"/>
                <a:tab pos="355600" algn="l"/>
              </a:tabLst>
            </a:pPr>
            <a:r>
              <a:rPr sz="2000" spc="-10" dirty="0">
                <a:latin typeface="Times New Roman" pitchFamily="18" charset="0"/>
                <a:cs typeface="Times New Roman" pitchFamily="18" charset="0"/>
              </a:rPr>
              <a:t>Activity: </a:t>
            </a:r>
            <a:r>
              <a:rPr sz="2000" spc="-5" dirty="0">
                <a:latin typeface="Times New Roman" pitchFamily="18" charset="0"/>
                <a:cs typeface="Times New Roman" pitchFamily="18" charset="0"/>
              </a:rPr>
              <a:t>Discuss the need for outcomes at each of these</a:t>
            </a:r>
            <a:r>
              <a:rPr sz="2000" spc="15" dirty="0">
                <a:latin typeface="Times New Roman" pitchFamily="18" charset="0"/>
                <a:cs typeface="Times New Roman" pitchFamily="18" charset="0"/>
              </a:rPr>
              <a:t> </a:t>
            </a:r>
            <a:r>
              <a:rPr sz="2000" spc="-10" dirty="0">
                <a:latin typeface="Times New Roman" pitchFamily="18" charset="0"/>
                <a:cs typeface="Times New Roman" pitchFamily="18" charset="0"/>
              </a:rPr>
              <a:t>levels:</a:t>
            </a:r>
            <a:endParaRPr sz="2000" dirty="0">
              <a:latin typeface="Times New Roman" pitchFamily="18" charset="0"/>
              <a:cs typeface="Times New Roman" pitchFamily="18" charset="0"/>
            </a:endParaRPr>
          </a:p>
          <a:p>
            <a:pPr marL="756285" lvl="1" indent="-287020" algn="just">
              <a:lnSpc>
                <a:spcPct val="100000"/>
              </a:lnSpc>
              <a:spcBef>
                <a:spcPts val="10"/>
              </a:spcBef>
              <a:buClr>
                <a:srgbClr val="006600"/>
              </a:buClr>
              <a:buChar char="–"/>
              <a:tabLst>
                <a:tab pos="756285" algn="l"/>
                <a:tab pos="756920" algn="l"/>
              </a:tabLst>
            </a:pPr>
            <a:r>
              <a:rPr sz="2000" spc="-5" dirty="0">
                <a:latin typeface="Times New Roman" pitchFamily="18" charset="0"/>
                <a:cs typeface="Times New Roman" pitchFamily="18" charset="0"/>
              </a:rPr>
              <a:t>Patient</a:t>
            </a:r>
            <a:endParaRPr sz="2000" dirty="0">
              <a:latin typeface="Times New Roman" pitchFamily="18" charset="0"/>
              <a:cs typeface="Times New Roman" pitchFamily="18" charset="0"/>
            </a:endParaRPr>
          </a:p>
          <a:p>
            <a:pPr marL="1155700" marR="5080" lvl="2" indent="-228600" algn="just">
              <a:lnSpc>
                <a:spcPct val="80000"/>
              </a:lnSpc>
              <a:spcBef>
                <a:spcPts val="434"/>
              </a:spcBef>
              <a:buClr>
                <a:srgbClr val="006600"/>
              </a:buClr>
              <a:buSzPct val="75000"/>
              <a:buFont typeface="Wingdings"/>
              <a:buChar char=""/>
              <a:tabLst>
                <a:tab pos="1155700" algn="l"/>
                <a:tab pos="1156335" algn="l"/>
              </a:tabLst>
            </a:pPr>
            <a:r>
              <a:rPr sz="2000" spc="-10" dirty="0">
                <a:latin typeface="Times New Roman" pitchFamily="18" charset="0"/>
                <a:cs typeface="Times New Roman" pitchFamily="18" charset="0"/>
              </a:rPr>
              <a:t>Improvement </a:t>
            </a:r>
            <a:r>
              <a:rPr sz="2000" spc="-5" dirty="0">
                <a:latin typeface="Times New Roman" pitchFamily="18" charset="0"/>
                <a:cs typeface="Times New Roman" pitchFamily="18" charset="0"/>
              </a:rPr>
              <a:t>in outcomes across ICF levels (body structure </a:t>
            </a:r>
            <a:r>
              <a:rPr sz="2000" dirty="0">
                <a:latin typeface="Times New Roman" pitchFamily="18" charset="0"/>
                <a:cs typeface="Times New Roman" pitchFamily="18" charset="0"/>
              </a:rPr>
              <a:t>&amp; </a:t>
            </a:r>
            <a:r>
              <a:rPr sz="2000" spc="-5" dirty="0">
                <a:latin typeface="Times New Roman" pitchFamily="18" charset="0"/>
                <a:cs typeface="Times New Roman" pitchFamily="18" charset="0"/>
              </a:rPr>
              <a:t>function, activity,  participation)</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Length of</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stay</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Satisfaction</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Other?</a:t>
            </a:r>
            <a:endParaRPr sz="2000" dirty="0">
              <a:latin typeface="Times New Roman" pitchFamily="18" charset="0"/>
              <a:cs typeface="Times New Roman" pitchFamily="18" charset="0"/>
            </a:endParaRPr>
          </a:p>
          <a:p>
            <a:pPr lvl="2" algn="just">
              <a:lnSpc>
                <a:spcPct val="100000"/>
              </a:lnSpc>
              <a:spcBef>
                <a:spcPts val="35"/>
              </a:spcBef>
              <a:buClr>
                <a:srgbClr val="006600"/>
              </a:buClr>
              <a:buFont typeface="Wingdings"/>
              <a:buChar char=""/>
            </a:pPr>
            <a:endParaRPr sz="2000" dirty="0">
              <a:latin typeface="Times New Roman" pitchFamily="18" charset="0"/>
              <a:cs typeface="Times New Roman" pitchFamily="18" charset="0"/>
            </a:endParaRPr>
          </a:p>
          <a:p>
            <a:pPr marL="756285" lvl="1" indent="-287020" algn="just">
              <a:lnSpc>
                <a:spcPct val="100000"/>
              </a:lnSpc>
              <a:buClr>
                <a:srgbClr val="006600"/>
              </a:buClr>
              <a:buChar char="–"/>
              <a:tabLst>
                <a:tab pos="756285" algn="l"/>
                <a:tab pos="756920" algn="l"/>
              </a:tabLst>
            </a:pPr>
            <a:r>
              <a:rPr sz="2000" spc="-5" dirty="0">
                <a:latin typeface="Times New Roman" pitchFamily="18" charset="0"/>
                <a:cs typeface="Times New Roman" pitchFamily="18" charset="0"/>
              </a:rPr>
              <a:t>Clinician</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10" dirty="0">
                <a:latin typeface="Times New Roman" pitchFamily="18" charset="0"/>
                <a:cs typeface="Times New Roman" pitchFamily="18" charset="0"/>
              </a:rPr>
              <a:t>Changes </a:t>
            </a:r>
            <a:r>
              <a:rPr sz="2000" spc="-5" dirty="0">
                <a:latin typeface="Times New Roman" pitchFamily="18" charset="0"/>
                <a:cs typeface="Times New Roman" pitchFamily="18" charset="0"/>
              </a:rPr>
              <a:t>in</a:t>
            </a:r>
            <a:r>
              <a:rPr sz="2000" spc="50" dirty="0">
                <a:latin typeface="Times New Roman" pitchFamily="18" charset="0"/>
                <a:cs typeface="Times New Roman" pitchFamily="18" charset="0"/>
              </a:rPr>
              <a:t> </a:t>
            </a:r>
            <a:r>
              <a:rPr sz="2000" spc="-10" dirty="0">
                <a:latin typeface="Times New Roman" pitchFamily="18" charset="0"/>
                <a:cs typeface="Times New Roman" pitchFamily="18" charset="0"/>
              </a:rPr>
              <a:t>decision-making</a:t>
            </a:r>
            <a:endParaRPr sz="2000" dirty="0">
              <a:latin typeface="Times New Roman" pitchFamily="18" charset="0"/>
              <a:cs typeface="Times New Roman" pitchFamily="18" charset="0"/>
            </a:endParaRPr>
          </a:p>
          <a:p>
            <a:pPr marL="1155700" lvl="2" indent="-229235" algn="just">
              <a:lnSpc>
                <a:spcPct val="100000"/>
              </a:lnSpc>
              <a:spcBef>
                <a:spcPts val="5"/>
              </a:spcBef>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Efficiency and</a:t>
            </a:r>
            <a:r>
              <a:rPr sz="2000" spc="-55" dirty="0">
                <a:latin typeface="Times New Roman" pitchFamily="18" charset="0"/>
                <a:cs typeface="Times New Roman" pitchFamily="18" charset="0"/>
              </a:rPr>
              <a:t> </a:t>
            </a:r>
            <a:r>
              <a:rPr sz="2000" spc="-5" dirty="0">
                <a:latin typeface="Times New Roman" pitchFamily="18" charset="0"/>
                <a:cs typeface="Times New Roman" pitchFamily="18" charset="0"/>
              </a:rPr>
              <a:t>Effectiveness</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Satisfaction</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Other?</a:t>
            </a:r>
            <a:endParaRPr sz="2000" dirty="0">
              <a:latin typeface="Times New Roman" pitchFamily="18" charset="0"/>
              <a:cs typeface="Times New Roman" pitchFamily="18" charset="0"/>
            </a:endParaRPr>
          </a:p>
          <a:p>
            <a:pPr lvl="2" algn="just">
              <a:lnSpc>
                <a:spcPct val="100000"/>
              </a:lnSpc>
              <a:spcBef>
                <a:spcPts val="40"/>
              </a:spcBef>
              <a:buClr>
                <a:srgbClr val="006600"/>
              </a:buClr>
              <a:buFont typeface="Wingdings"/>
              <a:buChar char=""/>
            </a:pPr>
            <a:endParaRPr sz="2000" dirty="0">
              <a:latin typeface="Times New Roman" pitchFamily="18" charset="0"/>
              <a:cs typeface="Times New Roman" pitchFamily="18" charset="0"/>
            </a:endParaRPr>
          </a:p>
          <a:p>
            <a:pPr marL="756285" lvl="1" indent="-287020" algn="just">
              <a:lnSpc>
                <a:spcPct val="100000"/>
              </a:lnSpc>
              <a:buClr>
                <a:srgbClr val="006600"/>
              </a:buClr>
              <a:buChar char="–"/>
              <a:tabLst>
                <a:tab pos="756285" algn="l"/>
                <a:tab pos="756920" algn="l"/>
              </a:tabLst>
            </a:pPr>
            <a:r>
              <a:rPr sz="2000" spc="-5" dirty="0">
                <a:latin typeface="Times New Roman" pitchFamily="18" charset="0"/>
                <a:cs typeface="Times New Roman" pitchFamily="18" charset="0"/>
              </a:rPr>
              <a:t>Organizational or process</a:t>
            </a:r>
            <a:r>
              <a:rPr sz="2000" spc="65" dirty="0">
                <a:latin typeface="Times New Roman" pitchFamily="18" charset="0"/>
                <a:cs typeface="Times New Roman" pitchFamily="18" charset="0"/>
              </a:rPr>
              <a:t> </a:t>
            </a:r>
            <a:r>
              <a:rPr sz="2000" spc="-5" dirty="0">
                <a:latin typeface="Times New Roman" pitchFamily="18" charset="0"/>
                <a:cs typeface="Times New Roman" pitchFamily="18" charset="0"/>
              </a:rPr>
              <a:t>level</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Overall </a:t>
            </a:r>
            <a:r>
              <a:rPr sz="2000" spc="-10" dirty="0">
                <a:latin typeface="Times New Roman" pitchFamily="18" charset="0"/>
                <a:cs typeface="Times New Roman" pitchFamily="18" charset="0"/>
              </a:rPr>
              <a:t>patient</a:t>
            </a:r>
            <a:r>
              <a:rPr sz="2000" spc="35" dirty="0">
                <a:latin typeface="Times New Roman" pitchFamily="18" charset="0"/>
                <a:cs typeface="Times New Roman" pitchFamily="18" charset="0"/>
              </a:rPr>
              <a:t> </a:t>
            </a:r>
            <a:r>
              <a:rPr sz="2000" spc="-5" dirty="0">
                <a:latin typeface="Times New Roman" pitchFamily="18" charset="0"/>
                <a:cs typeface="Times New Roman" pitchFamily="18" charset="0"/>
              </a:rPr>
              <a:t>outcomes</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Reimbursement</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Planning</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Discharge</a:t>
            </a:r>
            <a:endParaRPr sz="2000" dirty="0">
              <a:latin typeface="Times New Roman" pitchFamily="18" charset="0"/>
              <a:cs typeface="Times New Roman" pitchFamily="18" charset="0"/>
            </a:endParaRPr>
          </a:p>
          <a:p>
            <a:pPr marL="1155700" lvl="2" indent="-229235" algn="just">
              <a:lnSpc>
                <a:spcPct val="100000"/>
              </a:lnSpc>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Other?</a:t>
            </a:r>
            <a:endParaRPr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96229"/>
            <a:ext cx="7620000" cy="499817"/>
          </a:xfrm>
          <a:prstGeom prst="rect">
            <a:avLst/>
          </a:prstGeom>
        </p:spPr>
        <p:txBody>
          <a:bodyPr vert="horz" wrap="square" lIns="0" tIns="12065" rIns="0" bIns="0" rtlCol="0">
            <a:spAutoFit/>
          </a:bodyPr>
          <a:lstStyle/>
          <a:p>
            <a:pPr marL="86995" algn="ctr">
              <a:lnSpc>
                <a:spcPct val="150000"/>
              </a:lnSpc>
              <a:spcBef>
                <a:spcPts val="95"/>
              </a:spcBef>
            </a:pPr>
            <a:r>
              <a:rPr sz="2400" spc="-5" dirty="0">
                <a:latin typeface="Times New Roman" pitchFamily="18" charset="0"/>
                <a:cs typeface="Times New Roman" pitchFamily="18" charset="0"/>
              </a:rPr>
              <a:t>Classroom Activity</a:t>
            </a:r>
            <a:r>
              <a:rPr sz="2400" spc="5" dirty="0">
                <a:latin typeface="Times New Roman" pitchFamily="18" charset="0"/>
                <a:cs typeface="Times New Roman" pitchFamily="18" charset="0"/>
              </a:rPr>
              <a:t> </a:t>
            </a:r>
            <a:r>
              <a:rPr sz="2400" spc="-5" dirty="0">
                <a:latin typeface="Times New Roman" pitchFamily="18" charset="0"/>
                <a:cs typeface="Times New Roman" pitchFamily="18" charset="0"/>
              </a:rPr>
              <a:t>(2)</a:t>
            </a: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38</a:t>
            </a:fld>
            <a:endParaRPr spc="-270" dirty="0"/>
          </a:p>
        </p:txBody>
      </p:sp>
      <p:sp>
        <p:nvSpPr>
          <p:cNvPr id="3" name="object 3"/>
          <p:cNvSpPr/>
          <p:nvPr/>
        </p:nvSpPr>
        <p:spPr>
          <a:xfrm>
            <a:off x="0" y="1524000"/>
            <a:ext cx="8153400" cy="5181600"/>
          </a:xfrm>
          <a:custGeom>
            <a:avLst/>
            <a:gdLst/>
            <a:ahLst/>
            <a:cxnLst/>
            <a:rect l="l" t="t" r="r" b="b"/>
            <a:pathLst>
              <a:path w="8153400" h="5181600">
                <a:moveTo>
                  <a:pt x="8153400" y="0"/>
                </a:moveTo>
                <a:lnTo>
                  <a:pt x="0" y="0"/>
                </a:lnTo>
                <a:lnTo>
                  <a:pt x="0" y="5181600"/>
                </a:lnTo>
                <a:lnTo>
                  <a:pt x="8153400" y="5181600"/>
                </a:lnTo>
                <a:lnTo>
                  <a:pt x="8153400" y="0"/>
                </a:lnTo>
                <a:close/>
              </a:path>
            </a:pathLst>
          </a:custGeom>
          <a:solidFill>
            <a:srgbClr val="9BCA94"/>
          </a:solidFill>
        </p:spPr>
        <p:txBody>
          <a:bodyPr wrap="square" lIns="0" tIns="0" rIns="0" bIns="0" rtlCol="0"/>
          <a:lstStyle/>
          <a:p>
            <a:endParaRPr/>
          </a:p>
        </p:txBody>
      </p:sp>
      <p:sp>
        <p:nvSpPr>
          <p:cNvPr id="4" name="object 4"/>
          <p:cNvSpPr txBox="1"/>
          <p:nvPr/>
        </p:nvSpPr>
        <p:spPr>
          <a:xfrm>
            <a:off x="78739" y="1550034"/>
            <a:ext cx="7914640" cy="3445623"/>
          </a:xfrm>
          <a:prstGeom prst="rect">
            <a:avLst/>
          </a:prstGeom>
        </p:spPr>
        <p:txBody>
          <a:bodyPr vert="horz" wrap="square" lIns="0" tIns="12700" rIns="0" bIns="0" rtlCol="0">
            <a:spAutoFit/>
          </a:bodyPr>
          <a:lstStyle/>
          <a:p>
            <a:pPr marL="355600" marR="13335" indent="-342900" algn="just">
              <a:lnSpc>
                <a:spcPct val="150000"/>
              </a:lnSpc>
              <a:spcBef>
                <a:spcPts val="100"/>
              </a:spcBef>
              <a:buClr>
                <a:srgbClr val="006600"/>
              </a:buClr>
              <a:buSzPct val="125000"/>
              <a:buChar char="•"/>
              <a:tabLst>
                <a:tab pos="354965" algn="l"/>
                <a:tab pos="355600" algn="l"/>
              </a:tabLst>
            </a:pPr>
            <a:r>
              <a:rPr sz="2000" spc="-5" dirty="0">
                <a:latin typeface="Times New Roman" pitchFamily="18" charset="0"/>
                <a:cs typeface="Times New Roman" pitchFamily="18" charset="0"/>
              </a:rPr>
              <a:t>Activity: Develop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presentation with your classmates that you could  share at your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site or with your </a:t>
            </a:r>
            <a:r>
              <a:rPr sz="2000" spc="-10" dirty="0">
                <a:latin typeface="Times New Roman" pitchFamily="18" charset="0"/>
                <a:cs typeface="Times New Roman" pitchFamily="18" charset="0"/>
              </a:rPr>
              <a:t>clinical</a:t>
            </a:r>
            <a:r>
              <a:rPr sz="2000" spc="170" dirty="0">
                <a:latin typeface="Times New Roman" pitchFamily="18" charset="0"/>
                <a:cs typeface="Times New Roman" pitchFamily="18" charset="0"/>
              </a:rPr>
              <a:t> </a:t>
            </a:r>
            <a:r>
              <a:rPr sz="2000" spc="-5" dirty="0">
                <a:latin typeface="Times New Roman" pitchFamily="18" charset="0"/>
                <a:cs typeface="Times New Roman" pitchFamily="18" charset="0"/>
              </a:rPr>
              <a:t>instructor</a:t>
            </a:r>
            <a:endParaRPr sz="2000" dirty="0">
              <a:latin typeface="Times New Roman" pitchFamily="18" charset="0"/>
              <a:cs typeface="Times New Roman" pitchFamily="18" charset="0"/>
            </a:endParaRPr>
          </a:p>
          <a:p>
            <a:pPr marL="756285" lvl="1" indent="-287020" algn="just">
              <a:lnSpc>
                <a:spcPct val="150000"/>
              </a:lnSpc>
              <a:spcBef>
                <a:spcPts val="495"/>
              </a:spcBef>
              <a:buClr>
                <a:srgbClr val="006600"/>
              </a:buClr>
              <a:buChar char="–"/>
              <a:tabLst>
                <a:tab pos="756285" algn="l"/>
                <a:tab pos="756920" algn="l"/>
              </a:tabLst>
            </a:pPr>
            <a:r>
              <a:rPr sz="2000" dirty="0">
                <a:latin typeface="Times New Roman" pitchFamily="18" charset="0"/>
                <a:cs typeface="Times New Roman" pitchFamily="18" charset="0"/>
              </a:rPr>
              <a:t>How </a:t>
            </a:r>
            <a:r>
              <a:rPr sz="2000" spc="-5" dirty="0">
                <a:latin typeface="Times New Roman" pitchFamily="18" charset="0"/>
                <a:cs typeface="Times New Roman" pitchFamily="18" charset="0"/>
              </a:rPr>
              <a:t>to use an outcome</a:t>
            </a:r>
            <a:r>
              <a:rPr sz="2000" spc="-35" dirty="0">
                <a:latin typeface="Times New Roman" pitchFamily="18" charset="0"/>
                <a:cs typeface="Times New Roman" pitchFamily="18" charset="0"/>
              </a:rPr>
              <a:t> </a:t>
            </a:r>
            <a:r>
              <a:rPr sz="2000" spc="-5" dirty="0">
                <a:latin typeface="Times New Roman" pitchFamily="18" charset="0"/>
                <a:cs typeface="Times New Roman" pitchFamily="18" charset="0"/>
              </a:rPr>
              <a:t>measure</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dirty="0">
                <a:latin typeface="Times New Roman" pitchFamily="18" charset="0"/>
                <a:cs typeface="Times New Roman" pitchFamily="18" charset="0"/>
              </a:rPr>
              <a:t>The </a:t>
            </a:r>
            <a:r>
              <a:rPr sz="2000" spc="-5" dirty="0">
                <a:latin typeface="Times New Roman" pitchFamily="18" charset="0"/>
                <a:cs typeface="Times New Roman" pitchFamily="18" charset="0"/>
              </a:rPr>
              <a:t>fundamentals of measurement </a:t>
            </a:r>
            <a:r>
              <a:rPr sz="2000" dirty="0">
                <a:latin typeface="Times New Roman" pitchFamily="18" charset="0"/>
                <a:cs typeface="Times New Roman" pitchFamily="18" charset="0"/>
              </a:rPr>
              <a:t>– </a:t>
            </a:r>
            <a:r>
              <a:rPr sz="2000" spc="-5" dirty="0">
                <a:latin typeface="Times New Roman" pitchFamily="18" charset="0"/>
                <a:cs typeface="Times New Roman" pitchFamily="18" charset="0"/>
              </a:rPr>
              <a:t>reliability, </a:t>
            </a:r>
            <a:r>
              <a:rPr sz="2000" spc="-10" dirty="0">
                <a:latin typeface="Times New Roman" pitchFamily="18" charset="0"/>
                <a:cs typeface="Times New Roman" pitchFamily="18" charset="0"/>
              </a:rPr>
              <a:t>validity, </a:t>
            </a:r>
            <a:r>
              <a:rPr sz="2000" spc="-5" dirty="0">
                <a:latin typeface="Times New Roman" pitchFamily="18" charset="0"/>
                <a:cs typeface="Times New Roman" pitchFamily="18" charset="0"/>
              </a:rPr>
              <a:t>indices of change,</a:t>
            </a:r>
            <a:r>
              <a:rPr sz="2000" spc="-30" dirty="0">
                <a:latin typeface="Times New Roman" pitchFamily="18" charset="0"/>
                <a:cs typeface="Times New Roman" pitchFamily="18" charset="0"/>
              </a:rPr>
              <a:t> </a:t>
            </a:r>
            <a:r>
              <a:rPr sz="2000" spc="-5" dirty="0">
                <a:latin typeface="Times New Roman" pitchFamily="18" charset="0"/>
                <a:cs typeface="Times New Roman" pitchFamily="18" charset="0"/>
              </a:rPr>
              <a:t>etc</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case description in which measurement </a:t>
            </a:r>
            <a:r>
              <a:rPr sz="2000" dirty="0">
                <a:latin typeface="Times New Roman" pitchFamily="18" charset="0"/>
                <a:cs typeface="Times New Roman" pitchFamily="18" charset="0"/>
              </a:rPr>
              <a:t>was</a:t>
            </a:r>
            <a:r>
              <a:rPr sz="2000" spc="5" dirty="0">
                <a:latin typeface="Times New Roman" pitchFamily="18" charset="0"/>
                <a:cs typeface="Times New Roman" pitchFamily="18" charset="0"/>
              </a:rPr>
              <a:t> </a:t>
            </a:r>
            <a:r>
              <a:rPr sz="2000" spc="-5" dirty="0">
                <a:latin typeface="Times New Roman" pitchFamily="18" charset="0"/>
                <a:cs typeface="Times New Roman" pitchFamily="18" charset="0"/>
              </a:rPr>
              <a:t>used</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Include </a:t>
            </a:r>
            <a:r>
              <a:rPr sz="2000" dirty="0">
                <a:latin typeface="Times New Roman" pitchFamily="18" charset="0"/>
                <a:cs typeface="Times New Roman" pitchFamily="18" charset="0"/>
              </a:rPr>
              <a:t>a </a:t>
            </a:r>
            <a:r>
              <a:rPr sz="2000" spc="-10" dirty="0">
                <a:latin typeface="Times New Roman" pitchFamily="18" charset="0"/>
                <a:cs typeface="Times New Roman" pitchFamily="18" charset="0"/>
              </a:rPr>
              <a:t>list </a:t>
            </a:r>
            <a:r>
              <a:rPr sz="2000" spc="-5" dirty="0">
                <a:latin typeface="Times New Roman" pitchFamily="18" charset="0"/>
                <a:cs typeface="Times New Roman" pitchFamily="18" charset="0"/>
              </a:rPr>
              <a:t>of </a:t>
            </a:r>
            <a:r>
              <a:rPr sz="2000" dirty="0">
                <a:latin typeface="Times New Roman" pitchFamily="18" charset="0"/>
                <a:cs typeface="Times New Roman" pitchFamily="18" charset="0"/>
              </a:rPr>
              <a:t>resources </a:t>
            </a:r>
            <a:r>
              <a:rPr sz="2000" spc="-5" dirty="0">
                <a:latin typeface="Times New Roman" pitchFamily="18" charset="0"/>
                <a:cs typeface="Times New Roman" pitchFamily="18" charset="0"/>
              </a:rPr>
              <a:t>that you could share at your </a:t>
            </a:r>
            <a:r>
              <a:rPr sz="2000" spc="-10" dirty="0">
                <a:latin typeface="Times New Roman" pitchFamily="18" charset="0"/>
                <a:cs typeface="Times New Roman" pitchFamily="18" charset="0"/>
              </a:rPr>
              <a:t>clinical</a:t>
            </a:r>
            <a:r>
              <a:rPr sz="2000" dirty="0">
                <a:latin typeface="Times New Roman" pitchFamily="18" charset="0"/>
                <a:cs typeface="Times New Roman" pitchFamily="18" charset="0"/>
              </a:rPr>
              <a:t> </a:t>
            </a:r>
            <a:r>
              <a:rPr sz="2000" spc="-10" dirty="0">
                <a:latin typeface="Times New Roman" pitchFamily="18" charset="0"/>
                <a:cs typeface="Times New Roman" pitchFamily="18" charset="0"/>
              </a:rPr>
              <a:t>site.</a:t>
            </a:r>
            <a:endParaRPr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96228"/>
            <a:ext cx="7620000" cy="499817"/>
          </a:xfrm>
          <a:prstGeom prst="rect">
            <a:avLst/>
          </a:prstGeom>
        </p:spPr>
        <p:txBody>
          <a:bodyPr vert="horz" wrap="square" lIns="0" tIns="12065" rIns="0" bIns="0" rtlCol="0">
            <a:spAutoFit/>
          </a:bodyPr>
          <a:lstStyle/>
          <a:p>
            <a:pPr marL="86995" algn="ctr">
              <a:lnSpc>
                <a:spcPct val="150000"/>
              </a:lnSpc>
              <a:spcBef>
                <a:spcPts val="95"/>
              </a:spcBef>
            </a:pPr>
            <a:r>
              <a:rPr sz="2400" spc="-5" dirty="0">
                <a:latin typeface="Times New Roman" pitchFamily="18" charset="0"/>
                <a:cs typeface="Times New Roman" pitchFamily="18" charset="0"/>
              </a:rPr>
              <a:t>Classroom Activity</a:t>
            </a:r>
            <a:r>
              <a:rPr sz="2400" spc="5" dirty="0">
                <a:latin typeface="Times New Roman" pitchFamily="18" charset="0"/>
                <a:cs typeface="Times New Roman" pitchFamily="18" charset="0"/>
              </a:rPr>
              <a:t> </a:t>
            </a:r>
            <a:r>
              <a:rPr sz="2400" spc="-5" dirty="0">
                <a:latin typeface="Times New Roman" pitchFamily="18" charset="0"/>
                <a:cs typeface="Times New Roman" pitchFamily="18" charset="0"/>
              </a:rPr>
              <a:t>(3)</a:t>
            </a: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39</a:t>
            </a:fld>
            <a:endParaRPr spc="-270" dirty="0"/>
          </a:p>
        </p:txBody>
      </p:sp>
      <p:sp>
        <p:nvSpPr>
          <p:cNvPr id="3" name="object 3"/>
          <p:cNvSpPr/>
          <p:nvPr/>
        </p:nvSpPr>
        <p:spPr>
          <a:xfrm>
            <a:off x="0" y="1524000"/>
            <a:ext cx="8153400" cy="5181600"/>
          </a:xfrm>
          <a:custGeom>
            <a:avLst/>
            <a:gdLst/>
            <a:ahLst/>
            <a:cxnLst/>
            <a:rect l="l" t="t" r="r" b="b"/>
            <a:pathLst>
              <a:path w="8153400" h="5181600">
                <a:moveTo>
                  <a:pt x="8153400" y="0"/>
                </a:moveTo>
                <a:lnTo>
                  <a:pt x="0" y="0"/>
                </a:lnTo>
                <a:lnTo>
                  <a:pt x="0" y="5181600"/>
                </a:lnTo>
                <a:lnTo>
                  <a:pt x="8153400" y="5181600"/>
                </a:lnTo>
                <a:lnTo>
                  <a:pt x="8153400" y="0"/>
                </a:lnTo>
                <a:close/>
              </a:path>
            </a:pathLst>
          </a:custGeom>
          <a:solidFill>
            <a:srgbClr val="9BCA94"/>
          </a:solidFill>
        </p:spPr>
        <p:txBody>
          <a:bodyPr wrap="square" lIns="0" tIns="0" rIns="0" bIns="0" rtlCol="0"/>
          <a:lstStyle/>
          <a:p>
            <a:endParaRPr/>
          </a:p>
        </p:txBody>
      </p:sp>
      <p:sp>
        <p:nvSpPr>
          <p:cNvPr id="4" name="object 4"/>
          <p:cNvSpPr txBox="1"/>
          <p:nvPr/>
        </p:nvSpPr>
        <p:spPr>
          <a:xfrm>
            <a:off x="78739" y="1550034"/>
            <a:ext cx="7666355" cy="2919838"/>
          </a:xfrm>
          <a:prstGeom prst="rect">
            <a:avLst/>
          </a:prstGeom>
        </p:spPr>
        <p:txBody>
          <a:bodyPr vert="horz" wrap="square" lIns="0" tIns="12700" rIns="0" bIns="0" rtlCol="0">
            <a:spAutoFit/>
          </a:bodyPr>
          <a:lstStyle/>
          <a:p>
            <a:pPr marL="355600" marR="5080" indent="-342900" algn="just">
              <a:lnSpc>
                <a:spcPct val="150000"/>
              </a:lnSpc>
              <a:spcBef>
                <a:spcPts val="100"/>
              </a:spcBef>
              <a:buClr>
                <a:srgbClr val="006600"/>
              </a:buClr>
              <a:buSzPct val="125000"/>
              <a:buChar char="•"/>
              <a:tabLst>
                <a:tab pos="354965" algn="l"/>
                <a:tab pos="355600" algn="l"/>
              </a:tabLst>
            </a:pPr>
            <a:r>
              <a:rPr sz="2000" spc="-5" dirty="0">
                <a:latin typeface="Times New Roman" pitchFamily="18" charset="0"/>
                <a:cs typeface="Times New Roman" pitchFamily="18" charset="0"/>
              </a:rPr>
              <a:t>Activity: Adapt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summary from </a:t>
            </a:r>
            <a:r>
              <a:rPr sz="2000" dirty="0">
                <a:latin typeface="Times New Roman" pitchFamily="18" charset="0"/>
                <a:cs typeface="Times New Roman" pitchFamily="18" charset="0"/>
              </a:rPr>
              <a:t>a free </a:t>
            </a:r>
            <a:r>
              <a:rPr sz="2000" spc="-10" dirty="0">
                <a:latin typeface="Times New Roman" pitchFamily="18" charset="0"/>
                <a:cs typeface="Times New Roman" pitchFamily="18" charset="0"/>
              </a:rPr>
              <a:t>online </a:t>
            </a:r>
            <a:r>
              <a:rPr sz="2000" spc="-5" dirty="0">
                <a:latin typeface="Times New Roman" pitchFamily="18" charset="0"/>
                <a:cs typeface="Times New Roman" pitchFamily="18" charset="0"/>
              </a:rPr>
              <a:t>website to meet your  needs</a:t>
            </a:r>
            <a:endParaRPr sz="2000" dirty="0">
              <a:latin typeface="Times New Roman" pitchFamily="18" charset="0"/>
              <a:cs typeface="Times New Roman" pitchFamily="18" charset="0"/>
            </a:endParaRPr>
          </a:p>
          <a:p>
            <a:pPr marL="756285" lvl="1" indent="-287020" algn="just">
              <a:lnSpc>
                <a:spcPct val="150000"/>
              </a:lnSpc>
              <a:spcBef>
                <a:spcPts val="495"/>
              </a:spcBef>
              <a:buClr>
                <a:srgbClr val="006600"/>
              </a:buClr>
              <a:buChar char="–"/>
              <a:tabLst>
                <a:tab pos="756285" algn="l"/>
                <a:tab pos="756920" algn="l"/>
              </a:tabLst>
            </a:pPr>
            <a:r>
              <a:rPr sz="2000" spc="-5" dirty="0">
                <a:latin typeface="Times New Roman" pitchFamily="18" charset="0"/>
                <a:cs typeface="Times New Roman" pitchFamily="18" charset="0"/>
              </a:rPr>
              <a:t>Download content from the</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website</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Adapt </a:t>
            </a:r>
            <a:r>
              <a:rPr sz="2000" dirty="0">
                <a:latin typeface="Times New Roman" pitchFamily="18" charset="0"/>
                <a:cs typeface="Times New Roman" pitchFamily="18" charset="0"/>
              </a:rPr>
              <a:t>with </a:t>
            </a:r>
            <a:r>
              <a:rPr sz="2000" spc="-10" dirty="0">
                <a:latin typeface="Times New Roman" pitchFamily="18" charset="0"/>
                <a:cs typeface="Times New Roman" pitchFamily="18" charset="0"/>
              </a:rPr>
              <a:t>clinically </a:t>
            </a:r>
            <a:r>
              <a:rPr sz="2000" spc="-5" dirty="0">
                <a:latin typeface="Times New Roman" pitchFamily="18" charset="0"/>
                <a:cs typeface="Times New Roman" pitchFamily="18" charset="0"/>
              </a:rPr>
              <a:t>relevant information (examples in next few</a:t>
            </a:r>
            <a:r>
              <a:rPr sz="2000" spc="20" dirty="0">
                <a:latin typeface="Times New Roman" pitchFamily="18" charset="0"/>
                <a:cs typeface="Times New Roman" pitchFamily="18" charset="0"/>
              </a:rPr>
              <a:t> </a:t>
            </a:r>
            <a:r>
              <a:rPr sz="2000" spc="-10" dirty="0">
                <a:latin typeface="Times New Roman" pitchFamily="18" charset="0"/>
                <a:cs typeface="Times New Roman" pitchFamily="18" charset="0"/>
              </a:rPr>
              <a:t>slides)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Save to share examples on your</a:t>
            </a:r>
            <a:r>
              <a:rPr sz="2000" spc="5" dirty="0">
                <a:latin typeface="Times New Roman" pitchFamily="18" charset="0"/>
                <a:cs typeface="Times New Roman" pitchFamily="18" charset="0"/>
              </a:rPr>
              <a:t> </a:t>
            </a:r>
            <a:r>
              <a:rPr sz="2000" spc="-10" dirty="0">
                <a:latin typeface="Times New Roman" pitchFamily="18" charset="0"/>
                <a:cs typeface="Times New Roman" pitchFamily="18" charset="0"/>
              </a:rPr>
              <a:t>clinical</a:t>
            </a:r>
            <a:endParaRP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772400" cy="6019800"/>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Functional outcome measures (FOM) should be </a:t>
            </a:r>
            <a:r>
              <a:rPr lang="en-US" sz="2000" dirty="0" smtClean="0">
                <a:latin typeface="Times New Roman" pitchFamily="18" charset="0"/>
                <a:cs typeface="Times New Roman" pitchFamily="18" charset="0"/>
              </a:rPr>
              <a:t>the other obvious </a:t>
            </a:r>
            <a:r>
              <a:rPr lang="en-US" sz="2000" dirty="0">
                <a:latin typeface="Times New Roman" pitchFamily="18" charset="0"/>
                <a:cs typeface="Times New Roman" pitchFamily="18" charset="0"/>
              </a:rPr>
              <a:t>essential component of physical therapy, along with research. FOM are objective tests that have established reliability and validity, for that reason, it seems intuitive that FOM should be utilized and incorporated into any research study, thereby providing a greater degree of confidence in the validity of the study results. In this way, research can provide the evidence needed by utilizing measures that can be readily implemented by clinicians. FOM have been utilized in research studies to examine the effects of interventions in many varied patient </a:t>
            </a:r>
            <a:r>
              <a:rPr lang="en-US" sz="2000" dirty="0" smtClean="0">
                <a:latin typeface="Times New Roman" pitchFamily="18" charset="0"/>
                <a:cs typeface="Times New Roman" pitchFamily="18" charset="0"/>
              </a:rPr>
              <a:t>populations.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79227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1500" y="3162300"/>
            <a:ext cx="8020049" cy="3676646"/>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533400" y="0"/>
            <a:ext cx="7620000" cy="3053080"/>
            <a:chOff x="533400" y="0"/>
            <a:chExt cx="7620000" cy="3053080"/>
          </a:xfrm>
        </p:grpSpPr>
        <p:sp>
          <p:nvSpPr>
            <p:cNvPr id="4" name="object 4"/>
            <p:cNvSpPr/>
            <p:nvPr/>
          </p:nvSpPr>
          <p:spPr>
            <a:xfrm>
              <a:off x="609600" y="0"/>
              <a:ext cx="7315200" cy="30480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3048000"/>
              <a:ext cx="7620000" cy="0"/>
            </a:xfrm>
            <a:custGeom>
              <a:avLst/>
              <a:gdLst/>
              <a:ahLst/>
              <a:cxnLst/>
              <a:rect l="l" t="t" r="r" b="b"/>
              <a:pathLst>
                <a:path w="7620000">
                  <a:moveTo>
                    <a:pt x="0" y="0"/>
                  </a:moveTo>
                  <a:lnTo>
                    <a:pt x="7620000" y="0"/>
                  </a:lnTo>
                </a:path>
              </a:pathLst>
            </a:custGeom>
            <a:ln w="9144">
              <a:solidFill>
                <a:srgbClr val="D9D9D9"/>
              </a:solidFill>
            </a:ln>
          </p:spPr>
          <p:txBody>
            <a:bodyPr wrap="square" lIns="0" tIns="0" rIns="0" bIns="0" rtlCol="0"/>
            <a:lstStyle/>
            <a:p>
              <a:endParaRPr/>
            </a:p>
          </p:txBody>
        </p:sp>
      </p:gr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40</a:t>
            </a:fld>
            <a:endParaRPr spc="-27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1500" y="3619500"/>
            <a:ext cx="8020049" cy="3047997"/>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528637" y="457200"/>
            <a:ext cx="8324850" cy="3519170"/>
            <a:chOff x="528637" y="457200"/>
            <a:chExt cx="8324850" cy="3519170"/>
          </a:xfrm>
        </p:grpSpPr>
        <p:sp>
          <p:nvSpPr>
            <p:cNvPr id="4" name="object 4"/>
            <p:cNvSpPr/>
            <p:nvPr/>
          </p:nvSpPr>
          <p:spPr>
            <a:xfrm>
              <a:off x="609600" y="457200"/>
              <a:ext cx="7315200" cy="30480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3505200"/>
              <a:ext cx="7620000" cy="0"/>
            </a:xfrm>
            <a:custGeom>
              <a:avLst/>
              <a:gdLst/>
              <a:ahLst/>
              <a:cxnLst/>
              <a:rect l="l" t="t" r="r" b="b"/>
              <a:pathLst>
                <a:path w="7620000">
                  <a:moveTo>
                    <a:pt x="0" y="0"/>
                  </a:moveTo>
                  <a:lnTo>
                    <a:pt x="7620000" y="0"/>
                  </a:lnTo>
                </a:path>
              </a:pathLst>
            </a:custGeom>
            <a:ln w="9144">
              <a:solidFill>
                <a:srgbClr val="D9D9D9"/>
              </a:solidFill>
            </a:ln>
          </p:spPr>
          <p:txBody>
            <a:bodyPr wrap="square" lIns="0" tIns="0" rIns="0" bIns="0" rtlCol="0"/>
            <a:lstStyle/>
            <a:p>
              <a:endParaRPr/>
            </a:p>
          </p:txBody>
        </p:sp>
        <p:sp>
          <p:nvSpPr>
            <p:cNvPr id="6" name="object 6"/>
            <p:cNvSpPr/>
            <p:nvPr/>
          </p:nvSpPr>
          <p:spPr>
            <a:xfrm>
              <a:off x="2743961" y="1067562"/>
              <a:ext cx="6096000" cy="2895600"/>
            </a:xfrm>
            <a:custGeom>
              <a:avLst/>
              <a:gdLst/>
              <a:ahLst/>
              <a:cxnLst/>
              <a:rect l="l" t="t" r="r" b="b"/>
              <a:pathLst>
                <a:path w="6096000" h="2895600">
                  <a:moveTo>
                    <a:pt x="6095999" y="0"/>
                  </a:moveTo>
                  <a:lnTo>
                    <a:pt x="0" y="0"/>
                  </a:lnTo>
                  <a:lnTo>
                    <a:pt x="0" y="2895600"/>
                  </a:lnTo>
                  <a:lnTo>
                    <a:pt x="6095999" y="2895600"/>
                  </a:lnTo>
                  <a:lnTo>
                    <a:pt x="6095999" y="0"/>
                  </a:lnTo>
                  <a:close/>
                </a:path>
              </a:pathLst>
            </a:custGeom>
            <a:solidFill>
              <a:srgbClr val="D9D9D9"/>
            </a:solidFill>
          </p:spPr>
          <p:txBody>
            <a:bodyPr wrap="square" lIns="0" tIns="0" rIns="0" bIns="0" rtlCol="0"/>
            <a:lstStyle/>
            <a:p>
              <a:endParaRPr/>
            </a:p>
          </p:txBody>
        </p:sp>
        <p:sp>
          <p:nvSpPr>
            <p:cNvPr id="7" name="object 7"/>
            <p:cNvSpPr/>
            <p:nvPr/>
          </p:nvSpPr>
          <p:spPr>
            <a:xfrm>
              <a:off x="2743961" y="1067562"/>
              <a:ext cx="6096000" cy="2895600"/>
            </a:xfrm>
            <a:custGeom>
              <a:avLst/>
              <a:gdLst/>
              <a:ahLst/>
              <a:cxnLst/>
              <a:rect l="l" t="t" r="r" b="b"/>
              <a:pathLst>
                <a:path w="6096000" h="2895600">
                  <a:moveTo>
                    <a:pt x="0" y="2895600"/>
                  </a:moveTo>
                  <a:lnTo>
                    <a:pt x="6095999" y="2895600"/>
                  </a:lnTo>
                  <a:lnTo>
                    <a:pt x="6095999" y="0"/>
                  </a:lnTo>
                  <a:lnTo>
                    <a:pt x="0" y="0"/>
                  </a:lnTo>
                  <a:lnTo>
                    <a:pt x="0" y="2895600"/>
                  </a:lnTo>
                  <a:close/>
                </a:path>
              </a:pathLst>
            </a:custGeom>
            <a:ln w="25908">
              <a:solidFill>
                <a:srgbClr val="88A3A7"/>
              </a:solidFill>
            </a:ln>
          </p:spPr>
          <p:txBody>
            <a:bodyPr wrap="square" lIns="0" tIns="0" rIns="0" bIns="0" rtlCol="0"/>
            <a:lstStyle/>
            <a:p>
              <a:endParaRPr/>
            </a:p>
          </p:txBody>
        </p:sp>
      </p:grpSp>
      <p:sp>
        <p:nvSpPr>
          <p:cNvPr id="8" name="object 8"/>
          <p:cNvSpPr txBox="1"/>
          <p:nvPr/>
        </p:nvSpPr>
        <p:spPr>
          <a:xfrm>
            <a:off x="2974975" y="1095502"/>
            <a:ext cx="5896610" cy="1671955"/>
          </a:xfrm>
          <a:prstGeom prst="rect">
            <a:avLst/>
          </a:prstGeom>
        </p:spPr>
        <p:txBody>
          <a:bodyPr vert="horz" wrap="square" lIns="0" tIns="12700" rIns="0" bIns="0" rtlCol="0">
            <a:spAutoFit/>
          </a:bodyPr>
          <a:lstStyle/>
          <a:p>
            <a:pPr marL="12700">
              <a:lnSpc>
                <a:spcPct val="100000"/>
              </a:lnSpc>
              <a:spcBef>
                <a:spcPts val="100"/>
              </a:spcBef>
            </a:pPr>
            <a:r>
              <a:rPr sz="1800" spc="-5" dirty="0">
                <a:latin typeface="Liberation Sans Narrow"/>
                <a:cs typeface="Liberation Sans Narrow"/>
              </a:rPr>
              <a:t>Include information relevant </a:t>
            </a:r>
            <a:r>
              <a:rPr sz="1800" dirty="0">
                <a:latin typeface="Liberation Sans Narrow"/>
                <a:cs typeface="Liberation Sans Narrow"/>
              </a:rPr>
              <a:t>to </a:t>
            </a:r>
            <a:r>
              <a:rPr sz="1800" spc="-5" dirty="0">
                <a:latin typeface="Liberation Sans Narrow"/>
                <a:cs typeface="Liberation Sans Narrow"/>
              </a:rPr>
              <a:t>your</a:t>
            </a:r>
            <a:r>
              <a:rPr sz="1800" spc="95" dirty="0">
                <a:latin typeface="Liberation Sans Narrow"/>
                <a:cs typeface="Liberation Sans Narrow"/>
              </a:rPr>
              <a:t> </a:t>
            </a:r>
            <a:r>
              <a:rPr sz="1800" spc="-5" dirty="0">
                <a:latin typeface="Liberation Sans Narrow"/>
                <a:cs typeface="Liberation Sans Narrow"/>
              </a:rPr>
              <a:t>clinic:</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Similar </a:t>
            </a:r>
            <a:r>
              <a:rPr sz="1800" spc="-10" dirty="0">
                <a:latin typeface="Liberation Sans Narrow"/>
                <a:cs typeface="Liberation Sans Narrow"/>
              </a:rPr>
              <a:t>patient</a:t>
            </a:r>
            <a:r>
              <a:rPr sz="1800" spc="50" dirty="0">
                <a:latin typeface="Liberation Sans Narrow"/>
                <a:cs typeface="Liberation Sans Narrow"/>
              </a:rPr>
              <a:t> </a:t>
            </a:r>
            <a:r>
              <a:rPr sz="1800" spc="-10" dirty="0">
                <a:latin typeface="Liberation Sans Narrow"/>
                <a:cs typeface="Liberation Sans Narrow"/>
              </a:rPr>
              <a:t>populations</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Brief review of</a:t>
            </a:r>
            <a:r>
              <a:rPr sz="1800" spc="30" dirty="0">
                <a:latin typeface="Liberation Sans Narrow"/>
                <a:cs typeface="Liberation Sans Narrow"/>
              </a:rPr>
              <a:t> </a:t>
            </a:r>
            <a:r>
              <a:rPr sz="1800" spc="-5" dirty="0">
                <a:latin typeface="Liberation Sans Narrow"/>
                <a:cs typeface="Liberation Sans Narrow"/>
              </a:rPr>
              <a:t>psychometrics</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Indices of</a:t>
            </a:r>
            <a:r>
              <a:rPr sz="1800" spc="15" dirty="0">
                <a:latin typeface="Liberation Sans Narrow"/>
                <a:cs typeface="Liberation Sans Narrow"/>
              </a:rPr>
              <a:t> </a:t>
            </a:r>
            <a:r>
              <a:rPr sz="1800" spc="-5" dirty="0">
                <a:latin typeface="Liberation Sans Narrow"/>
                <a:cs typeface="Liberation Sans Narrow"/>
              </a:rPr>
              <a:t>change</a:t>
            </a:r>
            <a:endParaRPr sz="1800">
              <a:latin typeface="Liberation Sans Narrow"/>
              <a:cs typeface="Liberation Sans Narrow"/>
            </a:endParaRPr>
          </a:p>
          <a:p>
            <a:pPr marL="12700" marR="5080">
              <a:lnSpc>
                <a:spcPct val="100000"/>
              </a:lnSpc>
              <a:buSzPct val="94444"/>
              <a:buFont typeface="Arial"/>
              <a:buChar char="•"/>
              <a:tabLst>
                <a:tab pos="93980" algn="l"/>
              </a:tabLst>
            </a:pPr>
            <a:r>
              <a:rPr sz="1800" spc="-5" dirty="0">
                <a:latin typeface="Liberation Sans Narrow"/>
                <a:cs typeface="Liberation Sans Narrow"/>
              </a:rPr>
              <a:t>Considerations for use at your clinics </a:t>
            </a:r>
            <a:r>
              <a:rPr sz="1800" spc="-10" dirty="0">
                <a:latin typeface="Liberation Sans Narrow"/>
                <a:cs typeface="Liberation Sans Narrow"/>
              </a:rPr>
              <a:t>(recommended </a:t>
            </a:r>
            <a:r>
              <a:rPr sz="1800" spc="-5" dirty="0">
                <a:latin typeface="Liberation Sans Narrow"/>
                <a:cs typeface="Liberation Sans Narrow"/>
              </a:rPr>
              <a:t>in </a:t>
            </a:r>
            <a:r>
              <a:rPr sz="1800" spc="-10" dirty="0">
                <a:latin typeface="Liberation Sans Narrow"/>
                <a:cs typeface="Liberation Sans Narrow"/>
              </a:rPr>
              <a:t>Outpatient </a:t>
            </a:r>
            <a:r>
              <a:rPr sz="1800" dirty="0">
                <a:latin typeface="Liberation Sans Narrow"/>
                <a:cs typeface="Liberation Sans Narrow"/>
              </a:rPr>
              <a:t>vs.  </a:t>
            </a:r>
            <a:r>
              <a:rPr sz="1800" spc="-10" dirty="0">
                <a:latin typeface="Liberation Sans Narrow"/>
                <a:cs typeface="Liberation Sans Narrow"/>
              </a:rPr>
              <a:t>inpatient,</a:t>
            </a:r>
            <a:r>
              <a:rPr sz="1800" spc="45" dirty="0">
                <a:latin typeface="Liberation Sans Narrow"/>
                <a:cs typeface="Liberation Sans Narrow"/>
              </a:rPr>
              <a:t> </a:t>
            </a:r>
            <a:r>
              <a:rPr sz="1800" spc="-5" dirty="0">
                <a:latin typeface="Liberation Sans Narrow"/>
                <a:cs typeface="Liberation Sans Narrow"/>
              </a:rPr>
              <a:t>etc)</a:t>
            </a:r>
            <a:endParaRPr sz="1800">
              <a:latin typeface="Liberation Sans Narrow"/>
              <a:cs typeface="Liberation Sans Narrow"/>
            </a:endParaRPr>
          </a:p>
        </p:txBody>
      </p:sp>
      <p:sp>
        <p:nvSpPr>
          <p:cNvPr id="9" name="object 9"/>
          <p:cNvSpPr/>
          <p:nvPr/>
        </p:nvSpPr>
        <p:spPr>
          <a:xfrm>
            <a:off x="7667879" y="3488944"/>
            <a:ext cx="748665" cy="1464310"/>
          </a:xfrm>
          <a:custGeom>
            <a:avLst/>
            <a:gdLst/>
            <a:ahLst/>
            <a:cxnLst/>
            <a:rect l="l" t="t" r="r" b="b"/>
            <a:pathLst>
              <a:path w="748665" h="1464310">
                <a:moveTo>
                  <a:pt x="34671" y="1094231"/>
                </a:moveTo>
                <a:lnTo>
                  <a:pt x="20163" y="1098484"/>
                </a:lnTo>
                <a:lnTo>
                  <a:pt x="8810" y="1107678"/>
                </a:lnTo>
                <a:lnTo>
                  <a:pt x="1720" y="1120467"/>
                </a:lnTo>
                <a:lnTo>
                  <a:pt x="0" y="1135506"/>
                </a:lnTo>
                <a:lnTo>
                  <a:pt x="28194" y="1464182"/>
                </a:lnTo>
                <a:lnTo>
                  <a:pt x="104056" y="1412239"/>
                </a:lnTo>
                <a:lnTo>
                  <a:pt x="94996" y="1412239"/>
                </a:lnTo>
                <a:lnTo>
                  <a:pt x="26162" y="1379600"/>
                </a:lnTo>
                <a:lnTo>
                  <a:pt x="86517" y="1252193"/>
                </a:lnTo>
                <a:lnTo>
                  <a:pt x="75946" y="1128902"/>
                </a:lnTo>
                <a:lnTo>
                  <a:pt x="71693" y="1114395"/>
                </a:lnTo>
                <a:lnTo>
                  <a:pt x="62499" y="1103042"/>
                </a:lnTo>
                <a:lnTo>
                  <a:pt x="49710" y="1095952"/>
                </a:lnTo>
                <a:lnTo>
                  <a:pt x="34671" y="1094231"/>
                </a:lnTo>
                <a:close/>
              </a:path>
              <a:path w="748665" h="1464310">
                <a:moveTo>
                  <a:pt x="86517" y="1252193"/>
                </a:moveTo>
                <a:lnTo>
                  <a:pt x="26162" y="1379600"/>
                </a:lnTo>
                <a:lnTo>
                  <a:pt x="94996" y="1412239"/>
                </a:lnTo>
                <a:lnTo>
                  <a:pt x="104320" y="1392554"/>
                </a:lnTo>
                <a:lnTo>
                  <a:pt x="98551" y="1392554"/>
                </a:lnTo>
                <a:lnTo>
                  <a:pt x="39116" y="1364487"/>
                </a:lnTo>
                <a:lnTo>
                  <a:pt x="92980" y="1327575"/>
                </a:lnTo>
                <a:lnTo>
                  <a:pt x="86517" y="1252193"/>
                </a:lnTo>
                <a:close/>
              </a:path>
              <a:path w="748665" h="1464310">
                <a:moveTo>
                  <a:pt x="286003" y="1208928"/>
                </a:moveTo>
                <a:lnTo>
                  <a:pt x="271383" y="1209018"/>
                </a:lnTo>
                <a:lnTo>
                  <a:pt x="257428" y="1214881"/>
                </a:lnTo>
                <a:lnTo>
                  <a:pt x="155341" y="1284840"/>
                </a:lnTo>
                <a:lnTo>
                  <a:pt x="94996" y="1412239"/>
                </a:lnTo>
                <a:lnTo>
                  <a:pt x="104056" y="1412239"/>
                </a:lnTo>
                <a:lnTo>
                  <a:pt x="300481" y="1277746"/>
                </a:lnTo>
                <a:lnTo>
                  <a:pt x="311048" y="1266936"/>
                </a:lnTo>
                <a:lnTo>
                  <a:pt x="316436" y="1253363"/>
                </a:lnTo>
                <a:lnTo>
                  <a:pt x="316323" y="1238742"/>
                </a:lnTo>
                <a:lnTo>
                  <a:pt x="310388" y="1224787"/>
                </a:lnTo>
                <a:lnTo>
                  <a:pt x="299577" y="1214292"/>
                </a:lnTo>
                <a:lnTo>
                  <a:pt x="286003" y="1208928"/>
                </a:lnTo>
                <a:close/>
              </a:path>
              <a:path w="748665" h="1464310">
                <a:moveTo>
                  <a:pt x="92980" y="1327575"/>
                </a:moveTo>
                <a:lnTo>
                  <a:pt x="39116" y="1364487"/>
                </a:lnTo>
                <a:lnTo>
                  <a:pt x="98551" y="1392554"/>
                </a:lnTo>
                <a:lnTo>
                  <a:pt x="92980" y="1327575"/>
                </a:lnTo>
                <a:close/>
              </a:path>
              <a:path w="748665" h="1464310">
                <a:moveTo>
                  <a:pt x="155341" y="1284840"/>
                </a:moveTo>
                <a:lnTo>
                  <a:pt x="92980" y="1327575"/>
                </a:lnTo>
                <a:lnTo>
                  <a:pt x="98551" y="1392554"/>
                </a:lnTo>
                <a:lnTo>
                  <a:pt x="104320" y="1392554"/>
                </a:lnTo>
                <a:lnTo>
                  <a:pt x="155341" y="1284840"/>
                </a:lnTo>
                <a:close/>
              </a:path>
              <a:path w="748665" h="1464310">
                <a:moveTo>
                  <a:pt x="679703" y="0"/>
                </a:moveTo>
                <a:lnTo>
                  <a:pt x="86517" y="1252193"/>
                </a:lnTo>
                <a:lnTo>
                  <a:pt x="92980" y="1327575"/>
                </a:lnTo>
                <a:lnTo>
                  <a:pt x="155341" y="1284840"/>
                </a:lnTo>
                <a:lnTo>
                  <a:pt x="748538" y="32511"/>
                </a:lnTo>
                <a:lnTo>
                  <a:pt x="679703" y="0"/>
                </a:lnTo>
                <a:close/>
              </a:path>
            </a:pathLst>
          </a:custGeom>
          <a:solidFill>
            <a:srgbClr val="B6DCDF"/>
          </a:solidFill>
        </p:spPr>
        <p:txBody>
          <a:bodyPr wrap="square" lIns="0" tIns="0" rIns="0" bIns="0" rtlCol="0"/>
          <a:lstStyle/>
          <a:p>
            <a:endParaRPr/>
          </a:p>
        </p:txBody>
      </p:sp>
      <p:sp>
        <p:nvSpPr>
          <p:cNvPr id="10" name="object 10"/>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41</a:t>
            </a:fld>
            <a:endParaRPr spc="-27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1500" y="3619500"/>
            <a:ext cx="8020049" cy="3047997"/>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368744" y="76200"/>
            <a:ext cx="7789545" cy="6567170"/>
            <a:chOff x="368744" y="76200"/>
            <a:chExt cx="7789545" cy="6567170"/>
          </a:xfrm>
        </p:grpSpPr>
        <p:sp>
          <p:nvSpPr>
            <p:cNvPr id="4" name="object 4"/>
            <p:cNvSpPr/>
            <p:nvPr/>
          </p:nvSpPr>
          <p:spPr>
            <a:xfrm>
              <a:off x="609600" y="76200"/>
              <a:ext cx="7315200" cy="30480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3400" y="3124200"/>
              <a:ext cx="7620000" cy="0"/>
            </a:xfrm>
            <a:custGeom>
              <a:avLst/>
              <a:gdLst/>
              <a:ahLst/>
              <a:cxnLst/>
              <a:rect l="l" t="t" r="r" b="b"/>
              <a:pathLst>
                <a:path w="7620000">
                  <a:moveTo>
                    <a:pt x="0" y="0"/>
                  </a:moveTo>
                  <a:lnTo>
                    <a:pt x="7620000" y="0"/>
                  </a:lnTo>
                </a:path>
              </a:pathLst>
            </a:custGeom>
            <a:ln w="9144">
              <a:solidFill>
                <a:srgbClr val="D9D9D9"/>
              </a:solidFill>
            </a:ln>
          </p:spPr>
          <p:txBody>
            <a:bodyPr wrap="square" lIns="0" tIns="0" rIns="0" bIns="0" rtlCol="0"/>
            <a:lstStyle/>
            <a:p>
              <a:endParaRPr/>
            </a:p>
          </p:txBody>
        </p:sp>
        <p:sp>
          <p:nvSpPr>
            <p:cNvPr id="6" name="object 6"/>
            <p:cNvSpPr/>
            <p:nvPr/>
          </p:nvSpPr>
          <p:spPr>
            <a:xfrm>
              <a:off x="381761" y="3124961"/>
              <a:ext cx="6324600" cy="3505200"/>
            </a:xfrm>
            <a:custGeom>
              <a:avLst/>
              <a:gdLst/>
              <a:ahLst/>
              <a:cxnLst/>
              <a:rect l="l" t="t" r="r" b="b"/>
              <a:pathLst>
                <a:path w="6324600" h="3505200">
                  <a:moveTo>
                    <a:pt x="6324599" y="0"/>
                  </a:moveTo>
                  <a:lnTo>
                    <a:pt x="0" y="0"/>
                  </a:lnTo>
                  <a:lnTo>
                    <a:pt x="0" y="3505200"/>
                  </a:lnTo>
                  <a:lnTo>
                    <a:pt x="6324599" y="3505200"/>
                  </a:lnTo>
                  <a:lnTo>
                    <a:pt x="6324599" y="0"/>
                  </a:lnTo>
                  <a:close/>
                </a:path>
              </a:pathLst>
            </a:custGeom>
            <a:solidFill>
              <a:srgbClr val="D9D9D9"/>
            </a:solidFill>
          </p:spPr>
          <p:txBody>
            <a:bodyPr wrap="square" lIns="0" tIns="0" rIns="0" bIns="0" rtlCol="0"/>
            <a:lstStyle/>
            <a:p>
              <a:endParaRPr/>
            </a:p>
          </p:txBody>
        </p:sp>
        <p:sp>
          <p:nvSpPr>
            <p:cNvPr id="7" name="object 7"/>
            <p:cNvSpPr/>
            <p:nvPr/>
          </p:nvSpPr>
          <p:spPr>
            <a:xfrm>
              <a:off x="381761" y="3124961"/>
              <a:ext cx="6324600" cy="3505200"/>
            </a:xfrm>
            <a:custGeom>
              <a:avLst/>
              <a:gdLst/>
              <a:ahLst/>
              <a:cxnLst/>
              <a:rect l="l" t="t" r="r" b="b"/>
              <a:pathLst>
                <a:path w="6324600" h="3505200">
                  <a:moveTo>
                    <a:pt x="0" y="3505200"/>
                  </a:moveTo>
                  <a:lnTo>
                    <a:pt x="6324599" y="3505200"/>
                  </a:lnTo>
                  <a:lnTo>
                    <a:pt x="6324599" y="0"/>
                  </a:lnTo>
                  <a:lnTo>
                    <a:pt x="0" y="0"/>
                  </a:lnTo>
                  <a:lnTo>
                    <a:pt x="0" y="3505200"/>
                  </a:lnTo>
                  <a:close/>
                </a:path>
              </a:pathLst>
            </a:custGeom>
            <a:ln w="25908">
              <a:solidFill>
                <a:srgbClr val="88A3A7"/>
              </a:solidFill>
            </a:ln>
          </p:spPr>
          <p:txBody>
            <a:bodyPr wrap="square" lIns="0" tIns="0" rIns="0" bIns="0" rtlCol="0"/>
            <a:lstStyle/>
            <a:p>
              <a:endParaRPr/>
            </a:p>
          </p:txBody>
        </p:sp>
      </p:grpSp>
      <p:sp>
        <p:nvSpPr>
          <p:cNvPr id="8" name="object 8"/>
          <p:cNvSpPr txBox="1"/>
          <p:nvPr/>
        </p:nvSpPr>
        <p:spPr>
          <a:xfrm>
            <a:off x="535940" y="3153536"/>
            <a:ext cx="5011420" cy="1946275"/>
          </a:xfrm>
          <a:prstGeom prst="rect">
            <a:avLst/>
          </a:prstGeom>
        </p:spPr>
        <p:txBody>
          <a:bodyPr vert="horz" wrap="square" lIns="0" tIns="12700" rIns="0" bIns="0" rtlCol="0">
            <a:spAutoFit/>
          </a:bodyPr>
          <a:lstStyle/>
          <a:p>
            <a:pPr marL="12700">
              <a:lnSpc>
                <a:spcPct val="100000"/>
              </a:lnSpc>
              <a:spcBef>
                <a:spcPts val="100"/>
              </a:spcBef>
            </a:pPr>
            <a:r>
              <a:rPr sz="1800" spc="-5" dirty="0">
                <a:latin typeface="Liberation Sans Narrow"/>
                <a:cs typeface="Liberation Sans Narrow"/>
              </a:rPr>
              <a:t>Add site specific</a:t>
            </a:r>
            <a:r>
              <a:rPr sz="1800" spc="20" dirty="0">
                <a:latin typeface="Liberation Sans Narrow"/>
                <a:cs typeface="Liberation Sans Narrow"/>
              </a:rPr>
              <a:t> </a:t>
            </a:r>
            <a:r>
              <a:rPr sz="1800" spc="-5" dirty="0">
                <a:latin typeface="Liberation Sans Narrow"/>
                <a:cs typeface="Liberation Sans Narrow"/>
              </a:rPr>
              <a:t>information:</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Where is the </a:t>
            </a:r>
            <a:r>
              <a:rPr sz="1800" spc="-10" dirty="0">
                <a:latin typeface="Liberation Sans Narrow"/>
                <a:cs typeface="Liberation Sans Narrow"/>
              </a:rPr>
              <a:t>equipment</a:t>
            </a:r>
            <a:r>
              <a:rPr sz="1800" spc="75" dirty="0">
                <a:latin typeface="Liberation Sans Narrow"/>
                <a:cs typeface="Liberation Sans Narrow"/>
              </a:rPr>
              <a:t> </a:t>
            </a:r>
            <a:r>
              <a:rPr sz="1800" spc="-5" dirty="0">
                <a:latin typeface="Liberation Sans Narrow"/>
                <a:cs typeface="Liberation Sans Narrow"/>
              </a:rPr>
              <a:t>kept?</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Specific area “marked” for 10 </a:t>
            </a:r>
            <a:r>
              <a:rPr sz="1800" spc="-10" dirty="0">
                <a:latin typeface="Liberation Sans Narrow"/>
                <a:cs typeface="Liberation Sans Narrow"/>
              </a:rPr>
              <a:t>meter</a:t>
            </a:r>
            <a:r>
              <a:rPr sz="1800" spc="70" dirty="0">
                <a:latin typeface="Liberation Sans Narrow"/>
                <a:cs typeface="Liberation Sans Narrow"/>
              </a:rPr>
              <a:t> </a:t>
            </a:r>
            <a:r>
              <a:rPr sz="1800" spc="-5" dirty="0">
                <a:latin typeface="Liberation Sans Narrow"/>
                <a:cs typeface="Liberation Sans Narrow"/>
              </a:rPr>
              <a:t>walk</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When </a:t>
            </a:r>
            <a:r>
              <a:rPr sz="1800" spc="-10" dirty="0">
                <a:latin typeface="Liberation Sans Narrow"/>
                <a:cs typeface="Liberation Sans Narrow"/>
              </a:rPr>
              <a:t>and how often </a:t>
            </a:r>
            <a:r>
              <a:rPr sz="1800" spc="-5" dirty="0">
                <a:latin typeface="Liberation Sans Narrow"/>
                <a:cs typeface="Liberation Sans Narrow"/>
              </a:rPr>
              <a:t>will the </a:t>
            </a:r>
            <a:r>
              <a:rPr sz="1800" spc="-10" dirty="0">
                <a:latin typeface="Liberation Sans Narrow"/>
                <a:cs typeface="Liberation Sans Narrow"/>
              </a:rPr>
              <a:t>measure </a:t>
            </a:r>
            <a:r>
              <a:rPr sz="1800" spc="-5" dirty="0">
                <a:latin typeface="Liberation Sans Narrow"/>
                <a:cs typeface="Liberation Sans Narrow"/>
              </a:rPr>
              <a:t>be</a:t>
            </a:r>
            <a:r>
              <a:rPr sz="1800" spc="175" dirty="0">
                <a:latin typeface="Liberation Sans Narrow"/>
                <a:cs typeface="Liberation Sans Narrow"/>
              </a:rPr>
              <a:t> </a:t>
            </a:r>
            <a:r>
              <a:rPr sz="1800" spc="-5" dirty="0">
                <a:latin typeface="Liberation Sans Narrow"/>
                <a:cs typeface="Liberation Sans Narrow"/>
              </a:rPr>
              <a:t>taken?</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Recommendations for using in</a:t>
            </a:r>
            <a:r>
              <a:rPr sz="1800" spc="65" dirty="0">
                <a:latin typeface="Liberation Sans Narrow"/>
                <a:cs typeface="Liberation Sans Narrow"/>
              </a:rPr>
              <a:t> </a:t>
            </a:r>
            <a:r>
              <a:rPr sz="1800" spc="-10" dirty="0">
                <a:latin typeface="Liberation Sans Narrow"/>
                <a:cs typeface="Liberation Sans Narrow"/>
              </a:rPr>
              <a:t>goals</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spc="-5" dirty="0">
                <a:latin typeface="Liberation Sans Narrow"/>
                <a:cs typeface="Liberation Sans Narrow"/>
              </a:rPr>
              <a:t>Where and how is the instrument </a:t>
            </a:r>
            <a:r>
              <a:rPr sz="1800" spc="-10" dirty="0">
                <a:latin typeface="Liberation Sans Narrow"/>
                <a:cs typeface="Liberation Sans Narrow"/>
              </a:rPr>
              <a:t>documented </a:t>
            </a:r>
            <a:r>
              <a:rPr sz="1800" spc="-5" dirty="0">
                <a:latin typeface="Liberation Sans Narrow"/>
                <a:cs typeface="Liberation Sans Narrow"/>
              </a:rPr>
              <a:t>in the</a:t>
            </a:r>
            <a:r>
              <a:rPr sz="1800" spc="140" dirty="0">
                <a:latin typeface="Liberation Sans Narrow"/>
                <a:cs typeface="Liberation Sans Narrow"/>
              </a:rPr>
              <a:t> </a:t>
            </a:r>
            <a:r>
              <a:rPr sz="1800" dirty="0">
                <a:latin typeface="Liberation Sans Narrow"/>
                <a:cs typeface="Liberation Sans Narrow"/>
              </a:rPr>
              <a:t>POC?</a:t>
            </a:r>
            <a:endParaRPr sz="1800">
              <a:latin typeface="Liberation Sans Narrow"/>
              <a:cs typeface="Liberation Sans Narrow"/>
            </a:endParaRPr>
          </a:p>
          <a:p>
            <a:pPr marL="93345" indent="-81280">
              <a:lnSpc>
                <a:spcPct val="100000"/>
              </a:lnSpc>
              <a:buSzPct val="94444"/>
              <a:buFont typeface="Arial"/>
              <a:buChar char="•"/>
              <a:tabLst>
                <a:tab pos="93980" algn="l"/>
              </a:tabLst>
            </a:pPr>
            <a:r>
              <a:rPr sz="1800" dirty="0">
                <a:latin typeface="Liberation Sans Narrow"/>
                <a:cs typeface="Liberation Sans Narrow"/>
              </a:rPr>
              <a:t>How </a:t>
            </a:r>
            <a:r>
              <a:rPr sz="1800" spc="-5" dirty="0">
                <a:latin typeface="Liberation Sans Narrow"/>
                <a:cs typeface="Liberation Sans Narrow"/>
              </a:rPr>
              <a:t>are the results transferred </a:t>
            </a:r>
            <a:r>
              <a:rPr sz="1800" dirty="0">
                <a:latin typeface="Liberation Sans Narrow"/>
                <a:cs typeface="Liberation Sans Narrow"/>
              </a:rPr>
              <a:t>to </a:t>
            </a:r>
            <a:r>
              <a:rPr sz="1800" spc="-5" dirty="0">
                <a:latin typeface="Liberation Sans Narrow"/>
                <a:cs typeface="Liberation Sans Narrow"/>
              </a:rPr>
              <a:t>the next level of</a:t>
            </a:r>
            <a:r>
              <a:rPr sz="1800" spc="110" dirty="0">
                <a:latin typeface="Liberation Sans Narrow"/>
                <a:cs typeface="Liberation Sans Narrow"/>
              </a:rPr>
              <a:t> </a:t>
            </a:r>
            <a:r>
              <a:rPr sz="1800" spc="-5" dirty="0">
                <a:latin typeface="Liberation Sans Narrow"/>
                <a:cs typeface="Liberation Sans Narrow"/>
              </a:rPr>
              <a:t>care?</a:t>
            </a:r>
            <a:endParaRPr sz="1800">
              <a:latin typeface="Liberation Sans Narrow"/>
              <a:cs typeface="Liberation Sans Narrow"/>
            </a:endParaRPr>
          </a:p>
        </p:txBody>
      </p:sp>
      <p:sp>
        <p:nvSpPr>
          <p:cNvPr id="9" name="object 9"/>
          <p:cNvSpPr/>
          <p:nvPr/>
        </p:nvSpPr>
        <p:spPr>
          <a:xfrm>
            <a:off x="1645666" y="1904873"/>
            <a:ext cx="869315" cy="1165860"/>
          </a:xfrm>
          <a:custGeom>
            <a:avLst/>
            <a:gdLst/>
            <a:ahLst/>
            <a:cxnLst/>
            <a:rect l="l" t="t" r="r" b="b"/>
            <a:pathLst>
              <a:path w="869314" h="1165860">
                <a:moveTo>
                  <a:pt x="779586" y="121925"/>
                </a:moveTo>
                <a:lnTo>
                  <a:pt x="710347" y="152034"/>
                </a:lnTo>
                <a:lnTo>
                  <a:pt x="0" y="1120648"/>
                </a:lnTo>
                <a:lnTo>
                  <a:pt x="61467" y="1165605"/>
                </a:lnTo>
                <a:lnTo>
                  <a:pt x="771710" y="197135"/>
                </a:lnTo>
                <a:lnTo>
                  <a:pt x="779586" y="121925"/>
                </a:lnTo>
                <a:close/>
              </a:path>
              <a:path w="869314" h="1165860">
                <a:moveTo>
                  <a:pt x="865010" y="38480"/>
                </a:moveTo>
                <a:lnTo>
                  <a:pt x="793622" y="38480"/>
                </a:lnTo>
                <a:lnTo>
                  <a:pt x="855090" y="83438"/>
                </a:lnTo>
                <a:lnTo>
                  <a:pt x="771710" y="197135"/>
                </a:lnTo>
                <a:lnTo>
                  <a:pt x="758825" y="320166"/>
                </a:lnTo>
                <a:lnTo>
                  <a:pt x="760212" y="335252"/>
                </a:lnTo>
                <a:lnTo>
                  <a:pt x="767064" y="348170"/>
                </a:lnTo>
                <a:lnTo>
                  <a:pt x="778273" y="357564"/>
                </a:lnTo>
                <a:lnTo>
                  <a:pt x="792733" y="362076"/>
                </a:lnTo>
                <a:lnTo>
                  <a:pt x="807745" y="360636"/>
                </a:lnTo>
                <a:lnTo>
                  <a:pt x="820626" y="353790"/>
                </a:lnTo>
                <a:lnTo>
                  <a:pt x="830006" y="342610"/>
                </a:lnTo>
                <a:lnTo>
                  <a:pt x="834516" y="328167"/>
                </a:lnTo>
                <a:lnTo>
                  <a:pt x="865010" y="38480"/>
                </a:lnTo>
                <a:close/>
              </a:path>
              <a:path w="869314" h="1165860">
                <a:moveTo>
                  <a:pt x="869060" y="0"/>
                </a:moveTo>
                <a:lnTo>
                  <a:pt x="566419" y="131444"/>
                </a:lnTo>
                <a:lnTo>
                  <a:pt x="554001" y="140158"/>
                </a:lnTo>
                <a:lnTo>
                  <a:pt x="546131" y="152479"/>
                </a:lnTo>
                <a:lnTo>
                  <a:pt x="543452" y="166824"/>
                </a:lnTo>
                <a:lnTo>
                  <a:pt x="546607" y="181610"/>
                </a:lnTo>
                <a:lnTo>
                  <a:pt x="555267" y="194028"/>
                </a:lnTo>
                <a:lnTo>
                  <a:pt x="567594" y="201898"/>
                </a:lnTo>
                <a:lnTo>
                  <a:pt x="581969" y="204577"/>
                </a:lnTo>
                <a:lnTo>
                  <a:pt x="596772" y="201422"/>
                </a:lnTo>
                <a:lnTo>
                  <a:pt x="710347" y="152034"/>
                </a:lnTo>
                <a:lnTo>
                  <a:pt x="793622" y="38480"/>
                </a:lnTo>
                <a:lnTo>
                  <a:pt x="865010" y="38480"/>
                </a:lnTo>
                <a:lnTo>
                  <a:pt x="869060" y="0"/>
                </a:lnTo>
                <a:close/>
              </a:path>
              <a:path w="869314" h="1165860">
                <a:moveTo>
                  <a:pt x="818974" y="57023"/>
                </a:moveTo>
                <a:lnTo>
                  <a:pt x="786383" y="57023"/>
                </a:lnTo>
                <a:lnTo>
                  <a:pt x="839469" y="95885"/>
                </a:lnTo>
                <a:lnTo>
                  <a:pt x="779586" y="121925"/>
                </a:lnTo>
                <a:lnTo>
                  <a:pt x="771710" y="197135"/>
                </a:lnTo>
                <a:lnTo>
                  <a:pt x="855090" y="83438"/>
                </a:lnTo>
                <a:lnTo>
                  <a:pt x="818974" y="57023"/>
                </a:lnTo>
                <a:close/>
              </a:path>
              <a:path w="869314" h="1165860">
                <a:moveTo>
                  <a:pt x="793622" y="38480"/>
                </a:moveTo>
                <a:lnTo>
                  <a:pt x="710347" y="152034"/>
                </a:lnTo>
                <a:lnTo>
                  <a:pt x="779586" y="121925"/>
                </a:lnTo>
                <a:lnTo>
                  <a:pt x="786383" y="57023"/>
                </a:lnTo>
                <a:lnTo>
                  <a:pt x="818974" y="57023"/>
                </a:lnTo>
                <a:lnTo>
                  <a:pt x="793622" y="38480"/>
                </a:lnTo>
                <a:close/>
              </a:path>
              <a:path w="869314" h="1165860">
                <a:moveTo>
                  <a:pt x="786383" y="57023"/>
                </a:moveTo>
                <a:lnTo>
                  <a:pt x="779586" y="121925"/>
                </a:lnTo>
                <a:lnTo>
                  <a:pt x="839469" y="95885"/>
                </a:lnTo>
                <a:lnTo>
                  <a:pt x="786383" y="57023"/>
                </a:lnTo>
                <a:close/>
              </a:path>
            </a:pathLst>
          </a:custGeom>
          <a:solidFill>
            <a:srgbClr val="B6DCDF"/>
          </a:solidFill>
        </p:spPr>
        <p:txBody>
          <a:bodyPr wrap="square" lIns="0" tIns="0" rIns="0" bIns="0" rtlCol="0"/>
          <a:lstStyle/>
          <a:p>
            <a:endParaRPr/>
          </a:p>
        </p:txBody>
      </p:sp>
      <p:sp>
        <p:nvSpPr>
          <p:cNvPr id="10" name="object 10"/>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42</a:t>
            </a:fld>
            <a:endParaRPr spc="-27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228600"/>
            <a:ext cx="7620000" cy="497637"/>
          </a:xfrm>
          <a:prstGeom prst="rect">
            <a:avLst/>
          </a:prstGeom>
        </p:spPr>
        <p:txBody>
          <a:bodyPr vert="horz" wrap="square" lIns="0" tIns="12065" rIns="0" bIns="0" rtlCol="0">
            <a:spAutoFit/>
          </a:bodyPr>
          <a:lstStyle/>
          <a:p>
            <a:pPr marL="86995" algn="ctr">
              <a:lnSpc>
                <a:spcPct val="150000"/>
              </a:lnSpc>
              <a:spcBef>
                <a:spcPts val="95"/>
              </a:spcBef>
            </a:pPr>
            <a:r>
              <a:rPr sz="2400" spc="-5" dirty="0">
                <a:latin typeface="Times New Roman" pitchFamily="18" charset="0"/>
                <a:cs typeface="Times New Roman" pitchFamily="18" charset="0"/>
              </a:rPr>
              <a:t>Classroom Activity</a:t>
            </a:r>
            <a:r>
              <a:rPr sz="2400" spc="5" dirty="0">
                <a:latin typeface="Times New Roman" pitchFamily="18" charset="0"/>
                <a:cs typeface="Times New Roman" pitchFamily="18" charset="0"/>
              </a:rPr>
              <a:t> </a:t>
            </a:r>
            <a:r>
              <a:rPr sz="2400" spc="-5" dirty="0">
                <a:latin typeface="Times New Roman" pitchFamily="18" charset="0"/>
                <a:cs typeface="Times New Roman" pitchFamily="18" charset="0"/>
              </a:rPr>
              <a:t>(4)</a:t>
            </a: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43</a:t>
            </a:fld>
            <a:endParaRPr spc="-270" dirty="0"/>
          </a:p>
        </p:txBody>
      </p:sp>
      <p:sp>
        <p:nvSpPr>
          <p:cNvPr id="3" name="object 3"/>
          <p:cNvSpPr/>
          <p:nvPr/>
        </p:nvSpPr>
        <p:spPr>
          <a:xfrm>
            <a:off x="0" y="1524000"/>
            <a:ext cx="8153400" cy="5181600"/>
          </a:xfrm>
          <a:custGeom>
            <a:avLst/>
            <a:gdLst/>
            <a:ahLst/>
            <a:cxnLst/>
            <a:rect l="l" t="t" r="r" b="b"/>
            <a:pathLst>
              <a:path w="8153400" h="5181600">
                <a:moveTo>
                  <a:pt x="8153400" y="0"/>
                </a:moveTo>
                <a:lnTo>
                  <a:pt x="0" y="0"/>
                </a:lnTo>
                <a:lnTo>
                  <a:pt x="0" y="5181600"/>
                </a:lnTo>
                <a:lnTo>
                  <a:pt x="8153400" y="5181600"/>
                </a:lnTo>
                <a:lnTo>
                  <a:pt x="8153400" y="0"/>
                </a:lnTo>
                <a:close/>
              </a:path>
            </a:pathLst>
          </a:custGeom>
          <a:solidFill>
            <a:srgbClr val="9BCA94"/>
          </a:solidFill>
        </p:spPr>
        <p:txBody>
          <a:bodyPr wrap="square" lIns="0" tIns="0" rIns="0" bIns="0" rtlCol="0"/>
          <a:lstStyle/>
          <a:p>
            <a:endParaRPr/>
          </a:p>
        </p:txBody>
      </p:sp>
      <p:sp>
        <p:nvSpPr>
          <p:cNvPr id="4" name="object 4"/>
          <p:cNvSpPr txBox="1"/>
          <p:nvPr/>
        </p:nvSpPr>
        <p:spPr>
          <a:xfrm>
            <a:off x="78739" y="685800"/>
            <a:ext cx="5465445" cy="5622758"/>
          </a:xfrm>
          <a:prstGeom prst="rect">
            <a:avLst/>
          </a:prstGeom>
        </p:spPr>
        <p:txBody>
          <a:bodyPr vert="horz" wrap="square" lIns="0" tIns="87630" rIns="0" bIns="0" rtlCol="0">
            <a:spAutoFit/>
          </a:bodyPr>
          <a:lstStyle/>
          <a:p>
            <a:pPr marL="355600" indent="-342900" algn="just">
              <a:lnSpc>
                <a:spcPct val="150000"/>
              </a:lnSpc>
              <a:spcBef>
                <a:spcPts val="690"/>
              </a:spcBef>
              <a:buClr>
                <a:srgbClr val="006600"/>
              </a:buClr>
              <a:buSzPct val="125000"/>
              <a:buChar char="•"/>
              <a:tabLst>
                <a:tab pos="354965" algn="l"/>
                <a:tab pos="355600" algn="l"/>
              </a:tabLst>
            </a:pPr>
            <a:r>
              <a:rPr sz="2000" spc="-5" dirty="0">
                <a:latin typeface="Times New Roman" pitchFamily="18" charset="0"/>
                <a:cs typeface="Times New Roman" pitchFamily="18" charset="0"/>
              </a:rPr>
              <a:t>Activity: Develop </a:t>
            </a:r>
            <a:r>
              <a:rPr sz="2000" dirty="0">
                <a:latin typeface="Times New Roman" pitchFamily="18" charset="0"/>
                <a:cs typeface="Times New Roman" pitchFamily="18" charset="0"/>
              </a:rPr>
              <a:t>resource</a:t>
            </a:r>
            <a:r>
              <a:rPr sz="2000" spc="85" dirty="0">
                <a:latin typeface="Times New Roman" pitchFamily="18" charset="0"/>
                <a:cs typeface="Times New Roman" pitchFamily="18" charset="0"/>
              </a:rPr>
              <a:t> </a:t>
            </a:r>
            <a:r>
              <a:rPr sz="2000" spc="-5" dirty="0">
                <a:latin typeface="Times New Roman" pitchFamily="18" charset="0"/>
                <a:cs typeface="Times New Roman" pitchFamily="18" charset="0"/>
              </a:rPr>
              <a:t>binders</a:t>
            </a:r>
            <a:endParaRPr sz="2000" dirty="0">
              <a:latin typeface="Times New Roman" pitchFamily="18" charset="0"/>
              <a:cs typeface="Times New Roman" pitchFamily="18" charset="0"/>
            </a:endParaRPr>
          </a:p>
          <a:p>
            <a:pPr marL="756285" lvl="1" indent="-287020" algn="just">
              <a:lnSpc>
                <a:spcPct val="150000"/>
              </a:lnSpc>
              <a:spcBef>
                <a:spcPts val="495"/>
              </a:spcBef>
              <a:buClr>
                <a:srgbClr val="006600"/>
              </a:buClr>
              <a:buChar char="–"/>
              <a:tabLst>
                <a:tab pos="756285" algn="l"/>
                <a:tab pos="756920" algn="l"/>
              </a:tabLst>
            </a:pPr>
            <a:r>
              <a:rPr sz="2000" dirty="0">
                <a:latin typeface="Times New Roman" pitchFamily="18" charset="0"/>
                <a:cs typeface="Times New Roman" pitchFamily="18" charset="0"/>
              </a:rPr>
              <a:t>Copies </a:t>
            </a:r>
            <a:r>
              <a:rPr sz="2000" spc="-5" dirty="0">
                <a:latin typeface="Times New Roman" pitchFamily="18" charset="0"/>
                <a:cs typeface="Times New Roman" pitchFamily="18" charset="0"/>
              </a:rPr>
              <a:t>of relevant outcome</a:t>
            </a:r>
            <a:r>
              <a:rPr sz="2000" spc="-25" dirty="0">
                <a:latin typeface="Times New Roman" pitchFamily="18" charset="0"/>
                <a:cs typeface="Times New Roman" pitchFamily="18" charset="0"/>
              </a:rPr>
              <a:t> </a:t>
            </a:r>
            <a:r>
              <a:rPr sz="2000" spc="-5" dirty="0">
                <a:latin typeface="Times New Roman" pitchFamily="18" charset="0"/>
                <a:cs typeface="Times New Roman" pitchFamily="18" charset="0"/>
              </a:rPr>
              <a:t>measures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Scoring sheets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List of website</a:t>
            </a:r>
            <a:r>
              <a:rPr sz="2000" spc="-20" dirty="0">
                <a:latin typeface="Times New Roman" pitchFamily="18" charset="0"/>
                <a:cs typeface="Times New Roman" pitchFamily="18" charset="0"/>
              </a:rPr>
              <a:t> </a:t>
            </a:r>
            <a:r>
              <a:rPr sz="2000" spc="-5" dirty="0">
                <a:latin typeface="Times New Roman" pitchFamily="18" charset="0"/>
                <a:cs typeface="Times New Roman" pitchFamily="18" charset="0"/>
              </a:rPr>
              <a:t>resources</a:t>
            </a:r>
            <a:endParaRPr sz="2000" dirty="0">
              <a:latin typeface="Times New Roman" pitchFamily="18" charset="0"/>
              <a:cs typeface="Times New Roman" pitchFamily="18" charset="0"/>
            </a:endParaRPr>
          </a:p>
          <a:p>
            <a:pPr marL="756285" lvl="1" indent="-287020" algn="just">
              <a:lnSpc>
                <a:spcPct val="150000"/>
              </a:lnSpc>
              <a:spcBef>
                <a:spcPts val="480"/>
              </a:spcBef>
              <a:buClr>
                <a:srgbClr val="006600"/>
              </a:buClr>
              <a:buChar char="–"/>
              <a:tabLst>
                <a:tab pos="756285" algn="l"/>
                <a:tab pos="756920" algn="l"/>
              </a:tabLst>
            </a:pPr>
            <a:r>
              <a:rPr sz="2000" spc="-5" dirty="0">
                <a:latin typeface="Times New Roman" pitchFamily="18" charset="0"/>
                <a:cs typeface="Times New Roman" pitchFamily="18" charset="0"/>
              </a:rPr>
              <a:t>One-page summaries of most pertinent</a:t>
            </a:r>
            <a:r>
              <a:rPr sz="2000" spc="-80" dirty="0">
                <a:latin typeface="Times New Roman" pitchFamily="18" charset="0"/>
                <a:cs typeface="Times New Roman" pitchFamily="18" charset="0"/>
              </a:rPr>
              <a:t> </a:t>
            </a:r>
            <a:r>
              <a:rPr sz="2000" spc="-5" dirty="0">
                <a:latin typeface="Times New Roman" pitchFamily="18" charset="0"/>
                <a:cs typeface="Times New Roman" pitchFamily="18" charset="0"/>
              </a:rPr>
              <a:t>information</a:t>
            </a:r>
            <a:endParaRPr sz="2000" dirty="0">
              <a:latin typeface="Times New Roman" pitchFamily="18" charset="0"/>
              <a:cs typeface="Times New Roman" pitchFamily="18" charset="0"/>
            </a:endParaRPr>
          </a:p>
          <a:p>
            <a:pPr marL="1155700" lvl="2" indent="-229235" algn="just">
              <a:lnSpc>
                <a:spcPct val="150000"/>
              </a:lnSpc>
              <a:spcBef>
                <a:spcPts val="440"/>
              </a:spcBef>
              <a:buClr>
                <a:srgbClr val="006600"/>
              </a:buClr>
              <a:buSzPct val="75000"/>
              <a:buFont typeface="Wingdings"/>
              <a:buChar char=""/>
              <a:tabLst>
                <a:tab pos="1155700" algn="l"/>
                <a:tab pos="1156335" algn="l"/>
              </a:tabLst>
            </a:pPr>
            <a:r>
              <a:rPr sz="2000" spc="-10" dirty="0">
                <a:latin typeface="Times New Roman" pitchFamily="18" charset="0"/>
                <a:cs typeface="Times New Roman" pitchFamily="18" charset="0"/>
              </a:rPr>
              <a:t>Indications </a:t>
            </a:r>
            <a:r>
              <a:rPr sz="2000" spc="-5" dirty="0">
                <a:latin typeface="Times New Roman" pitchFamily="18" charset="0"/>
                <a:cs typeface="Times New Roman" pitchFamily="18" charset="0"/>
              </a:rPr>
              <a:t>for</a:t>
            </a:r>
            <a:r>
              <a:rPr sz="2000" spc="50" dirty="0">
                <a:latin typeface="Times New Roman" pitchFamily="18" charset="0"/>
                <a:cs typeface="Times New Roman" pitchFamily="18" charset="0"/>
              </a:rPr>
              <a:t> </a:t>
            </a:r>
            <a:r>
              <a:rPr sz="2000" spc="-5" dirty="0">
                <a:latin typeface="Times New Roman" pitchFamily="18" charset="0"/>
                <a:cs typeface="Times New Roman" pitchFamily="18" charset="0"/>
              </a:rPr>
              <a:t>use</a:t>
            </a:r>
            <a:endParaRPr sz="2000" dirty="0">
              <a:latin typeface="Times New Roman" pitchFamily="18" charset="0"/>
              <a:cs typeface="Times New Roman" pitchFamily="18" charset="0"/>
            </a:endParaRPr>
          </a:p>
          <a:p>
            <a:pPr marL="1155700" lvl="2" indent="-229235" algn="just">
              <a:lnSpc>
                <a:spcPct val="150000"/>
              </a:lnSpc>
              <a:spcBef>
                <a:spcPts val="434"/>
              </a:spcBef>
              <a:buClr>
                <a:srgbClr val="006600"/>
              </a:buClr>
              <a:buSzPct val="75000"/>
              <a:buFont typeface="Wingdings"/>
              <a:buChar char=""/>
              <a:tabLst>
                <a:tab pos="1155700" algn="l"/>
                <a:tab pos="1156335" algn="l"/>
              </a:tabLst>
            </a:pPr>
            <a:r>
              <a:rPr sz="2000" spc="-10" dirty="0">
                <a:latin typeface="Times New Roman" pitchFamily="18" charset="0"/>
                <a:cs typeface="Times New Roman" pitchFamily="18" charset="0"/>
              </a:rPr>
              <a:t>Administration </a:t>
            </a:r>
            <a:r>
              <a:rPr sz="2000" spc="-5" dirty="0">
                <a:latin typeface="Times New Roman" pitchFamily="18" charset="0"/>
                <a:cs typeface="Times New Roman" pitchFamily="18" charset="0"/>
              </a:rPr>
              <a:t>and scoring</a:t>
            </a:r>
            <a:r>
              <a:rPr sz="2000" spc="70" dirty="0">
                <a:latin typeface="Times New Roman" pitchFamily="18" charset="0"/>
                <a:cs typeface="Times New Roman" pitchFamily="18" charset="0"/>
              </a:rPr>
              <a:t> </a:t>
            </a:r>
            <a:r>
              <a:rPr sz="2000" spc="-10" dirty="0">
                <a:latin typeface="Times New Roman" pitchFamily="18" charset="0"/>
                <a:cs typeface="Times New Roman" pitchFamily="18" charset="0"/>
              </a:rPr>
              <a:t>procedures</a:t>
            </a:r>
            <a:endParaRPr sz="2000" dirty="0">
              <a:latin typeface="Times New Roman" pitchFamily="18" charset="0"/>
              <a:cs typeface="Times New Roman" pitchFamily="18" charset="0"/>
            </a:endParaRPr>
          </a:p>
          <a:p>
            <a:pPr marL="1155700" lvl="2" indent="-229235" algn="just">
              <a:lnSpc>
                <a:spcPct val="150000"/>
              </a:lnSpc>
              <a:spcBef>
                <a:spcPts val="434"/>
              </a:spcBef>
              <a:buClr>
                <a:srgbClr val="006600"/>
              </a:buClr>
              <a:buSzPct val="75000"/>
              <a:buFont typeface="Wingdings"/>
              <a:buChar char=""/>
              <a:tabLst>
                <a:tab pos="1155700" algn="l"/>
                <a:tab pos="1156335" algn="l"/>
              </a:tabLst>
            </a:pPr>
            <a:r>
              <a:rPr sz="2000" spc="-5" dirty="0">
                <a:latin typeface="Times New Roman" pitchFamily="18" charset="0"/>
                <a:cs typeface="Times New Roman" pitchFamily="18" charset="0"/>
              </a:rPr>
              <a:t>Interpretation</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information/data</a:t>
            </a:r>
            <a:endParaRPr sz="2000" dirty="0">
              <a:latin typeface="Times New Roman" pitchFamily="18" charset="0"/>
              <a:cs typeface="Times New Roman" pitchFamily="18" charset="0"/>
            </a:endParaRPr>
          </a:p>
          <a:p>
            <a:pPr marL="1612900" lvl="3" indent="-229235" algn="just">
              <a:lnSpc>
                <a:spcPct val="150000"/>
              </a:lnSpc>
              <a:spcBef>
                <a:spcPts val="380"/>
              </a:spcBef>
              <a:buClr>
                <a:srgbClr val="006600"/>
              </a:buClr>
              <a:buChar char="–"/>
              <a:tabLst>
                <a:tab pos="1612900" algn="l"/>
                <a:tab pos="1613535" algn="l"/>
              </a:tabLst>
            </a:pPr>
            <a:r>
              <a:rPr sz="2000" spc="-5" dirty="0">
                <a:latin typeface="Times New Roman" pitchFamily="18" charset="0"/>
                <a:cs typeface="Times New Roman" pitchFamily="18" charset="0"/>
              </a:rPr>
              <a:t>Normative</a:t>
            </a:r>
            <a:r>
              <a:rPr sz="2000" spc="-20" dirty="0">
                <a:latin typeface="Times New Roman" pitchFamily="18" charset="0"/>
                <a:cs typeface="Times New Roman" pitchFamily="18" charset="0"/>
              </a:rPr>
              <a:t> </a:t>
            </a:r>
            <a:r>
              <a:rPr sz="2000" spc="-5" dirty="0">
                <a:latin typeface="Times New Roman" pitchFamily="18" charset="0"/>
                <a:cs typeface="Times New Roman" pitchFamily="18" charset="0"/>
              </a:rPr>
              <a:t>data</a:t>
            </a:r>
            <a:endParaRPr sz="2000" dirty="0">
              <a:latin typeface="Times New Roman" pitchFamily="18" charset="0"/>
              <a:cs typeface="Times New Roman" pitchFamily="18" charset="0"/>
            </a:endParaRPr>
          </a:p>
          <a:p>
            <a:pPr marL="1612900" lvl="3" indent="-229235" algn="just">
              <a:lnSpc>
                <a:spcPct val="150000"/>
              </a:lnSpc>
              <a:spcBef>
                <a:spcPts val="380"/>
              </a:spcBef>
              <a:buClr>
                <a:srgbClr val="006600"/>
              </a:buClr>
              <a:buChar char="–"/>
              <a:tabLst>
                <a:tab pos="1612900" algn="l"/>
                <a:tab pos="1613535" algn="l"/>
              </a:tabLst>
            </a:pPr>
            <a:r>
              <a:rPr sz="2000" spc="-5" dirty="0">
                <a:latin typeface="Times New Roman" pitchFamily="18" charset="0"/>
                <a:cs typeface="Times New Roman" pitchFamily="18" charset="0"/>
              </a:rPr>
              <a:t>Responsiveness</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values</a:t>
            </a:r>
            <a:endParaRPr sz="2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9088"/>
            <a:ext cx="6997065" cy="501099"/>
          </a:xfrm>
          <a:prstGeom prst="rect">
            <a:avLst/>
          </a:prstGeom>
        </p:spPr>
        <p:txBody>
          <a:bodyPr vert="horz" wrap="square" lIns="0" tIns="13335" rIns="0" bIns="0" rtlCol="0">
            <a:spAutoFit/>
          </a:bodyPr>
          <a:lstStyle/>
          <a:p>
            <a:pPr marL="12700" marR="5080" algn="ctr">
              <a:lnSpc>
                <a:spcPct val="150000"/>
              </a:lnSpc>
              <a:spcBef>
                <a:spcPts val="105"/>
              </a:spcBef>
            </a:pPr>
            <a:r>
              <a:rPr sz="2400" dirty="0">
                <a:latin typeface="Times New Roman" pitchFamily="18" charset="0"/>
                <a:cs typeface="Times New Roman" pitchFamily="18" charset="0"/>
              </a:rPr>
              <a:t>Describe how you would respond</a:t>
            </a:r>
            <a:r>
              <a:rPr sz="2400" spc="-170" dirty="0">
                <a:latin typeface="Times New Roman" pitchFamily="18" charset="0"/>
                <a:cs typeface="Times New Roman" pitchFamily="18" charset="0"/>
              </a:rPr>
              <a:t> </a:t>
            </a:r>
            <a:r>
              <a:rPr sz="2400" dirty="0">
                <a:latin typeface="Times New Roman" pitchFamily="18" charset="0"/>
                <a:cs typeface="Times New Roman" pitchFamily="18" charset="0"/>
              </a:rPr>
              <a:t>to  the following</a:t>
            </a:r>
            <a:r>
              <a:rPr sz="2400" spc="-70" dirty="0">
                <a:latin typeface="Times New Roman" pitchFamily="18" charset="0"/>
                <a:cs typeface="Times New Roman" pitchFamily="18" charset="0"/>
              </a:rPr>
              <a:t> </a:t>
            </a:r>
            <a:r>
              <a:rPr sz="2400" dirty="0">
                <a:latin typeface="Times New Roman" pitchFamily="18" charset="0"/>
                <a:cs typeface="Times New Roman" pitchFamily="18" charset="0"/>
              </a:rPr>
              <a:t>comments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44</a:t>
            </a:fld>
            <a:endParaRPr spc="-270" dirty="0"/>
          </a:p>
        </p:txBody>
      </p:sp>
      <p:sp>
        <p:nvSpPr>
          <p:cNvPr id="3" name="object 3"/>
          <p:cNvSpPr txBox="1"/>
          <p:nvPr/>
        </p:nvSpPr>
        <p:spPr>
          <a:xfrm>
            <a:off x="764540" y="1396949"/>
            <a:ext cx="7615555" cy="3576107"/>
          </a:xfrm>
          <a:prstGeom prst="rect">
            <a:avLst/>
          </a:prstGeom>
        </p:spPr>
        <p:txBody>
          <a:bodyPr vert="horz" wrap="square" lIns="0" tIns="12700" rIns="0" bIns="0" rtlCol="0">
            <a:spAutoFit/>
          </a:bodyPr>
          <a:lstStyle/>
          <a:p>
            <a:pPr marL="355600" indent="-343535" algn="just">
              <a:lnSpc>
                <a:spcPct val="150000"/>
              </a:lnSpc>
              <a:spcBef>
                <a:spcPts val="100"/>
              </a:spcBef>
              <a:buClr>
                <a:srgbClr val="006600"/>
              </a:buClr>
              <a:buSzPct val="125000"/>
              <a:buChar char="•"/>
              <a:tabLst>
                <a:tab pos="355600" algn="l"/>
                <a:tab pos="356235" algn="l"/>
              </a:tabLst>
            </a:pPr>
            <a:r>
              <a:rPr sz="2400" dirty="0">
                <a:latin typeface="Times New Roman" pitchFamily="18" charset="0"/>
                <a:cs typeface="Times New Roman" pitchFamily="18" charset="0"/>
              </a:rPr>
              <a:t>We </a:t>
            </a:r>
            <a:r>
              <a:rPr sz="2400" spc="-5" dirty="0">
                <a:latin typeface="Times New Roman" pitchFamily="18" charset="0"/>
                <a:cs typeface="Times New Roman" pitchFamily="18" charset="0"/>
              </a:rPr>
              <a:t>don’t have time to collect outcome</a:t>
            </a:r>
            <a:r>
              <a:rPr sz="2400" spc="130" dirty="0">
                <a:latin typeface="Times New Roman" pitchFamily="18" charset="0"/>
                <a:cs typeface="Times New Roman" pitchFamily="18" charset="0"/>
              </a:rPr>
              <a:t> </a:t>
            </a:r>
            <a:r>
              <a:rPr sz="2400" spc="-5" dirty="0">
                <a:latin typeface="Times New Roman" pitchFamily="18" charset="0"/>
                <a:cs typeface="Times New Roman" pitchFamily="18" charset="0"/>
              </a:rPr>
              <a:t>measures!</a:t>
            </a:r>
            <a:endParaRPr sz="2400" dirty="0">
              <a:latin typeface="Times New Roman" pitchFamily="18" charset="0"/>
              <a:cs typeface="Times New Roman" pitchFamily="18" charset="0"/>
            </a:endParaRPr>
          </a:p>
          <a:p>
            <a:pPr marL="355600" indent="-343535" algn="just">
              <a:lnSpc>
                <a:spcPct val="150000"/>
              </a:lnSpc>
              <a:spcBef>
                <a:spcPts val="580"/>
              </a:spcBef>
              <a:buClr>
                <a:srgbClr val="006600"/>
              </a:buClr>
              <a:buSzPct val="125000"/>
              <a:buChar char="•"/>
              <a:tabLst>
                <a:tab pos="355600" algn="l"/>
                <a:tab pos="356235" algn="l"/>
              </a:tabLst>
            </a:pPr>
            <a:r>
              <a:rPr sz="2400" spc="-5" dirty="0">
                <a:latin typeface="Times New Roman" pitchFamily="18" charset="0"/>
                <a:cs typeface="Times New Roman" pitchFamily="18" charset="0"/>
              </a:rPr>
              <a:t>Nobody </a:t>
            </a:r>
            <a:r>
              <a:rPr sz="2400" dirty="0">
                <a:latin typeface="Times New Roman" pitchFamily="18" charset="0"/>
                <a:cs typeface="Times New Roman" pitchFamily="18" charset="0"/>
              </a:rPr>
              <a:t>requires </a:t>
            </a:r>
            <a:r>
              <a:rPr sz="2400" spc="-5" dirty="0">
                <a:latin typeface="Times New Roman" pitchFamily="18" charset="0"/>
                <a:cs typeface="Times New Roman" pitchFamily="18" charset="0"/>
              </a:rPr>
              <a:t>us to </a:t>
            </a:r>
            <a:r>
              <a:rPr sz="2400" spc="-10" dirty="0">
                <a:latin typeface="Times New Roman" pitchFamily="18" charset="0"/>
                <a:cs typeface="Times New Roman" pitchFamily="18" charset="0"/>
              </a:rPr>
              <a:t>collect </a:t>
            </a:r>
            <a:r>
              <a:rPr sz="2400" spc="-5" dirty="0">
                <a:latin typeface="Times New Roman" pitchFamily="18" charset="0"/>
                <a:cs typeface="Times New Roman" pitchFamily="18" charset="0"/>
              </a:rPr>
              <a:t>this</a:t>
            </a:r>
            <a:r>
              <a:rPr sz="2400" spc="125" dirty="0">
                <a:latin typeface="Times New Roman" pitchFamily="18" charset="0"/>
                <a:cs typeface="Times New Roman" pitchFamily="18" charset="0"/>
              </a:rPr>
              <a:t> </a:t>
            </a:r>
            <a:r>
              <a:rPr sz="2400" spc="-5" dirty="0">
                <a:latin typeface="Times New Roman" pitchFamily="18" charset="0"/>
                <a:cs typeface="Times New Roman" pitchFamily="18" charset="0"/>
              </a:rPr>
              <a:t>information!</a:t>
            </a:r>
            <a:endParaRPr sz="2400" dirty="0">
              <a:latin typeface="Times New Roman" pitchFamily="18" charset="0"/>
              <a:cs typeface="Times New Roman" pitchFamily="18" charset="0"/>
            </a:endParaRPr>
          </a:p>
          <a:p>
            <a:pPr marL="355600" indent="-343535" algn="just">
              <a:lnSpc>
                <a:spcPct val="150000"/>
              </a:lnSpc>
              <a:spcBef>
                <a:spcPts val="575"/>
              </a:spcBef>
              <a:buClr>
                <a:srgbClr val="006600"/>
              </a:buClr>
              <a:buSzPct val="125000"/>
              <a:buChar char="•"/>
              <a:tabLst>
                <a:tab pos="355600" algn="l"/>
                <a:tab pos="356235" algn="l"/>
              </a:tabLst>
            </a:pPr>
            <a:r>
              <a:rPr sz="2400" spc="-5" dirty="0">
                <a:latin typeface="Times New Roman" pitchFamily="18" charset="0"/>
                <a:cs typeface="Times New Roman" pitchFamily="18" charset="0"/>
              </a:rPr>
              <a:t>Measurement is</a:t>
            </a:r>
            <a:r>
              <a:rPr sz="2400" spc="35" dirty="0">
                <a:latin typeface="Times New Roman" pitchFamily="18" charset="0"/>
                <a:cs typeface="Times New Roman" pitchFamily="18" charset="0"/>
              </a:rPr>
              <a:t> </a:t>
            </a:r>
            <a:r>
              <a:rPr sz="2400" spc="-5" dirty="0">
                <a:latin typeface="Times New Roman" pitchFamily="18" charset="0"/>
                <a:cs typeface="Times New Roman" pitchFamily="18" charset="0"/>
              </a:rPr>
              <a:t>unnecessary!</a:t>
            </a:r>
            <a:endParaRPr sz="2400" dirty="0">
              <a:latin typeface="Times New Roman" pitchFamily="18" charset="0"/>
              <a:cs typeface="Times New Roman" pitchFamily="18" charset="0"/>
            </a:endParaRPr>
          </a:p>
          <a:p>
            <a:pPr marL="355600" indent="-343535" algn="just">
              <a:lnSpc>
                <a:spcPct val="150000"/>
              </a:lnSpc>
              <a:spcBef>
                <a:spcPts val="575"/>
              </a:spcBef>
              <a:buClr>
                <a:srgbClr val="006600"/>
              </a:buClr>
              <a:buSzPct val="125000"/>
              <a:buChar char="•"/>
              <a:tabLst>
                <a:tab pos="355600" algn="l"/>
                <a:tab pos="356235" algn="l"/>
              </a:tabLst>
            </a:pPr>
            <a:r>
              <a:rPr sz="2400" dirty="0">
                <a:latin typeface="Times New Roman" pitchFamily="18" charset="0"/>
                <a:cs typeface="Times New Roman" pitchFamily="18" charset="0"/>
              </a:rPr>
              <a:t>I </a:t>
            </a:r>
            <a:r>
              <a:rPr sz="2400" spc="-5" dirty="0">
                <a:latin typeface="Times New Roman" pitchFamily="18" charset="0"/>
                <a:cs typeface="Times New Roman" pitchFamily="18" charset="0"/>
              </a:rPr>
              <a:t>want to spend my time treating patients, not measuring</a:t>
            </a:r>
            <a:r>
              <a:rPr sz="2400" spc="160" dirty="0">
                <a:latin typeface="Times New Roman" pitchFamily="18" charset="0"/>
                <a:cs typeface="Times New Roman" pitchFamily="18" charset="0"/>
              </a:rPr>
              <a:t> </a:t>
            </a:r>
            <a:r>
              <a:rPr sz="2400" spc="-5" dirty="0">
                <a:latin typeface="Times New Roman" pitchFamily="18" charset="0"/>
                <a:cs typeface="Times New Roman" pitchFamily="18" charset="0"/>
              </a:rPr>
              <a:t>patients.</a:t>
            </a:r>
            <a:endParaRPr sz="2400" dirty="0">
              <a:latin typeface="Times New Roman" pitchFamily="18" charset="0"/>
              <a:cs typeface="Times New Roman" pitchFamily="18" charset="0"/>
            </a:endParaRPr>
          </a:p>
          <a:p>
            <a:pPr marL="355600" indent="-343535" algn="just">
              <a:lnSpc>
                <a:spcPct val="150000"/>
              </a:lnSpc>
              <a:spcBef>
                <a:spcPts val="580"/>
              </a:spcBef>
              <a:buClr>
                <a:srgbClr val="006600"/>
              </a:buClr>
              <a:buSzPct val="125000"/>
              <a:buChar char="•"/>
              <a:tabLst>
                <a:tab pos="355600" algn="l"/>
                <a:tab pos="356235" algn="l"/>
              </a:tabLst>
            </a:pPr>
            <a:r>
              <a:rPr sz="2400" dirty="0">
                <a:latin typeface="Times New Roman" pitchFamily="18" charset="0"/>
                <a:cs typeface="Times New Roman" pitchFamily="18" charset="0"/>
              </a:rPr>
              <a:t>I </a:t>
            </a:r>
            <a:r>
              <a:rPr sz="2400" spc="-5" dirty="0">
                <a:latin typeface="Times New Roman" pitchFamily="18" charset="0"/>
                <a:cs typeface="Times New Roman" pitchFamily="18" charset="0"/>
              </a:rPr>
              <a:t>already know how to bill using </a:t>
            </a:r>
            <a:r>
              <a:rPr sz="2400" dirty="0">
                <a:latin typeface="Times New Roman" pitchFamily="18" charset="0"/>
                <a:cs typeface="Times New Roman" pitchFamily="18" charset="0"/>
              </a:rPr>
              <a:t>G</a:t>
            </a:r>
            <a:r>
              <a:rPr sz="2400" spc="120" dirty="0">
                <a:latin typeface="Times New Roman" pitchFamily="18" charset="0"/>
                <a:cs typeface="Times New Roman" pitchFamily="18" charset="0"/>
              </a:rPr>
              <a:t> </a:t>
            </a:r>
            <a:r>
              <a:rPr sz="2400" spc="-5" dirty="0">
                <a:latin typeface="Times New Roman" pitchFamily="18" charset="0"/>
                <a:cs typeface="Times New Roman" pitchFamily="18" charset="0"/>
              </a:rPr>
              <a:t>codes.</a:t>
            </a:r>
            <a:endParaRPr sz="2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9308" y="226821"/>
            <a:ext cx="6409690" cy="513715"/>
          </a:xfrm>
          <a:prstGeom prst="rect">
            <a:avLst/>
          </a:prstGeom>
        </p:spPr>
        <p:txBody>
          <a:bodyPr vert="horz" wrap="square" lIns="0" tIns="12700" rIns="0" bIns="0" rtlCol="0">
            <a:spAutoFit/>
          </a:bodyPr>
          <a:lstStyle/>
          <a:p>
            <a:pPr marL="12700" algn="ctr">
              <a:lnSpc>
                <a:spcPct val="100000"/>
              </a:lnSpc>
              <a:spcBef>
                <a:spcPts val="100"/>
              </a:spcBef>
            </a:pPr>
            <a:r>
              <a:rPr sz="3200" spc="-5" dirty="0"/>
              <a:t>Overall Discussion </a:t>
            </a:r>
            <a:endParaRPr sz="3200"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45</a:t>
            </a:fld>
            <a:endParaRPr spc="-270" dirty="0"/>
          </a:p>
        </p:txBody>
      </p:sp>
      <p:sp>
        <p:nvSpPr>
          <p:cNvPr id="3" name="object 3"/>
          <p:cNvSpPr txBox="1"/>
          <p:nvPr/>
        </p:nvSpPr>
        <p:spPr>
          <a:xfrm>
            <a:off x="688340" y="990600"/>
            <a:ext cx="7461884" cy="5020413"/>
          </a:xfrm>
          <a:prstGeom prst="rect">
            <a:avLst/>
          </a:prstGeom>
        </p:spPr>
        <p:txBody>
          <a:bodyPr vert="horz" wrap="square" lIns="0" tIns="78740" rIns="0" bIns="0" rtlCol="0">
            <a:spAutoFit/>
          </a:bodyPr>
          <a:lstStyle/>
          <a:p>
            <a:pPr>
              <a:lnSpc>
                <a:spcPct val="100000"/>
              </a:lnSpc>
              <a:spcBef>
                <a:spcPts val="50"/>
              </a:spcBef>
            </a:pPr>
            <a:endParaRPr sz="2050" dirty="0">
              <a:latin typeface="Liberation Sans Narrow"/>
              <a:cs typeface="Liberation Sans Narrow"/>
            </a:endParaRPr>
          </a:p>
          <a:p>
            <a:pPr marL="927100" indent="-514350" algn="just">
              <a:lnSpc>
                <a:spcPct val="150000"/>
              </a:lnSpc>
              <a:buClr>
                <a:srgbClr val="006600"/>
              </a:buClr>
              <a:buAutoNum type="arabicPeriod"/>
              <a:tabLst>
                <a:tab pos="927100" algn="l"/>
                <a:tab pos="927735" algn="l"/>
              </a:tabLst>
            </a:pPr>
            <a:r>
              <a:rPr sz="2000" spc="-5" dirty="0">
                <a:latin typeface="Times New Roman" pitchFamily="18" charset="0"/>
                <a:cs typeface="Times New Roman" pitchFamily="18" charset="0"/>
              </a:rPr>
              <a:t>What is the </a:t>
            </a:r>
            <a:r>
              <a:rPr sz="2000" spc="-10" dirty="0">
                <a:latin typeface="Times New Roman" pitchFamily="18" charset="0"/>
                <a:cs typeface="Times New Roman" pitchFamily="18" charset="0"/>
              </a:rPr>
              <a:t>value </a:t>
            </a:r>
            <a:r>
              <a:rPr sz="2000" spc="-5" dirty="0">
                <a:latin typeface="Times New Roman" pitchFamily="18" charset="0"/>
                <a:cs typeface="Times New Roman" pitchFamily="18" charset="0"/>
              </a:rPr>
              <a:t>of </a:t>
            </a:r>
            <a:r>
              <a:rPr sz="2000" spc="-10" dirty="0">
                <a:latin typeface="Times New Roman" pitchFamily="18" charset="0"/>
                <a:cs typeface="Times New Roman" pitchFamily="18" charset="0"/>
              </a:rPr>
              <a:t>using </a:t>
            </a:r>
            <a:r>
              <a:rPr sz="2000" spc="-5" dirty="0">
                <a:latin typeface="Times New Roman" pitchFamily="18" charset="0"/>
                <a:cs typeface="Times New Roman" pitchFamily="18" charset="0"/>
              </a:rPr>
              <a:t>the ICF </a:t>
            </a:r>
            <a:r>
              <a:rPr sz="2000" dirty="0">
                <a:latin typeface="Times New Roman" pitchFamily="18" charset="0"/>
                <a:cs typeface="Times New Roman" pitchFamily="18" charset="0"/>
              </a:rPr>
              <a:t>to </a:t>
            </a:r>
            <a:r>
              <a:rPr sz="2000" spc="-10" dirty="0">
                <a:latin typeface="Times New Roman" pitchFamily="18" charset="0"/>
                <a:cs typeface="Times New Roman" pitchFamily="18" charset="0"/>
              </a:rPr>
              <a:t>organize your </a:t>
            </a:r>
            <a:r>
              <a:rPr sz="2000" spc="-10" dirty="0" smtClean="0">
                <a:latin typeface="Times New Roman" pitchFamily="18" charset="0"/>
                <a:cs typeface="Times New Roman" pitchFamily="18" charset="0"/>
              </a:rPr>
              <a:t>clinical</a:t>
            </a:r>
            <a:r>
              <a:rPr lang="en-IN" sz="2000" dirty="0">
                <a:latin typeface="Times New Roman" pitchFamily="18" charset="0"/>
                <a:cs typeface="Times New Roman" pitchFamily="18" charset="0"/>
              </a:rPr>
              <a:t> </a:t>
            </a:r>
            <a:r>
              <a:rPr sz="2000" spc="-10" dirty="0" smtClean="0">
                <a:latin typeface="Times New Roman" pitchFamily="18" charset="0"/>
                <a:cs typeface="Times New Roman" pitchFamily="18" charset="0"/>
              </a:rPr>
              <a:t>measures</a:t>
            </a:r>
            <a:r>
              <a:rPr sz="2000" spc="-10" dirty="0">
                <a:latin typeface="Times New Roman" pitchFamily="18" charset="0"/>
                <a:cs typeface="Times New Roman" pitchFamily="18" charset="0"/>
              </a:rPr>
              <a:t>?</a:t>
            </a:r>
            <a:endParaRPr sz="2000" dirty="0">
              <a:latin typeface="Times New Roman" pitchFamily="18" charset="0"/>
              <a:cs typeface="Times New Roman" pitchFamily="18" charset="0"/>
            </a:endParaRPr>
          </a:p>
          <a:p>
            <a:pPr marL="927100" indent="-514350" algn="just">
              <a:lnSpc>
                <a:spcPct val="150000"/>
              </a:lnSpc>
              <a:buClr>
                <a:srgbClr val="006600"/>
              </a:buClr>
              <a:buAutoNum type="arabicPeriod" startAt="2"/>
              <a:tabLst>
                <a:tab pos="927100" algn="l"/>
                <a:tab pos="927735" algn="l"/>
              </a:tabLst>
            </a:pPr>
            <a:r>
              <a:rPr sz="2000" spc="-5" dirty="0">
                <a:latin typeface="Times New Roman" pitchFamily="18" charset="0"/>
                <a:cs typeface="Times New Roman" pitchFamily="18" charset="0"/>
              </a:rPr>
              <a:t>Why is it </a:t>
            </a:r>
            <a:r>
              <a:rPr sz="2000" spc="-10" dirty="0">
                <a:latin typeface="Times New Roman" pitchFamily="18" charset="0"/>
                <a:cs typeface="Times New Roman" pitchFamily="18" charset="0"/>
              </a:rPr>
              <a:t>critical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use </a:t>
            </a:r>
            <a:r>
              <a:rPr sz="2000" spc="-5" dirty="0">
                <a:latin typeface="Times New Roman" pitchFamily="18" charset="0"/>
                <a:cs typeface="Times New Roman" pitchFamily="18" charset="0"/>
              </a:rPr>
              <a:t>a </a:t>
            </a:r>
            <a:r>
              <a:rPr sz="2000" spc="-10" dirty="0">
                <a:latin typeface="Times New Roman" pitchFamily="18" charset="0"/>
                <a:cs typeface="Times New Roman" pitchFamily="18" charset="0"/>
              </a:rPr>
              <a:t>client-centered</a:t>
            </a:r>
            <a:r>
              <a:rPr sz="2000" spc="40" dirty="0">
                <a:latin typeface="Times New Roman" pitchFamily="18" charset="0"/>
                <a:cs typeface="Times New Roman" pitchFamily="18" charset="0"/>
              </a:rPr>
              <a:t> </a:t>
            </a:r>
            <a:r>
              <a:rPr sz="2000" spc="-10" dirty="0">
                <a:latin typeface="Times New Roman" pitchFamily="18" charset="0"/>
                <a:cs typeface="Times New Roman" pitchFamily="18" charset="0"/>
              </a:rPr>
              <a:t>approach?</a:t>
            </a:r>
            <a:endParaRPr sz="2000" dirty="0">
              <a:latin typeface="Times New Roman" pitchFamily="18" charset="0"/>
              <a:cs typeface="Times New Roman" pitchFamily="18" charset="0"/>
            </a:endParaRPr>
          </a:p>
          <a:p>
            <a:pPr marL="927100" indent="-514350" algn="just">
              <a:lnSpc>
                <a:spcPct val="150000"/>
              </a:lnSpc>
              <a:buClr>
                <a:srgbClr val="006600"/>
              </a:buClr>
              <a:buAutoNum type="arabicPeriod" startAt="2"/>
              <a:tabLst>
                <a:tab pos="927100" algn="l"/>
                <a:tab pos="927735" algn="l"/>
              </a:tabLst>
            </a:pPr>
            <a:r>
              <a:rPr sz="2000" spc="-5" dirty="0">
                <a:latin typeface="Times New Roman" pitchFamily="18" charset="0"/>
                <a:cs typeface="Times New Roman" pitchFamily="18" charset="0"/>
              </a:rPr>
              <a:t>Why </a:t>
            </a:r>
            <a:r>
              <a:rPr sz="2000" spc="-10" dirty="0">
                <a:latin typeface="Times New Roman" pitchFamily="18" charset="0"/>
                <a:cs typeface="Times New Roman" pitchFamily="18" charset="0"/>
              </a:rPr>
              <a:t>should you use valid and reliable</a:t>
            </a:r>
            <a:r>
              <a:rPr sz="2000" spc="45" dirty="0">
                <a:latin typeface="Times New Roman" pitchFamily="18" charset="0"/>
                <a:cs typeface="Times New Roman" pitchFamily="18" charset="0"/>
              </a:rPr>
              <a:t> </a:t>
            </a:r>
            <a:r>
              <a:rPr sz="2000" spc="-10" dirty="0">
                <a:latin typeface="Times New Roman" pitchFamily="18" charset="0"/>
                <a:cs typeface="Times New Roman" pitchFamily="18" charset="0"/>
              </a:rPr>
              <a:t>measures?</a:t>
            </a:r>
            <a:endParaRPr sz="2000" dirty="0">
              <a:latin typeface="Times New Roman" pitchFamily="18" charset="0"/>
              <a:cs typeface="Times New Roman" pitchFamily="18" charset="0"/>
            </a:endParaRPr>
          </a:p>
          <a:p>
            <a:pPr marL="927100" indent="-514350" algn="just">
              <a:lnSpc>
                <a:spcPct val="150000"/>
              </a:lnSpc>
              <a:buClr>
                <a:srgbClr val="006600"/>
              </a:buClr>
              <a:buAutoNum type="arabicPeriod" startAt="2"/>
              <a:tabLst>
                <a:tab pos="927100" algn="l"/>
                <a:tab pos="927735" algn="l"/>
                <a:tab pos="3275965" algn="l"/>
              </a:tabLst>
            </a:pPr>
            <a:r>
              <a:rPr sz="2000" spc="-10" dirty="0">
                <a:latin typeface="Times New Roman" pitchFamily="18" charset="0"/>
                <a:cs typeface="Times New Roman" pitchFamily="18" charset="0"/>
              </a:rPr>
              <a:t>How can</a:t>
            </a:r>
            <a:r>
              <a:rPr sz="2000" spc="35" dirty="0">
                <a:latin typeface="Times New Roman" pitchFamily="18" charset="0"/>
                <a:cs typeface="Times New Roman" pitchFamily="18" charset="0"/>
              </a:rPr>
              <a:t> </a:t>
            </a:r>
            <a:r>
              <a:rPr sz="2000" spc="-10" dirty="0">
                <a:latin typeface="Times New Roman" pitchFamily="18" charset="0"/>
                <a:cs typeface="Times New Roman" pitchFamily="18" charset="0"/>
              </a:rPr>
              <a:t>you</a:t>
            </a:r>
            <a:r>
              <a:rPr sz="2000" spc="10" dirty="0">
                <a:latin typeface="Times New Roman" pitchFamily="18" charset="0"/>
                <a:cs typeface="Times New Roman" pitchFamily="18" charset="0"/>
              </a:rPr>
              <a:t> </a:t>
            </a:r>
            <a:r>
              <a:rPr sz="2000" spc="-10" dirty="0">
                <a:latin typeface="Times New Roman" pitchFamily="18" charset="0"/>
                <a:cs typeface="Times New Roman" pitchFamily="18" charset="0"/>
              </a:rPr>
              <a:t>interpret	change and know that </a:t>
            </a:r>
            <a:r>
              <a:rPr sz="2000" spc="-5" dirty="0">
                <a:latin typeface="Times New Roman" pitchFamily="18" charset="0"/>
                <a:cs typeface="Times New Roman" pitchFamily="18" charset="0"/>
              </a:rPr>
              <a:t>the </a:t>
            </a:r>
            <a:r>
              <a:rPr sz="2000" spc="-10" dirty="0">
                <a:latin typeface="Times New Roman" pitchFamily="18" charset="0"/>
                <a:cs typeface="Times New Roman" pitchFamily="18" charset="0"/>
              </a:rPr>
              <a:t>patient</a:t>
            </a:r>
            <a:r>
              <a:rPr sz="2000" spc="25" dirty="0">
                <a:latin typeface="Times New Roman" pitchFamily="18" charset="0"/>
                <a:cs typeface="Times New Roman" pitchFamily="18" charset="0"/>
              </a:rPr>
              <a:t> </a:t>
            </a:r>
            <a:r>
              <a:rPr sz="2000" spc="-10" dirty="0" smtClean="0">
                <a:latin typeface="Times New Roman" pitchFamily="18" charset="0"/>
                <a:cs typeface="Times New Roman" pitchFamily="18" charset="0"/>
              </a:rPr>
              <a:t>has</a:t>
            </a:r>
            <a:r>
              <a:rPr lang="en-IN" sz="2000" dirty="0">
                <a:latin typeface="Times New Roman" pitchFamily="18" charset="0"/>
                <a:cs typeface="Times New Roman" pitchFamily="18" charset="0"/>
              </a:rPr>
              <a:t> </a:t>
            </a:r>
            <a:r>
              <a:rPr sz="2000" spc="-10" dirty="0" smtClean="0">
                <a:latin typeface="Times New Roman" pitchFamily="18" charset="0"/>
                <a:cs typeface="Times New Roman" pitchFamily="18" charset="0"/>
              </a:rPr>
              <a:t>made </a:t>
            </a:r>
            <a:r>
              <a:rPr sz="2000" spc="-5" dirty="0">
                <a:latin typeface="Times New Roman" pitchFamily="18" charset="0"/>
                <a:cs typeface="Times New Roman" pitchFamily="18" charset="0"/>
              </a:rPr>
              <a:t>a </a:t>
            </a:r>
            <a:r>
              <a:rPr sz="2000" spc="-10" dirty="0">
                <a:latin typeface="Times New Roman" pitchFamily="18" charset="0"/>
                <a:cs typeface="Times New Roman" pitchFamily="18" charset="0"/>
              </a:rPr>
              <a:t>meaningful</a:t>
            </a:r>
            <a:r>
              <a:rPr sz="2000" spc="30" dirty="0">
                <a:latin typeface="Times New Roman" pitchFamily="18" charset="0"/>
                <a:cs typeface="Times New Roman" pitchFamily="18" charset="0"/>
              </a:rPr>
              <a:t> </a:t>
            </a:r>
            <a:r>
              <a:rPr sz="2000" spc="-10" dirty="0">
                <a:latin typeface="Times New Roman" pitchFamily="18" charset="0"/>
                <a:cs typeface="Times New Roman" pitchFamily="18" charset="0"/>
              </a:rPr>
              <a:t>improvement?</a:t>
            </a:r>
            <a:endParaRPr sz="2000" dirty="0">
              <a:latin typeface="Times New Roman" pitchFamily="18" charset="0"/>
              <a:cs typeface="Times New Roman" pitchFamily="18" charset="0"/>
            </a:endParaRPr>
          </a:p>
          <a:p>
            <a:pPr marL="927100" marR="204470" indent="-513715" algn="just">
              <a:lnSpc>
                <a:spcPct val="150000"/>
              </a:lnSpc>
              <a:spcBef>
                <a:spcPts val="509"/>
              </a:spcBef>
              <a:buClr>
                <a:srgbClr val="006600"/>
              </a:buClr>
              <a:buAutoNum type="arabicPeriod" startAt="5"/>
              <a:tabLst>
                <a:tab pos="927100" algn="l"/>
                <a:tab pos="927735" algn="l"/>
              </a:tabLst>
            </a:pPr>
            <a:r>
              <a:rPr sz="2000" spc="-5" dirty="0">
                <a:latin typeface="Times New Roman" pitchFamily="18" charset="0"/>
                <a:cs typeface="Times New Roman" pitchFamily="18" charset="0"/>
              </a:rPr>
              <a:t>What </a:t>
            </a:r>
            <a:r>
              <a:rPr sz="2000" spc="-10" dirty="0">
                <a:latin typeface="Times New Roman" pitchFamily="18" charset="0"/>
                <a:cs typeface="Times New Roman" pitchFamily="18" charset="0"/>
              </a:rPr>
              <a:t>strategies could you use </a:t>
            </a:r>
            <a:r>
              <a:rPr sz="2000" spc="-5" dirty="0">
                <a:latin typeface="Times New Roman" pitchFamily="18" charset="0"/>
                <a:cs typeface="Times New Roman" pitchFamily="18" charset="0"/>
              </a:rPr>
              <a:t>to </a:t>
            </a:r>
            <a:r>
              <a:rPr sz="2000" spc="-10" dirty="0">
                <a:latin typeface="Times New Roman" pitchFamily="18" charset="0"/>
                <a:cs typeface="Times New Roman" pitchFamily="18" charset="0"/>
              </a:rPr>
              <a:t>introduce measures into your  practice?</a:t>
            </a:r>
            <a:endParaRPr sz="2000" dirty="0">
              <a:latin typeface="Times New Roman" pitchFamily="18" charset="0"/>
              <a:cs typeface="Times New Roman" pitchFamily="18" charset="0"/>
            </a:endParaRPr>
          </a:p>
          <a:p>
            <a:pPr marL="927100" indent="-514350" algn="just">
              <a:lnSpc>
                <a:spcPct val="150000"/>
              </a:lnSpc>
              <a:spcBef>
                <a:spcPts val="20"/>
              </a:spcBef>
              <a:buClr>
                <a:srgbClr val="006600"/>
              </a:buClr>
              <a:buAutoNum type="arabicPeriod" startAt="5"/>
              <a:tabLst>
                <a:tab pos="927100" algn="l"/>
                <a:tab pos="927735" algn="l"/>
              </a:tabLst>
            </a:pPr>
            <a:r>
              <a:rPr sz="2000" spc="-5" dirty="0">
                <a:latin typeface="Times New Roman" pitchFamily="18" charset="0"/>
                <a:cs typeface="Times New Roman" pitchFamily="18" charset="0"/>
              </a:rPr>
              <a:t>What can you do to </a:t>
            </a:r>
            <a:r>
              <a:rPr sz="2000" spc="-10" dirty="0">
                <a:latin typeface="Times New Roman" pitchFamily="18" charset="0"/>
                <a:cs typeface="Times New Roman" pitchFamily="18" charset="0"/>
              </a:rPr>
              <a:t>overcome </a:t>
            </a:r>
            <a:r>
              <a:rPr sz="2000" spc="-5" dirty="0">
                <a:latin typeface="Times New Roman" pitchFamily="18" charset="0"/>
                <a:cs typeface="Times New Roman" pitchFamily="18" charset="0"/>
              </a:rPr>
              <a:t>barriers </a:t>
            </a:r>
            <a:r>
              <a:rPr sz="2000" spc="-10" dirty="0">
                <a:latin typeface="Times New Roman" pitchFamily="18" charset="0"/>
                <a:cs typeface="Times New Roman" pitchFamily="18" charset="0"/>
              </a:rPr>
              <a:t>you </a:t>
            </a:r>
            <a:r>
              <a:rPr sz="2000" spc="-5" dirty="0">
                <a:latin typeface="Times New Roman" pitchFamily="18" charset="0"/>
                <a:cs typeface="Times New Roman" pitchFamily="18" charset="0"/>
              </a:rPr>
              <a:t>will </a:t>
            </a:r>
            <a:r>
              <a:rPr sz="2000" spc="-10" dirty="0">
                <a:latin typeface="Times New Roman" pitchFamily="18" charset="0"/>
                <a:cs typeface="Times New Roman" pitchFamily="18" charset="0"/>
              </a:rPr>
              <a:t>find in</a:t>
            </a:r>
            <a:r>
              <a:rPr sz="2000" spc="10" dirty="0">
                <a:latin typeface="Times New Roman" pitchFamily="18" charset="0"/>
                <a:cs typeface="Times New Roman" pitchFamily="18" charset="0"/>
              </a:rPr>
              <a:t> </a:t>
            </a:r>
            <a:r>
              <a:rPr sz="2000" spc="-10" dirty="0" smtClean="0">
                <a:latin typeface="Times New Roman" pitchFamily="18" charset="0"/>
                <a:cs typeface="Times New Roman" pitchFamily="18" charset="0"/>
              </a:rPr>
              <a:t>developing</a:t>
            </a:r>
            <a:r>
              <a:rPr lang="en-IN" sz="2000" dirty="0">
                <a:latin typeface="Times New Roman" pitchFamily="18" charset="0"/>
                <a:cs typeface="Times New Roman" pitchFamily="18" charset="0"/>
              </a:rPr>
              <a:t> </a:t>
            </a:r>
            <a:r>
              <a:rPr sz="2000" spc="-5" dirty="0" smtClean="0">
                <a:latin typeface="Times New Roman" pitchFamily="18" charset="0"/>
                <a:cs typeface="Times New Roman" pitchFamily="18" charset="0"/>
              </a:rPr>
              <a:t>an </a:t>
            </a:r>
            <a:r>
              <a:rPr sz="2000" spc="-10" dirty="0">
                <a:latin typeface="Times New Roman" pitchFamily="18" charset="0"/>
                <a:cs typeface="Times New Roman" pitchFamily="18" charset="0"/>
              </a:rPr>
              <a:t>outcome measurement plan </a:t>
            </a:r>
            <a:r>
              <a:rPr sz="2000" spc="-5" dirty="0">
                <a:latin typeface="Times New Roman" pitchFamily="18" charset="0"/>
                <a:cs typeface="Times New Roman" pitchFamily="18" charset="0"/>
              </a:rPr>
              <a:t>in </a:t>
            </a:r>
            <a:r>
              <a:rPr sz="2000" spc="-10" dirty="0">
                <a:latin typeface="Times New Roman" pitchFamily="18" charset="0"/>
                <a:cs typeface="Times New Roman" pitchFamily="18" charset="0"/>
              </a:rPr>
              <a:t>your clinical</a:t>
            </a:r>
            <a:r>
              <a:rPr sz="2000" spc="65" dirty="0">
                <a:latin typeface="Times New Roman" pitchFamily="18" charset="0"/>
                <a:cs typeface="Times New Roman" pitchFamily="18" charset="0"/>
              </a:rPr>
              <a:t> </a:t>
            </a:r>
            <a:r>
              <a:rPr sz="2000" spc="-10" dirty="0">
                <a:latin typeface="Times New Roman" pitchFamily="18" charset="0"/>
                <a:cs typeface="Times New Roman" pitchFamily="18" charset="0"/>
              </a:rPr>
              <a:t>site?</a:t>
            </a:r>
            <a:endParaRPr sz="20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97301" y="2229688"/>
            <a:ext cx="3552190" cy="1245235"/>
          </a:xfrm>
          <a:prstGeom prst="rect">
            <a:avLst/>
          </a:prstGeom>
        </p:spPr>
        <p:txBody>
          <a:bodyPr vert="horz" wrap="square" lIns="0" tIns="12065" rIns="0" bIns="0" rtlCol="0">
            <a:spAutoFit/>
          </a:bodyPr>
          <a:lstStyle/>
          <a:p>
            <a:pPr marL="422275" marR="5080" indent="-410209">
              <a:lnSpc>
                <a:spcPct val="100000"/>
              </a:lnSpc>
              <a:spcBef>
                <a:spcPts val="95"/>
              </a:spcBef>
            </a:pPr>
            <a:r>
              <a:rPr sz="4000" spc="-5" dirty="0"/>
              <a:t>Questions</a:t>
            </a:r>
            <a:r>
              <a:rPr sz="4000" spc="-60" dirty="0"/>
              <a:t> </a:t>
            </a:r>
            <a:r>
              <a:rPr sz="4000" spc="-5" dirty="0"/>
              <a:t>and  Discussion</a:t>
            </a:r>
            <a:endParaRPr sz="400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46</a:t>
            </a:fld>
            <a:endParaRPr spc="-270" dirty="0"/>
          </a:p>
        </p:txBody>
      </p:sp>
      <p:sp>
        <p:nvSpPr>
          <p:cNvPr id="3" name="object 3"/>
          <p:cNvSpPr/>
          <p:nvPr/>
        </p:nvSpPr>
        <p:spPr>
          <a:xfrm>
            <a:off x="3571875" y="3733800"/>
            <a:ext cx="1990725" cy="2819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228600"/>
            <a:ext cx="2217420" cy="513715"/>
          </a:xfrm>
          <a:prstGeom prst="rect">
            <a:avLst/>
          </a:prstGeom>
        </p:spPr>
        <p:txBody>
          <a:bodyPr vert="horz" wrap="square" lIns="0" tIns="12700" rIns="0" bIns="0" rtlCol="0">
            <a:spAutoFit/>
          </a:bodyPr>
          <a:lstStyle/>
          <a:p>
            <a:pPr marL="12700">
              <a:lnSpc>
                <a:spcPct val="100000"/>
              </a:lnSpc>
              <a:spcBef>
                <a:spcPts val="100"/>
              </a:spcBef>
            </a:pPr>
            <a:r>
              <a:rPr sz="3200" dirty="0"/>
              <a:t>Referen</a:t>
            </a:r>
            <a:r>
              <a:rPr sz="3200" spc="-15" dirty="0"/>
              <a:t>c</a:t>
            </a:r>
            <a:r>
              <a:rPr sz="3200" dirty="0"/>
              <a:t>es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47</a:t>
            </a:fld>
            <a:endParaRPr spc="-270" dirty="0"/>
          </a:p>
        </p:txBody>
      </p:sp>
      <p:sp>
        <p:nvSpPr>
          <p:cNvPr id="3" name="object 3"/>
          <p:cNvSpPr txBox="1"/>
          <p:nvPr/>
        </p:nvSpPr>
        <p:spPr>
          <a:xfrm>
            <a:off x="764540" y="744980"/>
            <a:ext cx="7682865" cy="6113020"/>
          </a:xfrm>
          <a:prstGeom prst="rect">
            <a:avLst/>
          </a:prstGeom>
        </p:spPr>
        <p:txBody>
          <a:bodyPr vert="horz" wrap="square" lIns="0" tIns="12700" rIns="0" bIns="0" rtlCol="0">
            <a:spAutoFit/>
          </a:bodyPr>
          <a:lstStyle/>
          <a:p>
            <a:pPr marL="355600" marR="5080" indent="-343535" algn="just">
              <a:lnSpc>
                <a:spcPct val="150000"/>
              </a:lnSpc>
              <a:spcBef>
                <a:spcPts val="100"/>
              </a:spcBef>
              <a:buClr>
                <a:srgbClr val="006600"/>
              </a:buClr>
              <a:buSzPct val="125000"/>
              <a:buChar char="•"/>
              <a:tabLst>
                <a:tab pos="355600" algn="l"/>
                <a:tab pos="356235" algn="l"/>
              </a:tabLst>
            </a:pPr>
            <a:r>
              <a:rPr sz="2000" spc="-5" dirty="0">
                <a:latin typeface="Times New Roman" pitchFamily="18" charset="0"/>
                <a:cs typeface="Times New Roman" pitchFamily="18" charset="0"/>
              </a:rPr>
              <a:t>Bekkering GE, van Tulder MW, Hendriks </a:t>
            </a:r>
            <a:r>
              <a:rPr sz="2000" dirty="0">
                <a:latin typeface="Times New Roman" pitchFamily="18" charset="0"/>
                <a:cs typeface="Times New Roman" pitchFamily="18" charset="0"/>
              </a:rPr>
              <a:t>EJ, </a:t>
            </a:r>
            <a:r>
              <a:rPr sz="2000" spc="-5" dirty="0">
                <a:latin typeface="Times New Roman" pitchFamily="18" charset="0"/>
                <a:cs typeface="Times New Roman" pitchFamily="18" charset="0"/>
              </a:rPr>
              <a:t>Koopmanschap MA,  Knol </a:t>
            </a:r>
            <a:r>
              <a:rPr sz="2000" dirty="0">
                <a:latin typeface="Times New Roman" pitchFamily="18" charset="0"/>
                <a:cs typeface="Times New Roman" pitchFamily="18" charset="0"/>
              </a:rPr>
              <a:t>DL, </a:t>
            </a:r>
            <a:r>
              <a:rPr sz="2000" spc="-5" dirty="0">
                <a:latin typeface="Times New Roman" pitchFamily="18" charset="0"/>
                <a:cs typeface="Times New Roman" pitchFamily="18" charset="0"/>
              </a:rPr>
              <a:t>Bouter LM, Oostendorp </a:t>
            </a:r>
            <a:r>
              <a:rPr sz="2000" dirty="0">
                <a:latin typeface="Times New Roman" pitchFamily="18" charset="0"/>
                <a:cs typeface="Times New Roman" pitchFamily="18" charset="0"/>
              </a:rPr>
              <a:t>RA. </a:t>
            </a:r>
            <a:r>
              <a:rPr sz="2000" spc="-5" dirty="0">
                <a:latin typeface="Times New Roman" pitchFamily="18" charset="0"/>
                <a:cs typeface="Times New Roman" pitchFamily="18" charset="0"/>
              </a:rPr>
              <a:t>Implementation of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guidelines on physical therapy for patients with low back </a:t>
            </a:r>
            <a:r>
              <a:rPr sz="2000" spc="-10" dirty="0">
                <a:latin typeface="Times New Roman" pitchFamily="18" charset="0"/>
                <a:cs typeface="Times New Roman" pitchFamily="18" charset="0"/>
              </a:rPr>
              <a:t>pain:  </a:t>
            </a:r>
            <a:r>
              <a:rPr sz="2000" spc="-5" dirty="0">
                <a:latin typeface="Times New Roman" pitchFamily="18" charset="0"/>
                <a:cs typeface="Times New Roman" pitchFamily="18" charset="0"/>
              </a:rPr>
              <a:t>randomized trial comparing patient outcomes after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standard and  active implementation strategy. Phys Ther 2005;</a:t>
            </a:r>
            <a:r>
              <a:rPr sz="2000" spc="155" dirty="0">
                <a:latin typeface="Times New Roman" pitchFamily="18" charset="0"/>
                <a:cs typeface="Times New Roman" pitchFamily="18" charset="0"/>
              </a:rPr>
              <a:t> </a:t>
            </a:r>
            <a:r>
              <a:rPr sz="2000" spc="-5" dirty="0">
                <a:latin typeface="Times New Roman" pitchFamily="18" charset="0"/>
                <a:cs typeface="Times New Roman" pitchFamily="18" charset="0"/>
              </a:rPr>
              <a:t>85(6):544-555.</a:t>
            </a:r>
            <a:endParaRPr sz="2000" dirty="0">
              <a:latin typeface="Times New Roman" pitchFamily="18" charset="0"/>
              <a:cs typeface="Times New Roman" pitchFamily="18" charset="0"/>
            </a:endParaRPr>
          </a:p>
          <a:p>
            <a:pPr marL="355600" marR="222885"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Duncan </a:t>
            </a:r>
            <a:r>
              <a:rPr sz="2000" dirty="0">
                <a:latin typeface="Times New Roman" pitchFamily="18" charset="0"/>
                <a:cs typeface="Times New Roman" pitchFamily="18" charset="0"/>
              </a:rPr>
              <a:t>PW, Horner </a:t>
            </a:r>
            <a:r>
              <a:rPr sz="2000" spc="-5" dirty="0">
                <a:latin typeface="Times New Roman" pitchFamily="18" charset="0"/>
                <a:cs typeface="Times New Roman" pitchFamily="18" charset="0"/>
              </a:rPr>
              <a:t>RD, Reker </a:t>
            </a:r>
            <a:r>
              <a:rPr sz="2000" dirty="0">
                <a:latin typeface="Times New Roman" pitchFamily="18" charset="0"/>
                <a:cs typeface="Times New Roman" pitchFamily="18" charset="0"/>
              </a:rPr>
              <a:t>DM, </a:t>
            </a:r>
            <a:r>
              <a:rPr sz="2000" spc="-5" dirty="0">
                <a:latin typeface="Times New Roman" pitchFamily="18" charset="0"/>
                <a:cs typeface="Times New Roman" pitchFamily="18" charset="0"/>
              </a:rPr>
              <a:t>Samsa GP, Hoenig </a:t>
            </a:r>
            <a:r>
              <a:rPr sz="2000" dirty="0">
                <a:latin typeface="Times New Roman" pitchFamily="18" charset="0"/>
                <a:cs typeface="Times New Roman" pitchFamily="18" charset="0"/>
              </a:rPr>
              <a:t>H,  </a:t>
            </a:r>
            <a:r>
              <a:rPr sz="2000" spc="-5" dirty="0">
                <a:latin typeface="Times New Roman" pitchFamily="18" charset="0"/>
                <a:cs typeface="Times New Roman" pitchFamily="18" charset="0"/>
              </a:rPr>
              <a:t>Hamilton </a:t>
            </a:r>
            <a:r>
              <a:rPr sz="2000" dirty="0">
                <a:latin typeface="Times New Roman" pitchFamily="18" charset="0"/>
                <a:cs typeface="Times New Roman" pitchFamily="18" charset="0"/>
              </a:rPr>
              <a:t>B, </a:t>
            </a:r>
            <a:r>
              <a:rPr sz="2000" spc="-10" dirty="0">
                <a:latin typeface="Times New Roman" pitchFamily="18" charset="0"/>
                <a:cs typeface="Times New Roman" pitchFamily="18" charset="0"/>
              </a:rPr>
              <a:t>LaClair </a:t>
            </a:r>
            <a:r>
              <a:rPr sz="2000" dirty="0">
                <a:latin typeface="Times New Roman" pitchFamily="18" charset="0"/>
                <a:cs typeface="Times New Roman" pitchFamily="18" charset="0"/>
              </a:rPr>
              <a:t>BJ, </a:t>
            </a:r>
            <a:r>
              <a:rPr sz="2000" spc="-5" dirty="0">
                <a:latin typeface="Times New Roman" pitchFamily="18" charset="0"/>
                <a:cs typeface="Times New Roman" pitchFamily="18" charset="0"/>
              </a:rPr>
              <a:t>Dudley </a:t>
            </a:r>
            <a:r>
              <a:rPr sz="2000" dirty="0">
                <a:latin typeface="Times New Roman" pitchFamily="18" charset="0"/>
                <a:cs typeface="Times New Roman" pitchFamily="18" charset="0"/>
              </a:rPr>
              <a:t>TK. </a:t>
            </a:r>
            <a:r>
              <a:rPr sz="2000" spc="-5" dirty="0">
                <a:latin typeface="Times New Roman" pitchFamily="18" charset="0"/>
                <a:cs typeface="Times New Roman" pitchFamily="18" charset="0"/>
              </a:rPr>
              <a:t>Adherence to postacute  rehabilitation </a:t>
            </a:r>
            <a:r>
              <a:rPr sz="2000" spc="-10" dirty="0">
                <a:latin typeface="Times New Roman" pitchFamily="18" charset="0"/>
                <a:cs typeface="Times New Roman" pitchFamily="18" charset="0"/>
              </a:rPr>
              <a:t>guidelines </a:t>
            </a:r>
            <a:r>
              <a:rPr sz="2000" spc="-5" dirty="0">
                <a:latin typeface="Times New Roman" pitchFamily="18" charset="0"/>
                <a:cs typeface="Times New Roman" pitchFamily="18" charset="0"/>
              </a:rPr>
              <a:t>is associated with functional </a:t>
            </a:r>
            <a:r>
              <a:rPr sz="2000" dirty="0">
                <a:latin typeface="Times New Roman" pitchFamily="18" charset="0"/>
                <a:cs typeface="Times New Roman" pitchFamily="18" charset="0"/>
              </a:rPr>
              <a:t>recovery </a:t>
            </a:r>
            <a:r>
              <a:rPr sz="2000" spc="-5" dirty="0">
                <a:latin typeface="Times New Roman" pitchFamily="18" charset="0"/>
                <a:cs typeface="Times New Roman" pitchFamily="18" charset="0"/>
              </a:rPr>
              <a:t>in  stroke. </a:t>
            </a:r>
            <a:r>
              <a:rPr sz="2000" dirty="0">
                <a:latin typeface="Times New Roman" pitchFamily="18" charset="0"/>
                <a:cs typeface="Times New Roman" pitchFamily="18" charset="0"/>
              </a:rPr>
              <a:t>Stroke </a:t>
            </a:r>
            <a:r>
              <a:rPr sz="2000" spc="-5" dirty="0">
                <a:latin typeface="Times New Roman" pitchFamily="18" charset="0"/>
                <a:cs typeface="Times New Roman" pitchFamily="18" charset="0"/>
              </a:rPr>
              <a:t>2002;</a:t>
            </a:r>
            <a:r>
              <a:rPr sz="2000" spc="45" dirty="0">
                <a:latin typeface="Times New Roman" pitchFamily="18" charset="0"/>
                <a:cs typeface="Times New Roman" pitchFamily="18" charset="0"/>
              </a:rPr>
              <a:t> </a:t>
            </a:r>
            <a:r>
              <a:rPr sz="2000" spc="-5" dirty="0">
                <a:latin typeface="Times New Roman" pitchFamily="18" charset="0"/>
                <a:cs typeface="Times New Roman" pitchFamily="18" charset="0"/>
              </a:rPr>
              <a:t>33(1):167-177.</a:t>
            </a:r>
            <a:endParaRPr sz="2000" dirty="0">
              <a:latin typeface="Times New Roman" pitchFamily="18" charset="0"/>
              <a:cs typeface="Times New Roman" pitchFamily="18" charset="0"/>
            </a:endParaRPr>
          </a:p>
          <a:p>
            <a:pPr marL="355600" marR="20066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Reker </a:t>
            </a:r>
            <a:r>
              <a:rPr sz="2000" dirty="0">
                <a:latin typeface="Times New Roman" pitchFamily="18" charset="0"/>
                <a:cs typeface="Times New Roman" pitchFamily="18" charset="0"/>
              </a:rPr>
              <a:t>DM, </a:t>
            </a:r>
            <a:r>
              <a:rPr sz="2000" spc="-5" dirty="0">
                <a:latin typeface="Times New Roman" pitchFamily="18" charset="0"/>
                <a:cs typeface="Times New Roman" pitchFamily="18" charset="0"/>
              </a:rPr>
              <a:t>Duncan </a:t>
            </a:r>
            <a:r>
              <a:rPr sz="2000" dirty="0">
                <a:latin typeface="Times New Roman" pitchFamily="18" charset="0"/>
                <a:cs typeface="Times New Roman" pitchFamily="18" charset="0"/>
              </a:rPr>
              <a:t>PW, Horner </a:t>
            </a:r>
            <a:r>
              <a:rPr sz="2000" spc="-5" dirty="0">
                <a:latin typeface="Times New Roman" pitchFamily="18" charset="0"/>
                <a:cs typeface="Times New Roman" pitchFamily="18" charset="0"/>
              </a:rPr>
              <a:t>RD, Hoenig </a:t>
            </a:r>
            <a:r>
              <a:rPr sz="2000" dirty="0">
                <a:latin typeface="Times New Roman" pitchFamily="18" charset="0"/>
                <a:cs typeface="Times New Roman" pitchFamily="18" charset="0"/>
              </a:rPr>
              <a:t>H, </a:t>
            </a:r>
            <a:r>
              <a:rPr sz="2000" spc="-5" dirty="0">
                <a:latin typeface="Times New Roman" pitchFamily="18" charset="0"/>
                <a:cs typeface="Times New Roman" pitchFamily="18" charset="0"/>
              </a:rPr>
              <a:t>Samsa GP,  Hamilton BB, Dudley TK. Postacute stroke </a:t>
            </a:r>
            <a:r>
              <a:rPr sz="2000" spc="-10" dirty="0">
                <a:latin typeface="Times New Roman" pitchFamily="18" charset="0"/>
                <a:cs typeface="Times New Roman" pitchFamily="18" charset="0"/>
              </a:rPr>
              <a:t>guideline </a:t>
            </a:r>
            <a:r>
              <a:rPr sz="2000" spc="-5" dirty="0">
                <a:latin typeface="Times New Roman" pitchFamily="18" charset="0"/>
                <a:cs typeface="Times New Roman" pitchFamily="18" charset="0"/>
              </a:rPr>
              <a:t>compliance  is associated with greater patient satisfaction. </a:t>
            </a:r>
            <a:r>
              <a:rPr sz="2000" dirty="0">
                <a:latin typeface="Times New Roman" pitchFamily="18" charset="0"/>
                <a:cs typeface="Times New Roman" pitchFamily="18" charset="0"/>
              </a:rPr>
              <a:t>Arch </a:t>
            </a:r>
            <a:r>
              <a:rPr sz="2000" spc="-5" dirty="0">
                <a:latin typeface="Times New Roman" pitchFamily="18" charset="0"/>
                <a:cs typeface="Times New Roman" pitchFamily="18" charset="0"/>
              </a:rPr>
              <a:t>Phys Med  Rehabil 2002;</a:t>
            </a:r>
            <a:r>
              <a:rPr sz="2000" spc="85" dirty="0">
                <a:latin typeface="Times New Roman" pitchFamily="18" charset="0"/>
                <a:cs typeface="Times New Roman" pitchFamily="18" charset="0"/>
              </a:rPr>
              <a:t> </a:t>
            </a:r>
            <a:r>
              <a:rPr sz="2000" spc="-5" dirty="0">
                <a:latin typeface="Times New Roman" pitchFamily="18" charset="0"/>
                <a:cs typeface="Times New Roman" pitchFamily="18" charset="0"/>
              </a:rPr>
              <a:t>83(6):750-756.</a:t>
            </a:r>
            <a:endParaRPr sz="20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2217420" cy="513715"/>
          </a:xfrm>
          <a:prstGeom prst="rect">
            <a:avLst/>
          </a:prstGeom>
        </p:spPr>
        <p:txBody>
          <a:bodyPr vert="horz" wrap="square" lIns="0" tIns="12700" rIns="0" bIns="0" rtlCol="0">
            <a:spAutoFit/>
          </a:bodyPr>
          <a:lstStyle/>
          <a:p>
            <a:pPr marL="12700">
              <a:lnSpc>
                <a:spcPct val="100000"/>
              </a:lnSpc>
              <a:spcBef>
                <a:spcPts val="100"/>
              </a:spcBef>
            </a:pPr>
            <a:r>
              <a:rPr sz="3200" dirty="0"/>
              <a:t>Referen</a:t>
            </a:r>
            <a:r>
              <a:rPr sz="3200" spc="-15" dirty="0"/>
              <a:t>c</a:t>
            </a:r>
            <a:r>
              <a:rPr sz="3200" dirty="0"/>
              <a:t>es</a:t>
            </a:r>
            <a:endParaRPr sz="320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48</a:t>
            </a:fld>
            <a:endParaRPr spc="-270" dirty="0"/>
          </a:p>
        </p:txBody>
      </p:sp>
      <p:sp>
        <p:nvSpPr>
          <p:cNvPr id="3" name="object 3"/>
          <p:cNvSpPr txBox="1"/>
          <p:nvPr/>
        </p:nvSpPr>
        <p:spPr>
          <a:xfrm>
            <a:off x="764540" y="914400"/>
            <a:ext cx="7612380" cy="5728299"/>
          </a:xfrm>
          <a:prstGeom prst="rect">
            <a:avLst/>
          </a:prstGeom>
        </p:spPr>
        <p:txBody>
          <a:bodyPr vert="horz" wrap="square" lIns="0" tIns="12700" rIns="0" bIns="0" rtlCol="0">
            <a:spAutoFit/>
          </a:bodyPr>
          <a:lstStyle/>
          <a:p>
            <a:pPr marL="355600" marR="5080" indent="-343535" algn="just">
              <a:lnSpc>
                <a:spcPct val="150000"/>
              </a:lnSpc>
              <a:spcBef>
                <a:spcPts val="100"/>
              </a:spcBef>
              <a:buClr>
                <a:srgbClr val="006600"/>
              </a:buClr>
              <a:buSzPct val="125000"/>
              <a:buChar char="•"/>
              <a:tabLst>
                <a:tab pos="355600" algn="l"/>
                <a:tab pos="356235" algn="l"/>
              </a:tabLst>
            </a:pPr>
            <a:r>
              <a:rPr sz="2000" spc="-10" dirty="0">
                <a:latin typeface="Times New Roman" pitchFamily="18" charset="0"/>
                <a:cs typeface="Times New Roman" pitchFamily="18" charset="0"/>
              </a:rPr>
              <a:t>Swinkels </a:t>
            </a:r>
            <a:r>
              <a:rPr sz="2000" spc="-5" dirty="0">
                <a:latin typeface="Times New Roman" pitchFamily="18" charset="0"/>
                <a:cs typeface="Times New Roman" pitchFamily="18" charset="0"/>
              </a:rPr>
              <a:t>RA, van Peppen RP, </a:t>
            </a:r>
            <a:r>
              <a:rPr sz="2000" dirty="0">
                <a:latin typeface="Times New Roman" pitchFamily="18" charset="0"/>
                <a:cs typeface="Times New Roman" pitchFamily="18" charset="0"/>
              </a:rPr>
              <a:t>Wittink H, </a:t>
            </a:r>
            <a:r>
              <a:rPr sz="2000" spc="-5" dirty="0">
                <a:latin typeface="Times New Roman" pitchFamily="18" charset="0"/>
                <a:cs typeface="Times New Roman" pitchFamily="18" charset="0"/>
              </a:rPr>
              <a:t>Custers JW, Beurskens  </a:t>
            </a:r>
            <a:r>
              <a:rPr sz="2000" dirty="0">
                <a:latin typeface="Times New Roman" pitchFamily="18" charset="0"/>
                <a:cs typeface="Times New Roman" pitchFamily="18" charset="0"/>
              </a:rPr>
              <a:t>AJ. </a:t>
            </a:r>
            <a:r>
              <a:rPr sz="2000" spc="-5" dirty="0">
                <a:latin typeface="Times New Roman" pitchFamily="18" charset="0"/>
                <a:cs typeface="Times New Roman" pitchFamily="18" charset="0"/>
              </a:rPr>
              <a:t>Current use and barriers and facilitators for </a:t>
            </a:r>
            <a:r>
              <a:rPr sz="2000" spc="-10" dirty="0">
                <a:latin typeface="Times New Roman" pitchFamily="18" charset="0"/>
                <a:cs typeface="Times New Roman" pitchFamily="18" charset="0"/>
              </a:rPr>
              <a:t>implementation </a:t>
            </a:r>
            <a:r>
              <a:rPr sz="2000" spc="-5" dirty="0">
                <a:latin typeface="Times New Roman" pitchFamily="18" charset="0"/>
                <a:cs typeface="Times New Roman" pitchFamily="18" charset="0"/>
              </a:rPr>
              <a:t>of  standardized measures in physical therapy in the Netherlands.  </a:t>
            </a:r>
            <a:r>
              <a:rPr sz="2000" dirty="0">
                <a:latin typeface="Times New Roman" pitchFamily="18" charset="0"/>
                <a:cs typeface="Times New Roman" pitchFamily="18" charset="0"/>
              </a:rPr>
              <a:t>BMC </a:t>
            </a:r>
            <a:r>
              <a:rPr sz="2000" spc="-10" dirty="0">
                <a:latin typeface="Times New Roman" pitchFamily="18" charset="0"/>
                <a:cs typeface="Times New Roman" pitchFamily="18" charset="0"/>
              </a:rPr>
              <a:t>Musculoskelet </a:t>
            </a:r>
            <a:r>
              <a:rPr sz="2000" spc="-5" dirty="0">
                <a:latin typeface="Times New Roman" pitchFamily="18" charset="0"/>
                <a:cs typeface="Times New Roman" pitchFamily="18" charset="0"/>
              </a:rPr>
              <a:t>Disord 2011 May; 22;</a:t>
            </a:r>
            <a:r>
              <a:rPr sz="2000" spc="140" dirty="0">
                <a:latin typeface="Times New Roman" pitchFamily="18" charset="0"/>
                <a:cs typeface="Times New Roman" pitchFamily="18" charset="0"/>
              </a:rPr>
              <a:t> </a:t>
            </a:r>
            <a:r>
              <a:rPr sz="2000" spc="-5" dirty="0">
                <a:latin typeface="Times New Roman" pitchFamily="18" charset="0"/>
                <a:cs typeface="Times New Roman" pitchFamily="18" charset="0"/>
              </a:rPr>
              <a:t>12:106.</a:t>
            </a:r>
            <a:endParaRPr sz="2000" dirty="0">
              <a:latin typeface="Times New Roman" pitchFamily="18" charset="0"/>
              <a:cs typeface="Times New Roman" pitchFamily="18" charset="0"/>
            </a:endParaRPr>
          </a:p>
          <a:p>
            <a:pPr marL="355600" marR="324485"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Jette DU, Halbert J, Iverson </a:t>
            </a:r>
            <a:r>
              <a:rPr sz="2000" dirty="0">
                <a:latin typeface="Times New Roman" pitchFamily="18" charset="0"/>
                <a:cs typeface="Times New Roman" pitchFamily="18" charset="0"/>
              </a:rPr>
              <a:t>C, </a:t>
            </a:r>
            <a:r>
              <a:rPr sz="2000" spc="-5" dirty="0">
                <a:latin typeface="Times New Roman" pitchFamily="18" charset="0"/>
                <a:cs typeface="Times New Roman" pitchFamily="18" charset="0"/>
              </a:rPr>
              <a:t>Miceli </a:t>
            </a:r>
            <a:r>
              <a:rPr sz="2000" dirty="0">
                <a:latin typeface="Times New Roman" pitchFamily="18" charset="0"/>
                <a:cs typeface="Times New Roman" pitchFamily="18" charset="0"/>
              </a:rPr>
              <a:t>E, Shah P. Use </a:t>
            </a:r>
            <a:r>
              <a:rPr sz="2000" spc="-5" dirty="0">
                <a:latin typeface="Times New Roman" pitchFamily="18" charset="0"/>
                <a:cs typeface="Times New Roman" pitchFamily="18" charset="0"/>
              </a:rPr>
              <a:t>of  standardized outcome measures in physical therapist practice:  perceptions and </a:t>
            </a:r>
            <a:r>
              <a:rPr sz="2000" spc="-10" dirty="0">
                <a:latin typeface="Times New Roman" pitchFamily="18" charset="0"/>
                <a:cs typeface="Times New Roman" pitchFamily="18" charset="0"/>
              </a:rPr>
              <a:t>applications. </a:t>
            </a:r>
            <a:r>
              <a:rPr sz="2000" spc="-5" dirty="0">
                <a:latin typeface="Times New Roman" pitchFamily="18" charset="0"/>
                <a:cs typeface="Times New Roman" pitchFamily="18" charset="0"/>
              </a:rPr>
              <a:t>Phys Ther 2009;</a:t>
            </a:r>
            <a:r>
              <a:rPr sz="2000" spc="200" dirty="0">
                <a:latin typeface="Times New Roman" pitchFamily="18" charset="0"/>
                <a:cs typeface="Times New Roman" pitchFamily="18" charset="0"/>
              </a:rPr>
              <a:t> </a:t>
            </a:r>
            <a:r>
              <a:rPr sz="2000" spc="-5" dirty="0">
                <a:latin typeface="Times New Roman" pitchFamily="18" charset="0"/>
                <a:cs typeface="Times New Roman" pitchFamily="18" charset="0"/>
              </a:rPr>
              <a:t>89:125-135.</a:t>
            </a:r>
            <a:endParaRPr sz="2000" dirty="0">
              <a:latin typeface="Times New Roman" pitchFamily="18" charset="0"/>
              <a:cs typeface="Times New Roman" pitchFamily="18" charset="0"/>
            </a:endParaRPr>
          </a:p>
          <a:p>
            <a:pPr marL="355600" marR="332105"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Finch </a:t>
            </a:r>
            <a:r>
              <a:rPr sz="2000" dirty="0">
                <a:latin typeface="Times New Roman" pitchFamily="18" charset="0"/>
                <a:cs typeface="Times New Roman" pitchFamily="18" charset="0"/>
              </a:rPr>
              <a:t>E, Brooks D, </a:t>
            </a:r>
            <a:r>
              <a:rPr sz="2000" spc="-5" dirty="0">
                <a:latin typeface="Times New Roman" pitchFamily="18" charset="0"/>
                <a:cs typeface="Times New Roman" pitchFamily="18" charset="0"/>
              </a:rPr>
              <a:t>Stratford </a:t>
            </a:r>
            <a:r>
              <a:rPr sz="2000" dirty="0">
                <a:latin typeface="Times New Roman" pitchFamily="18" charset="0"/>
                <a:cs typeface="Times New Roman" pitchFamily="18" charset="0"/>
              </a:rPr>
              <a:t>P, </a:t>
            </a:r>
            <a:r>
              <a:rPr sz="2000" spc="-5" dirty="0">
                <a:latin typeface="Times New Roman" pitchFamily="18" charset="0"/>
                <a:cs typeface="Times New Roman" pitchFamily="18" charset="0"/>
              </a:rPr>
              <a:t>Mayo </a:t>
            </a:r>
            <a:r>
              <a:rPr sz="2000" dirty="0">
                <a:latin typeface="Times New Roman" pitchFamily="18" charset="0"/>
                <a:cs typeface="Times New Roman" pitchFamily="18" charset="0"/>
              </a:rPr>
              <a:t>N. </a:t>
            </a:r>
            <a:r>
              <a:rPr sz="2000" spc="-5" dirty="0">
                <a:latin typeface="Times New Roman" pitchFamily="18" charset="0"/>
                <a:cs typeface="Times New Roman" pitchFamily="18" charset="0"/>
              </a:rPr>
              <a:t>Physical rehabilitation  outcome measures. 2nd ed. Hamilton: </a:t>
            </a:r>
            <a:r>
              <a:rPr sz="2000" dirty="0">
                <a:latin typeface="Times New Roman" pitchFamily="18" charset="0"/>
                <a:cs typeface="Times New Roman" pitchFamily="18" charset="0"/>
              </a:rPr>
              <a:t>BC </a:t>
            </a:r>
            <a:r>
              <a:rPr sz="2000" spc="-5" dirty="0">
                <a:latin typeface="Times New Roman" pitchFamily="18" charset="0"/>
                <a:cs typeface="Times New Roman" pitchFamily="18" charset="0"/>
              </a:rPr>
              <a:t>Decker;</a:t>
            </a:r>
            <a:r>
              <a:rPr sz="2000" spc="155" dirty="0">
                <a:latin typeface="Times New Roman" pitchFamily="18" charset="0"/>
                <a:cs typeface="Times New Roman" pitchFamily="18" charset="0"/>
              </a:rPr>
              <a:t> </a:t>
            </a:r>
            <a:r>
              <a:rPr sz="2000" spc="-10" dirty="0">
                <a:latin typeface="Times New Roman" pitchFamily="18" charset="0"/>
                <a:cs typeface="Times New Roman" pitchFamily="18" charset="0"/>
              </a:rPr>
              <a:t>2002.</a:t>
            </a:r>
            <a:endParaRPr sz="2000" dirty="0">
              <a:latin typeface="Times New Roman" pitchFamily="18" charset="0"/>
              <a:cs typeface="Times New Roman" pitchFamily="18" charset="0"/>
            </a:endParaRPr>
          </a:p>
          <a:p>
            <a:pPr marL="355600" marR="81280" indent="-343535" algn="just">
              <a:lnSpc>
                <a:spcPct val="150000"/>
              </a:lnSpc>
              <a:spcBef>
                <a:spcPts val="575"/>
              </a:spcBef>
              <a:buClr>
                <a:srgbClr val="006600"/>
              </a:buClr>
              <a:buSzPct val="125000"/>
              <a:buChar char="•"/>
              <a:tabLst>
                <a:tab pos="355600" algn="l"/>
                <a:tab pos="356235" algn="l"/>
              </a:tabLst>
            </a:pPr>
            <a:r>
              <a:rPr sz="2000" spc="-5" dirty="0">
                <a:latin typeface="Times New Roman" pitchFamily="18" charset="0"/>
                <a:cs typeface="Times New Roman" pitchFamily="18" charset="0"/>
              </a:rPr>
              <a:t>Kay </a:t>
            </a:r>
            <a:r>
              <a:rPr sz="2000" dirty="0">
                <a:latin typeface="Times New Roman" pitchFamily="18" charset="0"/>
                <a:cs typeface="Times New Roman" pitchFamily="18" charset="0"/>
              </a:rPr>
              <a:t>T, </a:t>
            </a:r>
            <a:r>
              <a:rPr sz="2000" spc="-5" dirty="0">
                <a:latin typeface="Times New Roman" pitchFamily="18" charset="0"/>
                <a:cs typeface="Times New Roman" pitchFamily="18" charset="0"/>
              </a:rPr>
              <a:t>Myers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Huijbregts M. </a:t>
            </a:r>
            <a:r>
              <a:rPr sz="2000" spc="-10" dirty="0">
                <a:latin typeface="Times New Roman" pitchFamily="18" charset="0"/>
                <a:cs typeface="Times New Roman" pitchFamily="18" charset="0"/>
              </a:rPr>
              <a:t>How </a:t>
            </a:r>
            <a:r>
              <a:rPr sz="2000" spc="-5" dirty="0">
                <a:latin typeface="Times New Roman" pitchFamily="18" charset="0"/>
                <a:cs typeface="Times New Roman" pitchFamily="18" charset="0"/>
              </a:rPr>
              <a:t>far have </a:t>
            </a:r>
            <a:r>
              <a:rPr sz="2000" dirty="0">
                <a:latin typeface="Times New Roman" pitchFamily="18" charset="0"/>
                <a:cs typeface="Times New Roman" pitchFamily="18" charset="0"/>
              </a:rPr>
              <a:t>we </a:t>
            </a:r>
            <a:r>
              <a:rPr sz="2000" spc="-5" dirty="0">
                <a:latin typeface="Times New Roman" pitchFamily="18" charset="0"/>
                <a:cs typeface="Times New Roman" pitchFamily="18" charset="0"/>
              </a:rPr>
              <a:t>come </a:t>
            </a:r>
            <a:r>
              <a:rPr sz="2000" spc="-10" dirty="0">
                <a:latin typeface="Times New Roman" pitchFamily="18" charset="0"/>
                <a:cs typeface="Times New Roman" pitchFamily="18" charset="0"/>
              </a:rPr>
              <a:t>since  </a:t>
            </a:r>
            <a:r>
              <a:rPr sz="2000" spc="-5" dirty="0">
                <a:latin typeface="Times New Roman" pitchFamily="18" charset="0"/>
                <a:cs typeface="Times New Roman" pitchFamily="18" charset="0"/>
              </a:rPr>
              <a:t>1992?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comparative survey of </a:t>
            </a:r>
            <a:r>
              <a:rPr sz="2000" spc="-10" dirty="0">
                <a:latin typeface="Times New Roman" pitchFamily="18" charset="0"/>
                <a:cs typeface="Times New Roman" pitchFamily="18" charset="0"/>
              </a:rPr>
              <a:t>physiotherapists' </a:t>
            </a:r>
            <a:r>
              <a:rPr sz="2000" spc="-5" dirty="0">
                <a:latin typeface="Times New Roman" pitchFamily="18" charset="0"/>
                <a:cs typeface="Times New Roman" pitchFamily="18" charset="0"/>
              </a:rPr>
              <a:t>use of outcome  measures. Physiother </a:t>
            </a:r>
            <a:r>
              <a:rPr sz="2000" dirty="0">
                <a:latin typeface="Times New Roman" pitchFamily="18" charset="0"/>
                <a:cs typeface="Times New Roman" pitchFamily="18" charset="0"/>
              </a:rPr>
              <a:t>Can </a:t>
            </a:r>
            <a:r>
              <a:rPr sz="2000" spc="-5" dirty="0">
                <a:latin typeface="Times New Roman" pitchFamily="18" charset="0"/>
                <a:cs typeface="Times New Roman" pitchFamily="18" charset="0"/>
              </a:rPr>
              <a:t>2001;</a:t>
            </a:r>
            <a:r>
              <a:rPr sz="2000" spc="120" dirty="0">
                <a:latin typeface="Times New Roman" pitchFamily="18" charset="0"/>
                <a:cs typeface="Times New Roman" pitchFamily="18" charset="0"/>
              </a:rPr>
              <a:t> </a:t>
            </a:r>
            <a:r>
              <a:rPr sz="2000" spc="-5" dirty="0">
                <a:latin typeface="Times New Roman" pitchFamily="18" charset="0"/>
                <a:cs typeface="Times New Roman" pitchFamily="18" charset="0"/>
              </a:rPr>
              <a:t>53(4):268-275.</a:t>
            </a:r>
            <a:endParaRPr sz="20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2217420" cy="513715"/>
          </a:xfrm>
          <a:prstGeom prst="rect">
            <a:avLst/>
          </a:prstGeom>
        </p:spPr>
        <p:txBody>
          <a:bodyPr vert="horz" wrap="square" lIns="0" tIns="12700" rIns="0" bIns="0" rtlCol="0">
            <a:spAutoFit/>
          </a:bodyPr>
          <a:lstStyle/>
          <a:p>
            <a:pPr marL="12700">
              <a:lnSpc>
                <a:spcPct val="100000"/>
              </a:lnSpc>
              <a:spcBef>
                <a:spcPts val="100"/>
              </a:spcBef>
            </a:pPr>
            <a:r>
              <a:rPr sz="3200" dirty="0"/>
              <a:t>Referen</a:t>
            </a:r>
            <a:r>
              <a:rPr sz="3200" spc="-15" dirty="0"/>
              <a:t>c</a:t>
            </a:r>
            <a:r>
              <a:rPr sz="3200" dirty="0"/>
              <a:t>es</a:t>
            </a:r>
            <a:endParaRPr sz="320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49</a:t>
            </a:fld>
            <a:endParaRPr spc="-270" dirty="0"/>
          </a:p>
        </p:txBody>
      </p:sp>
      <p:sp>
        <p:nvSpPr>
          <p:cNvPr id="3" name="object 3"/>
          <p:cNvSpPr txBox="1"/>
          <p:nvPr/>
        </p:nvSpPr>
        <p:spPr>
          <a:xfrm>
            <a:off x="764540" y="1396949"/>
            <a:ext cx="7586345" cy="5112746"/>
          </a:xfrm>
          <a:prstGeom prst="rect">
            <a:avLst/>
          </a:prstGeom>
        </p:spPr>
        <p:txBody>
          <a:bodyPr vert="horz" wrap="square" lIns="0" tIns="12700" rIns="0" bIns="0" rtlCol="0">
            <a:spAutoFit/>
          </a:bodyPr>
          <a:lstStyle/>
          <a:p>
            <a:pPr marL="355600" marR="5080" indent="-343535" algn="just">
              <a:lnSpc>
                <a:spcPct val="150000"/>
              </a:lnSpc>
              <a:spcBef>
                <a:spcPts val="100"/>
              </a:spcBef>
              <a:buClr>
                <a:srgbClr val="006600"/>
              </a:buClr>
              <a:buSzPct val="125000"/>
              <a:buChar char="•"/>
              <a:tabLst>
                <a:tab pos="355600" algn="l"/>
                <a:tab pos="356235" algn="l"/>
              </a:tabLst>
            </a:pPr>
            <a:r>
              <a:rPr sz="2000" spc="-5" dirty="0">
                <a:latin typeface="Times New Roman" pitchFamily="18" charset="0"/>
                <a:cs typeface="Times New Roman" pitchFamily="18" charset="0"/>
              </a:rPr>
              <a:t>Dobkin BH, Plummer-D’Amato </a:t>
            </a:r>
            <a:r>
              <a:rPr sz="2000" dirty="0">
                <a:latin typeface="Times New Roman" pitchFamily="18" charset="0"/>
                <a:cs typeface="Times New Roman" pitchFamily="18" charset="0"/>
              </a:rPr>
              <a:t>P, </a:t>
            </a:r>
            <a:r>
              <a:rPr sz="2000" spc="-5" dirty="0">
                <a:latin typeface="Times New Roman" pitchFamily="18" charset="0"/>
                <a:cs typeface="Times New Roman" pitchFamily="18" charset="0"/>
              </a:rPr>
              <a:t>Elashoff </a:t>
            </a:r>
            <a:r>
              <a:rPr sz="2000" dirty="0">
                <a:latin typeface="Times New Roman" pitchFamily="18" charset="0"/>
                <a:cs typeface="Times New Roman" pitchFamily="18" charset="0"/>
              </a:rPr>
              <a:t>R, </a:t>
            </a:r>
            <a:r>
              <a:rPr sz="2000" spc="-5" dirty="0">
                <a:latin typeface="Times New Roman" pitchFamily="18" charset="0"/>
                <a:cs typeface="Times New Roman" pitchFamily="18" charset="0"/>
              </a:rPr>
              <a:t>Lee </a:t>
            </a:r>
            <a:r>
              <a:rPr sz="2000" dirty="0">
                <a:latin typeface="Times New Roman" pitchFamily="18" charset="0"/>
                <a:cs typeface="Times New Roman" pitchFamily="18" charset="0"/>
              </a:rPr>
              <a:t>J &amp; </a:t>
            </a:r>
            <a:r>
              <a:rPr sz="2000" spc="-5" dirty="0">
                <a:latin typeface="Times New Roman" pitchFamily="18" charset="0"/>
                <a:cs typeface="Times New Roman" pitchFamily="18" charset="0"/>
              </a:rPr>
              <a:t>SIRROWS  Group. International randomized </a:t>
            </a:r>
            <a:r>
              <a:rPr sz="2000" spc="-10" dirty="0">
                <a:latin typeface="Times New Roman" pitchFamily="18" charset="0"/>
                <a:cs typeface="Times New Roman" pitchFamily="18" charset="0"/>
              </a:rPr>
              <a:t>clinical </a:t>
            </a:r>
            <a:r>
              <a:rPr sz="2000" spc="-5" dirty="0">
                <a:latin typeface="Times New Roman" pitchFamily="18" charset="0"/>
                <a:cs typeface="Times New Roman" pitchFamily="18" charset="0"/>
              </a:rPr>
              <a:t>trial, </a:t>
            </a:r>
            <a:r>
              <a:rPr sz="2000" dirty="0">
                <a:latin typeface="Times New Roman" pitchFamily="18" charset="0"/>
                <a:cs typeface="Times New Roman" pitchFamily="18" charset="0"/>
              </a:rPr>
              <a:t>stroke </a:t>
            </a:r>
            <a:r>
              <a:rPr sz="2000" spc="-10" dirty="0">
                <a:latin typeface="Times New Roman" pitchFamily="18" charset="0"/>
                <a:cs typeface="Times New Roman" pitchFamily="18" charset="0"/>
              </a:rPr>
              <a:t>inpatient  </a:t>
            </a:r>
            <a:r>
              <a:rPr sz="2000" spc="-5" dirty="0">
                <a:latin typeface="Times New Roman" pitchFamily="18" charset="0"/>
                <a:cs typeface="Times New Roman" pitchFamily="18" charset="0"/>
              </a:rPr>
              <a:t>rehabilitation with </a:t>
            </a:r>
            <a:r>
              <a:rPr sz="2000" dirty="0">
                <a:latin typeface="Times New Roman" pitchFamily="18" charset="0"/>
                <a:cs typeface="Times New Roman" pitchFamily="18" charset="0"/>
              </a:rPr>
              <a:t>reinforcement </a:t>
            </a:r>
            <a:r>
              <a:rPr sz="2000" spc="-5" dirty="0">
                <a:latin typeface="Times New Roman" pitchFamily="18" charset="0"/>
                <a:cs typeface="Times New Roman" pitchFamily="18" charset="0"/>
              </a:rPr>
              <a:t>of walking speed </a:t>
            </a:r>
            <a:r>
              <a:rPr sz="2000" dirty="0">
                <a:latin typeface="Times New Roman" pitchFamily="18" charset="0"/>
                <a:cs typeface="Times New Roman" pitchFamily="18" charset="0"/>
              </a:rPr>
              <a:t>(SIRROWS),  </a:t>
            </a:r>
            <a:r>
              <a:rPr sz="2000" spc="-5" dirty="0">
                <a:latin typeface="Times New Roman" pitchFamily="18" charset="0"/>
                <a:cs typeface="Times New Roman" pitchFamily="18" charset="0"/>
              </a:rPr>
              <a:t>improves outcomes. Neurorehabilitation and Neural Repair </a:t>
            </a:r>
            <a:r>
              <a:rPr sz="2000" spc="-10" dirty="0">
                <a:latin typeface="Times New Roman" pitchFamily="18" charset="0"/>
                <a:cs typeface="Times New Roman" pitchFamily="18" charset="0"/>
              </a:rPr>
              <a:t>2010;  </a:t>
            </a:r>
            <a:r>
              <a:rPr sz="2000" spc="-5" dirty="0">
                <a:latin typeface="Times New Roman" pitchFamily="18" charset="0"/>
                <a:cs typeface="Times New Roman" pitchFamily="18" charset="0"/>
              </a:rPr>
              <a:t>24:235.</a:t>
            </a:r>
            <a:endParaRPr sz="2000" dirty="0">
              <a:latin typeface="Times New Roman" pitchFamily="18" charset="0"/>
              <a:cs typeface="Times New Roman" pitchFamily="18" charset="0"/>
            </a:endParaRPr>
          </a:p>
          <a:p>
            <a:pPr marL="355600" marR="2286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Lenze </a:t>
            </a:r>
            <a:r>
              <a:rPr sz="2000" dirty="0">
                <a:latin typeface="Times New Roman" pitchFamily="18" charset="0"/>
                <a:cs typeface="Times New Roman" pitchFamily="18" charset="0"/>
              </a:rPr>
              <a:t>EJ, Host </a:t>
            </a:r>
            <a:r>
              <a:rPr sz="2000" spc="-5" dirty="0">
                <a:latin typeface="Times New Roman" pitchFamily="18" charset="0"/>
                <a:cs typeface="Times New Roman" pitchFamily="18" charset="0"/>
              </a:rPr>
              <a:t>JJ, Hildebrand MW, Morrow-Howell </a:t>
            </a:r>
            <a:r>
              <a:rPr sz="2000" dirty="0">
                <a:latin typeface="Times New Roman" pitchFamily="18" charset="0"/>
                <a:cs typeface="Times New Roman" pitchFamily="18" charset="0"/>
              </a:rPr>
              <a:t>N, </a:t>
            </a:r>
            <a:r>
              <a:rPr sz="2000" spc="-5" dirty="0">
                <a:latin typeface="Times New Roman" pitchFamily="18" charset="0"/>
                <a:cs typeface="Times New Roman" pitchFamily="18" charset="0"/>
              </a:rPr>
              <a:t>Carpenter  </a:t>
            </a:r>
            <a:r>
              <a:rPr sz="2000" dirty="0">
                <a:latin typeface="Times New Roman" pitchFamily="18" charset="0"/>
                <a:cs typeface="Times New Roman" pitchFamily="18" charset="0"/>
              </a:rPr>
              <a:t>B, </a:t>
            </a:r>
            <a:r>
              <a:rPr sz="2000" spc="-5" dirty="0">
                <a:latin typeface="Times New Roman" pitchFamily="18" charset="0"/>
                <a:cs typeface="Times New Roman" pitchFamily="18" charset="0"/>
              </a:rPr>
              <a:t>Freedland KE, Baum CA, Dixon </a:t>
            </a:r>
            <a:r>
              <a:rPr sz="2000" dirty="0">
                <a:latin typeface="Times New Roman" pitchFamily="18" charset="0"/>
                <a:cs typeface="Times New Roman" pitchFamily="18" charset="0"/>
              </a:rPr>
              <a:t>D, Core P, </a:t>
            </a:r>
            <a:r>
              <a:rPr sz="2000" spc="-5" dirty="0">
                <a:latin typeface="Times New Roman" pitchFamily="18" charset="0"/>
                <a:cs typeface="Times New Roman" pitchFamily="18" charset="0"/>
              </a:rPr>
              <a:t>Wendleton L, </a:t>
            </a:r>
            <a:r>
              <a:rPr sz="2000" dirty="0">
                <a:latin typeface="Times New Roman" pitchFamily="18" charset="0"/>
                <a:cs typeface="Times New Roman" pitchFamily="18" charset="0"/>
              </a:rPr>
              <a:t>&amp;  </a:t>
            </a:r>
            <a:r>
              <a:rPr sz="2000" spc="-5" dirty="0">
                <a:latin typeface="Times New Roman" pitchFamily="18" charset="0"/>
                <a:cs typeface="Times New Roman" pitchFamily="18" charset="0"/>
              </a:rPr>
              <a:t>Binder </a:t>
            </a:r>
            <a:r>
              <a:rPr sz="2000" dirty="0">
                <a:latin typeface="Times New Roman" pitchFamily="18" charset="0"/>
                <a:cs typeface="Times New Roman" pitchFamily="18" charset="0"/>
              </a:rPr>
              <a:t>EF. </a:t>
            </a:r>
            <a:r>
              <a:rPr sz="2000" spc="-5" dirty="0">
                <a:latin typeface="Times New Roman" pitchFamily="18" charset="0"/>
                <a:cs typeface="Times New Roman" pitchFamily="18" charset="0"/>
              </a:rPr>
              <a:t>Enhanced medical rehabilitation increases therapy  intensity and </a:t>
            </a:r>
            <a:r>
              <a:rPr sz="2000" spc="-10" dirty="0">
                <a:latin typeface="Times New Roman" pitchFamily="18" charset="0"/>
                <a:cs typeface="Times New Roman" pitchFamily="18" charset="0"/>
              </a:rPr>
              <a:t>engagement </a:t>
            </a:r>
            <a:r>
              <a:rPr sz="2000" spc="-5" dirty="0">
                <a:latin typeface="Times New Roman" pitchFamily="18" charset="0"/>
                <a:cs typeface="Times New Roman" pitchFamily="18" charset="0"/>
              </a:rPr>
              <a:t>and improves functional outcomes in  postacute rehabilitation of older adults: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randomized-controlled  trial. JAMDA 2012;</a:t>
            </a:r>
            <a:r>
              <a:rPr sz="2000" spc="35" dirty="0">
                <a:latin typeface="Times New Roman" pitchFamily="18" charset="0"/>
                <a:cs typeface="Times New Roman" pitchFamily="18" charset="0"/>
              </a:rPr>
              <a:t> </a:t>
            </a:r>
            <a:r>
              <a:rPr sz="2000" spc="-5" dirty="0">
                <a:latin typeface="Times New Roman" pitchFamily="18" charset="0"/>
                <a:cs typeface="Times New Roman" pitchFamily="18" charset="0"/>
              </a:rPr>
              <a:t>13:708-712.</a:t>
            </a:r>
            <a:endParaRP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7696200" cy="6019800"/>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A physical therapy examination should include several FOM to assess baseline function, establish goals, develop the </a:t>
            </a:r>
            <a:r>
              <a:rPr lang="en-US" sz="2000" dirty="0" smtClean="0">
                <a:latin typeface="Times New Roman" pitchFamily="18" charset="0"/>
                <a:cs typeface="Times New Roman" pitchFamily="18" charset="0"/>
              </a:rPr>
              <a:t>Plan of care (POC), </a:t>
            </a:r>
            <a:r>
              <a:rPr lang="en-US" sz="2000" dirty="0">
                <a:latin typeface="Times New Roman" pitchFamily="18" charset="0"/>
                <a:cs typeface="Times New Roman" pitchFamily="18" charset="0"/>
              </a:rPr>
              <a:t>and demonstrate progress especially to the patient</a:t>
            </a:r>
            <a:r>
              <a:rPr lang="en-US" sz="2000" dirty="0" smtClean="0">
                <a:latin typeface="Times New Roman" pitchFamily="18" charset="0"/>
                <a:cs typeface="Times New Roman" pitchFamily="18" charset="0"/>
              </a:rPr>
              <a:t>.</a:t>
            </a: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When FOM are not assessed for a patient, significant, quantifiable evidence of the patient’s status is overlooked and unreported. Information from FOM is not only useful to clinicians and insurance companies, but also to patients who become increasingly motivated and knowledgeable about their health status from an understanding of the FOM and interpretation of their score.</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633884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2217420" cy="513715"/>
          </a:xfrm>
          <a:prstGeom prst="rect">
            <a:avLst/>
          </a:prstGeom>
        </p:spPr>
        <p:txBody>
          <a:bodyPr vert="horz" wrap="square" lIns="0" tIns="12700" rIns="0" bIns="0" rtlCol="0">
            <a:spAutoFit/>
          </a:bodyPr>
          <a:lstStyle/>
          <a:p>
            <a:pPr marL="12700">
              <a:lnSpc>
                <a:spcPct val="100000"/>
              </a:lnSpc>
              <a:spcBef>
                <a:spcPts val="100"/>
              </a:spcBef>
            </a:pPr>
            <a:r>
              <a:rPr sz="3200" dirty="0"/>
              <a:t>Referen</a:t>
            </a:r>
            <a:r>
              <a:rPr sz="3200" spc="-15" dirty="0"/>
              <a:t>c</a:t>
            </a:r>
            <a:r>
              <a:rPr sz="3200" dirty="0"/>
              <a:t>es</a:t>
            </a:r>
            <a:endParaRPr sz="320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50</a:t>
            </a:fld>
            <a:endParaRPr spc="-270" dirty="0"/>
          </a:p>
        </p:txBody>
      </p:sp>
      <p:sp>
        <p:nvSpPr>
          <p:cNvPr id="3" name="object 3"/>
          <p:cNvSpPr txBox="1"/>
          <p:nvPr/>
        </p:nvSpPr>
        <p:spPr>
          <a:xfrm>
            <a:off x="764540" y="1396949"/>
            <a:ext cx="7556500" cy="4728026"/>
          </a:xfrm>
          <a:prstGeom prst="rect">
            <a:avLst/>
          </a:prstGeom>
        </p:spPr>
        <p:txBody>
          <a:bodyPr vert="horz" wrap="square" lIns="0" tIns="12700" rIns="0" bIns="0" rtlCol="0">
            <a:spAutoFit/>
          </a:bodyPr>
          <a:lstStyle/>
          <a:p>
            <a:pPr marL="355600" marR="285750" indent="-343535" algn="just">
              <a:lnSpc>
                <a:spcPct val="150000"/>
              </a:lnSpc>
              <a:spcBef>
                <a:spcPts val="100"/>
              </a:spcBef>
              <a:buClr>
                <a:srgbClr val="006600"/>
              </a:buClr>
              <a:buSzPct val="125000"/>
              <a:buChar char="•"/>
              <a:tabLst>
                <a:tab pos="355600" algn="l"/>
                <a:tab pos="356235" algn="l"/>
              </a:tabLst>
            </a:pPr>
            <a:r>
              <a:rPr sz="2000" spc="-5" dirty="0">
                <a:latin typeface="Times New Roman" pitchFamily="18" charset="0"/>
                <a:cs typeface="Times New Roman" pitchFamily="18" charset="0"/>
              </a:rPr>
              <a:t>Garland AF, </a:t>
            </a:r>
            <a:r>
              <a:rPr sz="2000" dirty="0">
                <a:latin typeface="Times New Roman" pitchFamily="18" charset="0"/>
                <a:cs typeface="Times New Roman" pitchFamily="18" charset="0"/>
              </a:rPr>
              <a:t>Kruse </a:t>
            </a:r>
            <a:r>
              <a:rPr sz="2000" spc="-5" dirty="0">
                <a:latin typeface="Times New Roman" pitchFamily="18" charset="0"/>
                <a:cs typeface="Times New Roman" pitchFamily="18" charset="0"/>
              </a:rPr>
              <a:t>M, Aarons GA. Clinicians and outcome  measurement: what's the use? </a:t>
            </a:r>
            <a:r>
              <a:rPr sz="2000" dirty="0">
                <a:latin typeface="Times New Roman" pitchFamily="18" charset="0"/>
                <a:cs typeface="Times New Roman" pitchFamily="18" charset="0"/>
              </a:rPr>
              <a:t>J Behav </a:t>
            </a:r>
            <a:r>
              <a:rPr sz="2000" spc="-5" dirty="0">
                <a:latin typeface="Times New Roman" pitchFamily="18" charset="0"/>
                <a:cs typeface="Times New Roman" pitchFamily="18" charset="0"/>
              </a:rPr>
              <a:t>Health Serv </a:t>
            </a:r>
            <a:r>
              <a:rPr sz="2000" dirty="0">
                <a:latin typeface="Times New Roman" pitchFamily="18" charset="0"/>
                <a:cs typeface="Times New Roman" pitchFamily="18" charset="0"/>
              </a:rPr>
              <a:t>Res </a:t>
            </a:r>
            <a:r>
              <a:rPr sz="2000" spc="-5" dirty="0">
                <a:latin typeface="Times New Roman" pitchFamily="18" charset="0"/>
                <a:cs typeface="Times New Roman" pitchFamily="18" charset="0"/>
              </a:rPr>
              <a:t>2003  Oct-Dec;</a:t>
            </a:r>
            <a:r>
              <a:rPr sz="2000" spc="5" dirty="0">
                <a:latin typeface="Times New Roman" pitchFamily="18" charset="0"/>
                <a:cs typeface="Times New Roman" pitchFamily="18" charset="0"/>
              </a:rPr>
              <a:t> </a:t>
            </a:r>
            <a:r>
              <a:rPr sz="2000" spc="-5" dirty="0">
                <a:latin typeface="Times New Roman" pitchFamily="18" charset="0"/>
                <a:cs typeface="Times New Roman" pitchFamily="18" charset="0"/>
              </a:rPr>
              <a:t>30(4):393-405.</a:t>
            </a:r>
            <a:endParaRPr sz="2000" dirty="0">
              <a:latin typeface="Times New Roman" pitchFamily="18" charset="0"/>
              <a:cs typeface="Times New Roman" pitchFamily="18" charset="0"/>
            </a:endParaRPr>
          </a:p>
          <a:p>
            <a:pPr marL="355600" marR="10541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Taylor </a:t>
            </a:r>
            <a:r>
              <a:rPr sz="2000" dirty="0">
                <a:latin typeface="Times New Roman" pitchFamily="18" charset="0"/>
                <a:cs typeface="Times New Roman" pitchFamily="18" charset="0"/>
              </a:rPr>
              <a:t>KM, </a:t>
            </a:r>
            <a:r>
              <a:rPr sz="2000" spc="-5" dirty="0">
                <a:latin typeface="Times New Roman" pitchFamily="18" charset="0"/>
                <a:cs typeface="Times New Roman" pitchFamily="18" charset="0"/>
              </a:rPr>
              <a:t>Macdonald </a:t>
            </a:r>
            <a:r>
              <a:rPr sz="2000" dirty="0">
                <a:latin typeface="Times New Roman" pitchFamily="18" charset="0"/>
                <a:cs typeface="Times New Roman" pitchFamily="18" charset="0"/>
              </a:rPr>
              <a:t>KG, </a:t>
            </a:r>
            <a:r>
              <a:rPr sz="2000" spc="-5" dirty="0">
                <a:latin typeface="Times New Roman" pitchFamily="18" charset="0"/>
                <a:cs typeface="Times New Roman" pitchFamily="18" charset="0"/>
              </a:rPr>
              <a:t>Bezjak </a:t>
            </a:r>
            <a:r>
              <a:rPr sz="2000" dirty="0">
                <a:latin typeface="Times New Roman" pitchFamily="18" charset="0"/>
                <a:cs typeface="Times New Roman" pitchFamily="18" charset="0"/>
              </a:rPr>
              <a:t>A, Ng P, </a:t>
            </a:r>
            <a:r>
              <a:rPr sz="2000" spc="-5" dirty="0">
                <a:latin typeface="Times New Roman" pitchFamily="18" charset="0"/>
                <a:cs typeface="Times New Roman" pitchFamily="18" charset="0"/>
              </a:rPr>
              <a:t>DePetrillo AD.  Physicians' perspective on </a:t>
            </a:r>
            <a:r>
              <a:rPr sz="2000" spc="-10" dirty="0">
                <a:latin typeface="Times New Roman" pitchFamily="18" charset="0"/>
                <a:cs typeface="Times New Roman" pitchFamily="18" charset="0"/>
              </a:rPr>
              <a:t>quality </a:t>
            </a:r>
            <a:r>
              <a:rPr sz="2000" spc="-5" dirty="0">
                <a:latin typeface="Times New Roman" pitchFamily="18" charset="0"/>
                <a:cs typeface="Times New Roman" pitchFamily="18" charset="0"/>
              </a:rPr>
              <a:t>of life: an exploratory study of  </a:t>
            </a:r>
            <a:r>
              <a:rPr sz="2000" spc="-10" dirty="0">
                <a:latin typeface="Times New Roman" pitchFamily="18" charset="0"/>
                <a:cs typeface="Times New Roman" pitchFamily="18" charset="0"/>
              </a:rPr>
              <a:t>oncologists. </a:t>
            </a:r>
            <a:r>
              <a:rPr sz="2000" spc="-5" dirty="0">
                <a:latin typeface="Times New Roman" pitchFamily="18" charset="0"/>
                <a:cs typeface="Times New Roman" pitchFamily="18" charset="0"/>
              </a:rPr>
              <a:t>Qual Life </a:t>
            </a:r>
            <a:r>
              <a:rPr sz="2000" dirty="0">
                <a:latin typeface="Times New Roman" pitchFamily="18" charset="0"/>
                <a:cs typeface="Times New Roman" pitchFamily="18" charset="0"/>
              </a:rPr>
              <a:t>Res </a:t>
            </a:r>
            <a:r>
              <a:rPr sz="2000" spc="-5" dirty="0">
                <a:latin typeface="Times New Roman" pitchFamily="18" charset="0"/>
                <a:cs typeface="Times New Roman" pitchFamily="18" charset="0"/>
              </a:rPr>
              <a:t>1996 </a:t>
            </a:r>
            <a:r>
              <a:rPr sz="2000" dirty="0">
                <a:latin typeface="Times New Roman" pitchFamily="18" charset="0"/>
                <a:cs typeface="Times New Roman" pitchFamily="18" charset="0"/>
              </a:rPr>
              <a:t>Feb;</a:t>
            </a:r>
            <a:r>
              <a:rPr sz="2000" spc="180" dirty="0">
                <a:latin typeface="Times New Roman" pitchFamily="18" charset="0"/>
                <a:cs typeface="Times New Roman" pitchFamily="18" charset="0"/>
              </a:rPr>
              <a:t> </a:t>
            </a:r>
            <a:r>
              <a:rPr sz="2000" spc="-5" dirty="0">
                <a:latin typeface="Times New Roman" pitchFamily="18" charset="0"/>
                <a:cs typeface="Times New Roman" pitchFamily="18" charset="0"/>
              </a:rPr>
              <a:t>5(1):5-14.</a:t>
            </a:r>
            <a:endParaRPr sz="2000" dirty="0">
              <a:latin typeface="Times New Roman" pitchFamily="18" charset="0"/>
              <a:cs typeface="Times New Roman" pitchFamily="18" charset="0"/>
            </a:endParaRPr>
          </a:p>
          <a:p>
            <a:pPr marL="355600" marR="5080" indent="-343535" algn="just">
              <a:lnSpc>
                <a:spcPct val="150000"/>
              </a:lnSpc>
              <a:spcBef>
                <a:spcPts val="580"/>
              </a:spcBef>
              <a:buClr>
                <a:srgbClr val="006600"/>
              </a:buClr>
              <a:buSzPct val="125000"/>
              <a:buChar char="•"/>
              <a:tabLst>
                <a:tab pos="355600" algn="l"/>
                <a:tab pos="356235" algn="l"/>
              </a:tabLst>
            </a:pPr>
            <a:r>
              <a:rPr sz="2000" spc="-5" dirty="0">
                <a:latin typeface="Times New Roman" pitchFamily="18" charset="0"/>
                <a:cs typeface="Times New Roman" pitchFamily="18" charset="0"/>
              </a:rPr>
              <a:t>Meadows KA, Rogers </a:t>
            </a:r>
            <a:r>
              <a:rPr sz="2000" dirty="0">
                <a:latin typeface="Times New Roman" pitchFamily="18" charset="0"/>
                <a:cs typeface="Times New Roman" pitchFamily="18" charset="0"/>
              </a:rPr>
              <a:t>D, </a:t>
            </a:r>
            <a:r>
              <a:rPr sz="2000" spc="-5" dirty="0">
                <a:latin typeface="Times New Roman" pitchFamily="18" charset="0"/>
                <a:cs typeface="Times New Roman" pitchFamily="18" charset="0"/>
              </a:rPr>
              <a:t>Greene </a:t>
            </a:r>
            <a:r>
              <a:rPr sz="2000" dirty="0">
                <a:latin typeface="Times New Roman" pitchFamily="18" charset="0"/>
                <a:cs typeface="Times New Roman" pitchFamily="18" charset="0"/>
              </a:rPr>
              <a:t>T. </a:t>
            </a:r>
            <a:r>
              <a:rPr sz="2000" spc="-5" dirty="0">
                <a:latin typeface="Times New Roman" pitchFamily="18" charset="0"/>
                <a:cs typeface="Times New Roman" pitchFamily="18" charset="0"/>
              </a:rPr>
              <a:t>Attitudes to the use of </a:t>
            </a:r>
            <a:r>
              <a:rPr sz="2000" spc="-10" dirty="0">
                <a:latin typeface="Times New Roman" pitchFamily="18" charset="0"/>
                <a:cs typeface="Times New Roman" pitchFamily="18" charset="0"/>
              </a:rPr>
              <a:t>health  </a:t>
            </a:r>
            <a:r>
              <a:rPr sz="2000" spc="-5" dirty="0">
                <a:latin typeface="Times New Roman" pitchFamily="18" charset="0"/>
                <a:cs typeface="Times New Roman" pitchFamily="18" charset="0"/>
              </a:rPr>
              <a:t>outcome questionnaires in the </a:t>
            </a:r>
            <a:r>
              <a:rPr sz="2000" dirty="0">
                <a:latin typeface="Times New Roman" pitchFamily="18" charset="0"/>
                <a:cs typeface="Times New Roman" pitchFamily="18" charset="0"/>
              </a:rPr>
              <a:t>routine </a:t>
            </a:r>
            <a:r>
              <a:rPr sz="2000" spc="-5" dirty="0">
                <a:latin typeface="Times New Roman" pitchFamily="18" charset="0"/>
                <a:cs typeface="Times New Roman" pitchFamily="18" charset="0"/>
              </a:rPr>
              <a:t>care of patients with  </a:t>
            </a:r>
            <a:r>
              <a:rPr sz="2000" spc="-10" dirty="0">
                <a:latin typeface="Times New Roman" pitchFamily="18" charset="0"/>
                <a:cs typeface="Times New Roman" pitchFamily="18" charset="0"/>
              </a:rPr>
              <a:t>diabetes: </a:t>
            </a:r>
            <a:r>
              <a:rPr sz="2000" dirty="0">
                <a:latin typeface="Times New Roman" pitchFamily="18" charset="0"/>
                <a:cs typeface="Times New Roman" pitchFamily="18" charset="0"/>
              </a:rPr>
              <a:t>a </a:t>
            </a:r>
            <a:r>
              <a:rPr sz="2000" spc="-5" dirty="0">
                <a:latin typeface="Times New Roman" pitchFamily="18" charset="0"/>
                <a:cs typeface="Times New Roman" pitchFamily="18" charset="0"/>
              </a:rPr>
              <a:t>survey of general practitioners and practice nurses.  </a:t>
            </a:r>
            <a:r>
              <a:rPr sz="2000" dirty="0">
                <a:latin typeface="Times New Roman" pitchFamily="18" charset="0"/>
                <a:cs typeface="Times New Roman" pitchFamily="18" charset="0"/>
              </a:rPr>
              <a:t>Br J </a:t>
            </a:r>
            <a:r>
              <a:rPr sz="2000" spc="-5" dirty="0">
                <a:latin typeface="Times New Roman" pitchFamily="18" charset="0"/>
                <a:cs typeface="Times New Roman" pitchFamily="18" charset="0"/>
              </a:rPr>
              <a:t>Gen </a:t>
            </a:r>
            <a:r>
              <a:rPr sz="2000" dirty="0">
                <a:latin typeface="Times New Roman" pitchFamily="18" charset="0"/>
                <a:cs typeface="Times New Roman" pitchFamily="18" charset="0"/>
              </a:rPr>
              <a:t>Pract </a:t>
            </a:r>
            <a:r>
              <a:rPr sz="2000" spc="-5" dirty="0">
                <a:latin typeface="Times New Roman" pitchFamily="18" charset="0"/>
                <a:cs typeface="Times New Roman" pitchFamily="18" charset="0"/>
              </a:rPr>
              <a:t>1998 September;</a:t>
            </a:r>
            <a:r>
              <a:rPr sz="2000" spc="75" dirty="0">
                <a:latin typeface="Times New Roman" pitchFamily="18" charset="0"/>
                <a:cs typeface="Times New Roman" pitchFamily="18" charset="0"/>
              </a:rPr>
              <a:t> </a:t>
            </a:r>
            <a:r>
              <a:rPr sz="2000" spc="-5" dirty="0">
                <a:latin typeface="Times New Roman" pitchFamily="18" charset="0"/>
                <a:cs typeface="Times New Roman" pitchFamily="18" charset="0"/>
              </a:rPr>
              <a:t>48(434):1555–1559.</a:t>
            </a:r>
            <a:endParaRPr sz="20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03021"/>
            <a:ext cx="4293870" cy="513715"/>
          </a:xfrm>
          <a:prstGeom prst="rect">
            <a:avLst/>
          </a:prstGeom>
        </p:spPr>
        <p:txBody>
          <a:bodyPr vert="horz" wrap="square" lIns="0" tIns="12700" rIns="0" bIns="0" rtlCol="0">
            <a:spAutoFit/>
          </a:bodyPr>
          <a:lstStyle/>
          <a:p>
            <a:pPr marL="12700">
              <a:lnSpc>
                <a:spcPct val="100000"/>
              </a:lnSpc>
              <a:spcBef>
                <a:spcPts val="100"/>
              </a:spcBef>
            </a:pPr>
            <a:r>
              <a:rPr sz="3200" dirty="0"/>
              <a:t>Copyright</a:t>
            </a:r>
            <a:r>
              <a:rPr sz="3200" spc="-90" dirty="0"/>
              <a:t> </a:t>
            </a:r>
            <a:r>
              <a:rPr sz="3200" dirty="0"/>
              <a:t>Information</a:t>
            </a:r>
            <a:endParaRPr sz="320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L="38100">
              <a:lnSpc>
                <a:spcPts val="1160"/>
              </a:lnSpc>
            </a:pPr>
            <a:fld id="{81D60167-4931-47E6-BA6A-407CBD079E47}" type="slidenum">
              <a:rPr spc="-270" dirty="0"/>
              <a:pPr marL="38100">
                <a:lnSpc>
                  <a:spcPts val="1160"/>
                </a:lnSpc>
              </a:pPr>
              <a:t>51</a:t>
            </a:fld>
            <a:endParaRPr spc="-270" dirty="0"/>
          </a:p>
        </p:txBody>
      </p:sp>
      <p:sp>
        <p:nvSpPr>
          <p:cNvPr id="3" name="object 3"/>
          <p:cNvSpPr txBox="1"/>
          <p:nvPr/>
        </p:nvSpPr>
        <p:spPr>
          <a:xfrm>
            <a:off x="764540" y="1396949"/>
            <a:ext cx="7673340" cy="566822"/>
          </a:xfrm>
          <a:prstGeom prst="rect">
            <a:avLst/>
          </a:prstGeom>
        </p:spPr>
        <p:txBody>
          <a:bodyPr vert="horz" wrap="square" lIns="0" tIns="12700" rIns="0" bIns="0" rtlCol="0">
            <a:spAutoFit/>
          </a:bodyPr>
          <a:lstStyle/>
          <a:p>
            <a:pPr marL="355600" marR="742950" indent="-343535" algn="just">
              <a:lnSpc>
                <a:spcPct val="150000"/>
              </a:lnSpc>
              <a:spcBef>
                <a:spcPts val="100"/>
              </a:spcBef>
              <a:tabLst>
                <a:tab pos="5600065" algn="l"/>
              </a:tabLst>
            </a:pPr>
            <a:r>
              <a:rPr sz="2400" dirty="0">
                <a:latin typeface="Liberation Sans Narrow"/>
                <a:cs typeface="Liberation Sans Narrow"/>
              </a:rPr>
              <a:t>© </a:t>
            </a:r>
            <a:r>
              <a:rPr sz="2400" spc="-5" dirty="0">
                <a:latin typeface="Times New Roman" pitchFamily="18" charset="0"/>
                <a:cs typeface="Times New Roman" pitchFamily="18" charset="0"/>
              </a:rPr>
              <a:t>2013 by the Rehabilitation Institute</a:t>
            </a:r>
            <a:r>
              <a:rPr sz="2400" spc="190" dirty="0">
                <a:latin typeface="Times New Roman" pitchFamily="18" charset="0"/>
                <a:cs typeface="Times New Roman" pitchFamily="18" charset="0"/>
              </a:rPr>
              <a:t> </a:t>
            </a:r>
            <a:r>
              <a:rPr sz="2400" spc="-5" dirty="0">
                <a:latin typeface="Times New Roman" pitchFamily="18" charset="0"/>
                <a:cs typeface="Times New Roman" pitchFamily="18" charset="0"/>
              </a:rPr>
              <a:t>of</a:t>
            </a:r>
            <a:r>
              <a:rPr sz="2400" spc="10" dirty="0">
                <a:latin typeface="Times New Roman" pitchFamily="18" charset="0"/>
                <a:cs typeface="Times New Roman" pitchFamily="18" charset="0"/>
              </a:rPr>
              <a:t> </a:t>
            </a:r>
            <a:r>
              <a:rPr sz="2400" spc="-5" dirty="0">
                <a:latin typeface="Times New Roman" pitchFamily="18" charset="0"/>
                <a:cs typeface="Times New Roman" pitchFamily="18" charset="0"/>
              </a:rPr>
              <a:t>Chicago</a:t>
            </a:r>
            <a:r>
              <a:rPr sz="2400" spc="-5" dirty="0">
                <a:latin typeface="Liberation Sans Narrow"/>
                <a:cs typeface="Liberation Sans Narrow"/>
              </a:rPr>
              <a:t>.	</a:t>
            </a:r>
            <a:endParaRPr sz="2400" dirty="0">
              <a:latin typeface="Liberation Sans Narrow"/>
              <a:cs typeface="Liberation Sans Narrow"/>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460" y="2368481"/>
            <a:ext cx="7620000" cy="1143000"/>
          </a:xfrm>
        </p:spPr>
        <p:txBody>
          <a:bodyPr/>
          <a:lstStyle/>
          <a:p>
            <a:pPr algn="ctr">
              <a:lnSpc>
                <a:spcPct val="150000"/>
              </a:lnSpc>
            </a:pPr>
            <a:r>
              <a:rPr lang="en-IN" b="1" dirty="0" smtClean="0">
                <a:latin typeface="Times New Roman" pitchFamily="18" charset="0"/>
                <a:cs typeface="Times New Roman" pitchFamily="18" charset="0"/>
              </a:rPr>
              <a:t>THANK YOU</a:t>
            </a:r>
            <a:endParaRPr lang="en-IN"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54845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772400" cy="6096000"/>
          </a:xfrm>
        </p:spPr>
        <p:txBody>
          <a:bodyPr>
            <a:normAutofit/>
          </a:bodyPr>
          <a:lstStyle/>
          <a:p>
            <a:pPr marL="114300" indent="0" algn="ctr">
              <a:lnSpc>
                <a:spcPct val="150000"/>
              </a:lnSpc>
              <a:buNone/>
            </a:pPr>
            <a:r>
              <a:rPr lang="en-IN" sz="2400" b="1" dirty="0" smtClean="0">
                <a:latin typeface="Times New Roman" pitchFamily="18" charset="0"/>
                <a:cs typeface="Times New Roman" pitchFamily="18" charset="0"/>
              </a:rPr>
              <a:t>CLASSIFICATION</a:t>
            </a:r>
          </a:p>
          <a:p>
            <a:pPr marL="114300" indent="0" algn="just">
              <a:lnSpc>
                <a:spcPct val="150000"/>
              </a:lnSpc>
              <a:buNone/>
            </a:pPr>
            <a:r>
              <a:rPr lang="en-US" sz="2000" dirty="0">
                <a:latin typeface="Times New Roman" pitchFamily="18" charset="0"/>
                <a:cs typeface="Times New Roman" pitchFamily="18" charset="0"/>
              </a:rPr>
              <a:t>Outcome measures that we use in clinical practice are divided into four categories: </a:t>
            </a:r>
          </a:p>
          <a:p>
            <a:pPr algn="just">
              <a:lnSpc>
                <a:spcPct val="150000"/>
              </a:lnSpc>
            </a:pPr>
            <a:r>
              <a:rPr lang="en-US" sz="2000" dirty="0">
                <a:latin typeface="Times New Roman" pitchFamily="18" charset="0"/>
                <a:cs typeface="Times New Roman" pitchFamily="18" charset="0"/>
              </a:rPr>
              <a:t>Self-report measures</a:t>
            </a:r>
          </a:p>
          <a:p>
            <a:pPr algn="just">
              <a:lnSpc>
                <a:spcPct val="150000"/>
              </a:lnSpc>
            </a:pPr>
            <a:r>
              <a:rPr lang="en-US" sz="2000" dirty="0">
                <a:latin typeface="Times New Roman" pitchFamily="18" charset="0"/>
                <a:cs typeface="Times New Roman" pitchFamily="18" charset="0"/>
              </a:rPr>
              <a:t>Performance-based measures</a:t>
            </a:r>
          </a:p>
          <a:p>
            <a:pPr algn="just">
              <a:lnSpc>
                <a:spcPct val="150000"/>
              </a:lnSpc>
            </a:pPr>
            <a:r>
              <a:rPr lang="en-US" sz="2000" dirty="0">
                <a:latin typeface="Times New Roman" pitchFamily="18" charset="0"/>
                <a:cs typeface="Times New Roman" pitchFamily="18" charset="0"/>
              </a:rPr>
              <a:t>Observer-reported measures</a:t>
            </a:r>
          </a:p>
          <a:p>
            <a:pPr algn="just">
              <a:lnSpc>
                <a:spcPct val="150000"/>
              </a:lnSpc>
            </a:pPr>
            <a:r>
              <a:rPr lang="en-US" sz="2000" dirty="0">
                <a:latin typeface="Times New Roman" pitchFamily="18" charset="0"/>
                <a:cs typeface="Times New Roman" pitchFamily="18" charset="0"/>
              </a:rPr>
              <a:t>Clinician-reported measures</a:t>
            </a:r>
          </a:p>
          <a:p>
            <a:pPr marL="114300" indent="0" algn="just">
              <a:lnSpc>
                <a:spcPct val="150000"/>
              </a:lnSpc>
              <a:buNone/>
            </a:pP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4729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7696200" cy="6019800"/>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Self-report measures are typically captured in the form of a questionnaire. The questionnaires are scored by applying a predetermined point system to the patient's responses. Although self-report measures seem subjective in nature, self-report measures objectify a patient's perception</a:t>
            </a:r>
            <a:r>
              <a:rPr lang="en-US" sz="2000" dirty="0" smtClean="0">
                <a:latin typeface="Times New Roman" pitchFamily="18" charset="0"/>
                <a:cs typeface="Times New Roman" pitchFamily="18" charset="0"/>
              </a:rPr>
              <a:t>.</a:t>
            </a: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Performance-based measures require the patient to perform a set of movements or tasks. Scores for performance-based measures can be based on either an objective measurement (e.g., time to complete a task) or a qualitative assessment that is assigned a score (e.g., normal or abnormal mechanics for a given task).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25561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696200" cy="5867400"/>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Observer-reported measures are measurements completed by a parent, caregiver or someone who regularly observes the patient on a daily basis. </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Clinician-reported </a:t>
            </a:r>
            <a:r>
              <a:rPr lang="en-US" sz="2000" dirty="0">
                <a:latin typeface="Times New Roman" pitchFamily="18" charset="0"/>
                <a:cs typeface="Times New Roman" pitchFamily="18" charset="0"/>
              </a:rPr>
              <a:t>measures are measurements that are completed by a health care professional. The professional uses clinical </a:t>
            </a:r>
            <a:r>
              <a:rPr lang="en-US" sz="2000" dirty="0" err="1">
                <a:latin typeface="Times New Roman" pitchFamily="18" charset="0"/>
                <a:cs typeface="Times New Roman" pitchFamily="18" charset="0"/>
              </a:rPr>
              <a:t>judgement</a:t>
            </a:r>
            <a:r>
              <a:rPr lang="en-US" sz="2000" dirty="0">
                <a:latin typeface="Times New Roman" pitchFamily="18" charset="0"/>
                <a:cs typeface="Times New Roman" pitchFamily="18" charset="0"/>
              </a:rPr>
              <a:t> and reports on patient behaviors or signs that are observed by the professional. </a:t>
            </a:r>
          </a:p>
          <a:p>
            <a:pPr marL="114300" indent="0" algn="just">
              <a:lnSpc>
                <a:spcPct val="150000"/>
              </a:lnSpc>
              <a:buNone/>
            </a:pPr>
            <a:endParaRPr lang="en-IN" sz="2000" dirty="0"/>
          </a:p>
        </p:txBody>
      </p:sp>
    </p:spTree>
    <p:extLst>
      <p:ext uri="{BB962C8B-B14F-4D97-AF65-F5344CB8AC3E}">
        <p14:creationId xmlns="" xmlns:p14="http://schemas.microsoft.com/office/powerpoint/2010/main" val="196219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Common functional outcome measurement tools </a:t>
            </a:r>
            <a:r>
              <a:rPr lang="en-US" sz="2000" b="1" dirty="0" smtClean="0"/>
              <a:t>used by </a:t>
            </a:r>
            <a:r>
              <a:rPr lang="en-US" sz="2000" b="1" dirty="0" smtClean="0"/>
              <a:t>physical therapist </a:t>
            </a:r>
            <a:endParaRPr lang="en-US" sz="2000" dirty="0"/>
          </a:p>
        </p:txBody>
      </p:sp>
      <p:sp>
        <p:nvSpPr>
          <p:cNvPr id="3" name="Content Placeholder 2"/>
          <p:cNvSpPr>
            <a:spLocks noGrp="1"/>
          </p:cNvSpPr>
          <p:nvPr>
            <p:ph idx="1"/>
          </p:nvPr>
        </p:nvSpPr>
        <p:spPr/>
        <p:txBody>
          <a:bodyPr/>
          <a:lstStyle/>
          <a:p>
            <a:pPr>
              <a:buNone/>
            </a:pPr>
            <a:endParaRPr lang="en-US" dirty="0" smtClean="0"/>
          </a:p>
          <a:p>
            <a:r>
              <a:rPr lang="en-US" dirty="0" smtClean="0"/>
              <a:t>The </a:t>
            </a:r>
            <a:r>
              <a:rPr lang="en-US" dirty="0" smtClean="0"/>
              <a:t>timed up and go test3﻿</a:t>
            </a:r>
          </a:p>
          <a:p>
            <a:r>
              <a:rPr lang="en-US" dirty="0" smtClean="0"/>
              <a:t>The </a:t>
            </a:r>
            <a:r>
              <a:rPr lang="en-US" dirty="0" err="1" smtClean="0"/>
              <a:t>Tinetti</a:t>
            </a:r>
            <a:r>
              <a:rPr lang="en-US" dirty="0" smtClean="0"/>
              <a:t> balance and gait evaluation.</a:t>
            </a:r>
          </a:p>
          <a:p>
            <a:r>
              <a:rPr lang="en-US" dirty="0" smtClean="0"/>
              <a:t>The Berg balance scale.</a:t>
            </a:r>
          </a:p>
          <a:p>
            <a:r>
              <a:rPr lang="en-US" dirty="0" smtClean="0"/>
              <a:t>The six minute walk test4﻿</a:t>
            </a:r>
          </a:p>
          <a:p>
            <a:r>
              <a:rPr lang="en-US" dirty="0" smtClean="0"/>
              <a:t>The functional reach test.</a:t>
            </a:r>
          </a:p>
          <a:p>
            <a:r>
              <a:rPr lang="en-US" dirty="0" smtClean="0"/>
              <a:t>The </a:t>
            </a:r>
            <a:r>
              <a:rPr lang="en-US" dirty="0" err="1" smtClean="0"/>
              <a:t>Oswestry</a:t>
            </a:r>
            <a:r>
              <a:rPr lang="en-US" dirty="0" smtClean="0"/>
              <a:t> low back pain disability questionnaire.</a:t>
            </a:r>
          </a:p>
          <a:p>
            <a:r>
              <a:rPr lang="en-US" dirty="0" smtClean="0"/>
              <a:t>The functional independent measure.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2150</TotalTime>
  <Words>2610</Words>
  <Application>Microsoft Office PowerPoint</Application>
  <PresentationFormat>On-screen Show (4:3)</PresentationFormat>
  <Paragraphs>325</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Adjacency</vt:lpstr>
      <vt:lpstr>FUNCTIONAL OUTCOME SCALES</vt:lpstr>
      <vt:lpstr>Slide 2</vt:lpstr>
      <vt:lpstr>Slide 3</vt:lpstr>
      <vt:lpstr>Slide 4</vt:lpstr>
      <vt:lpstr>Slide 5</vt:lpstr>
      <vt:lpstr>Slide 6</vt:lpstr>
      <vt:lpstr>Slide 7</vt:lpstr>
      <vt:lpstr>Slide 8</vt:lpstr>
      <vt:lpstr>Common functional outcome measurement tools used by physical therapist </vt:lpstr>
      <vt:lpstr>Objectives</vt:lpstr>
      <vt:lpstr>Benefits of Outcome Measures:  Clinicians and Patients</vt:lpstr>
      <vt:lpstr>Benefits of Outcome Measures:  Organizations</vt:lpstr>
      <vt:lpstr>The need for outcomes planning</vt:lpstr>
      <vt:lpstr>Slide 14</vt:lpstr>
      <vt:lpstr>Clinical Utilization of  Standardized Instruments</vt:lpstr>
      <vt:lpstr>Common Facilitators</vt:lpstr>
      <vt:lpstr>Slide 17</vt:lpstr>
      <vt:lpstr>Common Challenges</vt:lpstr>
      <vt:lpstr>Slide 19</vt:lpstr>
      <vt:lpstr>Discuss Solutions to  Clinical Challenges</vt:lpstr>
      <vt:lpstr>Slide 21</vt:lpstr>
      <vt:lpstr>Discuss Solutions to  Clinical Barriers</vt:lpstr>
      <vt:lpstr>Slide 23</vt:lpstr>
      <vt:lpstr>Databases and Resources</vt:lpstr>
      <vt:lpstr>Outcome Measurement Resources</vt:lpstr>
      <vt:lpstr>Outcome Measurement Resources</vt:lpstr>
      <vt:lpstr>Outcome Measurement Resources</vt:lpstr>
      <vt:lpstr>Outcome Measurement Resources</vt:lpstr>
      <vt:lpstr>Outcome Measurement Resources</vt:lpstr>
      <vt:lpstr>Outcome Measurement Resources</vt:lpstr>
      <vt:lpstr>Outcome Measurement Resources</vt:lpstr>
      <vt:lpstr>Outcome Measurement Resources</vt:lpstr>
      <vt:lpstr>Outcome Measurement Resources</vt:lpstr>
      <vt:lpstr>Outcome Measurement Resources</vt:lpstr>
      <vt:lpstr>Classroom Activities</vt:lpstr>
      <vt:lpstr>Overview of Classroom Activities</vt:lpstr>
      <vt:lpstr>Classroom Activity (1)</vt:lpstr>
      <vt:lpstr>Classroom Activity (2)</vt:lpstr>
      <vt:lpstr>Classroom Activity (3)</vt:lpstr>
      <vt:lpstr>Slide 40</vt:lpstr>
      <vt:lpstr>Slide 41</vt:lpstr>
      <vt:lpstr>Slide 42</vt:lpstr>
      <vt:lpstr>Classroom Activity (4)</vt:lpstr>
      <vt:lpstr>Describe how you would respond to  the following comments</vt:lpstr>
      <vt:lpstr>Overall Discussion </vt:lpstr>
      <vt:lpstr>Questions and  Discussion</vt:lpstr>
      <vt:lpstr>References</vt:lpstr>
      <vt:lpstr>References</vt:lpstr>
      <vt:lpstr>References</vt:lpstr>
      <vt:lpstr>References</vt:lpstr>
      <vt:lpstr>Copyright Information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jmoore</dc:creator>
  <cp:lastModifiedBy>Hp</cp:lastModifiedBy>
  <cp:revision>14</cp:revision>
  <dcterms:created xsi:type="dcterms:W3CDTF">2021-11-28T07:58:47Z</dcterms:created>
  <dcterms:modified xsi:type="dcterms:W3CDTF">2021-11-30T06:28:46Z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2018-02-12T00:00:00Z</vt:filetime>
  </property>
  <property fmtid="{D5CDD505-2E9C-101B-9397-08002B2CF9AE}" pid="3" name="Creator">
    <vt:lpwstr>Microsoft® PowerPoint® 2016</vt:lpwstr>
  </property>
  <property fmtid="{D5CDD505-2E9C-101B-9397-08002B2CF9AE}" pid="4" name="LastSaved">
    <vt:filetime>2021-11-28T00:00:00Z</vt:filetime>
  </property>
</Properties>
</file>