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0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32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069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8415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75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390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168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563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68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23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05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882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193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6701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246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00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52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2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  <p:sldLayoutId id="2147484012" r:id="rId12"/>
    <p:sldLayoutId id="2147484013" r:id="rId13"/>
    <p:sldLayoutId id="2147484014" r:id="rId14"/>
    <p:sldLayoutId id="2147484015" r:id="rId15"/>
    <p:sldLayoutId id="214748401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3F3BC-D761-4E6D-A27B-AF71F04D8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0894" y="2049713"/>
            <a:ext cx="7272067" cy="1552754"/>
          </a:xfrm>
        </p:spPr>
        <p:txBody>
          <a:bodyPr>
            <a:normAutofit/>
          </a:bodyPr>
          <a:lstStyle/>
          <a:p>
            <a:pPr algn="ctr"/>
            <a:r>
              <a:rPr lang="en-IN" sz="6000" dirty="0">
                <a:solidFill>
                  <a:srgbClr val="FF0000"/>
                </a:solidFill>
                <a:latin typeface="Algerian" panose="04020705040A02060702" pitchFamily="82" charset="0"/>
              </a:rPr>
              <a:t>GENU RECURVATUM</a:t>
            </a:r>
          </a:p>
        </p:txBody>
      </p:sp>
    </p:spTree>
    <p:extLst>
      <p:ext uri="{BB962C8B-B14F-4D97-AF65-F5344CB8AC3E}">
        <p14:creationId xmlns:p14="http://schemas.microsoft.com/office/powerpoint/2010/main" val="2215914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DD9E3-7A02-4EFF-804E-5E24FD09F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8640" y="447769"/>
            <a:ext cx="10058400" cy="931653"/>
          </a:xfrm>
        </p:spPr>
        <p:txBody>
          <a:bodyPr>
            <a:noAutofit/>
          </a:bodyPr>
          <a:lstStyle/>
          <a:p>
            <a:pPr algn="ctr"/>
            <a:r>
              <a:rPr lang="en-IN" sz="4000" b="1" u="sng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3936-925E-44CF-B5F8-9AE064EA2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507" y="1638213"/>
            <a:ext cx="8783357" cy="5124897"/>
          </a:xfrm>
        </p:spPr>
        <p:txBody>
          <a:bodyPr/>
          <a:lstStyle/>
          <a:p>
            <a:r>
              <a:rPr lang="en-US" sz="2400" dirty="0">
                <a:latin typeface="Bahnschrift" panose="020B0502040204020203" pitchFamily="34" charset="0"/>
              </a:rPr>
              <a:t>Genu recurvatum is a deformity in the knee joint, so that the knee bends backwards. In this deformity, excessive extension occurs in the tibiofemoral joint. </a:t>
            </a:r>
          </a:p>
          <a:p>
            <a:r>
              <a:rPr lang="en-US" sz="2400" dirty="0">
                <a:latin typeface="Bahnschrift" panose="020B0502040204020203" pitchFamily="34" charset="0"/>
              </a:rPr>
              <a:t>Genu recurvatum is also called knee hyperextension and back knee. This deformity is more common in women and people with familial ligamentous laxity.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30C0CA-4104-4F61-B236-C24BE1FF26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8" r="13716" b="16788"/>
          <a:stretch/>
        </p:blipFill>
        <p:spPr>
          <a:xfrm>
            <a:off x="2398644" y="4200661"/>
            <a:ext cx="5063832" cy="248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398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8E2E7-D9E3-46C5-9166-FF3E7FC99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0147" y="947439"/>
            <a:ext cx="7729728" cy="950372"/>
          </a:xfrm>
        </p:spPr>
        <p:txBody>
          <a:bodyPr>
            <a:normAutofit/>
          </a:bodyPr>
          <a:lstStyle/>
          <a:p>
            <a:r>
              <a:rPr lang="en-IN" sz="4000" b="1" u="sng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AE5C8-028A-48AE-9042-697CF0E7C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42868"/>
            <a:ext cx="7729728" cy="349715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Hyperextension of the knee may be :</a:t>
            </a:r>
          </a:p>
          <a:p>
            <a:r>
              <a:rPr lang="en-US" sz="2400" dirty="0"/>
              <a:t>mild, </a:t>
            </a:r>
          </a:p>
          <a:p>
            <a:r>
              <a:rPr lang="en-US" sz="2400" dirty="0"/>
              <a:t>moderate or </a:t>
            </a:r>
          </a:p>
          <a:p>
            <a:r>
              <a:rPr lang="en-US" sz="2400" dirty="0"/>
              <a:t>severe.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40620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71144-230E-4CAE-AD29-67282C1B9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933119"/>
          </a:xfrm>
        </p:spPr>
        <p:txBody>
          <a:bodyPr>
            <a:noAutofit/>
          </a:bodyPr>
          <a:lstStyle/>
          <a:p>
            <a:r>
              <a:rPr lang="en-IN" sz="4000" b="1" u="sng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33B9E-3DB9-42EA-9FF5-B166BEC4C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504" y="2104845"/>
            <a:ext cx="8410360" cy="4390846"/>
          </a:xfrm>
        </p:spPr>
        <p:txBody>
          <a:bodyPr>
            <a:normAutofit/>
          </a:bodyPr>
          <a:lstStyle/>
          <a:p>
            <a:r>
              <a:rPr lang="en-US" sz="2400" dirty="0"/>
              <a:t>Bone growth disorder</a:t>
            </a:r>
          </a:p>
          <a:p>
            <a:r>
              <a:rPr lang="en-US" sz="2400" dirty="0"/>
              <a:t>An inherited problem or birth defect</a:t>
            </a:r>
          </a:p>
          <a:p>
            <a:r>
              <a:rPr lang="en-US" sz="2400" dirty="0"/>
              <a:t>Joints of the knee are not stable due to ligaments laxity</a:t>
            </a:r>
          </a:p>
          <a:p>
            <a:r>
              <a:rPr lang="en-US" sz="2400" dirty="0"/>
              <a:t>Femur and tibia is not properly aligned</a:t>
            </a:r>
          </a:p>
          <a:p>
            <a:r>
              <a:rPr lang="en-US" sz="2400" dirty="0"/>
              <a:t>Postural habits</a:t>
            </a:r>
          </a:p>
          <a:p>
            <a:r>
              <a:rPr lang="en-US" sz="2400" dirty="0"/>
              <a:t>Some medical diseases like multiple sclerosis, CP or muscular dystrophy</a:t>
            </a:r>
          </a:p>
          <a:p>
            <a:r>
              <a:rPr lang="en-US" sz="2400" dirty="0"/>
              <a:t>LLD</a:t>
            </a:r>
          </a:p>
          <a:p>
            <a:r>
              <a:rPr lang="en-US" sz="2400" dirty="0"/>
              <a:t>Unusual position of the ankle and foot when walking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1555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19729-1ED2-4B7F-B95C-B42B74362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1"/>
            <a:ext cx="7729728" cy="950373"/>
          </a:xfrm>
        </p:spPr>
        <p:txBody>
          <a:bodyPr>
            <a:normAutofit/>
          </a:bodyPr>
          <a:lstStyle/>
          <a:p>
            <a:r>
              <a:rPr lang="en-IN" sz="4000" b="1" u="sng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93F6F-2AA8-4D48-A9BF-25D746F52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65230"/>
            <a:ext cx="7729728" cy="3907766"/>
          </a:xfrm>
        </p:spPr>
        <p:txBody>
          <a:bodyPr/>
          <a:lstStyle/>
          <a:p>
            <a:r>
              <a:rPr lang="en-US" sz="2400" dirty="0"/>
              <a:t>Pain on the outer back part of the knee referred to as the posterolateral ligamentous</a:t>
            </a:r>
          </a:p>
          <a:p>
            <a:r>
              <a:rPr lang="en-US" sz="2400" dirty="0"/>
              <a:t>An aching pain in the medial tibiofemoral joint</a:t>
            </a:r>
          </a:p>
          <a:p>
            <a:r>
              <a:rPr lang="en-US" sz="2400" dirty="0"/>
              <a:t>Knee moves in hyperextension in midstance phase</a:t>
            </a:r>
          </a:p>
          <a:p>
            <a:r>
              <a:rPr lang="en-US" sz="2400" dirty="0"/>
              <a:t>A nipping feeling in the front part of the knee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1531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BE4E0-DF4D-4D00-AB61-0A46F5B60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079768"/>
          </a:xfrm>
        </p:spPr>
        <p:txBody>
          <a:bodyPr>
            <a:normAutofit/>
          </a:bodyPr>
          <a:lstStyle/>
          <a:p>
            <a:r>
              <a:rPr lang="en-IN" sz="4000" b="1" u="sng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C3B82-0B78-4A9B-80E3-0662CC616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31010"/>
            <a:ext cx="7729728" cy="3900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Treatment generally includes the following:</a:t>
            </a:r>
          </a:p>
          <a:p>
            <a:r>
              <a:rPr lang="en-US" sz="2400" dirty="0"/>
              <a:t>Sometimes pharmacologic therapy for initial disease treatment</a:t>
            </a:r>
          </a:p>
          <a:p>
            <a:r>
              <a:rPr lang="en-US" sz="2400" dirty="0"/>
              <a:t>Physical therapy: physiotherapy will be beneficial in patient with complaint of pain, discomfort.</a:t>
            </a:r>
          </a:p>
          <a:p>
            <a:r>
              <a:rPr lang="en-US" sz="2400" dirty="0"/>
              <a:t>Use of appropriate assistive devices such as orthoses (KAFO, AFO, KO)</a:t>
            </a:r>
          </a:p>
          <a:p>
            <a:r>
              <a:rPr lang="en-US" sz="2400" dirty="0"/>
              <a:t>Surgical treatment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4973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210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</vt:lpstr>
      <vt:lpstr>Bahnschrift</vt:lpstr>
      <vt:lpstr>Baskerville Old Face</vt:lpstr>
      <vt:lpstr>Trebuchet MS</vt:lpstr>
      <vt:lpstr>Wingdings 3</vt:lpstr>
      <vt:lpstr>Facet</vt:lpstr>
      <vt:lpstr>GENU RECURVATUM</vt:lpstr>
      <vt:lpstr>DEFINITION</vt:lpstr>
      <vt:lpstr>TYPES</vt:lpstr>
      <vt:lpstr>CAUSES</vt:lpstr>
      <vt:lpstr>SYMPTOMS</vt:lpstr>
      <vt:lpstr>TREATMENT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GENU RECURVATUM</dc:title>
  <dc:creator>S Rafat</dc:creator>
  <cp:lastModifiedBy>neha shukla</cp:lastModifiedBy>
  <cp:revision>4</cp:revision>
  <dcterms:created xsi:type="dcterms:W3CDTF">2020-07-20T06:01:14Z</dcterms:created>
  <dcterms:modified xsi:type="dcterms:W3CDTF">2020-07-22T16:28:39Z</dcterms:modified>
</cp:coreProperties>
</file>