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91"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752B8C-40DE-4D79-B7FD-78BCC5FF4001}"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364083146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752B8C-40DE-4D79-B7FD-78BCC5FF4001}" type="datetimeFigureOut">
              <a:rPr lang="en-IN" smtClean="0"/>
              <a:t>22-07-2020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62115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7752B8C-40DE-4D79-B7FD-78BCC5FF4001}"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212751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7752B8C-40DE-4D79-B7FD-78BCC5FF4001}"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D2BD98-EC43-4183-B6D7-176684C11C8E}" type="slidenum">
              <a:rPr lang="en-IN" smtClean="0"/>
              <a:t>‹#›</a:t>
            </a:fld>
            <a:endParaRPr lang="en-IN"/>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014847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752B8C-40DE-4D79-B7FD-78BCC5FF4001}"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845021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7752B8C-40DE-4D79-B7FD-78BCC5FF4001}" type="datetimeFigureOut">
              <a:rPr lang="en-IN" smtClean="0"/>
              <a:t>22-07-2020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1889375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7752B8C-40DE-4D79-B7FD-78BCC5FF4001}" type="datetimeFigureOut">
              <a:rPr lang="en-IN" smtClean="0"/>
              <a:t>22-07-2020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3071233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52B8C-40DE-4D79-B7FD-78BCC5FF4001}"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2277880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52B8C-40DE-4D79-B7FD-78BCC5FF4001}"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311505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752B8C-40DE-4D79-B7FD-78BCC5FF4001}"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3457598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752B8C-40DE-4D79-B7FD-78BCC5FF4001}" type="datetimeFigureOut">
              <a:rPr lang="en-IN" smtClean="0"/>
              <a:t>22-07-2020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415795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752B8C-40DE-4D79-B7FD-78BCC5FF4001}" type="datetimeFigureOut">
              <a:rPr lang="en-IN" smtClean="0"/>
              <a:t>22-07-2020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305929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752B8C-40DE-4D79-B7FD-78BCC5FF4001}" type="datetimeFigureOut">
              <a:rPr lang="en-IN" smtClean="0"/>
              <a:t>22-07-2020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416479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7752B8C-40DE-4D79-B7FD-78BCC5FF4001}" type="datetimeFigureOut">
              <a:rPr lang="en-IN" smtClean="0"/>
              <a:t>22-07-2020</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2562019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7752B8C-40DE-4D79-B7FD-78BCC5FF4001}" type="datetimeFigureOut">
              <a:rPr lang="en-IN" smtClean="0"/>
              <a:t>22-07-2020</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312261387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57752B8C-40DE-4D79-B7FD-78BCC5FF4001}" type="datetimeFigureOut">
              <a:rPr lang="en-IN" smtClean="0"/>
              <a:t>22-07-2020</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265389487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752B8C-40DE-4D79-B7FD-78BCC5FF4001}" type="datetimeFigureOut">
              <a:rPr lang="en-IN" smtClean="0"/>
              <a:t>22-07-2020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D2BD98-EC43-4183-B6D7-176684C11C8E}" type="slidenum">
              <a:rPr lang="en-IN" smtClean="0"/>
              <a:t>‹#›</a:t>
            </a:fld>
            <a:endParaRPr lang="en-IN"/>
          </a:p>
        </p:txBody>
      </p:sp>
    </p:spTree>
    <p:extLst>
      <p:ext uri="{BB962C8B-B14F-4D97-AF65-F5344CB8AC3E}">
        <p14:creationId xmlns:p14="http://schemas.microsoft.com/office/powerpoint/2010/main" val="2565284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7752B8C-40DE-4D79-B7FD-78BCC5FF4001}" type="datetimeFigureOut">
              <a:rPr lang="en-IN" smtClean="0"/>
              <a:t>22-07-2020</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CD2BD98-EC43-4183-B6D7-176684C11C8E}" type="slidenum">
              <a:rPr lang="en-IN" smtClean="0"/>
              <a:t>‹#›</a:t>
            </a:fld>
            <a:endParaRPr lang="en-IN"/>
          </a:p>
        </p:txBody>
      </p:sp>
    </p:spTree>
    <p:extLst>
      <p:ext uri="{BB962C8B-B14F-4D97-AF65-F5344CB8AC3E}">
        <p14:creationId xmlns:p14="http://schemas.microsoft.com/office/powerpoint/2010/main" val="1275160585"/>
      </p:ext>
    </p:extLst>
  </p:cSld>
  <p:clrMap bg1="dk1" tx1="lt1" bg2="dk2" tx2="lt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 id="214748383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28E85-B4F9-4EBD-8CCF-86ED6DAB600D}"/>
              </a:ext>
            </a:extLst>
          </p:cNvPr>
          <p:cNvSpPr>
            <a:spLocks noGrp="1"/>
          </p:cNvSpPr>
          <p:nvPr>
            <p:ph type="ctrTitle"/>
          </p:nvPr>
        </p:nvSpPr>
        <p:spPr>
          <a:xfrm>
            <a:off x="1889185" y="1388853"/>
            <a:ext cx="8456183" cy="1203863"/>
          </a:xfrm>
        </p:spPr>
        <p:txBody>
          <a:bodyPr>
            <a:normAutofit/>
          </a:bodyPr>
          <a:lstStyle/>
          <a:p>
            <a:pPr algn="ctr"/>
            <a:r>
              <a:rPr lang="en-IN" sz="6000" dirty="0">
                <a:effectLst>
                  <a:outerShdw blurRad="38100" dist="38100" dir="2700000" algn="tl">
                    <a:srgbClr val="000000">
                      <a:alpha val="43137"/>
                    </a:srgbClr>
                  </a:outerShdw>
                </a:effectLst>
                <a:latin typeface="Bodoni MT" panose="02070603080606020203" pitchFamily="18" charset="0"/>
              </a:rPr>
              <a:t>GENU VALGUM</a:t>
            </a:r>
          </a:p>
        </p:txBody>
      </p:sp>
    </p:spTree>
    <p:extLst>
      <p:ext uri="{BB962C8B-B14F-4D97-AF65-F5344CB8AC3E}">
        <p14:creationId xmlns:p14="http://schemas.microsoft.com/office/powerpoint/2010/main" val="308983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8C914-48F4-4360-AE49-268C525F37F8}"/>
              </a:ext>
            </a:extLst>
          </p:cNvPr>
          <p:cNvSpPr>
            <a:spLocks noGrp="1"/>
          </p:cNvSpPr>
          <p:nvPr>
            <p:ph type="title"/>
          </p:nvPr>
        </p:nvSpPr>
        <p:spPr>
          <a:xfrm>
            <a:off x="653108" y="177636"/>
            <a:ext cx="9601200" cy="797943"/>
          </a:xfrm>
        </p:spPr>
        <p:txBody>
          <a:bodyPr>
            <a:normAutofit/>
          </a:bodyPr>
          <a:lstStyle/>
          <a:p>
            <a:pPr algn="ctr"/>
            <a:r>
              <a:rPr lang="en-IN" sz="4000" i="1" u="sng" dirty="0">
                <a:solidFill>
                  <a:srgbClr val="FF0000"/>
                </a:solidFill>
                <a:latin typeface="Arial" panose="020B0604020202020204" pitchFamily="34" charset="0"/>
                <a:cs typeface="Arial" panose="020B0604020202020204" pitchFamily="34" charset="0"/>
              </a:rPr>
              <a:t>DEFINITION</a:t>
            </a:r>
          </a:p>
        </p:txBody>
      </p:sp>
      <p:sp>
        <p:nvSpPr>
          <p:cNvPr id="3" name="Content Placeholder 2">
            <a:extLst>
              <a:ext uri="{FF2B5EF4-FFF2-40B4-BE49-F238E27FC236}">
                <a16:creationId xmlns:a16="http://schemas.microsoft.com/office/drawing/2014/main" id="{314BFBF8-7672-44B4-917C-5805761A132F}"/>
              </a:ext>
            </a:extLst>
          </p:cNvPr>
          <p:cNvSpPr>
            <a:spLocks noGrp="1"/>
          </p:cNvSpPr>
          <p:nvPr>
            <p:ph idx="1"/>
          </p:nvPr>
        </p:nvSpPr>
        <p:spPr>
          <a:xfrm>
            <a:off x="1222075" y="1765039"/>
            <a:ext cx="9601200" cy="4968815"/>
          </a:xfrm>
        </p:spPr>
        <p:txBody>
          <a:bodyPr>
            <a:normAutofit/>
          </a:bodyPr>
          <a:lstStyle/>
          <a:p>
            <a:r>
              <a:rPr lang="en-US" sz="2200" dirty="0"/>
              <a:t>Inward or medial angulation of leg over thigh at the knee joint is termed as genu </a:t>
            </a:r>
            <a:r>
              <a:rPr lang="en-US" sz="2200" dirty="0" err="1"/>
              <a:t>valgum</a:t>
            </a:r>
            <a:r>
              <a:rPr lang="en-US" sz="2200" dirty="0"/>
              <a:t> or knock knee. </a:t>
            </a:r>
          </a:p>
          <a:p>
            <a:endParaRPr lang="en-US" sz="2200" dirty="0"/>
          </a:p>
          <a:p>
            <a:endParaRPr lang="en-US" sz="2200" dirty="0"/>
          </a:p>
          <a:p>
            <a:pPr marL="0" indent="0">
              <a:buNone/>
            </a:pPr>
            <a:endParaRPr lang="en-US" sz="2200" dirty="0"/>
          </a:p>
          <a:p>
            <a:endParaRPr lang="en-US" sz="2200" dirty="0"/>
          </a:p>
          <a:p>
            <a:endParaRPr lang="en-US" sz="2200" dirty="0"/>
          </a:p>
          <a:p>
            <a:r>
              <a:rPr lang="en-US" sz="2200" dirty="0"/>
              <a:t>In this, condition, a line drawn from the head of the femur to the middle of the ankle joint passes lateral to the knee joint instead of passing through the center of the knee.</a:t>
            </a:r>
            <a:endParaRPr lang="en-IN" sz="2200" dirty="0"/>
          </a:p>
        </p:txBody>
      </p:sp>
      <p:pic>
        <p:nvPicPr>
          <p:cNvPr id="5" name="Picture 4">
            <a:extLst>
              <a:ext uri="{FF2B5EF4-FFF2-40B4-BE49-F238E27FC236}">
                <a16:creationId xmlns:a16="http://schemas.microsoft.com/office/drawing/2014/main" id="{440153AE-B16D-47EE-AF35-39FB8AA89111}"/>
              </a:ext>
            </a:extLst>
          </p:cNvPr>
          <p:cNvPicPr>
            <a:picLocks noChangeAspect="1"/>
          </p:cNvPicPr>
          <p:nvPr/>
        </p:nvPicPr>
        <p:blipFill rotWithShape="1">
          <a:blip r:embed="rId2">
            <a:extLst>
              <a:ext uri="{28A0092B-C50C-407E-A947-70E740481C1C}">
                <a14:useLocalDpi xmlns:a14="http://schemas.microsoft.com/office/drawing/2010/main" val="0"/>
              </a:ext>
            </a:extLst>
          </a:blip>
          <a:srcRect l="7735" r="3443"/>
          <a:stretch/>
        </p:blipFill>
        <p:spPr>
          <a:xfrm>
            <a:off x="3154017" y="2598280"/>
            <a:ext cx="4863548" cy="2187131"/>
          </a:xfrm>
          <a:prstGeom prst="rect">
            <a:avLst/>
          </a:prstGeom>
        </p:spPr>
      </p:pic>
    </p:spTree>
    <p:extLst>
      <p:ext uri="{BB962C8B-B14F-4D97-AF65-F5344CB8AC3E}">
        <p14:creationId xmlns:p14="http://schemas.microsoft.com/office/powerpoint/2010/main" val="1256752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D444A-48DF-44E3-9FEE-A678654C8C48}"/>
              </a:ext>
            </a:extLst>
          </p:cNvPr>
          <p:cNvSpPr>
            <a:spLocks noGrp="1"/>
          </p:cNvSpPr>
          <p:nvPr>
            <p:ph type="title"/>
          </p:nvPr>
        </p:nvSpPr>
        <p:spPr>
          <a:xfrm>
            <a:off x="1371600" y="685800"/>
            <a:ext cx="9601200" cy="763438"/>
          </a:xfrm>
        </p:spPr>
        <p:txBody>
          <a:bodyPr>
            <a:normAutofit/>
          </a:bodyPr>
          <a:lstStyle/>
          <a:p>
            <a:pPr algn="ctr"/>
            <a:r>
              <a:rPr lang="en-IN" sz="4000" i="1" u="sng" dirty="0">
                <a:latin typeface="Algerian" panose="04020705040A02060702" pitchFamily="82" charset="0"/>
              </a:rPr>
              <a:t>CAUSES</a:t>
            </a:r>
          </a:p>
        </p:txBody>
      </p:sp>
      <p:sp>
        <p:nvSpPr>
          <p:cNvPr id="3" name="Content Placeholder 2">
            <a:extLst>
              <a:ext uri="{FF2B5EF4-FFF2-40B4-BE49-F238E27FC236}">
                <a16:creationId xmlns:a16="http://schemas.microsoft.com/office/drawing/2014/main" id="{12A7AEFF-F52B-4B3A-9FB4-F0D6DE59EF67}"/>
              </a:ext>
            </a:extLst>
          </p:cNvPr>
          <p:cNvSpPr>
            <a:spLocks noGrp="1"/>
          </p:cNvSpPr>
          <p:nvPr>
            <p:ph idx="1"/>
          </p:nvPr>
        </p:nvSpPr>
        <p:spPr>
          <a:xfrm>
            <a:off x="1162941" y="1559380"/>
            <a:ext cx="9644332" cy="4848045"/>
          </a:xfrm>
        </p:spPr>
        <p:txBody>
          <a:bodyPr>
            <a:normAutofit/>
          </a:bodyPr>
          <a:lstStyle/>
          <a:p>
            <a:pPr marL="0" indent="0">
              <a:buNone/>
            </a:pPr>
            <a:r>
              <a:rPr lang="en-US" sz="2200" dirty="0"/>
              <a:t>It could be because of:</a:t>
            </a:r>
          </a:p>
          <a:p>
            <a:r>
              <a:rPr lang="en-US" sz="2200" dirty="0"/>
              <a:t>Rickets, producing curvatures in the femur or tibia.</a:t>
            </a:r>
          </a:p>
          <a:p>
            <a:r>
              <a:rPr lang="en-US" sz="2200" dirty="0"/>
              <a:t>Growth imbalance between the medial and lateral femoral condyles. Rapid overgrowth of medial condyle leads to knock knee.</a:t>
            </a:r>
          </a:p>
          <a:p>
            <a:r>
              <a:rPr lang="en-US" sz="2200" dirty="0"/>
              <a:t>Muscular or ligamentous weakness at adolescent stage.</a:t>
            </a:r>
          </a:p>
          <a:p>
            <a:r>
              <a:rPr lang="en-US" sz="2200" dirty="0"/>
              <a:t>Muscular paralysis of semimembranosus, semitendinosus.</a:t>
            </a:r>
          </a:p>
          <a:p>
            <a:r>
              <a:rPr lang="en-US" sz="2200" dirty="0"/>
              <a:t>Fracture and injuries involving the knee joint.</a:t>
            </a:r>
          </a:p>
          <a:p>
            <a:r>
              <a:rPr lang="en-US" sz="2200" dirty="0"/>
              <a:t>Secondary to coxa </a:t>
            </a:r>
            <a:r>
              <a:rPr lang="en-US" sz="2200" dirty="0" err="1"/>
              <a:t>vara</a:t>
            </a:r>
            <a:r>
              <a:rPr lang="en-US" sz="2200" dirty="0"/>
              <a:t>, flat foot, OA knees or spinal curvatures.</a:t>
            </a:r>
          </a:p>
          <a:p>
            <a:r>
              <a:rPr lang="en-US" sz="2200" dirty="0"/>
              <a:t>Obesity</a:t>
            </a:r>
          </a:p>
          <a:p>
            <a:r>
              <a:rPr lang="en-US" sz="2200" dirty="0"/>
              <a:t>Deficiency of vitamin D and calcium</a:t>
            </a:r>
          </a:p>
          <a:p>
            <a:endParaRPr lang="en-IN" dirty="0"/>
          </a:p>
        </p:txBody>
      </p:sp>
    </p:spTree>
    <p:extLst>
      <p:ext uri="{BB962C8B-B14F-4D97-AF65-F5344CB8AC3E}">
        <p14:creationId xmlns:p14="http://schemas.microsoft.com/office/powerpoint/2010/main" val="113313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9D491-1D3A-4DCC-B9AD-619B74BC9130}"/>
              </a:ext>
            </a:extLst>
          </p:cNvPr>
          <p:cNvSpPr>
            <a:spLocks noGrp="1"/>
          </p:cNvSpPr>
          <p:nvPr>
            <p:ph type="title"/>
          </p:nvPr>
        </p:nvSpPr>
        <p:spPr>
          <a:xfrm>
            <a:off x="1371600" y="685800"/>
            <a:ext cx="9601200" cy="720306"/>
          </a:xfrm>
        </p:spPr>
        <p:txBody>
          <a:bodyPr>
            <a:normAutofit/>
          </a:bodyPr>
          <a:lstStyle/>
          <a:p>
            <a:pPr algn="ctr"/>
            <a:r>
              <a:rPr lang="en-IN" sz="4000" i="1" u="sng" dirty="0">
                <a:latin typeface="Algerian" panose="04020705040A02060702" pitchFamily="82" charset="0"/>
              </a:rPr>
              <a:t>CLINICAL FEATURES</a:t>
            </a:r>
          </a:p>
        </p:txBody>
      </p:sp>
      <p:sp>
        <p:nvSpPr>
          <p:cNvPr id="3" name="Content Placeholder 2">
            <a:extLst>
              <a:ext uri="{FF2B5EF4-FFF2-40B4-BE49-F238E27FC236}">
                <a16:creationId xmlns:a16="http://schemas.microsoft.com/office/drawing/2014/main" id="{C4FDEB48-FE3E-4921-B6BA-81FEBDBB06FD}"/>
              </a:ext>
            </a:extLst>
          </p:cNvPr>
          <p:cNvSpPr>
            <a:spLocks noGrp="1"/>
          </p:cNvSpPr>
          <p:nvPr>
            <p:ph idx="1"/>
          </p:nvPr>
        </p:nvSpPr>
        <p:spPr>
          <a:xfrm>
            <a:off x="1164566" y="2027208"/>
            <a:ext cx="9601200" cy="4262887"/>
          </a:xfrm>
        </p:spPr>
        <p:txBody>
          <a:bodyPr>
            <a:normAutofit/>
          </a:bodyPr>
          <a:lstStyle/>
          <a:p>
            <a:pPr marL="0" indent="0">
              <a:buNone/>
            </a:pPr>
            <a:r>
              <a:rPr lang="en-US" sz="2200" dirty="0"/>
              <a:t>Symptoms of genu </a:t>
            </a:r>
            <a:r>
              <a:rPr lang="en-US" sz="2200" dirty="0" err="1"/>
              <a:t>valgum</a:t>
            </a:r>
            <a:r>
              <a:rPr lang="en-US" sz="2200" dirty="0"/>
              <a:t> include an obvious visual separation of the ankles when the knees are together. The individual’s gait is also likely to be affected as they compensate for the lack of gap between their knees.</a:t>
            </a:r>
          </a:p>
          <a:p>
            <a:pPr marL="0" indent="0">
              <a:buNone/>
            </a:pPr>
            <a:r>
              <a:rPr lang="en-US" sz="2200" dirty="0"/>
              <a:t>The altered gait may cause additional symptoms, such as;</a:t>
            </a:r>
          </a:p>
          <a:p>
            <a:r>
              <a:rPr lang="en-US" sz="2200" dirty="0"/>
              <a:t>knee pain</a:t>
            </a:r>
          </a:p>
          <a:p>
            <a:r>
              <a:rPr lang="en-US" sz="2200" dirty="0"/>
              <a:t>a limp when walking</a:t>
            </a:r>
          </a:p>
          <a:p>
            <a:r>
              <a:rPr lang="en-US" sz="2200" dirty="0"/>
              <a:t>pain in feet, hips, and ankles</a:t>
            </a:r>
          </a:p>
          <a:p>
            <a:r>
              <a:rPr lang="en-US" sz="2200" dirty="0"/>
              <a:t>stiff joints</a:t>
            </a:r>
          </a:p>
          <a:p>
            <a:r>
              <a:rPr lang="en-US" sz="2200" dirty="0"/>
              <a:t>lack of balance when standing</a:t>
            </a:r>
          </a:p>
          <a:p>
            <a:endParaRPr lang="en-IN" dirty="0"/>
          </a:p>
        </p:txBody>
      </p:sp>
    </p:spTree>
    <p:extLst>
      <p:ext uri="{BB962C8B-B14F-4D97-AF65-F5344CB8AC3E}">
        <p14:creationId xmlns:p14="http://schemas.microsoft.com/office/powerpoint/2010/main" val="596388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F6E12-AA03-45FC-92B0-24079DEE8BB7}"/>
              </a:ext>
            </a:extLst>
          </p:cNvPr>
          <p:cNvSpPr>
            <a:spLocks noGrp="1"/>
          </p:cNvSpPr>
          <p:nvPr>
            <p:ph type="title"/>
          </p:nvPr>
        </p:nvSpPr>
        <p:spPr>
          <a:xfrm>
            <a:off x="1371600" y="685800"/>
            <a:ext cx="9601200" cy="711679"/>
          </a:xfrm>
        </p:spPr>
        <p:txBody>
          <a:bodyPr>
            <a:normAutofit/>
          </a:bodyPr>
          <a:lstStyle/>
          <a:p>
            <a:pPr algn="ctr"/>
            <a:r>
              <a:rPr lang="en-IN" sz="4000" i="1" u="sng" dirty="0">
                <a:latin typeface="Algerian" panose="04020705040A02060702" pitchFamily="82" charset="0"/>
              </a:rPr>
              <a:t>DIAGNOSIS</a:t>
            </a:r>
          </a:p>
        </p:txBody>
      </p:sp>
      <p:sp>
        <p:nvSpPr>
          <p:cNvPr id="3" name="Content Placeholder 2">
            <a:extLst>
              <a:ext uri="{FF2B5EF4-FFF2-40B4-BE49-F238E27FC236}">
                <a16:creationId xmlns:a16="http://schemas.microsoft.com/office/drawing/2014/main" id="{EBBFBE56-2854-43FF-8F32-D8478B9115D8}"/>
              </a:ext>
            </a:extLst>
          </p:cNvPr>
          <p:cNvSpPr>
            <a:spLocks noGrp="1"/>
          </p:cNvSpPr>
          <p:nvPr>
            <p:ph idx="1"/>
          </p:nvPr>
        </p:nvSpPr>
        <p:spPr>
          <a:xfrm>
            <a:off x="1371600" y="1682151"/>
            <a:ext cx="9601200" cy="4185249"/>
          </a:xfrm>
        </p:spPr>
        <p:txBody>
          <a:bodyPr/>
          <a:lstStyle/>
          <a:p>
            <a:pPr marL="0" indent="0">
              <a:buNone/>
            </a:pPr>
            <a:r>
              <a:rPr lang="en-US" sz="2200" dirty="0"/>
              <a:t>The diagnosis is done through:</a:t>
            </a:r>
          </a:p>
          <a:p>
            <a:r>
              <a:rPr lang="en-US" sz="2200" b="1" u="sng" dirty="0"/>
              <a:t>Physical examination of knee </a:t>
            </a:r>
            <a:r>
              <a:rPr lang="en-US" sz="2200" dirty="0"/>
              <a:t>: The knee is evaluated for the degree of deformity in the weight bearing position. </a:t>
            </a:r>
            <a:r>
              <a:rPr lang="en-US" sz="2200" dirty="0" err="1"/>
              <a:t>Intramalleolar</a:t>
            </a:r>
            <a:r>
              <a:rPr lang="en-US" sz="2200" dirty="0"/>
              <a:t> distance is noted which could vary from 2 inches to 20 inches. The angle of genu </a:t>
            </a:r>
            <a:r>
              <a:rPr lang="en-US" sz="2200" dirty="0" err="1"/>
              <a:t>valgum</a:t>
            </a:r>
            <a:r>
              <a:rPr lang="en-US" sz="2200" dirty="0"/>
              <a:t> is measured with a goniometer or using weight bearing X-Rays.</a:t>
            </a:r>
          </a:p>
          <a:p>
            <a:r>
              <a:rPr lang="en-US" sz="2200" b="1" dirty="0"/>
              <a:t>X-Ray</a:t>
            </a:r>
          </a:p>
          <a:p>
            <a:r>
              <a:rPr lang="en-US" sz="2200" b="1" dirty="0"/>
              <a:t>MRI</a:t>
            </a:r>
          </a:p>
          <a:p>
            <a:endParaRPr lang="en-IN" dirty="0"/>
          </a:p>
        </p:txBody>
      </p:sp>
    </p:spTree>
    <p:extLst>
      <p:ext uri="{BB962C8B-B14F-4D97-AF65-F5344CB8AC3E}">
        <p14:creationId xmlns:p14="http://schemas.microsoft.com/office/powerpoint/2010/main" val="3980216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7CB90-2677-4496-BD76-2ED7AEE6D87A}"/>
              </a:ext>
            </a:extLst>
          </p:cNvPr>
          <p:cNvSpPr>
            <a:spLocks noGrp="1"/>
          </p:cNvSpPr>
          <p:nvPr>
            <p:ph type="title"/>
          </p:nvPr>
        </p:nvSpPr>
        <p:spPr>
          <a:xfrm>
            <a:off x="1371600" y="685800"/>
            <a:ext cx="9601200" cy="754811"/>
          </a:xfrm>
        </p:spPr>
        <p:txBody>
          <a:bodyPr>
            <a:normAutofit/>
          </a:bodyPr>
          <a:lstStyle/>
          <a:p>
            <a:pPr algn="ctr"/>
            <a:r>
              <a:rPr lang="en-IN" sz="4000" i="1" u="sng" dirty="0">
                <a:latin typeface="Algerian" panose="04020705040A02060702" pitchFamily="82" charset="0"/>
              </a:rPr>
              <a:t>TREATMENT</a:t>
            </a:r>
          </a:p>
        </p:txBody>
      </p:sp>
      <p:sp>
        <p:nvSpPr>
          <p:cNvPr id="3" name="Content Placeholder 2">
            <a:extLst>
              <a:ext uri="{FF2B5EF4-FFF2-40B4-BE49-F238E27FC236}">
                <a16:creationId xmlns:a16="http://schemas.microsoft.com/office/drawing/2014/main" id="{7945498A-7160-4A95-9B9C-F296B07D17C5}"/>
              </a:ext>
            </a:extLst>
          </p:cNvPr>
          <p:cNvSpPr>
            <a:spLocks noGrp="1"/>
          </p:cNvSpPr>
          <p:nvPr>
            <p:ph idx="1"/>
          </p:nvPr>
        </p:nvSpPr>
        <p:spPr>
          <a:xfrm>
            <a:off x="1219200" y="1440611"/>
            <a:ext cx="9601200" cy="5287993"/>
          </a:xfrm>
        </p:spPr>
        <p:txBody>
          <a:bodyPr>
            <a:normAutofit fontScale="92500"/>
          </a:bodyPr>
          <a:lstStyle/>
          <a:p>
            <a:pPr marL="0" indent="0">
              <a:buNone/>
            </a:pPr>
            <a:r>
              <a:rPr lang="en-US" sz="2200" dirty="0"/>
              <a:t>The treatment is directed towards the causative factor. Specially designed orthosis with lateral uprights and a broad knee strap to pull the knee joint laterally is given. The patients are treated by corrective osteotomy.</a:t>
            </a:r>
          </a:p>
          <a:p>
            <a:pPr marL="0" indent="0">
              <a:buNone/>
            </a:pPr>
            <a:r>
              <a:rPr lang="en-US" sz="2200" b="1" i="1" u="sng" dirty="0"/>
              <a:t>PHYSIOTHERAPEUTIC MANAGEMENT</a:t>
            </a:r>
          </a:p>
          <a:p>
            <a:r>
              <a:rPr lang="en-US" sz="2200" dirty="0"/>
              <a:t>Cases treated conservatively: Correct method of applying orthosis, weight transfers and proper ambulation is taught.</a:t>
            </a:r>
          </a:p>
          <a:p>
            <a:r>
              <a:rPr lang="en-US" sz="2200" dirty="0"/>
              <a:t>Following surgery</a:t>
            </a:r>
          </a:p>
          <a:p>
            <a:r>
              <a:rPr lang="en-US" sz="2200" dirty="0"/>
              <a:t>Graded knee mobilization constitutes the major part of physiotherapy. Knee mobilization should be initiated in a small range as relaxed free movement, progressing gradually.</a:t>
            </a:r>
          </a:p>
          <a:p>
            <a:r>
              <a:rPr lang="en-US" sz="2200" dirty="0"/>
              <a:t>Thermotherapy adjunct should be used as a pain controlling measure.</a:t>
            </a:r>
          </a:p>
          <a:p>
            <a:r>
              <a:rPr lang="en-US" sz="2200" dirty="0"/>
              <a:t>Strengthening exercises for the quadriceps, hamstrings and glutei should be instituted.</a:t>
            </a:r>
          </a:p>
          <a:p>
            <a:endParaRPr lang="en-IN" dirty="0"/>
          </a:p>
        </p:txBody>
      </p:sp>
    </p:spTree>
    <p:extLst>
      <p:ext uri="{BB962C8B-B14F-4D97-AF65-F5344CB8AC3E}">
        <p14:creationId xmlns:p14="http://schemas.microsoft.com/office/powerpoint/2010/main" val="2631011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2882</TotalTime>
  <Words>385</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Algerian</vt:lpstr>
      <vt:lpstr>Arial</vt:lpstr>
      <vt:lpstr>Bodoni MT</vt:lpstr>
      <vt:lpstr>Century Gothic</vt:lpstr>
      <vt:lpstr>Wingdings 3</vt:lpstr>
      <vt:lpstr>Ion</vt:lpstr>
      <vt:lpstr>GENU VALGUM</vt:lpstr>
      <vt:lpstr>DEFINITION</vt:lpstr>
      <vt:lpstr>CAUSES</vt:lpstr>
      <vt:lpstr>CLINICAL FEATURES</vt:lpstr>
      <vt:lpstr>DIAGNOSIS</vt:lpstr>
      <vt:lpstr>TREATMENT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GENU VALGUM</dc:title>
  <dc:creator>S Rafat</dc:creator>
  <cp:lastModifiedBy>neha shukla</cp:lastModifiedBy>
  <cp:revision>4</cp:revision>
  <dcterms:created xsi:type="dcterms:W3CDTF">2020-07-18T05:46:18Z</dcterms:created>
  <dcterms:modified xsi:type="dcterms:W3CDTF">2020-07-22T16:50:00Z</dcterms:modified>
</cp:coreProperties>
</file>