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7EE012-58B8-4AF3-BC20-7C4FDB3FE6FC}" type="datetimeFigureOut">
              <a:rPr lang="en-IN" smtClean="0"/>
              <a:t>22-07-2020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F4E32C4-6CA0-47DF-B2F9-75B2C2CAF4D4}" type="slidenum">
              <a:rPr lang="en-IN" smtClean="0"/>
              <a:t>‹#›</a:t>
            </a:fld>
            <a:endParaRPr lang="en-IN"/>
          </a:p>
        </p:txBody>
      </p:sp>
    </p:spTree>
    <p:extLst>
      <p:ext uri="{BB962C8B-B14F-4D97-AF65-F5344CB8AC3E}">
        <p14:creationId xmlns:p14="http://schemas.microsoft.com/office/powerpoint/2010/main" val="2722077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7EE012-58B8-4AF3-BC20-7C4FDB3FE6FC}" type="datetimeFigureOut">
              <a:rPr lang="en-IN" smtClean="0"/>
              <a:t>22-07-2020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F4E32C4-6CA0-47DF-B2F9-75B2C2CAF4D4}" type="slidenum">
              <a:rPr lang="en-IN" smtClean="0"/>
              <a:t>‹#›</a:t>
            </a:fld>
            <a:endParaRPr lang="en-IN"/>
          </a:p>
        </p:txBody>
      </p:sp>
    </p:spTree>
    <p:extLst>
      <p:ext uri="{BB962C8B-B14F-4D97-AF65-F5344CB8AC3E}">
        <p14:creationId xmlns:p14="http://schemas.microsoft.com/office/powerpoint/2010/main" val="522796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57EE012-58B8-4AF3-BC20-7C4FDB3FE6FC}" type="datetimeFigureOut">
              <a:rPr lang="en-IN" smtClean="0"/>
              <a:t>22-07-2020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F4E32C4-6CA0-47DF-B2F9-75B2C2CAF4D4}" type="slidenum">
              <a:rPr lang="en-IN" smtClean="0"/>
              <a:t>‹#›</a:t>
            </a:fld>
            <a:endParaRPr lang="en-IN"/>
          </a:p>
        </p:txBody>
      </p:sp>
    </p:spTree>
    <p:extLst>
      <p:ext uri="{BB962C8B-B14F-4D97-AF65-F5344CB8AC3E}">
        <p14:creationId xmlns:p14="http://schemas.microsoft.com/office/powerpoint/2010/main" val="39743044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57EE012-58B8-4AF3-BC20-7C4FDB3FE6FC}" type="datetimeFigureOut">
              <a:rPr lang="en-IN" smtClean="0"/>
              <a:t>22-07-2020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F4E32C4-6CA0-47DF-B2F9-75B2C2CAF4D4}" type="slidenum">
              <a:rPr lang="en-IN" smtClean="0"/>
              <a:t>‹#›</a:t>
            </a:fld>
            <a:endParaRPr lang="en-IN"/>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008638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7EE012-58B8-4AF3-BC20-7C4FDB3FE6FC}" type="datetimeFigureOut">
              <a:rPr lang="en-IN" smtClean="0"/>
              <a:t>22-07-2020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F4E32C4-6CA0-47DF-B2F9-75B2C2CAF4D4}" type="slidenum">
              <a:rPr lang="en-IN" smtClean="0"/>
              <a:t>‹#›</a:t>
            </a:fld>
            <a:endParaRPr lang="en-IN"/>
          </a:p>
        </p:txBody>
      </p:sp>
    </p:spTree>
    <p:extLst>
      <p:ext uri="{BB962C8B-B14F-4D97-AF65-F5344CB8AC3E}">
        <p14:creationId xmlns:p14="http://schemas.microsoft.com/office/powerpoint/2010/main" val="2768709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57EE012-58B8-4AF3-BC20-7C4FDB3FE6FC}" type="datetimeFigureOut">
              <a:rPr lang="en-IN" smtClean="0"/>
              <a:t>22-07-2020</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F4E32C4-6CA0-47DF-B2F9-75B2C2CAF4D4}" type="slidenum">
              <a:rPr lang="en-IN" smtClean="0"/>
              <a:t>‹#›</a:t>
            </a:fld>
            <a:endParaRPr lang="en-IN"/>
          </a:p>
        </p:txBody>
      </p:sp>
    </p:spTree>
    <p:extLst>
      <p:ext uri="{BB962C8B-B14F-4D97-AF65-F5344CB8AC3E}">
        <p14:creationId xmlns:p14="http://schemas.microsoft.com/office/powerpoint/2010/main" val="3740805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57EE012-58B8-4AF3-BC20-7C4FDB3FE6FC}" type="datetimeFigureOut">
              <a:rPr lang="en-IN" smtClean="0"/>
              <a:t>22-07-2020</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F4E32C4-6CA0-47DF-B2F9-75B2C2CAF4D4}" type="slidenum">
              <a:rPr lang="en-IN" smtClean="0"/>
              <a:t>‹#›</a:t>
            </a:fld>
            <a:endParaRPr lang="en-IN"/>
          </a:p>
        </p:txBody>
      </p:sp>
    </p:spTree>
    <p:extLst>
      <p:ext uri="{BB962C8B-B14F-4D97-AF65-F5344CB8AC3E}">
        <p14:creationId xmlns:p14="http://schemas.microsoft.com/office/powerpoint/2010/main" val="15748435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7EE012-58B8-4AF3-BC20-7C4FDB3FE6FC}" type="datetimeFigureOut">
              <a:rPr lang="en-IN" smtClean="0"/>
              <a:t>22-07-2020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F4E32C4-6CA0-47DF-B2F9-75B2C2CAF4D4}" type="slidenum">
              <a:rPr lang="en-IN" smtClean="0"/>
              <a:t>‹#›</a:t>
            </a:fld>
            <a:endParaRPr lang="en-IN"/>
          </a:p>
        </p:txBody>
      </p:sp>
    </p:spTree>
    <p:extLst>
      <p:ext uri="{BB962C8B-B14F-4D97-AF65-F5344CB8AC3E}">
        <p14:creationId xmlns:p14="http://schemas.microsoft.com/office/powerpoint/2010/main" val="2730973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7EE012-58B8-4AF3-BC20-7C4FDB3FE6FC}" type="datetimeFigureOut">
              <a:rPr lang="en-IN" smtClean="0"/>
              <a:t>22-07-2020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F4E32C4-6CA0-47DF-B2F9-75B2C2CAF4D4}" type="slidenum">
              <a:rPr lang="en-IN" smtClean="0"/>
              <a:t>‹#›</a:t>
            </a:fld>
            <a:endParaRPr lang="en-IN"/>
          </a:p>
        </p:txBody>
      </p:sp>
    </p:spTree>
    <p:extLst>
      <p:ext uri="{BB962C8B-B14F-4D97-AF65-F5344CB8AC3E}">
        <p14:creationId xmlns:p14="http://schemas.microsoft.com/office/powerpoint/2010/main" val="2301695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C57EE012-58B8-4AF3-BC20-7C4FDB3FE6FC}" type="datetimeFigureOut">
              <a:rPr lang="en-IN" smtClean="0"/>
              <a:t>22-07-2020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F4E32C4-6CA0-47DF-B2F9-75B2C2CAF4D4}" type="slidenum">
              <a:rPr lang="en-IN" smtClean="0"/>
              <a:t>‹#›</a:t>
            </a:fld>
            <a:endParaRPr lang="en-IN"/>
          </a:p>
        </p:txBody>
      </p:sp>
    </p:spTree>
    <p:extLst>
      <p:ext uri="{BB962C8B-B14F-4D97-AF65-F5344CB8AC3E}">
        <p14:creationId xmlns:p14="http://schemas.microsoft.com/office/powerpoint/2010/main" val="2783325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7EE012-58B8-4AF3-BC20-7C4FDB3FE6FC}" type="datetimeFigureOut">
              <a:rPr lang="en-IN" smtClean="0"/>
              <a:t>22-07-2020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F4E32C4-6CA0-47DF-B2F9-75B2C2CAF4D4}" type="slidenum">
              <a:rPr lang="en-IN" smtClean="0"/>
              <a:t>‹#›</a:t>
            </a:fld>
            <a:endParaRPr lang="en-IN"/>
          </a:p>
        </p:txBody>
      </p:sp>
    </p:spTree>
    <p:extLst>
      <p:ext uri="{BB962C8B-B14F-4D97-AF65-F5344CB8AC3E}">
        <p14:creationId xmlns:p14="http://schemas.microsoft.com/office/powerpoint/2010/main" val="1185407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7EE012-58B8-4AF3-BC20-7C4FDB3FE6FC}" type="datetimeFigureOut">
              <a:rPr lang="en-IN" smtClean="0"/>
              <a:t>22-07-2020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F4E32C4-6CA0-47DF-B2F9-75B2C2CAF4D4}" type="slidenum">
              <a:rPr lang="en-IN" smtClean="0"/>
              <a:t>‹#›</a:t>
            </a:fld>
            <a:endParaRPr lang="en-IN"/>
          </a:p>
        </p:txBody>
      </p:sp>
    </p:spTree>
    <p:extLst>
      <p:ext uri="{BB962C8B-B14F-4D97-AF65-F5344CB8AC3E}">
        <p14:creationId xmlns:p14="http://schemas.microsoft.com/office/powerpoint/2010/main" val="3989333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7EE012-58B8-4AF3-BC20-7C4FDB3FE6FC}" type="datetimeFigureOut">
              <a:rPr lang="en-IN" smtClean="0"/>
              <a:t>22-07-2020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F4E32C4-6CA0-47DF-B2F9-75B2C2CAF4D4}" type="slidenum">
              <a:rPr lang="en-IN" smtClean="0"/>
              <a:t>‹#›</a:t>
            </a:fld>
            <a:endParaRPr lang="en-IN"/>
          </a:p>
        </p:txBody>
      </p:sp>
    </p:spTree>
    <p:extLst>
      <p:ext uri="{BB962C8B-B14F-4D97-AF65-F5344CB8AC3E}">
        <p14:creationId xmlns:p14="http://schemas.microsoft.com/office/powerpoint/2010/main" val="4094038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C57EE012-58B8-4AF3-BC20-7C4FDB3FE6FC}" type="datetimeFigureOut">
              <a:rPr lang="en-IN" smtClean="0"/>
              <a:t>22-07-2020</a:t>
            </a:fld>
            <a:endParaRPr lang="en-IN"/>
          </a:p>
        </p:txBody>
      </p:sp>
      <p:sp>
        <p:nvSpPr>
          <p:cNvPr id="5" name="Footer Placeholder 3"/>
          <p:cNvSpPr>
            <a:spLocks noGrp="1"/>
          </p:cNvSpPr>
          <p:nvPr>
            <p:ph type="ftr" sz="quarter" idx="11"/>
          </p:nvPr>
        </p:nvSpPr>
        <p:spPr/>
        <p:txBody>
          <a:bodyPr/>
          <a:lstStyle/>
          <a:p>
            <a:endParaRPr lang="en-IN"/>
          </a:p>
        </p:txBody>
      </p:sp>
      <p:sp>
        <p:nvSpPr>
          <p:cNvPr id="6" name="Slide Number Placeholder 4"/>
          <p:cNvSpPr>
            <a:spLocks noGrp="1"/>
          </p:cNvSpPr>
          <p:nvPr>
            <p:ph type="sldNum" sz="quarter" idx="12"/>
          </p:nvPr>
        </p:nvSpPr>
        <p:spPr/>
        <p:txBody>
          <a:bodyPr/>
          <a:lstStyle/>
          <a:p>
            <a:fld id="{1F4E32C4-6CA0-47DF-B2F9-75B2C2CAF4D4}" type="slidenum">
              <a:rPr lang="en-IN" smtClean="0"/>
              <a:t>‹#›</a:t>
            </a:fld>
            <a:endParaRPr lang="en-IN"/>
          </a:p>
        </p:txBody>
      </p:sp>
    </p:spTree>
    <p:extLst>
      <p:ext uri="{BB962C8B-B14F-4D97-AF65-F5344CB8AC3E}">
        <p14:creationId xmlns:p14="http://schemas.microsoft.com/office/powerpoint/2010/main" val="1210320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57EE012-58B8-4AF3-BC20-7C4FDB3FE6FC}" type="datetimeFigureOut">
              <a:rPr lang="en-IN" smtClean="0"/>
              <a:t>22-07-2020</a:t>
            </a:fld>
            <a:endParaRPr lang="en-IN"/>
          </a:p>
        </p:txBody>
      </p:sp>
      <p:sp>
        <p:nvSpPr>
          <p:cNvPr id="5" name="Footer Placeholder 2"/>
          <p:cNvSpPr>
            <a:spLocks noGrp="1"/>
          </p:cNvSpPr>
          <p:nvPr>
            <p:ph type="ftr" sz="quarter" idx="11"/>
          </p:nvPr>
        </p:nvSpPr>
        <p:spPr/>
        <p:txBody>
          <a:bodyPr/>
          <a:lstStyle/>
          <a:p>
            <a:endParaRPr lang="en-IN"/>
          </a:p>
        </p:txBody>
      </p:sp>
      <p:sp>
        <p:nvSpPr>
          <p:cNvPr id="6" name="Slide Number Placeholder 3"/>
          <p:cNvSpPr>
            <a:spLocks noGrp="1"/>
          </p:cNvSpPr>
          <p:nvPr>
            <p:ph type="sldNum" sz="quarter" idx="12"/>
          </p:nvPr>
        </p:nvSpPr>
        <p:spPr/>
        <p:txBody>
          <a:bodyPr/>
          <a:lstStyle/>
          <a:p>
            <a:fld id="{1F4E32C4-6CA0-47DF-B2F9-75B2C2CAF4D4}" type="slidenum">
              <a:rPr lang="en-IN" smtClean="0"/>
              <a:t>‹#›</a:t>
            </a:fld>
            <a:endParaRPr lang="en-IN"/>
          </a:p>
        </p:txBody>
      </p:sp>
    </p:spTree>
    <p:extLst>
      <p:ext uri="{BB962C8B-B14F-4D97-AF65-F5344CB8AC3E}">
        <p14:creationId xmlns:p14="http://schemas.microsoft.com/office/powerpoint/2010/main" val="1033202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C57EE012-58B8-4AF3-BC20-7C4FDB3FE6FC}" type="datetimeFigureOut">
              <a:rPr lang="en-IN" smtClean="0"/>
              <a:t>22-07-2020</a:t>
            </a:fld>
            <a:endParaRPr lang="en-IN"/>
          </a:p>
        </p:txBody>
      </p:sp>
      <p:sp>
        <p:nvSpPr>
          <p:cNvPr id="5" name="Footer Placeholder 5"/>
          <p:cNvSpPr>
            <a:spLocks noGrp="1"/>
          </p:cNvSpPr>
          <p:nvPr>
            <p:ph type="ftr" sz="quarter" idx="11"/>
          </p:nvPr>
        </p:nvSpPr>
        <p:spPr/>
        <p:txBody>
          <a:bodyPr/>
          <a:lstStyle/>
          <a:p>
            <a:endParaRPr lang="en-IN"/>
          </a:p>
        </p:txBody>
      </p:sp>
      <p:sp>
        <p:nvSpPr>
          <p:cNvPr id="6" name="Slide Number Placeholder 6"/>
          <p:cNvSpPr>
            <a:spLocks noGrp="1"/>
          </p:cNvSpPr>
          <p:nvPr>
            <p:ph type="sldNum" sz="quarter" idx="12"/>
          </p:nvPr>
        </p:nvSpPr>
        <p:spPr/>
        <p:txBody>
          <a:bodyPr/>
          <a:lstStyle/>
          <a:p>
            <a:fld id="{1F4E32C4-6CA0-47DF-B2F9-75B2C2CAF4D4}" type="slidenum">
              <a:rPr lang="en-IN" smtClean="0"/>
              <a:t>‹#›</a:t>
            </a:fld>
            <a:endParaRPr lang="en-IN"/>
          </a:p>
        </p:txBody>
      </p:sp>
    </p:spTree>
    <p:extLst>
      <p:ext uri="{BB962C8B-B14F-4D97-AF65-F5344CB8AC3E}">
        <p14:creationId xmlns:p14="http://schemas.microsoft.com/office/powerpoint/2010/main" val="1338225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7EE012-58B8-4AF3-BC20-7C4FDB3FE6FC}" type="datetimeFigureOut">
              <a:rPr lang="en-IN" smtClean="0"/>
              <a:t>22-07-2020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F4E32C4-6CA0-47DF-B2F9-75B2C2CAF4D4}" type="slidenum">
              <a:rPr lang="en-IN" smtClean="0"/>
              <a:t>‹#›</a:t>
            </a:fld>
            <a:endParaRPr lang="en-IN"/>
          </a:p>
        </p:txBody>
      </p:sp>
    </p:spTree>
    <p:extLst>
      <p:ext uri="{BB962C8B-B14F-4D97-AF65-F5344CB8AC3E}">
        <p14:creationId xmlns:p14="http://schemas.microsoft.com/office/powerpoint/2010/main" val="1295809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57EE012-58B8-4AF3-BC20-7C4FDB3FE6FC}" type="datetimeFigureOut">
              <a:rPr lang="en-IN" smtClean="0"/>
              <a:t>22-07-2020</a:t>
            </a:fld>
            <a:endParaRPr lang="en-IN"/>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N"/>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F4E32C4-6CA0-47DF-B2F9-75B2C2CAF4D4}" type="slidenum">
              <a:rPr lang="en-IN" smtClean="0"/>
              <a:t>‹#›</a:t>
            </a:fld>
            <a:endParaRPr lang="en-IN"/>
          </a:p>
        </p:txBody>
      </p:sp>
    </p:spTree>
    <p:extLst>
      <p:ext uri="{BB962C8B-B14F-4D97-AF65-F5344CB8AC3E}">
        <p14:creationId xmlns:p14="http://schemas.microsoft.com/office/powerpoint/2010/main" val="163421156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66714-476D-4882-A146-8D10394FA157}"/>
              </a:ext>
            </a:extLst>
          </p:cNvPr>
          <p:cNvSpPr>
            <a:spLocks noGrp="1"/>
          </p:cNvSpPr>
          <p:nvPr>
            <p:ph type="ctrTitle"/>
          </p:nvPr>
        </p:nvSpPr>
        <p:spPr>
          <a:xfrm>
            <a:off x="2512669" y="3062377"/>
            <a:ext cx="8637073" cy="1092235"/>
          </a:xfrm>
        </p:spPr>
        <p:txBody>
          <a:bodyPr/>
          <a:lstStyle/>
          <a:p>
            <a:pPr algn="ctr"/>
            <a:br>
              <a:rPr lang="en-IN" b="1" dirty="0"/>
            </a:br>
            <a:r>
              <a:rPr lang="en-IN" b="1" dirty="0">
                <a:solidFill>
                  <a:schemeClr val="accent3">
                    <a:lumMod val="75000"/>
                  </a:schemeClr>
                </a:solidFill>
              </a:rPr>
              <a:t>GENU VARUM</a:t>
            </a:r>
          </a:p>
        </p:txBody>
      </p:sp>
    </p:spTree>
    <p:extLst>
      <p:ext uri="{BB962C8B-B14F-4D97-AF65-F5344CB8AC3E}">
        <p14:creationId xmlns:p14="http://schemas.microsoft.com/office/powerpoint/2010/main" val="3766038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21E1F-FBE0-4361-BD53-9C71F8B4EEE4}"/>
              </a:ext>
            </a:extLst>
          </p:cNvPr>
          <p:cNvSpPr>
            <a:spLocks noGrp="1"/>
          </p:cNvSpPr>
          <p:nvPr>
            <p:ph type="title"/>
          </p:nvPr>
        </p:nvSpPr>
        <p:spPr>
          <a:xfrm>
            <a:off x="1451579" y="862642"/>
            <a:ext cx="9603275" cy="974783"/>
          </a:xfrm>
        </p:spPr>
        <p:txBody>
          <a:bodyPr>
            <a:normAutofit/>
          </a:bodyPr>
          <a:lstStyle/>
          <a:p>
            <a:pPr algn="ctr"/>
            <a:r>
              <a:rPr lang="en-IN" sz="4000" b="1" i="1" u="sng" dirty="0">
                <a:solidFill>
                  <a:schemeClr val="accent3">
                    <a:lumMod val="75000"/>
                  </a:schemeClr>
                </a:solidFill>
                <a:latin typeface="Bahnschrift Light" panose="020B0502040204020203" pitchFamily="34" charset="0"/>
              </a:rPr>
              <a:t>DEFINITION</a:t>
            </a:r>
          </a:p>
        </p:txBody>
      </p:sp>
      <p:sp>
        <p:nvSpPr>
          <p:cNvPr id="3" name="Content Placeholder 2">
            <a:extLst>
              <a:ext uri="{FF2B5EF4-FFF2-40B4-BE49-F238E27FC236}">
                <a16:creationId xmlns:a16="http://schemas.microsoft.com/office/drawing/2014/main" id="{DF89CB8B-318D-4E00-A517-B5F727A06230}"/>
              </a:ext>
            </a:extLst>
          </p:cNvPr>
          <p:cNvSpPr>
            <a:spLocks noGrp="1"/>
          </p:cNvSpPr>
          <p:nvPr>
            <p:ph idx="1"/>
          </p:nvPr>
        </p:nvSpPr>
        <p:spPr/>
        <p:txBody>
          <a:bodyPr>
            <a:normAutofit/>
          </a:bodyPr>
          <a:lstStyle/>
          <a:p>
            <a:r>
              <a:rPr lang="en-US" sz="2400" dirty="0">
                <a:solidFill>
                  <a:schemeClr val="bg2">
                    <a:lumMod val="20000"/>
                    <a:lumOff val="80000"/>
                  </a:schemeClr>
                </a:solidFill>
              </a:rPr>
              <a:t>Bow leg is a condition in which there is lateral angulation of the tibia in relation of the knee. Thus, in standing with the feet together, the knees remain wide apart. It is usually bilateral.</a:t>
            </a:r>
            <a:endParaRPr lang="en-IN" sz="2400" dirty="0">
              <a:solidFill>
                <a:schemeClr val="bg2">
                  <a:lumMod val="20000"/>
                  <a:lumOff val="80000"/>
                </a:schemeClr>
              </a:solidFill>
            </a:endParaRPr>
          </a:p>
        </p:txBody>
      </p:sp>
      <p:pic>
        <p:nvPicPr>
          <p:cNvPr id="5" name="Picture 4">
            <a:extLst>
              <a:ext uri="{FF2B5EF4-FFF2-40B4-BE49-F238E27FC236}">
                <a16:creationId xmlns:a16="http://schemas.microsoft.com/office/drawing/2014/main" id="{BC82D56B-02CB-49B4-A400-7E2AADD51240}"/>
              </a:ext>
            </a:extLst>
          </p:cNvPr>
          <p:cNvPicPr>
            <a:picLocks noChangeAspect="1"/>
          </p:cNvPicPr>
          <p:nvPr/>
        </p:nvPicPr>
        <p:blipFill rotWithShape="1">
          <a:blip r:embed="rId2">
            <a:extLst>
              <a:ext uri="{28A0092B-C50C-407E-A947-70E740481C1C}">
                <a14:useLocalDpi xmlns:a14="http://schemas.microsoft.com/office/drawing/2010/main" val="0"/>
              </a:ext>
            </a:extLst>
          </a:blip>
          <a:srcRect l="9093" r="3782"/>
          <a:stretch/>
        </p:blipFill>
        <p:spPr>
          <a:xfrm>
            <a:off x="3854584" y="3776033"/>
            <a:ext cx="3443996" cy="2472366"/>
          </a:xfrm>
          <a:prstGeom prst="rect">
            <a:avLst/>
          </a:prstGeom>
        </p:spPr>
      </p:pic>
    </p:spTree>
    <p:extLst>
      <p:ext uri="{BB962C8B-B14F-4D97-AF65-F5344CB8AC3E}">
        <p14:creationId xmlns:p14="http://schemas.microsoft.com/office/powerpoint/2010/main" val="769967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29A6-6E66-43A5-BCAC-244FC3F9ED45}"/>
              </a:ext>
            </a:extLst>
          </p:cNvPr>
          <p:cNvSpPr>
            <a:spLocks noGrp="1"/>
          </p:cNvSpPr>
          <p:nvPr>
            <p:ph type="title"/>
          </p:nvPr>
        </p:nvSpPr>
        <p:spPr/>
        <p:txBody>
          <a:bodyPr/>
          <a:lstStyle/>
          <a:p>
            <a:pPr algn="ctr"/>
            <a:r>
              <a:rPr lang="en-IN" sz="4000" b="1" i="1" u="sng" dirty="0">
                <a:solidFill>
                  <a:schemeClr val="accent3">
                    <a:lumMod val="75000"/>
                  </a:schemeClr>
                </a:solidFill>
                <a:latin typeface="Bahnschrift Light" panose="020B0502040204020203" pitchFamily="34" charset="0"/>
              </a:rPr>
              <a:t>CAUSES</a:t>
            </a:r>
          </a:p>
        </p:txBody>
      </p:sp>
      <p:sp>
        <p:nvSpPr>
          <p:cNvPr id="3" name="Content Placeholder 2">
            <a:extLst>
              <a:ext uri="{FF2B5EF4-FFF2-40B4-BE49-F238E27FC236}">
                <a16:creationId xmlns:a16="http://schemas.microsoft.com/office/drawing/2014/main" id="{A77EC419-CF1E-4948-A2B1-E29898D1E428}"/>
              </a:ext>
            </a:extLst>
          </p:cNvPr>
          <p:cNvSpPr>
            <a:spLocks noGrp="1"/>
          </p:cNvSpPr>
          <p:nvPr>
            <p:ph idx="1"/>
          </p:nvPr>
        </p:nvSpPr>
        <p:spPr/>
        <p:txBody>
          <a:bodyPr/>
          <a:lstStyle/>
          <a:p>
            <a:r>
              <a:rPr lang="en-US" sz="2400" dirty="0">
                <a:solidFill>
                  <a:schemeClr val="bg2">
                    <a:lumMod val="20000"/>
                    <a:lumOff val="80000"/>
                  </a:schemeClr>
                </a:solidFill>
              </a:rPr>
              <a:t>The main causative factor of this deformity is early weight bearing, especially in children who are fat and heavy.</a:t>
            </a:r>
          </a:p>
          <a:p>
            <a:r>
              <a:rPr lang="en-US" sz="2400" dirty="0">
                <a:solidFill>
                  <a:schemeClr val="bg2">
                    <a:lumMod val="20000"/>
                    <a:lumOff val="80000"/>
                  </a:schemeClr>
                </a:solidFill>
              </a:rPr>
              <a:t>Blount’s disease</a:t>
            </a:r>
          </a:p>
          <a:p>
            <a:r>
              <a:rPr lang="en-US" sz="2400" dirty="0">
                <a:solidFill>
                  <a:schemeClr val="bg2">
                    <a:lumMod val="20000"/>
                    <a:lumOff val="80000"/>
                  </a:schemeClr>
                </a:solidFill>
              </a:rPr>
              <a:t>Rickets</a:t>
            </a:r>
          </a:p>
          <a:p>
            <a:r>
              <a:rPr lang="en-US" sz="2400" dirty="0">
                <a:solidFill>
                  <a:schemeClr val="bg2">
                    <a:lumMod val="20000"/>
                    <a:lumOff val="80000"/>
                  </a:schemeClr>
                </a:solidFill>
              </a:rPr>
              <a:t>Paget’s disease</a:t>
            </a:r>
          </a:p>
          <a:p>
            <a:r>
              <a:rPr lang="en-US" sz="2400" dirty="0">
                <a:solidFill>
                  <a:schemeClr val="bg2">
                    <a:lumMod val="20000"/>
                    <a:lumOff val="80000"/>
                  </a:schemeClr>
                </a:solidFill>
              </a:rPr>
              <a:t>Dwarfism</a:t>
            </a:r>
          </a:p>
          <a:p>
            <a:r>
              <a:rPr lang="en-US" sz="2400" dirty="0">
                <a:solidFill>
                  <a:schemeClr val="bg2">
                    <a:lumMod val="20000"/>
                    <a:lumOff val="80000"/>
                  </a:schemeClr>
                </a:solidFill>
              </a:rPr>
              <a:t>In adults, it could be due to OA of the knee joints.</a:t>
            </a:r>
          </a:p>
          <a:p>
            <a:endParaRPr lang="en-IN" dirty="0"/>
          </a:p>
        </p:txBody>
      </p:sp>
    </p:spTree>
    <p:extLst>
      <p:ext uri="{BB962C8B-B14F-4D97-AF65-F5344CB8AC3E}">
        <p14:creationId xmlns:p14="http://schemas.microsoft.com/office/powerpoint/2010/main" val="3282289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FA8D9-6E0E-486D-B7AC-AF36E0A96FCA}"/>
              </a:ext>
            </a:extLst>
          </p:cNvPr>
          <p:cNvSpPr>
            <a:spLocks noGrp="1"/>
          </p:cNvSpPr>
          <p:nvPr>
            <p:ph type="title"/>
          </p:nvPr>
        </p:nvSpPr>
        <p:spPr/>
        <p:txBody>
          <a:bodyPr/>
          <a:lstStyle/>
          <a:p>
            <a:pPr algn="ctr"/>
            <a:r>
              <a:rPr lang="en-IN" sz="4000" b="1" i="1" u="sng" dirty="0">
                <a:solidFill>
                  <a:schemeClr val="accent3">
                    <a:lumMod val="75000"/>
                  </a:schemeClr>
                </a:solidFill>
              </a:rPr>
              <a:t>PATHOLOGY</a:t>
            </a:r>
          </a:p>
        </p:txBody>
      </p:sp>
      <p:sp>
        <p:nvSpPr>
          <p:cNvPr id="3" name="Content Placeholder 2">
            <a:extLst>
              <a:ext uri="{FF2B5EF4-FFF2-40B4-BE49-F238E27FC236}">
                <a16:creationId xmlns:a16="http://schemas.microsoft.com/office/drawing/2014/main" id="{02ED2CA3-19DE-445E-9E2B-508A8BB3566E}"/>
              </a:ext>
            </a:extLst>
          </p:cNvPr>
          <p:cNvSpPr>
            <a:spLocks noGrp="1"/>
          </p:cNvSpPr>
          <p:nvPr>
            <p:ph idx="1"/>
          </p:nvPr>
        </p:nvSpPr>
        <p:spPr>
          <a:xfrm>
            <a:off x="1103312" y="1604514"/>
            <a:ext cx="8946541" cy="4800768"/>
          </a:xfrm>
        </p:spPr>
        <p:txBody>
          <a:bodyPr>
            <a:normAutofit lnSpcReduction="10000"/>
          </a:bodyPr>
          <a:lstStyle/>
          <a:p>
            <a:r>
              <a:rPr lang="en-US" sz="2400" dirty="0">
                <a:solidFill>
                  <a:schemeClr val="bg2">
                    <a:lumMod val="20000"/>
                    <a:lumOff val="80000"/>
                  </a:schemeClr>
                </a:solidFill>
              </a:rPr>
              <a:t>In genu varum, there is lateral curvature of the shaft of the femur, tibia as well as fibula, the max. convexity being at the knee. In bow legs,  only the shafts of the tibia and fibula are bent with lateral convexities.</a:t>
            </a:r>
          </a:p>
          <a:p>
            <a:r>
              <a:rPr lang="en-US" sz="2400" dirty="0">
                <a:solidFill>
                  <a:schemeClr val="bg2">
                    <a:lumMod val="20000"/>
                    <a:lumOff val="80000"/>
                  </a:schemeClr>
                </a:solidFill>
              </a:rPr>
              <a:t>Internal rotation may be present at the hip joints with knees in hyperextension.</a:t>
            </a:r>
          </a:p>
          <a:p>
            <a:r>
              <a:rPr lang="en-US" sz="2400" dirty="0">
                <a:solidFill>
                  <a:schemeClr val="bg2">
                    <a:lumMod val="20000"/>
                    <a:lumOff val="80000"/>
                  </a:schemeClr>
                </a:solidFill>
              </a:rPr>
              <a:t>The muscles and ligaments on the lateral aspect of the limb are stretched, whereas those of the medial aspect are shortened.</a:t>
            </a:r>
          </a:p>
          <a:p>
            <a:r>
              <a:rPr lang="en-US" sz="2400" dirty="0">
                <a:solidFill>
                  <a:schemeClr val="bg2">
                    <a:lumMod val="20000"/>
                    <a:lumOff val="80000"/>
                  </a:schemeClr>
                </a:solidFill>
              </a:rPr>
              <a:t>The child adopt waddling pattern of gait with toes turned in and weight being borne on the lateral border of the feet.</a:t>
            </a:r>
          </a:p>
          <a:p>
            <a:endParaRPr lang="en-IN" dirty="0"/>
          </a:p>
        </p:txBody>
      </p:sp>
    </p:spTree>
    <p:extLst>
      <p:ext uri="{BB962C8B-B14F-4D97-AF65-F5344CB8AC3E}">
        <p14:creationId xmlns:p14="http://schemas.microsoft.com/office/powerpoint/2010/main" val="3256280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99377-4813-492B-A15C-8E6A88919368}"/>
              </a:ext>
            </a:extLst>
          </p:cNvPr>
          <p:cNvSpPr>
            <a:spLocks noGrp="1"/>
          </p:cNvSpPr>
          <p:nvPr>
            <p:ph type="title"/>
          </p:nvPr>
        </p:nvSpPr>
        <p:spPr/>
        <p:txBody>
          <a:bodyPr/>
          <a:lstStyle/>
          <a:p>
            <a:pPr algn="ctr"/>
            <a:r>
              <a:rPr lang="en-IN" sz="4000" b="1" i="1" u="sng" dirty="0">
                <a:solidFill>
                  <a:schemeClr val="accent3">
                    <a:lumMod val="75000"/>
                  </a:schemeClr>
                </a:solidFill>
              </a:rPr>
              <a:t>TREATMENT</a:t>
            </a:r>
          </a:p>
        </p:txBody>
      </p:sp>
      <p:sp>
        <p:nvSpPr>
          <p:cNvPr id="3" name="Content Placeholder 2">
            <a:extLst>
              <a:ext uri="{FF2B5EF4-FFF2-40B4-BE49-F238E27FC236}">
                <a16:creationId xmlns:a16="http://schemas.microsoft.com/office/drawing/2014/main" id="{4C01B4C2-0BE6-449C-A9D9-FE86E66E2EBB}"/>
              </a:ext>
            </a:extLst>
          </p:cNvPr>
          <p:cNvSpPr>
            <a:spLocks noGrp="1"/>
          </p:cNvSpPr>
          <p:nvPr>
            <p:ph idx="1"/>
          </p:nvPr>
        </p:nvSpPr>
        <p:spPr>
          <a:xfrm>
            <a:off x="1103312" y="1242204"/>
            <a:ext cx="8946541" cy="5615796"/>
          </a:xfrm>
        </p:spPr>
        <p:txBody>
          <a:bodyPr>
            <a:normAutofit fontScale="85000" lnSpcReduction="20000"/>
          </a:bodyPr>
          <a:lstStyle/>
          <a:p>
            <a:r>
              <a:rPr lang="en-US" sz="2800" dirty="0">
                <a:solidFill>
                  <a:schemeClr val="bg2">
                    <a:lumMod val="20000"/>
                    <a:lumOff val="80000"/>
                  </a:schemeClr>
                </a:solidFill>
              </a:rPr>
              <a:t>Treatment option include:</a:t>
            </a:r>
          </a:p>
          <a:p>
            <a:pPr marL="0" indent="0">
              <a:buNone/>
            </a:pPr>
            <a:r>
              <a:rPr lang="en-US" sz="2800" dirty="0">
                <a:solidFill>
                  <a:schemeClr val="bg2">
                    <a:lumMod val="20000"/>
                    <a:lumOff val="80000"/>
                  </a:schemeClr>
                </a:solidFill>
              </a:rPr>
              <a:t>     o	Special shoes</a:t>
            </a:r>
          </a:p>
          <a:p>
            <a:pPr marL="0" indent="0">
              <a:buNone/>
            </a:pPr>
            <a:r>
              <a:rPr lang="en-US" sz="2800" dirty="0">
                <a:solidFill>
                  <a:schemeClr val="bg2">
                    <a:lumMod val="20000"/>
                    <a:lumOff val="80000"/>
                  </a:schemeClr>
                </a:solidFill>
              </a:rPr>
              <a:t>     o	braces</a:t>
            </a:r>
          </a:p>
          <a:p>
            <a:pPr marL="0" indent="0">
              <a:buNone/>
            </a:pPr>
            <a:r>
              <a:rPr lang="en-US" sz="2800" dirty="0">
                <a:solidFill>
                  <a:schemeClr val="bg2">
                    <a:lumMod val="20000"/>
                    <a:lumOff val="80000"/>
                  </a:schemeClr>
                </a:solidFill>
              </a:rPr>
              <a:t>     o	casts</a:t>
            </a:r>
          </a:p>
          <a:p>
            <a:pPr marL="0" indent="0">
              <a:buNone/>
            </a:pPr>
            <a:r>
              <a:rPr lang="en-US" sz="2800" dirty="0">
                <a:solidFill>
                  <a:schemeClr val="bg2">
                    <a:lumMod val="20000"/>
                    <a:lumOff val="80000"/>
                  </a:schemeClr>
                </a:solidFill>
              </a:rPr>
              <a:t>     o	surgery to correct bone abnormalities</a:t>
            </a:r>
          </a:p>
          <a:p>
            <a:pPr marL="0" indent="0">
              <a:buNone/>
            </a:pPr>
            <a:r>
              <a:rPr lang="en-US" sz="2800" dirty="0">
                <a:solidFill>
                  <a:schemeClr val="bg2">
                    <a:lumMod val="20000"/>
                    <a:lumOff val="80000"/>
                  </a:schemeClr>
                </a:solidFill>
              </a:rPr>
              <a:t>     o	treatment of diseases or conditions that cause bowlegs</a:t>
            </a:r>
          </a:p>
          <a:p>
            <a:r>
              <a:rPr lang="en-US" sz="2800" dirty="0">
                <a:solidFill>
                  <a:schemeClr val="bg2">
                    <a:lumMod val="20000"/>
                    <a:lumOff val="80000"/>
                  </a:schemeClr>
                </a:solidFill>
              </a:rPr>
              <a:t>	</a:t>
            </a:r>
            <a:r>
              <a:rPr lang="en-US" sz="2800" i="1" u="sng" dirty="0">
                <a:solidFill>
                  <a:schemeClr val="bg2">
                    <a:lumMod val="20000"/>
                    <a:lumOff val="80000"/>
                  </a:schemeClr>
                </a:solidFill>
              </a:rPr>
              <a:t>Mild cases</a:t>
            </a:r>
            <a:r>
              <a:rPr lang="en-US" sz="2800" dirty="0">
                <a:solidFill>
                  <a:schemeClr val="bg2">
                    <a:lumMod val="20000"/>
                    <a:lumOff val="80000"/>
                  </a:schemeClr>
                </a:solidFill>
              </a:rPr>
              <a:t> : These occurs spontaneous improvement or full correction as the child grows up to the age of 5 years.</a:t>
            </a:r>
          </a:p>
          <a:p>
            <a:r>
              <a:rPr lang="en-US" sz="2800" dirty="0">
                <a:solidFill>
                  <a:schemeClr val="bg2">
                    <a:lumMod val="20000"/>
                    <a:lumOff val="80000"/>
                  </a:schemeClr>
                </a:solidFill>
              </a:rPr>
              <a:t>	</a:t>
            </a:r>
            <a:r>
              <a:rPr lang="en-US" sz="2800" i="1" u="sng" dirty="0">
                <a:solidFill>
                  <a:schemeClr val="bg2">
                    <a:lumMod val="20000"/>
                    <a:lumOff val="80000"/>
                  </a:schemeClr>
                </a:solidFill>
              </a:rPr>
              <a:t>Moderate cases </a:t>
            </a:r>
            <a:r>
              <a:rPr lang="en-US" sz="2800" dirty="0">
                <a:solidFill>
                  <a:schemeClr val="bg2">
                    <a:lumMod val="20000"/>
                    <a:lumOff val="80000"/>
                  </a:schemeClr>
                </a:solidFill>
              </a:rPr>
              <a:t>: If the deformity persists, orthosis to pull the knee joints medially.</a:t>
            </a:r>
          </a:p>
          <a:p>
            <a:r>
              <a:rPr lang="en-US" sz="2800" dirty="0">
                <a:solidFill>
                  <a:schemeClr val="bg2">
                    <a:lumMod val="20000"/>
                    <a:lumOff val="80000"/>
                  </a:schemeClr>
                </a:solidFill>
              </a:rPr>
              <a:t>	</a:t>
            </a:r>
            <a:r>
              <a:rPr lang="en-US" sz="2800" i="1" u="sng" dirty="0">
                <a:solidFill>
                  <a:schemeClr val="bg2">
                    <a:lumMod val="20000"/>
                    <a:lumOff val="80000"/>
                  </a:schemeClr>
                </a:solidFill>
              </a:rPr>
              <a:t>Severe cases</a:t>
            </a:r>
            <a:r>
              <a:rPr lang="en-US" sz="2800" dirty="0">
                <a:solidFill>
                  <a:schemeClr val="bg2">
                    <a:lumMod val="20000"/>
                    <a:lumOff val="80000"/>
                  </a:schemeClr>
                </a:solidFill>
              </a:rPr>
              <a:t> : Non responding cases are managed  surgically by corrective osteotomy.</a:t>
            </a:r>
          </a:p>
          <a:p>
            <a:pPr marL="0" indent="0">
              <a:buNone/>
            </a:pPr>
            <a:endParaRPr lang="en-US" dirty="0">
              <a:solidFill>
                <a:schemeClr val="bg2">
                  <a:lumMod val="20000"/>
                  <a:lumOff val="80000"/>
                </a:schemeClr>
              </a:solidFill>
            </a:endParaRPr>
          </a:p>
          <a:p>
            <a:endParaRPr lang="en-IN" dirty="0"/>
          </a:p>
        </p:txBody>
      </p:sp>
    </p:spTree>
    <p:extLst>
      <p:ext uri="{BB962C8B-B14F-4D97-AF65-F5344CB8AC3E}">
        <p14:creationId xmlns:p14="http://schemas.microsoft.com/office/powerpoint/2010/main" val="4270316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0EC933-9ECE-4961-9E9D-A5FE3A0A0FFA}"/>
              </a:ext>
            </a:extLst>
          </p:cNvPr>
          <p:cNvSpPr>
            <a:spLocks noGrp="1"/>
          </p:cNvSpPr>
          <p:nvPr>
            <p:ph idx="1"/>
          </p:nvPr>
        </p:nvSpPr>
        <p:spPr>
          <a:xfrm>
            <a:off x="1011172" y="893937"/>
            <a:ext cx="8946541" cy="4379428"/>
          </a:xfrm>
        </p:spPr>
        <p:txBody>
          <a:bodyPr/>
          <a:lstStyle/>
          <a:p>
            <a:pPr marL="0" indent="0">
              <a:buNone/>
            </a:pPr>
            <a:r>
              <a:rPr lang="en-US" sz="2400" b="1" u="sng" dirty="0">
                <a:solidFill>
                  <a:schemeClr val="bg2">
                    <a:lumMod val="20000"/>
                    <a:lumOff val="80000"/>
                  </a:schemeClr>
                </a:solidFill>
              </a:rPr>
              <a:t>PHYSIOTHERAPEUTIC MANAGEMENT</a:t>
            </a:r>
          </a:p>
          <a:p>
            <a:r>
              <a:rPr lang="en-US" sz="2400" dirty="0">
                <a:solidFill>
                  <a:schemeClr val="bg2">
                    <a:lumMod val="20000"/>
                    <a:lumOff val="80000"/>
                  </a:schemeClr>
                </a:solidFill>
              </a:rPr>
              <a:t>Gradual knee mobilization is the main part of the treatment.</a:t>
            </a:r>
          </a:p>
          <a:p>
            <a:r>
              <a:rPr lang="en-US" sz="2400" dirty="0">
                <a:solidFill>
                  <a:schemeClr val="bg2">
                    <a:lumMod val="20000"/>
                    <a:lumOff val="80000"/>
                  </a:schemeClr>
                </a:solidFill>
              </a:rPr>
              <a:t>Some heat modalities may be given for relief of pain.</a:t>
            </a:r>
          </a:p>
          <a:p>
            <a:r>
              <a:rPr lang="en-US" sz="2400" dirty="0">
                <a:solidFill>
                  <a:schemeClr val="bg2">
                    <a:lumMod val="20000"/>
                    <a:lumOff val="80000"/>
                  </a:schemeClr>
                </a:solidFill>
              </a:rPr>
              <a:t>Strengthening exercises for quadriceps, hamstrings and gluteus muscles are given.</a:t>
            </a:r>
          </a:p>
          <a:p>
            <a:r>
              <a:rPr lang="en-US" sz="2400" dirty="0">
                <a:solidFill>
                  <a:schemeClr val="bg2">
                    <a:lumMod val="20000"/>
                    <a:lumOff val="80000"/>
                  </a:schemeClr>
                </a:solidFill>
              </a:rPr>
              <a:t>When the patient is able to walk, he is given correct training for standing, balancing, weight transferring and walking.</a:t>
            </a:r>
          </a:p>
          <a:p>
            <a:endParaRPr lang="en-US" dirty="0"/>
          </a:p>
          <a:p>
            <a:endParaRPr lang="en-IN" dirty="0"/>
          </a:p>
        </p:txBody>
      </p:sp>
    </p:spTree>
    <p:extLst>
      <p:ext uri="{BB962C8B-B14F-4D97-AF65-F5344CB8AC3E}">
        <p14:creationId xmlns:p14="http://schemas.microsoft.com/office/powerpoint/2010/main" val="15203271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15</TotalTime>
  <Words>345</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Bahnschrift Light</vt:lpstr>
      <vt:lpstr>Century Gothic</vt:lpstr>
      <vt:lpstr>Wingdings 3</vt:lpstr>
      <vt:lpstr>Ion</vt:lpstr>
      <vt:lpstr> GENU VARUM</vt:lpstr>
      <vt:lpstr>DEFINITION</vt:lpstr>
      <vt:lpstr>CAUSES</vt:lpstr>
      <vt:lpstr>PATHOLOGY</vt:lpstr>
      <vt:lpstr>TREATMENT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GENU VARUM</dc:title>
  <dc:creator>S Rafat</dc:creator>
  <cp:lastModifiedBy>neha shukla</cp:lastModifiedBy>
  <cp:revision>3</cp:revision>
  <dcterms:created xsi:type="dcterms:W3CDTF">2020-07-20T05:44:19Z</dcterms:created>
  <dcterms:modified xsi:type="dcterms:W3CDTF">2020-07-22T16:51:53Z</dcterms:modified>
</cp:coreProperties>
</file>