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51"/>
  </p:notesMasterIdLst>
  <p:sldIdLst>
    <p:sldId id="306" r:id="rId2"/>
    <p:sldId id="369" r:id="rId3"/>
    <p:sldId id="370" r:id="rId4"/>
    <p:sldId id="316"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 id="317" r:id="rId24"/>
    <p:sldId id="318" r:id="rId25"/>
    <p:sldId id="320" r:id="rId26"/>
    <p:sldId id="321" r:id="rId27"/>
    <p:sldId id="324" r:id="rId28"/>
    <p:sldId id="325" r:id="rId29"/>
    <p:sldId id="326" r:id="rId30"/>
    <p:sldId id="328" r:id="rId31"/>
    <p:sldId id="330" r:id="rId32"/>
    <p:sldId id="329" r:id="rId33"/>
    <p:sldId id="331" r:id="rId34"/>
    <p:sldId id="332" r:id="rId35"/>
    <p:sldId id="337" r:id="rId36"/>
    <p:sldId id="333" r:id="rId37"/>
    <p:sldId id="334" r:id="rId38"/>
    <p:sldId id="356" r:id="rId39"/>
    <p:sldId id="357" r:id="rId40"/>
    <p:sldId id="358" r:id="rId41"/>
    <p:sldId id="359" r:id="rId42"/>
    <p:sldId id="360" r:id="rId43"/>
    <p:sldId id="361" r:id="rId44"/>
    <p:sldId id="367" r:id="rId45"/>
    <p:sldId id="362" r:id="rId46"/>
    <p:sldId id="368" r:id="rId47"/>
    <p:sldId id="363" r:id="rId48"/>
    <p:sldId id="371" r:id="rId49"/>
    <p:sldId id="297"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ir John Samuel" initials="AJS" lastIdx="9" clrIdx="0">
    <p:extLst>
      <p:ext uri="{19B8F6BF-5375-455C-9EA6-DF929625EA0E}">
        <p15:presenceInfo xmlns="" xmlns:p15="http://schemas.microsoft.com/office/powerpoint/2012/main" userId="837b334a2646817c" providerId="Windows Live"/>
      </p:ext>
    </p:extLst>
  </p:cmAuthor>
  <p:cmAuthor id="2" name="Dr Adarsh Srivastav" initials="DA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4660"/>
  </p:normalViewPr>
  <p:slideViewPr>
    <p:cSldViewPr>
      <p:cViewPr varScale="1">
        <p:scale>
          <a:sx n="68" d="100"/>
          <a:sy n="68" d="100"/>
        </p:scale>
        <p:origin x="-576" y="-96"/>
      </p:cViewPr>
      <p:guideLst>
        <p:guide orient="horz" pos="2160"/>
        <p:guide pos="2880"/>
      </p:guideLst>
    </p:cSldViewPr>
  </p:slideViewPr>
  <p:notesTextViewPr>
    <p:cViewPr>
      <p:scale>
        <a:sx n="20" d="100"/>
        <a:sy n="2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FB63B-1F42-4E72-BF05-5EDA0A593C2C}" type="datetimeFigureOut">
              <a:rPr lang="en-US" smtClean="0"/>
              <a:pPr/>
              <a:t>4/4/2022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08C9C6-25B4-46C0-BF46-89A34BF57F85}" type="slidenum">
              <a:rPr lang="en-US" smtClean="0"/>
              <a:pPr/>
              <a:t>‹#›</a:t>
            </a:fld>
            <a:endParaRPr lang="en-US"/>
          </a:p>
        </p:txBody>
      </p:sp>
    </p:spTree>
    <p:extLst>
      <p:ext uri="{BB962C8B-B14F-4D97-AF65-F5344CB8AC3E}">
        <p14:creationId xmlns="" xmlns:p14="http://schemas.microsoft.com/office/powerpoint/2010/main" val="414510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7C62E0-0A1F-4632-8727-4D253594A675}" type="datetimeFigureOut">
              <a:rPr lang="en-US" smtClean="0"/>
              <a:pPr/>
              <a:t>4/4/2022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63D7654-3F4B-4D32-B992-30C95EB3491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7C62E0-0A1F-4632-8727-4D253594A675}"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D7654-3F4B-4D32-B992-30C95EB349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7C62E0-0A1F-4632-8727-4D253594A675}"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D7654-3F4B-4D32-B992-30C95EB349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7C62E0-0A1F-4632-8727-4D253594A675}"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D7654-3F4B-4D32-B992-30C95EB349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7C62E0-0A1F-4632-8727-4D253594A675}" type="datetimeFigureOut">
              <a:rPr lang="en-US" smtClean="0"/>
              <a:pPr/>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D7654-3F4B-4D32-B992-30C95EB3491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7C62E0-0A1F-4632-8727-4D253594A675}" type="datetimeFigureOut">
              <a:rPr lang="en-US" smtClean="0"/>
              <a:pPr/>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D7654-3F4B-4D32-B992-30C95EB349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7C62E0-0A1F-4632-8727-4D253594A675}" type="datetimeFigureOut">
              <a:rPr lang="en-US" smtClean="0"/>
              <a:pPr/>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3D7654-3F4B-4D32-B992-30C95EB349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7C62E0-0A1F-4632-8727-4D253594A675}" type="datetimeFigureOut">
              <a:rPr lang="en-US" smtClean="0"/>
              <a:pPr/>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3D7654-3F4B-4D32-B992-30C95EB349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C62E0-0A1F-4632-8727-4D253594A675}" type="datetimeFigureOut">
              <a:rPr lang="en-US" smtClean="0"/>
              <a:pPr/>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3D7654-3F4B-4D32-B992-30C95EB349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7C62E0-0A1F-4632-8727-4D253594A675}" type="datetimeFigureOut">
              <a:rPr lang="en-US" smtClean="0"/>
              <a:pPr/>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D7654-3F4B-4D32-B992-30C95EB349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7C62E0-0A1F-4632-8727-4D253594A675}" type="datetimeFigureOut">
              <a:rPr lang="en-US" smtClean="0"/>
              <a:pPr/>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63D7654-3F4B-4D32-B992-30C95EB3491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7C62E0-0A1F-4632-8727-4D253594A675}" type="datetimeFigureOut">
              <a:rPr lang="en-US" smtClean="0"/>
              <a:pPr/>
              <a:t>4/4/2022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3D7654-3F4B-4D32-B992-30C95EB3491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8596" y="285728"/>
            <a:ext cx="8129590" cy="3286148"/>
          </a:xfrm>
        </p:spPr>
        <p:txBody>
          <a:bodyPr>
            <a:normAutofit/>
          </a:bodyPr>
          <a:lstStyle/>
          <a:p>
            <a:r>
              <a:rPr lang="en-US" sz="5400" b="1" u="sng" dirty="0" smtClean="0">
                <a:latin typeface="Times New Roman" pitchFamily="18" charset="0"/>
                <a:cs typeface="Times New Roman" pitchFamily="18" charset="0"/>
              </a:rPr>
              <a:t>Geriatric Assessment Scales</a:t>
            </a:r>
            <a:endParaRPr lang="en-US" sz="5400" b="1" dirty="0"/>
          </a:p>
        </p:txBody>
      </p:sp>
      <p:sp>
        <p:nvSpPr>
          <p:cNvPr id="3" name="Title 1"/>
          <p:cNvSpPr txBox="1">
            <a:spLocks/>
          </p:cNvSpPr>
          <p:nvPr/>
        </p:nvSpPr>
        <p:spPr>
          <a:xfrm>
            <a:off x="4214810" y="4214818"/>
            <a:ext cx="4700566" cy="178595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-Dr. </a:t>
            </a:r>
            <a:r>
              <a:rPr kumimoji="0" lang="en-US" sz="2800" b="0" i="0"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Digvijay</a:t>
            </a:r>
            <a:r>
              <a:rPr kumimoji="0" lang="en-US" sz="2800" b="0" i="0"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Sharma</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Ph.D.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Director, School of Health Sciences, CSJMU</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US" sz="3200" b="1" u="sng" dirty="0" smtClean="0"/>
              <a:t>Falls/Gait Disturbance</a:t>
            </a:r>
            <a:endParaRPr lang="en-US" sz="32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US" sz="2400" dirty="0" smtClean="0"/>
              <a:t>More than one-third of community-dwelling older persons fall each year, and falls are independently associated with functional decline.</a:t>
            </a:r>
          </a:p>
          <a:p>
            <a:pPr algn="just">
              <a:lnSpc>
                <a:spcPct val="150000"/>
              </a:lnSpc>
            </a:pPr>
            <a:r>
              <a:rPr lang="en-US" sz="2400" dirty="0" smtClean="0"/>
              <a:t>Also, patients who have fallen are at high risk for falling again and having resulting injuries.</a:t>
            </a:r>
          </a:p>
          <a:p>
            <a:pPr algn="just">
              <a:lnSpc>
                <a:spcPct val="150000"/>
              </a:lnSpc>
            </a:pPr>
            <a:r>
              <a:rPr lang="en-US" sz="2400" dirty="0" smtClean="0"/>
              <a:t>Because older persons frequently attribute falls to normal aging, it is very important to ask older patients if they have fallen in the last year, at their initial visit and at least annually. </a:t>
            </a:r>
          </a:p>
          <a:p>
            <a:pPr algn="just">
              <a:lnSpc>
                <a:spcPct val="150000"/>
              </a:lnSpc>
            </a:pPr>
            <a:r>
              <a:rPr lang="en-US" sz="2400" dirty="0" smtClean="0"/>
              <a:t>The use of a </a:t>
            </a:r>
            <a:r>
              <a:rPr lang="en-US" sz="2400" dirty="0" err="1" smtClean="0"/>
              <a:t>previsit</a:t>
            </a:r>
            <a:r>
              <a:rPr lang="en-US" sz="2400" dirty="0" smtClean="0"/>
              <a:t> questionnaire can help elicit this information efficiently.</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Autofit/>
          </a:bodyPr>
          <a:lstStyle/>
          <a:p>
            <a:pPr algn="just">
              <a:lnSpc>
                <a:spcPct val="150000"/>
              </a:lnSpc>
            </a:pPr>
            <a:r>
              <a:rPr lang="en-US" sz="2400" dirty="0" smtClean="0"/>
              <a:t>Tests of gait, balance, and functional reach (Table 1) help to assess patients’ risk of falling. </a:t>
            </a:r>
          </a:p>
          <a:p>
            <a:pPr algn="just">
              <a:lnSpc>
                <a:spcPct val="150000"/>
              </a:lnSpc>
            </a:pPr>
            <a:r>
              <a:rPr lang="en-US" sz="2400" dirty="0" smtClean="0"/>
              <a:t>Underlying balance and gait disorders can best be detected by observing patients walking and performing balance maneuvers. </a:t>
            </a:r>
          </a:p>
          <a:p>
            <a:pPr algn="just">
              <a:lnSpc>
                <a:spcPct val="150000"/>
              </a:lnSpc>
            </a:pPr>
            <a:r>
              <a:rPr lang="en-US" sz="2400" dirty="0" smtClean="0"/>
              <a:t>To save time, this evaluation can be performed while the patient is entering or leaving the examining room.</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Autofit/>
          </a:bodyPr>
          <a:lstStyle/>
          <a:p>
            <a:pPr algn="just">
              <a:lnSpc>
                <a:spcPct val="150000"/>
              </a:lnSpc>
            </a:pPr>
            <a:r>
              <a:rPr lang="en-US" sz="2400" dirty="0" smtClean="0"/>
              <a:t>Several additional simple tests of balance and mobility can also be performed quickly, including the ability to maintain a side-by-side, semi-tandem, and full tandem stance for 10 seconds each; resistance to a nudge; and stability during a 360-degree turn.</a:t>
            </a:r>
          </a:p>
          <a:p>
            <a:pPr algn="just">
              <a:lnSpc>
                <a:spcPct val="150000"/>
              </a:lnSpc>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Autofit/>
          </a:bodyPr>
          <a:lstStyle/>
          <a:p>
            <a:pPr algn="just">
              <a:lnSpc>
                <a:spcPct val="150000"/>
              </a:lnSpc>
            </a:pPr>
            <a:r>
              <a:rPr lang="en-US" sz="2400" dirty="0" smtClean="0"/>
              <a:t>We can assess quadriceps strength by observing an older person arising from a hard armless chair without the use of his or her hands. </a:t>
            </a:r>
          </a:p>
          <a:p>
            <a:pPr algn="just">
              <a:lnSpc>
                <a:spcPct val="150000"/>
              </a:lnSpc>
            </a:pPr>
            <a:r>
              <a:rPr lang="en-US" sz="2400" dirty="0" smtClean="0"/>
              <a:t>Slow gait speed is also a helpful marker for recurrent falls as well as reduced survival. </a:t>
            </a:r>
          </a:p>
          <a:p>
            <a:pPr algn="just">
              <a:lnSpc>
                <a:spcPct val="150000"/>
              </a:lnSpc>
            </a:pPr>
            <a:r>
              <a:rPr lang="en-US" sz="2400" dirty="0" smtClean="0"/>
              <a:t>Patients whose gait speed exceeds 0.8 m per second are likely to live beyond the median life expectancy for age and sex, whereas those whose gait speed is &lt;0.8 m per second are likely to have shorter survival.</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14438"/>
            <a:ext cx="8229600" cy="4525962"/>
          </a:xfrm>
        </p:spPr>
        <p:txBody>
          <a:bodyPr>
            <a:noAutofit/>
          </a:bodyPr>
          <a:lstStyle/>
          <a:p>
            <a:pPr algn="just">
              <a:lnSpc>
                <a:spcPct val="170000"/>
              </a:lnSpc>
            </a:pPr>
            <a:r>
              <a:rPr lang="en-US" sz="2400" dirty="0" smtClean="0"/>
              <a:t>The timed ‘‘up and go’’ test is a measure of the patient’s ability to rise from an armchair, walk 3 m (10 feet), turn, walk back, and sit down again; those who take longer than 20 seconds to complete the test should receive further evaluation as well.</a:t>
            </a:r>
          </a:p>
          <a:p>
            <a:pPr algn="just">
              <a:lnSpc>
                <a:spcPct val="170000"/>
              </a:lnSpc>
            </a:pPr>
            <a:r>
              <a:rPr lang="en-US" sz="2400" dirty="0" smtClean="0"/>
              <a:t>Patients with recurrent falls or falls with any injury should receive a more detailed evaluation, including assessment of all medications, gait and balance, orthostatic blood pressure readings, and vision testing.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l="8291" t="34093" r="9179" b="15398"/>
          <a:stretch>
            <a:fillRect/>
          </a:stretch>
        </p:blipFill>
        <p:spPr bwMode="auto">
          <a:xfrm>
            <a:off x="0" y="1428736"/>
            <a:ext cx="9144032" cy="3429024"/>
          </a:xfrm>
          <a:prstGeom prst="rect">
            <a:avLst/>
          </a:prstGeom>
          <a:noFill/>
          <a:ln w="9525">
            <a:noFill/>
            <a:miter lim="800000"/>
            <a:headEnd/>
            <a:tailEnd/>
          </a:ln>
          <a:effectLst/>
        </p:spPr>
      </p:pic>
      <p:sp>
        <p:nvSpPr>
          <p:cNvPr id="5" name="Rectangle 4"/>
          <p:cNvSpPr/>
          <p:nvPr/>
        </p:nvSpPr>
        <p:spPr>
          <a:xfrm>
            <a:off x="571472" y="5854503"/>
            <a:ext cx="8143932" cy="400110"/>
          </a:xfrm>
          <a:prstGeom prst="rect">
            <a:avLst/>
          </a:prstGeom>
        </p:spPr>
        <p:txBody>
          <a:bodyPr wrap="square">
            <a:spAutoFit/>
          </a:bodyPr>
          <a:lstStyle/>
          <a:p>
            <a:r>
              <a:rPr lang="en-US" sz="2000" b="1" dirty="0" smtClean="0"/>
              <a:t>Table 1: Tests of Lower Extremities: Strength, Balance, Gait, and Fall Risk</a:t>
            </a:r>
            <a:endParaRPr lang="en-US"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Hearing impairment</a:t>
            </a:r>
            <a:endParaRPr lang="en-US" sz="3600" b="1" u="sng" dirty="0"/>
          </a:p>
        </p:txBody>
      </p:sp>
      <p:sp>
        <p:nvSpPr>
          <p:cNvPr id="3" name="Content Placeholder 2"/>
          <p:cNvSpPr>
            <a:spLocks noGrp="1"/>
          </p:cNvSpPr>
          <p:nvPr>
            <p:ph idx="4294967295"/>
          </p:nvPr>
        </p:nvSpPr>
        <p:spPr>
          <a:xfrm>
            <a:off x="357158" y="1428736"/>
            <a:ext cx="8229600" cy="4525962"/>
          </a:xfrm>
        </p:spPr>
        <p:txBody>
          <a:bodyPr>
            <a:noAutofit/>
          </a:bodyPr>
          <a:lstStyle/>
          <a:p>
            <a:pPr algn="just">
              <a:lnSpc>
                <a:spcPct val="120000"/>
              </a:lnSpc>
            </a:pPr>
            <a:endParaRPr lang="en-US" sz="2400" dirty="0" smtClean="0"/>
          </a:p>
          <a:p>
            <a:pPr algn="just">
              <a:lnSpc>
                <a:spcPct val="120000"/>
              </a:lnSpc>
            </a:pPr>
            <a:r>
              <a:rPr lang="en-US" sz="2400" dirty="0" err="1" smtClean="0"/>
              <a:t>ment</a:t>
            </a:r>
            <a:r>
              <a:rPr lang="en-US" sz="2400" dirty="0" smtClean="0"/>
              <a:t> </a:t>
            </a:r>
            <a:r>
              <a:rPr lang="en-US" sz="2400" dirty="0" smtClean="0"/>
              <a:t>affects up to one-third of persons aged &gt;65 </a:t>
            </a:r>
            <a:r>
              <a:rPr lang="en-US" sz="2400" dirty="0" err="1" smtClean="0"/>
              <a:t>yearsHearing</a:t>
            </a:r>
            <a:r>
              <a:rPr lang="en-US" sz="2400" dirty="0" smtClean="0"/>
              <a:t> impair. </a:t>
            </a:r>
            <a:endParaRPr lang="en-US" sz="2400" dirty="0" smtClean="0"/>
          </a:p>
          <a:p>
            <a:pPr algn="just">
              <a:lnSpc>
                <a:spcPct val="120000"/>
              </a:lnSpc>
            </a:pPr>
            <a:r>
              <a:rPr lang="en-US" sz="2400" dirty="0" smtClean="0"/>
              <a:t>Independently, it is associated with reduced cognitive and physical function, and reduced social involvement.</a:t>
            </a:r>
          </a:p>
          <a:p>
            <a:pPr algn="just">
              <a:lnSpc>
                <a:spcPct val="120000"/>
              </a:lnSpc>
            </a:pPr>
            <a:r>
              <a:rPr lang="en-US" sz="2400" dirty="0" smtClean="0"/>
              <a:t>It is also often under-recognized and therefore undertreated, and again often not self reported by patients</a:t>
            </a:r>
          </a:p>
          <a:p>
            <a:pPr algn="just">
              <a:lnSpc>
                <a:spcPct val="120000"/>
              </a:lnSpc>
            </a:pPr>
            <a:r>
              <a:rPr lang="en-US" sz="2400" dirty="0" smtClean="0"/>
              <a:t>One simple method for a busy practitioner is simply to rely on the patient’s own subjective report of hearing loss.</a:t>
            </a:r>
          </a:p>
          <a:p>
            <a:pPr algn="just">
              <a:lnSpc>
                <a:spcPct val="120000"/>
              </a:lnSpc>
            </a:pPr>
            <a:r>
              <a:rPr lang="en-US" sz="2400" dirty="0" smtClean="0"/>
              <a:t>This involves asking patients whether they feel they have hearing impairment.</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325563"/>
            <a:ext cx="8229600" cy="4389437"/>
          </a:xfrm>
        </p:spPr>
        <p:txBody>
          <a:bodyPr>
            <a:noAutofit/>
          </a:bodyPr>
          <a:lstStyle/>
          <a:p>
            <a:pPr algn="just">
              <a:lnSpc>
                <a:spcPct val="170000"/>
              </a:lnSpc>
            </a:pPr>
            <a:r>
              <a:rPr lang="en-US" sz="2400" dirty="0" smtClean="0"/>
              <a:t>Another alternative is the whisper voice test, administered by whispering 3 to 6 random words at a set distance from the patient’s ear and then asking the patient to repeat the words.</a:t>
            </a:r>
          </a:p>
          <a:p>
            <a:pPr algn="just">
              <a:lnSpc>
                <a:spcPct val="170000"/>
              </a:lnSpc>
            </a:pPr>
            <a:r>
              <a:rPr lang="en-US" sz="2400" dirty="0" smtClean="0"/>
              <a:t>Patients fail the screening if they are unable to repeat half of the words correctly. </a:t>
            </a:r>
          </a:p>
          <a:p>
            <a:pPr algn="just">
              <a:lnSpc>
                <a:spcPct val="170000"/>
              </a:lnSpc>
            </a:pPr>
            <a:r>
              <a:rPr lang="en-US" sz="2400" dirty="0" smtClean="0"/>
              <a:t>This should be done out of the patient’s sight line to prevent lip reading, and the other ear should be covered.</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43000"/>
            <a:ext cx="8229600" cy="4525963"/>
          </a:xfrm>
        </p:spPr>
        <p:txBody>
          <a:bodyPr>
            <a:noAutofit/>
          </a:bodyPr>
          <a:lstStyle/>
          <a:p>
            <a:pPr>
              <a:lnSpc>
                <a:spcPct val="150000"/>
              </a:lnSpc>
            </a:pPr>
            <a:r>
              <a:rPr lang="en-US" sz="2400" dirty="0" smtClean="0"/>
              <a:t>The most accurate office test is the </a:t>
            </a:r>
            <a:r>
              <a:rPr lang="en-US" sz="2400" dirty="0" err="1" smtClean="0"/>
              <a:t>AudioScope</a:t>
            </a:r>
            <a:r>
              <a:rPr lang="en-US" sz="2400" dirty="0" smtClean="0"/>
              <a:t>, a handheld </a:t>
            </a:r>
            <a:r>
              <a:rPr lang="en-US" sz="2400" dirty="0" err="1" smtClean="0"/>
              <a:t>otoscope</a:t>
            </a:r>
            <a:r>
              <a:rPr lang="en-US" sz="2400" dirty="0" smtClean="0"/>
              <a:t> with a built-in audiometer. </a:t>
            </a:r>
          </a:p>
          <a:p>
            <a:pPr>
              <a:lnSpc>
                <a:spcPct val="150000"/>
              </a:lnSpc>
            </a:pPr>
            <a:r>
              <a:rPr lang="en-US" sz="2400" dirty="0" smtClean="0"/>
              <a:t>It should be set at 40 dB to evaluate hearing loss in older persons. </a:t>
            </a:r>
          </a:p>
          <a:p>
            <a:pPr>
              <a:lnSpc>
                <a:spcPct val="150000"/>
              </a:lnSpc>
            </a:pPr>
            <a:r>
              <a:rPr lang="en-US" sz="2400" dirty="0" smtClean="0"/>
              <a:t>A </a:t>
            </a:r>
            <a:r>
              <a:rPr lang="en-US" sz="2400" dirty="0" err="1" smtClean="0"/>
              <a:t>pretone</a:t>
            </a:r>
            <a:r>
              <a:rPr lang="en-US" sz="2400" dirty="0" smtClean="0"/>
              <a:t> at 60 dB should be delivered, with 4 subsequent tones (500, 1000, 2000, and 4000 Hz), all at 40 dB. </a:t>
            </a:r>
          </a:p>
          <a:p>
            <a:pPr>
              <a:lnSpc>
                <a:spcPct val="150000"/>
              </a:lnSpc>
            </a:pPr>
            <a:r>
              <a:rPr lang="en-US" sz="2400" dirty="0" smtClean="0"/>
              <a:t>If patients cannot hear the 1000 or 2000 Hz in both ears or both in one ear, they then need more formal audiometric testing.</a:t>
            </a:r>
            <a:endParaRPr lang="en-US"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06" y="403235"/>
            <a:ext cx="8229600" cy="4525963"/>
          </a:xfrm>
        </p:spPr>
        <p:txBody>
          <a:bodyPr>
            <a:normAutofit/>
          </a:bodyPr>
          <a:lstStyle/>
          <a:p>
            <a:pPr algn="just">
              <a:lnSpc>
                <a:spcPct val="150000"/>
              </a:lnSpc>
            </a:pPr>
            <a:r>
              <a:rPr lang="en-US" sz="2400" dirty="0" smtClean="0"/>
              <a:t> Finally, a screening tool that uses </a:t>
            </a:r>
            <a:r>
              <a:rPr lang="en-US" sz="2400" dirty="0" err="1" smtClean="0"/>
              <a:t>sociodemographic</a:t>
            </a:r>
            <a:r>
              <a:rPr lang="en-US" sz="2400" dirty="0" smtClean="0"/>
              <a:t> information coupled with 3 simple questions has high accuracy in identifying older persons with hearing loss.</a:t>
            </a:r>
          </a:p>
          <a:p>
            <a:pPr algn="just">
              <a:lnSpc>
                <a:spcPct val="150000"/>
              </a:lnSpc>
            </a:pPr>
            <a:endParaRPr lang="en-US" sz="2400" dirty="0"/>
          </a:p>
        </p:txBody>
      </p:sp>
      <p:pic>
        <p:nvPicPr>
          <p:cNvPr id="2050" name="Picture 2"/>
          <p:cNvPicPr>
            <a:picLocks noChangeAspect="1" noChangeArrowheads="1"/>
          </p:cNvPicPr>
          <p:nvPr/>
        </p:nvPicPr>
        <p:blipFill>
          <a:blip r:embed="rId2"/>
          <a:srcRect l="10981" t="25390" r="11054" b="20898"/>
          <a:stretch>
            <a:fillRect/>
          </a:stretch>
        </p:blipFill>
        <p:spPr bwMode="auto">
          <a:xfrm>
            <a:off x="35038" y="2143116"/>
            <a:ext cx="9037556" cy="3500462"/>
          </a:xfrm>
          <a:prstGeom prst="rect">
            <a:avLst/>
          </a:prstGeom>
          <a:noFill/>
          <a:ln w="9525">
            <a:noFill/>
            <a:miter lim="800000"/>
            <a:headEnd/>
            <a:tailEnd/>
          </a:ln>
          <a:effectLst/>
        </p:spPr>
      </p:pic>
      <p:sp>
        <p:nvSpPr>
          <p:cNvPr id="5" name="Rectangle 4"/>
          <p:cNvSpPr/>
          <p:nvPr/>
        </p:nvSpPr>
        <p:spPr>
          <a:xfrm>
            <a:off x="142844" y="6274378"/>
            <a:ext cx="8858280" cy="400110"/>
          </a:xfrm>
          <a:prstGeom prst="rect">
            <a:avLst/>
          </a:prstGeom>
        </p:spPr>
        <p:txBody>
          <a:bodyPr wrap="square">
            <a:spAutoFit/>
          </a:bodyPr>
          <a:lstStyle/>
          <a:p>
            <a:r>
              <a:rPr lang="en-US" sz="2000" b="1" dirty="0" smtClean="0"/>
              <a:t>Table 2: Tests of Hearing loss</a:t>
            </a:r>
            <a:endParaRPr lang="en-US"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smtClean="0"/>
              <a:t>Geriatrics</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t>Geriatrics” is the science that deals with study of disease and their treatment peculiar to old age. </a:t>
            </a:r>
          </a:p>
          <a:p>
            <a:pPr algn="just">
              <a:lnSpc>
                <a:spcPct val="150000"/>
              </a:lnSpc>
            </a:pPr>
            <a:r>
              <a:rPr lang="en-US" sz="2400" dirty="0" smtClean="0"/>
              <a:t>United Nations (1980) considered 60 years as the age of transition to the elderly age group </a:t>
            </a:r>
          </a:p>
          <a:p>
            <a:pPr algn="just">
              <a:lnSpc>
                <a:spcPct val="150000"/>
              </a:lnSpc>
              <a:buNone/>
            </a:pPr>
            <a:r>
              <a:rPr lang="en-US" sz="2400" dirty="0" smtClean="0"/>
              <a:t>	1. “Early old age - up to 75 years (elderly) </a:t>
            </a:r>
          </a:p>
          <a:p>
            <a:pPr algn="just">
              <a:lnSpc>
                <a:spcPct val="150000"/>
              </a:lnSpc>
              <a:buNone/>
            </a:pPr>
            <a:r>
              <a:rPr lang="en-US" sz="2400" dirty="0" smtClean="0"/>
              <a:t>	2. “Late old age - above 75 years (very elderly)</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Visual Impairment</a:t>
            </a:r>
            <a:endParaRPr lang="en-US" sz="3600" b="1" u="sng" dirty="0"/>
          </a:p>
        </p:txBody>
      </p:sp>
      <p:sp>
        <p:nvSpPr>
          <p:cNvPr id="3" name="Content Placeholder 2"/>
          <p:cNvSpPr>
            <a:spLocks noGrp="1"/>
          </p:cNvSpPr>
          <p:nvPr>
            <p:ph idx="1"/>
          </p:nvPr>
        </p:nvSpPr>
        <p:spPr/>
        <p:txBody>
          <a:bodyPr>
            <a:normAutofit lnSpcReduction="10000"/>
          </a:bodyPr>
          <a:lstStyle/>
          <a:p>
            <a:pPr algn="just">
              <a:lnSpc>
                <a:spcPct val="150000"/>
              </a:lnSpc>
            </a:pPr>
            <a:r>
              <a:rPr lang="en-US" sz="2400" dirty="0" smtClean="0"/>
              <a:t>Visual impairment is a common sensory deficit in the older population; all 4 major eye diseases (cataracts, macular degeneration, diabetic retinopathy, and glaucoma) increase in prevalence with age. </a:t>
            </a:r>
          </a:p>
          <a:p>
            <a:pPr algn="just">
              <a:lnSpc>
                <a:spcPct val="150000"/>
              </a:lnSpc>
            </a:pPr>
            <a:r>
              <a:rPr lang="en-US" sz="2400" dirty="0" smtClean="0"/>
              <a:t>Most older persons have </a:t>
            </a:r>
            <a:r>
              <a:rPr lang="en-US" sz="2400" dirty="0" err="1" smtClean="0"/>
              <a:t>presbyopia</a:t>
            </a:r>
            <a:r>
              <a:rPr lang="en-US" sz="2400" dirty="0" smtClean="0"/>
              <a:t> and require corrective lenses. Visual deficiencies are also independently associated with increased risk of falling, functional decline, and depression.</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85875"/>
            <a:ext cx="8229600" cy="4525963"/>
          </a:xfrm>
        </p:spPr>
        <p:txBody>
          <a:bodyPr>
            <a:noAutofit/>
          </a:bodyPr>
          <a:lstStyle/>
          <a:p>
            <a:pPr algn="just">
              <a:lnSpc>
                <a:spcPct val="150000"/>
              </a:lnSpc>
            </a:pPr>
            <a:r>
              <a:rPr lang="en-US" sz="2400" dirty="0" smtClean="0"/>
              <a:t>The </a:t>
            </a:r>
            <a:r>
              <a:rPr lang="en-US" sz="2400" dirty="0" err="1" smtClean="0"/>
              <a:t>Snellen</a:t>
            </a:r>
            <a:r>
              <a:rPr lang="en-US" sz="2400" dirty="0" smtClean="0"/>
              <a:t> eye chart is standard method of screening for visual impairment. This requires the patient to stand 20 feet from the chart and read letters, using corrective lenses.</a:t>
            </a:r>
          </a:p>
          <a:p>
            <a:pPr algn="just">
              <a:lnSpc>
                <a:spcPct val="150000"/>
              </a:lnSpc>
            </a:pPr>
            <a:r>
              <a:rPr lang="en-US" sz="2400" dirty="0" smtClean="0"/>
              <a:t>Patients fail the screening if they are unable to read all of the letters on the 20/40 line with their eyeglasses on, and should then be referred for further evaluation by an ophthalmologist. </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00188"/>
            <a:ext cx="8229600" cy="4525962"/>
          </a:xfrm>
        </p:spPr>
        <p:txBody>
          <a:bodyPr>
            <a:noAutofit/>
          </a:bodyPr>
          <a:lstStyle/>
          <a:p>
            <a:pPr algn="just">
              <a:lnSpc>
                <a:spcPct val="150000"/>
              </a:lnSpc>
            </a:pPr>
            <a:r>
              <a:rPr lang="en-US" sz="2400" dirty="0" smtClean="0"/>
              <a:t>Given the high prevalence of eye diseases in the older population and the potential for adverse health consequences of impaired vision, a visit with an optometrist or ophthalmologist is recommended every 1 or 2 years by the American Academy of Ophthalmology and the American Optometric Association.</a:t>
            </a:r>
            <a:endParaRPr lang="en-US" sz="2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b="1" u="sng" dirty="0" smtClean="0"/>
              <a:t>Urinary incontinence</a:t>
            </a:r>
            <a:endParaRPr lang="en-US" sz="32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dirty="0" smtClean="0"/>
              <a:t>Urinary incontinence is under-reported as well, often due to patients’ embarrassment or belief that incontinence is a normal part of aging. </a:t>
            </a:r>
          </a:p>
          <a:p>
            <a:pPr algn="just">
              <a:lnSpc>
                <a:spcPct val="150000"/>
              </a:lnSpc>
            </a:pPr>
            <a:r>
              <a:rPr lang="en-US" sz="2400" dirty="0" smtClean="0"/>
              <a:t>It is a very common problem in both older men and women, and can have deleterious effects on their lives, including urinary tract infections, sleep disruption with subsequent falls, and pressure ulcers. </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lnSpcReduction="10000"/>
          </a:bodyPr>
          <a:lstStyle/>
          <a:p>
            <a:pPr algn="just">
              <a:lnSpc>
                <a:spcPct val="150000"/>
              </a:lnSpc>
            </a:pPr>
            <a:r>
              <a:rPr lang="en-US" sz="2400" dirty="0" smtClean="0"/>
              <a:t>It is also a marker for higher mortality in older adults.</a:t>
            </a:r>
          </a:p>
          <a:p>
            <a:pPr algn="just">
              <a:lnSpc>
                <a:spcPct val="150000"/>
              </a:lnSpc>
            </a:pPr>
            <a:r>
              <a:rPr lang="en-US" sz="2400" dirty="0" smtClean="0"/>
              <a:t>There are many treatment options available, including behavioral, pharmacologic, and surgical.</a:t>
            </a:r>
            <a:endParaRPr lang="en-US" sz="2400" dirty="0" smtClean="0">
              <a:latin typeface="Times New Roman" pitchFamily="18" charset="0"/>
              <a:cs typeface="Times New Roman" pitchFamily="18" charset="0"/>
            </a:endParaRPr>
          </a:p>
          <a:p>
            <a:pPr algn="just">
              <a:lnSpc>
                <a:spcPct val="150000"/>
              </a:lnSpc>
            </a:pPr>
            <a:r>
              <a:rPr lang="en-US" sz="2400" dirty="0" smtClean="0"/>
              <a:t>A simple and efficient screen for urinary incontinence is a 2-item questionnaire that can be administered by the provider: (1) ‘‘In the last year, have you ever lost urine and gotten wet?’’ If so, (2) ‘‘Have you lost urine on 6 separate days?’’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Autofit/>
          </a:bodyPr>
          <a:lstStyle/>
          <a:p>
            <a:pPr algn="just">
              <a:lnSpc>
                <a:spcPct val="150000"/>
              </a:lnSpc>
            </a:pPr>
            <a:r>
              <a:rPr lang="en-US" sz="2400" dirty="0" smtClean="0"/>
              <a:t>Another single question, ‘‘Have you had urinary incontinence that is bothersome enough that you would like to know how it could be treated?’’ may convey additional value in helping to determine which patients would want further evaluation and therapy. </a:t>
            </a:r>
          </a:p>
          <a:p>
            <a:pPr algn="just">
              <a:lnSpc>
                <a:spcPct val="150000"/>
              </a:lnSpc>
            </a:pPr>
            <a:r>
              <a:rPr lang="en-US" sz="2400" dirty="0" smtClean="0"/>
              <a:t>The 3IQ questionnaire helps the clinician differentiate between urinary stress and urge incontinence using self-report questions.</a:t>
            </a:r>
            <a:endParaRPr lang="en-US" sz="2400" dirty="0" smtClean="0">
              <a:latin typeface="Times New Roman" pitchFamily="18" charset="0"/>
              <a:cs typeface="Times New Roman" pitchFamily="18" charset="0"/>
            </a:endParaRPr>
          </a:p>
          <a:p>
            <a:pPr>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Malnutrition/Weight Loss</a:t>
            </a:r>
            <a:endParaRPr lang="en-US" b="1" u="sng" dirty="0"/>
          </a:p>
        </p:txBody>
      </p:sp>
      <p:sp>
        <p:nvSpPr>
          <p:cNvPr id="3" name="Content Placeholder 2"/>
          <p:cNvSpPr>
            <a:spLocks noGrp="1"/>
          </p:cNvSpPr>
          <p:nvPr>
            <p:ph idx="1"/>
          </p:nvPr>
        </p:nvSpPr>
        <p:spPr/>
        <p:txBody>
          <a:bodyPr>
            <a:normAutofit lnSpcReduction="10000"/>
          </a:bodyPr>
          <a:lstStyle/>
          <a:p>
            <a:pPr algn="just">
              <a:lnSpc>
                <a:spcPct val="150000"/>
              </a:lnSpc>
            </a:pPr>
            <a:r>
              <a:rPr lang="en-US" sz="2400" dirty="0" smtClean="0"/>
              <a:t>The term ‘‘malnutrition’’ has been used to refer to a wide spectrum of deficiencies (</a:t>
            </a:r>
            <a:r>
              <a:rPr lang="en-US" sz="2400" dirty="0" err="1" smtClean="0"/>
              <a:t>eg</a:t>
            </a:r>
            <a:r>
              <a:rPr lang="en-US" sz="2400" dirty="0" smtClean="0"/>
              <a:t>, </a:t>
            </a:r>
            <a:r>
              <a:rPr lang="en-US" sz="2400" dirty="0" err="1" smtClean="0"/>
              <a:t>proteinenergy</a:t>
            </a:r>
            <a:r>
              <a:rPr lang="en-US" sz="2400" dirty="0" smtClean="0"/>
              <a:t>, vitamins) and excesses (</a:t>
            </a:r>
            <a:r>
              <a:rPr lang="en-US" sz="2400" dirty="0" err="1" smtClean="0"/>
              <a:t>eg</a:t>
            </a:r>
            <a:r>
              <a:rPr lang="en-US" sz="2400" dirty="0" smtClean="0"/>
              <a:t>, obesity, </a:t>
            </a:r>
            <a:r>
              <a:rPr lang="en-US" sz="2400" dirty="0" err="1" smtClean="0"/>
              <a:t>hypervitaminosis</a:t>
            </a:r>
            <a:r>
              <a:rPr lang="en-US" sz="2400" dirty="0" smtClean="0"/>
              <a:t>) that place older persons at risk for other health conditions, functional decline, and death. </a:t>
            </a:r>
          </a:p>
          <a:p>
            <a:pPr algn="just">
              <a:lnSpc>
                <a:spcPct val="150000"/>
              </a:lnSpc>
            </a:pPr>
            <a:r>
              <a:rPr lang="en-US" sz="2400" dirty="0" smtClean="0"/>
              <a:t>Nutritional disorders are very common in older persons, the most common one being obesity (body mass index &gt; 30 kg/m2) in community-dwelling older persons.</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57158" y="1325579"/>
            <a:ext cx="8229600" cy="4389437"/>
          </a:xfrm>
        </p:spPr>
        <p:txBody>
          <a:bodyPr>
            <a:noAutofit/>
          </a:bodyPr>
          <a:lstStyle/>
          <a:p>
            <a:pPr algn="just">
              <a:lnSpc>
                <a:spcPct val="150000"/>
              </a:lnSpc>
            </a:pPr>
            <a:r>
              <a:rPr lang="en-US" sz="2400" dirty="0" smtClean="0"/>
              <a:t>Obesity is associated with functional decline and more </a:t>
            </a:r>
            <a:r>
              <a:rPr lang="en-US" sz="2400" dirty="0" err="1" smtClean="0"/>
              <a:t>comorbidities</a:t>
            </a:r>
            <a:r>
              <a:rPr lang="en-US" sz="2400" dirty="0" smtClean="0"/>
              <a:t>, such as type 2 diabetes mellitus and osteoarthritis. </a:t>
            </a:r>
          </a:p>
          <a:p>
            <a:pPr algn="just">
              <a:lnSpc>
                <a:spcPct val="150000"/>
              </a:lnSpc>
            </a:pPr>
            <a:r>
              <a:rPr lang="en-US" sz="2400" dirty="0" smtClean="0"/>
              <a:t>Weight loss has commonly been used to define </a:t>
            </a:r>
            <a:r>
              <a:rPr lang="en-US" sz="2400" dirty="0" err="1" smtClean="0"/>
              <a:t>undernutrition</a:t>
            </a:r>
            <a:r>
              <a:rPr lang="en-US" sz="2400" dirty="0" smtClean="0"/>
              <a:t> and also predicts increased mortality. </a:t>
            </a:r>
          </a:p>
          <a:p>
            <a:pPr algn="just">
              <a:lnSpc>
                <a:spcPct val="150000"/>
              </a:lnSpc>
            </a:pPr>
            <a:r>
              <a:rPr lang="en-US" sz="2400" dirty="0" smtClean="0"/>
              <a:t>Although weight loss may be voluntary, any weight loss in an older person raises concern for underlying illnesses (</a:t>
            </a:r>
            <a:r>
              <a:rPr lang="en-US" sz="2400" dirty="0" err="1" smtClean="0"/>
              <a:t>eg</a:t>
            </a:r>
            <a:r>
              <a:rPr lang="en-US" sz="2400" dirty="0" smtClean="0"/>
              <a:t>, malignancy, depression) or social/functional barriers (poverty, inability to shop or prepare meals)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lnSpcReduction="10000"/>
          </a:bodyPr>
          <a:lstStyle/>
          <a:p>
            <a:pPr algn="just">
              <a:lnSpc>
                <a:spcPct val="150000"/>
              </a:lnSpc>
            </a:pPr>
            <a:r>
              <a:rPr lang="en-US" sz="2400" dirty="0" smtClean="0"/>
              <a:t>There are also several self-administered screening instruments available. </a:t>
            </a:r>
          </a:p>
          <a:p>
            <a:pPr algn="just">
              <a:lnSpc>
                <a:spcPct val="150000"/>
              </a:lnSpc>
            </a:pPr>
            <a:r>
              <a:rPr lang="en-US" sz="2400" dirty="0" smtClean="0"/>
              <a:t>The Mini-Nutritional Assessment predicts adverse outcomes that may or may not be related to the nutritional components of the instrument. </a:t>
            </a:r>
          </a:p>
          <a:p>
            <a:pPr algn="just">
              <a:lnSpc>
                <a:spcPct val="150000"/>
              </a:lnSpc>
            </a:pPr>
            <a:r>
              <a:rPr lang="en-US" sz="2400" dirty="0" smtClean="0"/>
              <a:t>The 4-item Simplified Nutrition Assessment Questionnaire asks about appetite and how food tastes, and has been associated with weight loss in a cross-sectional study.</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00034" y="1000108"/>
            <a:ext cx="8229600" cy="4389437"/>
          </a:xfrm>
        </p:spPr>
        <p:txBody>
          <a:bodyPr>
            <a:noAutofit/>
          </a:bodyPr>
          <a:lstStyle/>
          <a:p>
            <a:pPr algn="just">
              <a:lnSpc>
                <a:spcPct val="150000"/>
              </a:lnSpc>
            </a:pPr>
            <a:r>
              <a:rPr lang="en-US" sz="2400" dirty="0" smtClean="0"/>
              <a:t>Malnutrition in the hospitalized older patient is common and has been associated with higher mortality, delayed functional recovery, and higher rates of nursing-home use.</a:t>
            </a:r>
          </a:p>
          <a:p>
            <a:pPr algn="just">
              <a:lnSpc>
                <a:spcPct val="150000"/>
              </a:lnSpc>
            </a:pPr>
            <a:r>
              <a:rPr lang="en-US" sz="2400" dirty="0" smtClean="0"/>
              <a:t>Persistent decreased intake and weight loss in the hospital should prompt investigation.</a:t>
            </a:r>
          </a:p>
          <a:p>
            <a:pPr algn="just">
              <a:lnSpc>
                <a:spcPct val="150000"/>
              </a:lnSpc>
            </a:pPr>
            <a:r>
              <a:rPr lang="en-US" sz="2400" dirty="0" smtClean="0"/>
              <a:t>Malnutrition in the hospitalized older patient can also be a marker for another occult process. </a:t>
            </a:r>
          </a:p>
          <a:p>
            <a:pPr algn="just">
              <a:lnSpc>
                <a:spcPct val="150000"/>
              </a:lnSpc>
            </a:pPr>
            <a:r>
              <a:rPr lang="en-US" sz="2400" dirty="0" smtClean="0"/>
              <a:t>For example, evaluation of poor oral intake may reveal an underlying delirium or untreated pain causing decreased oral intake.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pPr>
            <a:r>
              <a:rPr lang="en-US" sz="2400" dirty="0" smtClean="0"/>
              <a:t>A Multidimensional interdisciplinary diagnostic process focused on determining a frail older person’s medical, psychological and functional capability in order to develop a coordinated and integrated plan for treatment and long term follow up.</a:t>
            </a: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8596" y="1071546"/>
            <a:ext cx="8229600" cy="4389437"/>
          </a:xfrm>
        </p:spPr>
        <p:txBody>
          <a:bodyPr>
            <a:noAutofit/>
          </a:bodyPr>
          <a:lstStyle/>
          <a:p>
            <a:pPr algn="just">
              <a:lnSpc>
                <a:spcPct val="130000"/>
              </a:lnSpc>
            </a:pPr>
            <a:r>
              <a:rPr lang="en-US" sz="2400" dirty="0" smtClean="0"/>
              <a:t>Measuring albumin and </a:t>
            </a:r>
            <a:r>
              <a:rPr lang="en-US" sz="2400" dirty="0" err="1" smtClean="0"/>
              <a:t>prealbumin</a:t>
            </a:r>
            <a:r>
              <a:rPr lang="en-US" sz="2400" dirty="0" smtClean="0"/>
              <a:t>, though not a specific indicator of malnutrition, can also be helpful in assessing prognosis. </a:t>
            </a:r>
          </a:p>
          <a:p>
            <a:pPr algn="just">
              <a:lnSpc>
                <a:spcPct val="130000"/>
              </a:lnSpc>
            </a:pPr>
            <a:r>
              <a:rPr lang="en-US" sz="2400" dirty="0" smtClean="0"/>
              <a:t>Albumin is also affected by inflammatory states related to concomitant illness, stress, and traumatic or surgical conditions. </a:t>
            </a:r>
          </a:p>
          <a:p>
            <a:pPr algn="just">
              <a:lnSpc>
                <a:spcPct val="130000"/>
              </a:lnSpc>
            </a:pPr>
            <a:r>
              <a:rPr lang="en-US" sz="2400" dirty="0" smtClean="0"/>
              <a:t>Its half-life is 18 days, and so measurement at admission may provide a nutritional baseline.</a:t>
            </a:r>
          </a:p>
          <a:p>
            <a:pPr algn="just">
              <a:lnSpc>
                <a:spcPct val="130000"/>
              </a:lnSpc>
            </a:pPr>
            <a:r>
              <a:rPr lang="en-US" sz="2400" dirty="0" err="1" smtClean="0"/>
              <a:t>Prealbumin</a:t>
            </a:r>
            <a:r>
              <a:rPr lang="en-US" sz="2400" dirty="0" smtClean="0"/>
              <a:t>, with a half-life of 2 days, may be more helpful to monitor response to nutritional treatment, although it is also affected by inflammatory states.</a:t>
            </a:r>
            <a:endParaRPr lang="en-US" sz="2400" dirty="0" smtClean="0">
              <a:latin typeface="Times New Roman" pitchFamily="18" charset="0"/>
              <a:cs typeface="Times New Roman" pitchFamily="18" charset="0"/>
            </a:endParaRPr>
          </a:p>
          <a:p>
            <a:pPr algn="just">
              <a:lnSpc>
                <a:spcPct val="13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normAutofit/>
          </a:bodyPr>
          <a:lstStyle/>
          <a:p>
            <a:pPr>
              <a:lnSpc>
                <a:spcPct val="150000"/>
              </a:lnSpc>
            </a:pPr>
            <a:r>
              <a:rPr lang="en-US" sz="3200" b="1" u="sng" dirty="0" smtClean="0"/>
              <a:t>FUNCTIONAL ASSESSMENT TOOLS</a:t>
            </a:r>
            <a:endParaRPr lang="en-US" sz="28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28596" y="1571612"/>
            <a:ext cx="8229600" cy="4389120"/>
          </a:xfrm>
        </p:spPr>
        <p:txBody>
          <a:bodyPr>
            <a:noAutofit/>
          </a:bodyPr>
          <a:lstStyle/>
          <a:p>
            <a:pPr algn="just">
              <a:lnSpc>
                <a:spcPct val="150000"/>
              </a:lnSpc>
            </a:pPr>
            <a:r>
              <a:rPr lang="en-US" sz="2400" dirty="0" smtClean="0"/>
              <a:t>Functional performance can be viewed as a measure of overall impact of health conditions in the context of a patient’s environment and social support system. </a:t>
            </a:r>
          </a:p>
          <a:p>
            <a:pPr algn="just">
              <a:lnSpc>
                <a:spcPct val="150000"/>
              </a:lnSpc>
            </a:pPr>
            <a:r>
              <a:rPr lang="en-US" sz="2400" dirty="0" smtClean="0"/>
              <a:t>Therefore it is essential to assess the patient’s functional status at the initial visit, and any change in functional status should prompt further investigation. </a:t>
            </a:r>
          </a:p>
          <a:p>
            <a:pPr algn="just">
              <a:lnSpc>
                <a:spcPct val="150000"/>
              </a:lnSpc>
            </a:pPr>
            <a:r>
              <a:rPr lang="en-US" sz="2400" dirty="0" smtClean="0"/>
              <a:t>This can be assessed at 3 levels: basic activities of daily living (BADLs), instrumental activities of daily living (IADLs), and advanced activities of daily living (AADLs). </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8596" y="857232"/>
            <a:ext cx="8229600" cy="4525962"/>
          </a:xfrm>
        </p:spPr>
        <p:txBody>
          <a:bodyPr>
            <a:noAutofit/>
          </a:bodyPr>
          <a:lstStyle/>
          <a:p>
            <a:pPr algn="just">
              <a:lnSpc>
                <a:spcPct val="150000"/>
              </a:lnSpc>
            </a:pPr>
            <a:r>
              <a:rPr lang="en-US" sz="2400" dirty="0" smtClean="0"/>
              <a:t>The BADLs are the tasks that patients need to be able to complete on their own, or have assistance to complete, in order to be able to live in their own residences: transferring, toileting, bathing, dressing, continence, and feeding. </a:t>
            </a:r>
          </a:p>
          <a:p>
            <a:pPr algn="just">
              <a:lnSpc>
                <a:spcPct val="150000"/>
              </a:lnSpc>
            </a:pPr>
            <a:r>
              <a:rPr lang="en-US" sz="2400" dirty="0" smtClean="0"/>
              <a:t>The IADLS are the abilities one needs to maintain an independent household: shopping for groceries, driving or being able to use public transportation, telephone skills, meal preparation, housework, home repair, laundry, taking medications, and handling finances.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03350"/>
            <a:ext cx="8229600" cy="4525963"/>
          </a:xfrm>
        </p:spPr>
        <p:txBody>
          <a:bodyPr>
            <a:noAutofit/>
          </a:bodyPr>
          <a:lstStyle/>
          <a:p>
            <a:pPr algn="just">
              <a:lnSpc>
                <a:spcPct val="150000"/>
              </a:lnSpc>
            </a:pPr>
            <a:r>
              <a:rPr lang="en-US" sz="2400" dirty="0" smtClean="0"/>
              <a:t>Patients may be dependent in ≥1 IADLs but still able to live at home alone given they are independent in their ADLS and have family support to help pay bills, for example. </a:t>
            </a:r>
          </a:p>
          <a:p>
            <a:pPr algn="just">
              <a:lnSpc>
                <a:spcPct val="150000"/>
              </a:lnSpc>
            </a:pPr>
            <a:r>
              <a:rPr lang="en-US" sz="2400" dirty="0" smtClean="0"/>
              <a:t>Understanding the areas of impairment is essential to being able to meet the patient’s needs with appropriate resources and also often helps with diagnosis.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Autofit/>
          </a:bodyPr>
          <a:lstStyle/>
          <a:p>
            <a:pPr algn="just">
              <a:lnSpc>
                <a:spcPct val="150000"/>
              </a:lnSpc>
            </a:pPr>
            <a:r>
              <a:rPr lang="en-US" sz="2400" dirty="0" smtClean="0"/>
              <a:t>For example, in a patient with dementia, the inability to feed oneself usually is indicative of an advanced dementia. </a:t>
            </a:r>
          </a:p>
          <a:p>
            <a:pPr algn="just">
              <a:lnSpc>
                <a:spcPct val="150000"/>
              </a:lnSpc>
            </a:pPr>
            <a:r>
              <a:rPr lang="en-US" sz="2400" dirty="0" smtClean="0"/>
              <a:t>Measurement of AADLs (societal, family, recreational, and occupational tasks) can also be helpful in detecting changes in functional status prior to onset of disability.</a:t>
            </a:r>
            <a:endParaRPr lang="en-US" sz="2400" dirty="0" smtClean="0">
              <a:latin typeface="Times New Roman" pitchFamily="18" charset="0"/>
              <a:cs typeface="Times New Roman" pitchFamily="18" charset="0"/>
            </a:endParaRPr>
          </a:p>
          <a:p>
            <a:pPr algn="just">
              <a:lnSpc>
                <a:spcPct val="150000"/>
              </a:lnSpc>
            </a:pPr>
            <a:r>
              <a:rPr lang="en-US" sz="2400" dirty="0" smtClean="0"/>
              <a:t>There are several instruments that incorporate these functions into quality-of-life questions (</a:t>
            </a:r>
            <a:r>
              <a:rPr lang="en-US" sz="2400" dirty="0" err="1" smtClean="0"/>
              <a:t>eg</a:t>
            </a:r>
            <a:r>
              <a:rPr lang="en-US" sz="2400" dirty="0" smtClean="0"/>
              <a:t>, Study Short-Form 36 and Short-Form12). </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Autofit/>
          </a:bodyPr>
          <a:lstStyle/>
          <a:p>
            <a:pPr algn="just">
              <a:lnSpc>
                <a:spcPct val="150000"/>
              </a:lnSpc>
            </a:pPr>
            <a:r>
              <a:rPr lang="en-US" sz="2400" dirty="0" smtClean="0"/>
              <a:t>Asking older persons about how they spend their day also gives insight into higher level of functioning of healthier older persons, when they are still independent in their ADLs and IADLs.</a:t>
            </a:r>
            <a:endParaRPr lang="en-US" sz="2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US" sz="2800" b="1" u="sng" dirty="0" smtClean="0"/>
              <a:t>COGNITIVE ASSESSMENT TOOLS</a:t>
            </a:r>
            <a:endParaRPr lang="en-US" sz="28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US" sz="2400" dirty="0" smtClean="0"/>
              <a:t>Detection of cognitive impairments early can identify treatable conditions, such as ischemic brain disease, when risk factors can be then better controlled, helping to prevent progression of disease.</a:t>
            </a:r>
          </a:p>
          <a:p>
            <a:pPr algn="just">
              <a:lnSpc>
                <a:spcPct val="150000"/>
              </a:lnSpc>
            </a:pPr>
            <a:r>
              <a:rPr lang="en-US" sz="2400" dirty="0" smtClean="0"/>
              <a:t>Detection of Alzheimer’s disease can lead to appropriate pharmacologic treatment and improvements in patient safety by garnering appropriate resources to assist with ADLs and IADLs.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4525963"/>
          </a:xfrm>
        </p:spPr>
        <p:txBody>
          <a:bodyPr>
            <a:noAutofit/>
          </a:bodyPr>
          <a:lstStyle/>
          <a:p>
            <a:pPr algn="just">
              <a:lnSpc>
                <a:spcPct val="150000"/>
              </a:lnSpc>
            </a:pPr>
            <a:r>
              <a:rPr lang="en-US" sz="2400" dirty="0" smtClean="0"/>
              <a:t>Early detection may also help facilitate long-term planning, including identifying preferences for care and sources of financial and caregiver support that will be important as the disease progresses.</a:t>
            </a:r>
            <a:endParaRPr lang="en-US" sz="2400" dirty="0" smtClean="0">
              <a:latin typeface="Times New Roman" pitchFamily="18" charset="0"/>
              <a:cs typeface="Times New Roman" pitchFamily="18" charset="0"/>
            </a:endParaRPr>
          </a:p>
          <a:p>
            <a:pPr algn="just">
              <a:lnSpc>
                <a:spcPct val="150000"/>
              </a:lnSpc>
            </a:pPr>
            <a:r>
              <a:rPr lang="en-US" sz="2400" dirty="0" smtClean="0"/>
              <a:t>The Mini-Mental State Examination, a 30-item interviewed administered assessment, is a validated and commonly used screening tool. </a:t>
            </a:r>
          </a:p>
          <a:p>
            <a:pPr algn="just">
              <a:lnSpc>
                <a:spcPct val="150000"/>
              </a:lnSpc>
            </a:pPr>
            <a:r>
              <a:rPr lang="en-US" sz="2400" dirty="0" smtClean="0"/>
              <a:t>Expected scores are based on age and educational level. </a:t>
            </a:r>
          </a:p>
          <a:p>
            <a:pPr algn="just">
              <a:lnSpc>
                <a:spcPct val="150000"/>
              </a:lnSpc>
            </a:pPr>
            <a:r>
              <a:rPr lang="en-US" sz="2400" dirty="0" smtClean="0"/>
              <a:t>There are also several shorter validated screens for cognitive impairment listed in Table 3</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a:bodyPr>
          <a:lstStyle/>
          <a:p>
            <a:pPr algn="just">
              <a:lnSpc>
                <a:spcPct val="150000"/>
              </a:lnSpc>
            </a:pPr>
            <a:r>
              <a:rPr lang="en-US" sz="2400" dirty="0" smtClean="0"/>
              <a:t>These include the Mini-Cog test, which combines 3-team registration and recall with clock drawing. </a:t>
            </a:r>
          </a:p>
          <a:p>
            <a:pPr algn="just">
              <a:lnSpc>
                <a:spcPct val="150000"/>
              </a:lnSpc>
            </a:pPr>
            <a:r>
              <a:rPr lang="en-US" sz="2400" dirty="0" smtClean="0"/>
              <a:t>The clock-drawing component of these tests helps evaluate higher executive functioning and is less influenced by educational level and culture.</a:t>
            </a:r>
            <a:endParaRPr lang="en-US" sz="2400" dirty="0" smtClean="0">
              <a:latin typeface="Times New Roman" pitchFamily="18" charset="0"/>
              <a:cs typeface="Times New Roman" pitchFamily="18" charset="0"/>
            </a:endParaRPr>
          </a:p>
          <a:p>
            <a:endParaRPr 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00034" y="928670"/>
            <a:ext cx="8229600" cy="4389437"/>
          </a:xfrm>
        </p:spPr>
        <p:txBody>
          <a:bodyPr>
            <a:noAutofit/>
          </a:bodyPr>
          <a:lstStyle/>
          <a:p>
            <a:pPr algn="just">
              <a:lnSpc>
                <a:spcPct val="150000"/>
              </a:lnSpc>
            </a:pPr>
            <a:r>
              <a:rPr lang="en-US" sz="2400" dirty="0" smtClean="0"/>
              <a:t>It is important to note that scoring perfectly on any cognitive screening test does not preclude the diagnosis of dementia.</a:t>
            </a:r>
          </a:p>
          <a:p>
            <a:pPr algn="just">
              <a:lnSpc>
                <a:spcPct val="150000"/>
              </a:lnSpc>
            </a:pPr>
            <a:r>
              <a:rPr lang="en-US" sz="2400" dirty="0" smtClean="0"/>
              <a:t>Functional-status performance is interpreted along with cognitive testing in order to diagnose level of dementia.</a:t>
            </a:r>
          </a:p>
          <a:p>
            <a:pPr algn="just">
              <a:lnSpc>
                <a:spcPct val="150000"/>
              </a:lnSpc>
            </a:pPr>
            <a:r>
              <a:rPr lang="en-US" sz="2400" dirty="0" smtClean="0"/>
              <a:t>Highly educated persons may score perfectly but have deficiencies in insight and judgment. </a:t>
            </a:r>
          </a:p>
          <a:p>
            <a:pPr algn="just">
              <a:lnSpc>
                <a:spcPct val="150000"/>
              </a:lnSpc>
            </a:pPr>
            <a:r>
              <a:rPr lang="en-US" sz="2400" dirty="0" smtClean="0"/>
              <a:t>Conversely, patients may score less than optimally on a screening test because of language barriers or education, but have good performance when tested in greater depth.</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Autofit/>
          </a:bodyPr>
          <a:lstStyle/>
          <a:p>
            <a:pPr algn="just">
              <a:lnSpc>
                <a:spcPct val="150000"/>
              </a:lnSpc>
            </a:pPr>
            <a:r>
              <a:rPr lang="en-US" sz="2400" dirty="0" smtClean="0"/>
              <a:t>In addition to medical diseases, psychological, social, cognitive, and functional issues influence the health of older persons. </a:t>
            </a:r>
          </a:p>
          <a:p>
            <a:pPr algn="just">
              <a:lnSpc>
                <a:spcPct val="150000"/>
              </a:lnSpc>
            </a:pPr>
            <a:r>
              <a:rPr lang="en-US" sz="2400" dirty="0" smtClean="0"/>
              <a:t>Therefore, the traditional medical assessment alone is often not enough to evaluate the older population with multiple </a:t>
            </a:r>
            <a:r>
              <a:rPr lang="en-US" sz="2400" dirty="0" err="1" smtClean="0"/>
              <a:t>comorbidities</a:t>
            </a:r>
            <a:r>
              <a:rPr lang="en-US" sz="2400" dirty="0" smtClean="0"/>
              <a:t>.</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srcRect l="10066" t="49877" r="11841" b="23290"/>
          <a:stretch>
            <a:fillRect/>
          </a:stretch>
        </p:blipFill>
        <p:spPr bwMode="auto">
          <a:xfrm>
            <a:off x="0" y="2071694"/>
            <a:ext cx="9144000" cy="2286000"/>
          </a:xfrm>
          <a:prstGeom prst="rect">
            <a:avLst/>
          </a:prstGeom>
          <a:noFill/>
          <a:ln w="9525">
            <a:noFill/>
            <a:miter lim="800000"/>
            <a:headEnd/>
            <a:tailEnd/>
          </a:ln>
          <a:effectLst/>
        </p:spPr>
      </p:pic>
      <p:sp>
        <p:nvSpPr>
          <p:cNvPr id="5" name="Rectangle 4"/>
          <p:cNvSpPr/>
          <p:nvPr/>
        </p:nvSpPr>
        <p:spPr>
          <a:xfrm>
            <a:off x="285720" y="5715016"/>
            <a:ext cx="8001056" cy="369332"/>
          </a:xfrm>
          <a:prstGeom prst="rect">
            <a:avLst/>
          </a:prstGeom>
        </p:spPr>
        <p:txBody>
          <a:bodyPr wrap="square">
            <a:spAutoFit/>
          </a:bodyPr>
          <a:lstStyle/>
          <a:p>
            <a:r>
              <a:rPr lang="en-US" b="1" dirty="0" smtClean="0"/>
              <a:t>Table 3: Brief Screening Questions for Cognitive Impairment</a:t>
            </a:r>
            <a:endParaRPr lang="en-US"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a:bodyPr>
          <a:lstStyle/>
          <a:p>
            <a:r>
              <a:rPr lang="en-US" sz="3200" b="1" u="sng" dirty="0" smtClean="0"/>
              <a:t>PSYCHOLOGICAL ASSESSMENT TOOLS</a:t>
            </a:r>
            <a:endParaRPr lang="en-US" sz="3200" b="1" u="sng" dirty="0"/>
          </a:p>
        </p:txBody>
      </p:sp>
      <p:sp>
        <p:nvSpPr>
          <p:cNvPr id="3" name="Content Placeholder 2"/>
          <p:cNvSpPr>
            <a:spLocks noGrp="1"/>
          </p:cNvSpPr>
          <p:nvPr>
            <p:ph idx="1"/>
          </p:nvPr>
        </p:nvSpPr>
        <p:spPr>
          <a:xfrm>
            <a:off x="357158" y="1428736"/>
            <a:ext cx="8229600" cy="4389120"/>
          </a:xfrm>
        </p:spPr>
        <p:txBody>
          <a:bodyPr>
            <a:noAutofit/>
          </a:bodyPr>
          <a:lstStyle/>
          <a:p>
            <a:pPr algn="just">
              <a:lnSpc>
                <a:spcPct val="150000"/>
              </a:lnSpc>
            </a:pPr>
            <a:r>
              <a:rPr lang="en-US" sz="2400" dirty="0" smtClean="0"/>
              <a:t>Depression and other affective disorders are common in the older population. </a:t>
            </a:r>
          </a:p>
          <a:p>
            <a:pPr algn="just">
              <a:lnSpc>
                <a:spcPct val="150000"/>
              </a:lnSpc>
            </a:pPr>
            <a:r>
              <a:rPr lang="en-US" sz="2400" dirty="0" smtClean="0"/>
              <a:t>Moreover, older adults may not volunteer that they are depressed, but instead present with vague complaints as self-reported fatigue, or more specific symptoms of anorexia with subsequent weight loss and sleep disturbance. </a:t>
            </a:r>
          </a:p>
          <a:p>
            <a:pPr algn="just">
              <a:lnSpc>
                <a:spcPct val="150000"/>
              </a:lnSpc>
            </a:pPr>
            <a:r>
              <a:rPr lang="en-US" sz="2400" dirty="0" smtClean="0"/>
              <a:t>Therefore, it is important for physicians to screen for depression in patients for whom there is any concern.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00034" y="1182703"/>
            <a:ext cx="8229600" cy="4389437"/>
          </a:xfrm>
        </p:spPr>
        <p:txBody>
          <a:bodyPr>
            <a:noAutofit/>
          </a:bodyPr>
          <a:lstStyle/>
          <a:p>
            <a:pPr algn="just">
              <a:lnSpc>
                <a:spcPct val="160000"/>
              </a:lnSpc>
            </a:pPr>
            <a:r>
              <a:rPr lang="en-US" sz="2400" dirty="0" smtClean="0"/>
              <a:t>The Patient Health Questionnaire is a validated self-administered tool.</a:t>
            </a:r>
          </a:p>
          <a:p>
            <a:pPr algn="just">
              <a:lnSpc>
                <a:spcPct val="160000"/>
              </a:lnSpc>
            </a:pPr>
            <a:r>
              <a:rPr lang="en-US" sz="2400" dirty="0" smtClean="0"/>
              <a:t>A score of &gt;10 has a sensitivity of 88% and a specificity of 88% for major depression. </a:t>
            </a:r>
          </a:p>
          <a:p>
            <a:pPr algn="just">
              <a:lnSpc>
                <a:spcPct val="160000"/>
              </a:lnSpc>
            </a:pPr>
            <a:r>
              <a:rPr lang="en-US" sz="2400" dirty="0" smtClean="0"/>
              <a:t>A 2-item version (PHQ-2) has been used for screening. </a:t>
            </a:r>
          </a:p>
          <a:p>
            <a:pPr algn="just">
              <a:lnSpc>
                <a:spcPct val="160000"/>
              </a:lnSpc>
            </a:pPr>
            <a:r>
              <a:rPr lang="en-US" sz="2400" dirty="0" smtClean="0"/>
              <a:t>This screener asks the patient, ‘‘Over the past 2 weeks, how often have you been bothered by any of the following problems? Little interest or pleasure in doing things. </a:t>
            </a:r>
            <a:endParaRPr 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8596" y="1071546"/>
            <a:ext cx="8229600" cy="4389437"/>
          </a:xfrm>
        </p:spPr>
        <p:txBody>
          <a:bodyPr>
            <a:noAutofit/>
          </a:bodyPr>
          <a:lstStyle/>
          <a:p>
            <a:pPr algn="just">
              <a:lnSpc>
                <a:spcPct val="150000"/>
              </a:lnSpc>
              <a:buNone/>
            </a:pPr>
            <a:r>
              <a:rPr lang="en-US" sz="2400" dirty="0" smtClean="0"/>
              <a:t>Feeling down, depressed, or hopeless.’’ Responses are scored as follows: 0 = not at all, 1 = several days, 2 = more than half the days, 3 = nearly every day. </a:t>
            </a:r>
          </a:p>
          <a:p>
            <a:pPr algn="just">
              <a:lnSpc>
                <a:spcPct val="150000"/>
              </a:lnSpc>
            </a:pPr>
            <a:r>
              <a:rPr lang="en-US" sz="2400" dirty="0" smtClean="0"/>
              <a:t>Persons who score ≥3 have a 75% probability of having a depressive disorder.</a:t>
            </a:r>
          </a:p>
          <a:p>
            <a:pPr algn="just">
              <a:lnSpc>
                <a:spcPct val="150000"/>
              </a:lnSpc>
            </a:pPr>
            <a:r>
              <a:rPr lang="en-US" sz="2400" dirty="0" smtClean="0"/>
              <a:t>In patients who may not be able to complete a self-administered tool (secondary to cognitive or visual impairment), the Geriatric Depression Scale may be more helpful.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a:bodyPr>
          <a:lstStyle/>
          <a:p>
            <a:pPr algn="just">
              <a:lnSpc>
                <a:spcPct val="150000"/>
              </a:lnSpc>
            </a:pPr>
            <a:r>
              <a:rPr lang="en-US" sz="2400" dirty="0" smtClean="0"/>
              <a:t>This tool is physician administered with yes-or-no answers, and available in 5-item, 15-item, and 30-item versions.</a:t>
            </a:r>
          </a:p>
          <a:p>
            <a:pPr algn="just">
              <a:lnSpc>
                <a:spcPct val="150000"/>
              </a:lnSpc>
            </a:pP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SOCIAL ASSESSMENT</a:t>
            </a:r>
            <a:endParaRPr lang="en-US" b="1" u="sng" dirty="0"/>
          </a:p>
        </p:txBody>
      </p:sp>
      <p:sp>
        <p:nvSpPr>
          <p:cNvPr id="3" name="Content Placeholder 2"/>
          <p:cNvSpPr>
            <a:spLocks noGrp="1"/>
          </p:cNvSpPr>
          <p:nvPr>
            <p:ph idx="1"/>
          </p:nvPr>
        </p:nvSpPr>
        <p:spPr/>
        <p:txBody>
          <a:bodyPr>
            <a:noAutofit/>
          </a:bodyPr>
          <a:lstStyle/>
          <a:p>
            <a:pPr algn="just">
              <a:lnSpc>
                <a:spcPct val="150000"/>
              </a:lnSpc>
            </a:pPr>
            <a:r>
              <a:rPr lang="en-US" sz="2400" dirty="0" smtClean="0"/>
              <a:t>There is a great deal of interdependency between patients’ social situations and their functional status. </a:t>
            </a:r>
          </a:p>
          <a:p>
            <a:pPr algn="just">
              <a:lnSpc>
                <a:spcPct val="150000"/>
              </a:lnSpc>
            </a:pPr>
            <a:r>
              <a:rPr lang="en-US" sz="2400" dirty="0" smtClean="0"/>
              <a:t>For example, persons dependent in ADLs or IADLs must have sufficient social or financial support to meet their needs. </a:t>
            </a:r>
          </a:p>
          <a:p>
            <a:pPr algn="just">
              <a:lnSpc>
                <a:spcPct val="150000"/>
              </a:lnSpc>
            </a:pPr>
            <a:r>
              <a:rPr lang="en-US" sz="2400" dirty="0" smtClean="0"/>
              <a:t>If patients are healthy but have no social support (family or friends), physicians should inquire who would help them should they have an increased level of need.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lnSpcReduction="10000"/>
          </a:bodyPr>
          <a:lstStyle/>
          <a:p>
            <a:pPr algn="just">
              <a:lnSpc>
                <a:spcPct val="150000"/>
              </a:lnSpc>
            </a:pPr>
            <a:r>
              <a:rPr lang="en-US" sz="2400" dirty="0" smtClean="0"/>
              <a:t>For patients who are dependent in functional activities, it is important to ask who helps them perform each specific task. </a:t>
            </a:r>
          </a:p>
          <a:p>
            <a:pPr algn="just">
              <a:lnSpc>
                <a:spcPct val="150000"/>
              </a:lnSpc>
            </a:pPr>
            <a:r>
              <a:rPr lang="en-US" sz="2400" dirty="0" smtClean="0"/>
              <a:t>A variety of private and public resources can provide further assessment if the initial screening indicates a problem. </a:t>
            </a:r>
          </a:p>
          <a:p>
            <a:pPr algn="just">
              <a:lnSpc>
                <a:spcPct val="150000"/>
              </a:lnSpc>
            </a:pPr>
            <a:r>
              <a:rPr lang="en-US" sz="2400" dirty="0" smtClean="0"/>
              <a:t>Home assessments provided by home health social worker can also help further reveal levels of support at home.</a:t>
            </a:r>
          </a:p>
          <a:p>
            <a:pPr>
              <a:lnSpc>
                <a:spcPct val="150000"/>
              </a:lnSpc>
            </a:pPr>
            <a:endParaRPr lang="en-U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Conclusion</a:t>
            </a:r>
            <a:endParaRPr lang="en-US" b="1" u="sng" dirty="0"/>
          </a:p>
        </p:txBody>
      </p:sp>
      <p:sp>
        <p:nvSpPr>
          <p:cNvPr id="3" name="Content Placeholder 2"/>
          <p:cNvSpPr>
            <a:spLocks noGrp="1"/>
          </p:cNvSpPr>
          <p:nvPr>
            <p:ph idx="1"/>
          </p:nvPr>
        </p:nvSpPr>
        <p:spPr/>
        <p:txBody>
          <a:bodyPr>
            <a:noAutofit/>
          </a:bodyPr>
          <a:lstStyle/>
          <a:p>
            <a:pPr algn="just">
              <a:lnSpc>
                <a:spcPct val="150000"/>
              </a:lnSpc>
            </a:pPr>
            <a:r>
              <a:rPr lang="en-US" sz="2400" dirty="0" smtClean="0"/>
              <a:t>Geriatric assessment is an essential part of the comprehensive care of older persons, from the healthy and high-functioning to those with significant impairments and multiple </a:t>
            </a:r>
            <a:r>
              <a:rPr lang="en-US" sz="2400" dirty="0" err="1" smtClean="0"/>
              <a:t>comorbidities</a:t>
            </a:r>
            <a:r>
              <a:rPr lang="en-US" sz="2400" dirty="0" smtClean="0"/>
              <a:t>.</a:t>
            </a:r>
          </a:p>
          <a:p>
            <a:pPr algn="just">
              <a:lnSpc>
                <a:spcPct val="150000"/>
              </a:lnSpc>
            </a:pPr>
            <a:r>
              <a:rPr lang="en-US" sz="2400" dirty="0" smtClean="0"/>
              <a:t>Physicians can then review areas of concern with patients at their first visit, and schedule follow-up visits to address issues further as needed.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a:bodyPr>
          <a:lstStyle/>
          <a:p>
            <a:pPr algn="l"/>
            <a:r>
              <a:rPr lang="en-US" sz="3600" b="1" dirty="0" smtClean="0"/>
              <a:t>References:</a:t>
            </a:r>
            <a:endParaRPr lang="en-US" sz="3600" b="1" dirty="0"/>
          </a:p>
        </p:txBody>
      </p:sp>
      <p:sp>
        <p:nvSpPr>
          <p:cNvPr id="3" name="Content Placeholder 2"/>
          <p:cNvSpPr>
            <a:spLocks noGrp="1"/>
          </p:cNvSpPr>
          <p:nvPr>
            <p:ph idx="1"/>
          </p:nvPr>
        </p:nvSpPr>
        <p:spPr>
          <a:xfrm>
            <a:off x="457200" y="1000108"/>
            <a:ext cx="8229600" cy="4840303"/>
          </a:xfrm>
        </p:spPr>
        <p:txBody>
          <a:bodyPr>
            <a:noAutofit/>
          </a:bodyPr>
          <a:lstStyle/>
          <a:p>
            <a:pPr marL="514350" indent="-514350" algn="just">
              <a:spcBef>
                <a:spcPts val="200"/>
              </a:spcBef>
              <a:buAutoNum type="arabicPeriod"/>
            </a:pPr>
            <a:r>
              <a:rPr lang="en-US" sz="1600" dirty="0" smtClean="0"/>
              <a:t>Reuben DB, Rosen S. Principles of geriatric assessment. In: Halter JB, </a:t>
            </a:r>
            <a:r>
              <a:rPr lang="en-US" sz="1600" dirty="0" err="1" smtClean="0"/>
              <a:t>Ouslander</a:t>
            </a:r>
            <a:r>
              <a:rPr lang="en-US" sz="1600" dirty="0" smtClean="0"/>
              <a:t> JG, </a:t>
            </a:r>
            <a:r>
              <a:rPr lang="en-US" sz="1600" dirty="0" err="1" smtClean="0"/>
              <a:t>Tinetti</a:t>
            </a:r>
            <a:r>
              <a:rPr lang="en-US" sz="1600" dirty="0" smtClean="0"/>
              <a:t> ME, et al., eds. </a:t>
            </a:r>
            <a:r>
              <a:rPr lang="en-US" sz="1600" dirty="0" err="1" smtClean="0"/>
              <a:t>Hazzard’s</a:t>
            </a:r>
            <a:r>
              <a:rPr lang="en-US" sz="1600" dirty="0" smtClean="0"/>
              <a:t> Principles of Geriatric Medicine and Gerontology. 6th ed. New York, NY: McGraw-Hill; 2009. </a:t>
            </a:r>
          </a:p>
          <a:p>
            <a:pPr marL="514350" indent="-514350" algn="just">
              <a:spcBef>
                <a:spcPts val="200"/>
              </a:spcBef>
              <a:buAutoNum type="arabicPeriod"/>
            </a:pPr>
            <a:r>
              <a:rPr lang="en-US" sz="1600" dirty="0" err="1" smtClean="0"/>
              <a:t>Tinetti</a:t>
            </a:r>
            <a:r>
              <a:rPr lang="en-US" sz="1600" dirty="0" smtClean="0"/>
              <a:t> ME. Clinical practice: preventing falls in elderly persons. N </a:t>
            </a:r>
            <a:r>
              <a:rPr lang="en-US" sz="1600" dirty="0" err="1" smtClean="0"/>
              <a:t>Engl</a:t>
            </a:r>
            <a:r>
              <a:rPr lang="en-US" sz="1600" dirty="0" smtClean="0"/>
              <a:t> J Med 2003; 348: 42–49. </a:t>
            </a:r>
          </a:p>
          <a:p>
            <a:pPr marL="514350" indent="-514350" algn="just">
              <a:spcBef>
                <a:spcPts val="200"/>
              </a:spcBef>
              <a:buAutoNum type="arabicPeriod"/>
            </a:pPr>
            <a:r>
              <a:rPr lang="en-US" sz="1600" dirty="0" err="1" smtClean="0"/>
              <a:t>Ganz</a:t>
            </a:r>
            <a:r>
              <a:rPr lang="en-US" sz="1600" dirty="0" smtClean="0"/>
              <a:t> DA, </a:t>
            </a:r>
            <a:r>
              <a:rPr lang="en-US" sz="1600" dirty="0" err="1" smtClean="0"/>
              <a:t>Bao</a:t>
            </a:r>
            <a:r>
              <a:rPr lang="en-US" sz="1600" dirty="0" smtClean="0"/>
              <a:t> Y, </a:t>
            </a:r>
            <a:r>
              <a:rPr lang="en-US" sz="1600" dirty="0" err="1" smtClean="0"/>
              <a:t>Shekelle</a:t>
            </a:r>
            <a:r>
              <a:rPr lang="en-US" sz="1600" dirty="0" smtClean="0"/>
              <a:t> PG, et al. Will my patient fall? JAMA 2007; 297: 77–86. </a:t>
            </a:r>
          </a:p>
          <a:p>
            <a:pPr marL="514350" indent="-514350" algn="just">
              <a:spcBef>
                <a:spcPts val="200"/>
              </a:spcBef>
              <a:buAutoNum type="arabicPeriod"/>
            </a:pPr>
            <a:r>
              <a:rPr lang="en-US" sz="1600" dirty="0" err="1" smtClean="0"/>
              <a:t>Studenski</a:t>
            </a:r>
            <a:r>
              <a:rPr lang="en-US" sz="1600" dirty="0" smtClean="0"/>
              <a:t> S, </a:t>
            </a:r>
            <a:r>
              <a:rPr lang="en-US" sz="1600" dirty="0" err="1" smtClean="0"/>
              <a:t>Perera</a:t>
            </a:r>
            <a:r>
              <a:rPr lang="en-US" sz="1600" dirty="0" smtClean="0"/>
              <a:t> S, Patel K, et al. Gait speed and survival in older adults. JAMA 2011; 305: 50–58. </a:t>
            </a:r>
          </a:p>
          <a:p>
            <a:pPr marL="514350" indent="-514350" algn="just">
              <a:spcBef>
                <a:spcPts val="200"/>
              </a:spcBef>
              <a:buAutoNum type="arabicPeriod"/>
            </a:pPr>
            <a:r>
              <a:rPr lang="en-US" sz="1600" dirty="0" err="1" smtClean="0"/>
              <a:t>Podsiadlo</a:t>
            </a:r>
            <a:r>
              <a:rPr lang="en-US" sz="1600" dirty="0" smtClean="0"/>
              <a:t> D, Richardson S. The timed ‘‘Up &amp; Go’’: a test of basic functional mobility for frail elderly persons. J Am </a:t>
            </a:r>
            <a:r>
              <a:rPr lang="en-US" sz="1600" dirty="0" err="1" smtClean="0"/>
              <a:t>Geriatr</a:t>
            </a:r>
            <a:r>
              <a:rPr lang="en-US" sz="1600" dirty="0" smtClean="0"/>
              <a:t> Soc 1991; 39: 142–148. </a:t>
            </a:r>
          </a:p>
          <a:p>
            <a:pPr marL="514350" indent="-514350" algn="just">
              <a:spcBef>
                <a:spcPts val="200"/>
              </a:spcBef>
              <a:buAutoNum type="arabicPeriod"/>
            </a:pPr>
            <a:r>
              <a:rPr lang="en-US" sz="1600" dirty="0" smtClean="0"/>
              <a:t>Dalton DS, </a:t>
            </a:r>
            <a:r>
              <a:rPr lang="en-US" sz="1600" dirty="0" err="1" smtClean="0"/>
              <a:t>Cruickshanks</a:t>
            </a:r>
            <a:r>
              <a:rPr lang="en-US" sz="1600" dirty="0" smtClean="0"/>
              <a:t> KJ, Klein BE, et al. The impact of hearing loss on quality of life in older adults. Gerontologist 2003; 43: 661–668.</a:t>
            </a:r>
          </a:p>
          <a:p>
            <a:pPr marL="514350" indent="-514350" algn="just">
              <a:spcBef>
                <a:spcPts val="200"/>
              </a:spcBef>
              <a:buAutoNum type="arabicPeriod"/>
            </a:pPr>
            <a:r>
              <a:rPr lang="en-US" sz="1600" dirty="0" smtClean="0"/>
              <a:t>Reuben DB, Greendale GA, Harrison GG. Nutrition screening in older persons. J Am </a:t>
            </a:r>
            <a:r>
              <a:rPr lang="en-US" sz="1600" dirty="0" err="1" smtClean="0"/>
              <a:t>Geriatr</a:t>
            </a:r>
            <a:r>
              <a:rPr lang="en-US" sz="1600" dirty="0" smtClean="0"/>
              <a:t> Soc 1995; 43: 415–425. </a:t>
            </a:r>
          </a:p>
          <a:p>
            <a:pPr marL="514350" indent="-514350" algn="just">
              <a:spcBef>
                <a:spcPts val="200"/>
              </a:spcBef>
              <a:buAutoNum type="arabicPeriod"/>
            </a:pPr>
            <a:r>
              <a:rPr lang="en-US" sz="1600" dirty="0" err="1" smtClean="0"/>
              <a:t>Guigoz</a:t>
            </a:r>
            <a:r>
              <a:rPr lang="en-US" sz="1600" dirty="0" smtClean="0"/>
              <a:t> Y, </a:t>
            </a:r>
            <a:r>
              <a:rPr lang="en-US" sz="1600" dirty="0" err="1" smtClean="0"/>
              <a:t>Lauque</a:t>
            </a:r>
            <a:r>
              <a:rPr lang="en-US" sz="1600" dirty="0" smtClean="0"/>
              <a:t> S, </a:t>
            </a:r>
            <a:r>
              <a:rPr lang="en-US" sz="1600" dirty="0" err="1" smtClean="0"/>
              <a:t>Vellas</a:t>
            </a:r>
            <a:r>
              <a:rPr lang="en-US" sz="1600" dirty="0" smtClean="0"/>
              <a:t> BJ. Identifying the elderly at risk for malnutrition: the Mini Nutritional Assessment. </a:t>
            </a:r>
            <a:r>
              <a:rPr lang="en-US" sz="1600" dirty="0" err="1" smtClean="0"/>
              <a:t>Clin</a:t>
            </a:r>
            <a:r>
              <a:rPr lang="en-US" sz="1600" dirty="0" smtClean="0"/>
              <a:t> </a:t>
            </a:r>
            <a:r>
              <a:rPr lang="en-US" sz="1600" dirty="0" err="1" smtClean="0"/>
              <a:t>Geriatr</a:t>
            </a:r>
            <a:r>
              <a:rPr lang="en-US" sz="1600" dirty="0" smtClean="0"/>
              <a:t> Med 2002; 18: 737–757. </a:t>
            </a:r>
          </a:p>
          <a:p>
            <a:pPr marL="514350" indent="-514350" algn="just">
              <a:spcBef>
                <a:spcPts val="200"/>
              </a:spcBef>
              <a:buAutoNum type="arabicPeriod"/>
            </a:pPr>
            <a:r>
              <a:rPr lang="en-US" sz="1600" dirty="0" err="1" smtClean="0"/>
              <a:t>Guigoz</a:t>
            </a:r>
            <a:r>
              <a:rPr lang="en-US" sz="1600" dirty="0" smtClean="0"/>
              <a:t> Y. The Mini Nutritional Assessment (MNA) review of the literature–What does it tell us? J </a:t>
            </a:r>
            <a:r>
              <a:rPr lang="en-US" sz="1600" dirty="0" err="1" smtClean="0"/>
              <a:t>Nutr</a:t>
            </a:r>
            <a:r>
              <a:rPr lang="en-US" sz="1600" dirty="0" smtClean="0"/>
              <a:t> Health Aging 2006; 10: 466–487.</a:t>
            </a:r>
          </a:p>
          <a:p>
            <a:pPr marL="514350" indent="-514350" algn="just">
              <a:spcBef>
                <a:spcPts val="200"/>
              </a:spcBef>
              <a:buAutoNum type="arabicPeriod"/>
            </a:pPr>
            <a:r>
              <a:rPr lang="en-US" sz="1600" dirty="0" smtClean="0"/>
              <a:t>O’Dea D, </a:t>
            </a:r>
            <a:r>
              <a:rPr lang="en-US" sz="1600" dirty="0" err="1" smtClean="0"/>
              <a:t>Kokaua</a:t>
            </a:r>
            <a:r>
              <a:rPr lang="en-US" sz="1600" dirty="0" smtClean="0"/>
              <a:t> J, </a:t>
            </a:r>
            <a:r>
              <a:rPr lang="en-US" sz="1600" dirty="0" err="1" smtClean="0"/>
              <a:t>Wheadon</a:t>
            </a:r>
            <a:r>
              <a:rPr lang="en-US" sz="1600" dirty="0" smtClean="0"/>
              <a:t> M. SF-36 health status questionnaire. J </a:t>
            </a:r>
            <a:r>
              <a:rPr lang="en-US" sz="1600" dirty="0" err="1" smtClean="0"/>
              <a:t>Epidemiol</a:t>
            </a:r>
            <a:r>
              <a:rPr lang="en-US" sz="1600" dirty="0" smtClean="0"/>
              <a:t> Community Health 1995; 49: 647. </a:t>
            </a:r>
          </a:p>
          <a:p>
            <a:pPr marL="514350" indent="-514350" algn="just">
              <a:spcBef>
                <a:spcPts val="200"/>
              </a:spcBef>
              <a:buAutoNum type="arabicPeriod"/>
            </a:pPr>
            <a:r>
              <a:rPr lang="en-US" sz="1600" dirty="0" smtClean="0"/>
              <a:t>Ware J </a:t>
            </a:r>
            <a:r>
              <a:rPr lang="en-US" sz="1600" dirty="0" err="1" smtClean="0"/>
              <a:t>Jr</a:t>
            </a:r>
            <a:r>
              <a:rPr lang="en-US" sz="1600" dirty="0" smtClean="0"/>
              <a:t>, </a:t>
            </a:r>
            <a:r>
              <a:rPr lang="en-US" sz="1600" dirty="0" err="1" smtClean="0"/>
              <a:t>Kosinski</a:t>
            </a:r>
            <a:r>
              <a:rPr lang="en-US" sz="1600" dirty="0" smtClean="0"/>
              <a:t> M, Keller SD. A 12-Item Short-Form Health Survey: construction of scales and preliminary tests of reliability and validity. Med Care 1996; 34: 220–233.</a:t>
            </a:r>
            <a:endParaRPr lang="en-US" sz="16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5463" y="2967335"/>
            <a:ext cx="486543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28750"/>
            <a:ext cx="8229600" cy="4525963"/>
          </a:xfrm>
        </p:spPr>
        <p:txBody>
          <a:bodyPr>
            <a:noAutofit/>
          </a:bodyPr>
          <a:lstStyle/>
          <a:p>
            <a:pPr algn="just">
              <a:lnSpc>
                <a:spcPct val="150000"/>
              </a:lnSpc>
            </a:pPr>
            <a:r>
              <a:rPr lang="en-US" sz="2400" dirty="0" smtClean="0"/>
              <a:t>Geriatric assessment uses specific tools to help determine patient’s status across several different dimensions, including assessment of medical, cognitive, affective, social, economic, environmental, spiritual, and functional status</a:t>
            </a:r>
          </a:p>
          <a:p>
            <a:pPr algn="just">
              <a:lnSpc>
                <a:spcPct val="150000"/>
              </a:lnSpc>
            </a:pPr>
            <a:r>
              <a:rPr lang="en-US" sz="2400" dirty="0" smtClean="0"/>
              <a:t>screening for the following geriatric syndromes: hearing impairment, vision impairment, functional decline, falls, urinary incontinence, cognitive impairment, depression, and malnutrition.</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Autofit/>
          </a:bodyPr>
          <a:lstStyle/>
          <a:p>
            <a:pPr algn="just">
              <a:lnSpc>
                <a:spcPct val="170000"/>
              </a:lnSpc>
            </a:pPr>
            <a:r>
              <a:rPr lang="en-US" sz="2400" dirty="0" smtClean="0"/>
              <a:t>By identifying conditions that are common in the elderly, geriatric assessment can provide substantial insight into the comprehensive care of older persons, from those who are healthy and high-functioning to those with significant impairments and multiple </a:t>
            </a:r>
            <a:r>
              <a:rPr lang="en-US" sz="2400" dirty="0" err="1" smtClean="0"/>
              <a:t>comorbidities</a:t>
            </a:r>
            <a:r>
              <a:rPr lang="en-US" sz="2400" dirty="0" smtClean="0"/>
              <a:t>.</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lnSpcReduction="10000"/>
          </a:bodyPr>
          <a:lstStyle/>
          <a:p>
            <a:pPr algn="just">
              <a:lnSpc>
                <a:spcPct val="150000"/>
              </a:lnSpc>
            </a:pPr>
            <a:r>
              <a:rPr lang="en-US" sz="2400" dirty="0" smtClean="0"/>
              <a:t>For the medical assessment, the standard physical examination and past medical history-taking is augmented by an evaluation of possible geriatric syndromes including hearing impairment, cognitive impairment, functional status, depression, falls, gait disorder, and incontinence. </a:t>
            </a:r>
          </a:p>
          <a:p>
            <a:pPr algn="just">
              <a:lnSpc>
                <a:spcPct val="150000"/>
              </a:lnSpc>
            </a:pPr>
            <a:r>
              <a:rPr lang="en-US" sz="2400" dirty="0" smtClean="0"/>
              <a:t>The social assessment involves an in-depth history-taking, which may involve obtaining information from collateral sources such as family, neighbors, and friends. </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a:bodyPr>
          <a:lstStyle/>
          <a:p>
            <a:pPr algn="just">
              <a:lnSpc>
                <a:spcPct val="150000"/>
              </a:lnSpc>
            </a:pPr>
            <a:r>
              <a:rPr lang="en-US" sz="2400" dirty="0" smtClean="0"/>
              <a:t>The psychological assessment includes screening for depression which complements a cognitive assessment including screening for dementia. </a:t>
            </a:r>
          </a:p>
          <a:p>
            <a:pPr algn="just">
              <a:lnSpc>
                <a:spcPct val="150000"/>
              </a:lnSpc>
            </a:pPr>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u="sng" dirty="0" smtClean="0"/>
              <a:t>MEDICAL ASSESSMENT TOOLS:</a:t>
            </a:r>
            <a:endParaRPr lang="en-US" sz="32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dirty="0" smtClean="0"/>
              <a:t>Patients often think that some problems, such as incontinence and falls, are a normal part of aging, and therefore are unlikely to report them as a problem to their physicians.</a:t>
            </a:r>
          </a:p>
          <a:p>
            <a:pPr algn="just">
              <a:lnSpc>
                <a:spcPct val="150000"/>
              </a:lnSpc>
            </a:pPr>
            <a:r>
              <a:rPr lang="en-US" sz="2400" dirty="0" smtClean="0"/>
              <a:t>Screening tools help to learn this information from patients</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2416</TotalTime>
  <Words>3162</Words>
  <Application>Microsoft Office PowerPoint</Application>
  <PresentationFormat>On-screen Show (4:3)</PresentationFormat>
  <Paragraphs>144</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Flow</vt:lpstr>
      <vt:lpstr>Geriatric Assessment Scales</vt:lpstr>
      <vt:lpstr>Geriatrics</vt:lpstr>
      <vt:lpstr>Slide 3</vt:lpstr>
      <vt:lpstr>Slide 4</vt:lpstr>
      <vt:lpstr>Slide 5</vt:lpstr>
      <vt:lpstr>Slide 6</vt:lpstr>
      <vt:lpstr>Slide 7</vt:lpstr>
      <vt:lpstr>Slide 8</vt:lpstr>
      <vt:lpstr>MEDICAL ASSESSMENT TOOLS:</vt:lpstr>
      <vt:lpstr>Falls/Gait Disturbance</vt:lpstr>
      <vt:lpstr>Slide 11</vt:lpstr>
      <vt:lpstr>Slide 12</vt:lpstr>
      <vt:lpstr>Slide 13</vt:lpstr>
      <vt:lpstr>Slide 14</vt:lpstr>
      <vt:lpstr>Slide 15</vt:lpstr>
      <vt:lpstr>Hearing impairment</vt:lpstr>
      <vt:lpstr>Slide 17</vt:lpstr>
      <vt:lpstr>Slide 18</vt:lpstr>
      <vt:lpstr>Slide 19</vt:lpstr>
      <vt:lpstr>Visual Impairment</vt:lpstr>
      <vt:lpstr>Slide 21</vt:lpstr>
      <vt:lpstr>Slide 22</vt:lpstr>
      <vt:lpstr>Urinary incontinence</vt:lpstr>
      <vt:lpstr>Slide 24</vt:lpstr>
      <vt:lpstr>Slide 25</vt:lpstr>
      <vt:lpstr>Malnutrition/Weight Loss</vt:lpstr>
      <vt:lpstr>Slide 27</vt:lpstr>
      <vt:lpstr>Slide 28</vt:lpstr>
      <vt:lpstr>Slide 29</vt:lpstr>
      <vt:lpstr>Slide 30</vt:lpstr>
      <vt:lpstr>FUNCTIONAL ASSESSMENT TOOLS</vt:lpstr>
      <vt:lpstr>Slide 32</vt:lpstr>
      <vt:lpstr>Slide 33</vt:lpstr>
      <vt:lpstr>Slide 34</vt:lpstr>
      <vt:lpstr>Slide 35</vt:lpstr>
      <vt:lpstr>COGNITIVE ASSESSMENT TOOLS</vt:lpstr>
      <vt:lpstr>Slide 37</vt:lpstr>
      <vt:lpstr>Slide 38</vt:lpstr>
      <vt:lpstr>Slide 39</vt:lpstr>
      <vt:lpstr>Slide 40</vt:lpstr>
      <vt:lpstr>PSYCHOLOGICAL ASSESSMENT TOOLS</vt:lpstr>
      <vt:lpstr>Slide 42</vt:lpstr>
      <vt:lpstr>Slide 43</vt:lpstr>
      <vt:lpstr>Slide 44</vt:lpstr>
      <vt:lpstr>SOCIAL ASSESSMENT</vt:lpstr>
      <vt:lpstr>Slide 46</vt:lpstr>
      <vt:lpstr>Conclusion</vt:lpstr>
      <vt:lpstr>References:</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Adarsh Srivastav</dc:creator>
  <cp:lastModifiedBy>Hp</cp:lastModifiedBy>
  <cp:revision>131</cp:revision>
  <dcterms:created xsi:type="dcterms:W3CDTF">2020-04-07T19:06:38Z</dcterms:created>
  <dcterms:modified xsi:type="dcterms:W3CDTF">2022-04-04T10:55:46Z</dcterms:modified>
</cp:coreProperties>
</file>