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99" r:id="rId6"/>
    <p:sldId id="276" r:id="rId7"/>
    <p:sldId id="263" r:id="rId8"/>
    <p:sldId id="265" r:id="rId9"/>
    <p:sldId id="283" r:id="rId10"/>
    <p:sldId id="272" r:id="rId11"/>
    <p:sldId id="288" r:id="rId12"/>
    <p:sldId id="267" r:id="rId13"/>
    <p:sldId id="268" r:id="rId14"/>
    <p:sldId id="290" r:id="rId15"/>
    <p:sldId id="270" r:id="rId16"/>
    <p:sldId id="300" r:id="rId17"/>
    <p:sldId id="292" r:id="rId18"/>
    <p:sldId id="277" r:id="rId19"/>
    <p:sldId id="278" r:id="rId20"/>
    <p:sldId id="293" r:id="rId21"/>
    <p:sldId id="294" r:id="rId22"/>
    <p:sldId id="279" r:id="rId23"/>
    <p:sldId id="280" r:id="rId24"/>
    <p:sldId id="281" r:id="rId25"/>
    <p:sldId id="298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186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3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0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930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75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10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768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171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501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668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00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962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08E9AA2-126C-45D3-8B37-753F750027E8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0D00A9E-D700-44D8-AE5D-6AF20DCB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3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578430"/>
            <a:ext cx="7970089" cy="1739347"/>
          </a:xfrm>
        </p:spPr>
        <p:txBody>
          <a:bodyPr/>
          <a:lstStyle/>
          <a:p>
            <a:r>
              <a:rPr lang="en-IN" dirty="0"/>
              <a:t>Gout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physiotheraphygout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717032"/>
            <a:ext cx="6858000" cy="22903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Differential diagnosis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X-ray , which is generally normal ,( erosion is seen in chronic stage ),</a:t>
            </a:r>
          </a:p>
          <a:p>
            <a:r>
              <a:rPr lang="en-IN" dirty="0"/>
              <a:t>Joint aspiration –polarising light microscopy of crystals ,</a:t>
            </a:r>
          </a:p>
          <a:p>
            <a:r>
              <a:rPr lang="en-IN" dirty="0"/>
              <a:t>A synovial fluid , gram stain and culture may be performed.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X-RAY</a:t>
            </a:r>
          </a:p>
        </p:txBody>
      </p:sp>
      <p:pic>
        <p:nvPicPr>
          <p:cNvPr id="4" name="Content Placeholder 3" descr="gout ssw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4675" y="3043238"/>
            <a:ext cx="2914650" cy="2143125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Complications of gout:-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Gout ‘ </a:t>
            </a:r>
            <a:r>
              <a:rPr lang="en-IN" dirty="0" err="1"/>
              <a:t>tophi</a:t>
            </a:r>
            <a:r>
              <a:rPr lang="en-IN" dirty="0"/>
              <a:t>’ </a:t>
            </a:r>
            <a:r>
              <a:rPr lang="en-IN" dirty="0" err="1"/>
              <a:t>prsenting</a:t>
            </a:r>
            <a:r>
              <a:rPr lang="en-IN" dirty="0"/>
              <a:t> as nodules on the finger and helix of the ear , </a:t>
            </a:r>
            <a:r>
              <a:rPr lang="en-IN" dirty="0" err="1"/>
              <a:t>tophi</a:t>
            </a:r>
            <a:r>
              <a:rPr lang="en-IN" dirty="0"/>
              <a:t> on the  toe and ankle , tophus on the knee.</a:t>
            </a:r>
          </a:p>
          <a:p>
            <a:r>
              <a:rPr lang="en-IN" dirty="0"/>
              <a:t>Gout complicated by rupture of </a:t>
            </a:r>
            <a:r>
              <a:rPr lang="en-IN" dirty="0" err="1"/>
              <a:t>tophi</a:t>
            </a:r>
            <a:r>
              <a:rPr lang="en-IN" dirty="0"/>
              <a:t>, the </a:t>
            </a:r>
            <a:r>
              <a:rPr lang="en-IN" dirty="0" err="1"/>
              <a:t>exudate</a:t>
            </a:r>
            <a:r>
              <a:rPr lang="en-IN" dirty="0"/>
              <a:t> of which  tested </a:t>
            </a:r>
            <a:r>
              <a:rPr lang="en-IN" dirty="0" err="1"/>
              <a:t>positiive</a:t>
            </a:r>
            <a:r>
              <a:rPr lang="en-IN" dirty="0"/>
              <a:t> for uric acid crystals.</a:t>
            </a:r>
          </a:p>
          <a:p>
            <a:endParaRPr lang="en-IN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Gout can present in multiple ways , although the most common in a recurrent attack of acute inflammatory arthritis ( a red tender hot , swollen joints ).</a:t>
            </a:r>
          </a:p>
          <a:p>
            <a:r>
              <a:rPr lang="en-IN" dirty="0"/>
              <a:t>The metatarsal </a:t>
            </a:r>
            <a:r>
              <a:rPr lang="en-IN" dirty="0" err="1"/>
              <a:t>phalangeal</a:t>
            </a:r>
            <a:r>
              <a:rPr lang="en-IN" dirty="0"/>
              <a:t> joints at the base of big toe is affected most often , accounting for half of the cases , other joints such as the heels, knees, wrists , and fingers, may also be effected .</a:t>
            </a:r>
          </a:p>
          <a:p>
            <a:r>
              <a:rPr lang="en-IN" dirty="0"/>
              <a:t>Joint pain usually begins during night and peaks within 24 hours of onset.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JOINTS AFFECTED</a:t>
            </a:r>
          </a:p>
        </p:txBody>
      </p:sp>
      <p:pic>
        <p:nvPicPr>
          <p:cNvPr id="4" name="Content Placeholder 3" descr="gout44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786058"/>
            <a:ext cx="5214974" cy="2861876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Management of gout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There are three main goals of the medical management of gout –</a:t>
            </a:r>
          </a:p>
          <a:p>
            <a:r>
              <a:rPr lang="en-IN" dirty="0"/>
              <a:t>1) terminate  acute attack </a:t>
            </a:r>
          </a:p>
          <a:p>
            <a:r>
              <a:rPr lang="en-IN" dirty="0"/>
              <a:t>2) prevent re-</a:t>
            </a:r>
            <a:r>
              <a:rPr lang="en-IN" dirty="0" err="1"/>
              <a:t>occurance</a:t>
            </a:r>
            <a:r>
              <a:rPr lang="en-IN" dirty="0"/>
              <a:t> </a:t>
            </a:r>
          </a:p>
          <a:p>
            <a:r>
              <a:rPr lang="en-IN" dirty="0"/>
              <a:t>3) correct , prevent </a:t>
            </a:r>
            <a:r>
              <a:rPr lang="en-IN" dirty="0" err="1"/>
              <a:t>furthur</a:t>
            </a:r>
            <a:r>
              <a:rPr lang="en-IN" dirty="0"/>
              <a:t> damage from </a:t>
            </a:r>
            <a:r>
              <a:rPr lang="en-IN" dirty="0" err="1"/>
              <a:t>hyperuricemia</a:t>
            </a:r>
            <a:r>
              <a:rPr lang="en-IN" dirty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Chronic  </a:t>
            </a:r>
            <a:r>
              <a:rPr lang="en-IN" dirty="0" err="1"/>
              <a:t>Tophaceous</a:t>
            </a:r>
            <a:r>
              <a:rPr lang="en-IN" dirty="0"/>
              <a:t> gout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If gout is untreated,</a:t>
            </a:r>
          </a:p>
          <a:p>
            <a:r>
              <a:rPr lang="en-IN" dirty="0"/>
              <a:t>Other joint involvement,</a:t>
            </a:r>
          </a:p>
          <a:p>
            <a:r>
              <a:rPr lang="en-IN" dirty="0"/>
              <a:t>Formation of </a:t>
            </a:r>
            <a:r>
              <a:rPr lang="en-IN" dirty="0" err="1"/>
              <a:t>tophi</a:t>
            </a:r>
            <a:r>
              <a:rPr lang="en-IN" dirty="0"/>
              <a:t>-collection of crystals in soft tissues,</a:t>
            </a:r>
          </a:p>
          <a:p>
            <a:r>
              <a:rPr lang="en-IN" dirty="0"/>
              <a:t>Bone erosions at joint –” punched-out”.</a:t>
            </a:r>
          </a:p>
          <a:p>
            <a:r>
              <a:rPr lang="en-IN" dirty="0"/>
              <a:t>Erosion </a:t>
            </a:r>
            <a:r>
              <a:rPr lang="en-IN"/>
              <a:t>on x-ray.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TOPHACEOUS GOUT</a:t>
            </a:r>
          </a:p>
        </p:txBody>
      </p:sp>
      <p:pic>
        <p:nvPicPr>
          <p:cNvPr id="4" name="Content Placeholder 3" descr="chronic tiogv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3237" y="2967038"/>
            <a:ext cx="3057525" cy="2295525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TOPHACEOUS GOUT</a:t>
            </a:r>
          </a:p>
        </p:txBody>
      </p:sp>
      <p:pic>
        <p:nvPicPr>
          <p:cNvPr id="4" name="Content Placeholder 3" descr="cghrivf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8975" y="3043238"/>
            <a:ext cx="2686050" cy="2143125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Pseudogout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Pseudogout</a:t>
            </a:r>
            <a:r>
              <a:rPr lang="en-IN" dirty="0"/>
              <a:t> is usually present in the older age group and affects knee and wrist joints.</a:t>
            </a:r>
          </a:p>
          <a:p>
            <a:r>
              <a:rPr lang="en-IN" dirty="0"/>
              <a:t>It can be </a:t>
            </a:r>
            <a:r>
              <a:rPr lang="en-IN" dirty="0" err="1"/>
              <a:t>polyarticular</a:t>
            </a:r>
            <a:r>
              <a:rPr lang="en-IN" dirty="0"/>
              <a:t> with an evidence of calcification of the cartilage ( </a:t>
            </a:r>
            <a:r>
              <a:rPr lang="en-IN" dirty="0" err="1"/>
              <a:t>chondro-calcinosis</a:t>
            </a:r>
            <a:r>
              <a:rPr lang="en-IN" dirty="0"/>
              <a:t>).</a:t>
            </a:r>
          </a:p>
          <a:p>
            <a:r>
              <a:rPr lang="en-IN" dirty="0"/>
              <a:t>There is a deposition of calcium pyrophosphate crystals 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 excessive  concentrations of uric acid and some </a:t>
            </a:r>
            <a:r>
              <a:rPr lang="en-IN" dirty="0" err="1"/>
              <a:t>purine</a:t>
            </a:r>
            <a:r>
              <a:rPr lang="en-IN" dirty="0"/>
              <a:t> bodies  in blood pre gout.</a:t>
            </a:r>
          </a:p>
          <a:p>
            <a:r>
              <a:rPr lang="en-IN" dirty="0"/>
              <a:t>Whereas, the kidney is unable to separate  this combination of uric acid and </a:t>
            </a:r>
            <a:r>
              <a:rPr lang="en-IN" dirty="0" err="1"/>
              <a:t>purine</a:t>
            </a:r>
            <a:r>
              <a:rPr lang="en-IN" dirty="0"/>
              <a:t> bodies.</a:t>
            </a:r>
          </a:p>
          <a:p>
            <a:r>
              <a:rPr lang="en-IN" dirty="0"/>
              <a:t>Then the uric acid salts accumulate  in the blood.</a:t>
            </a:r>
          </a:p>
          <a:p>
            <a:r>
              <a:rPr lang="en-IN" dirty="0"/>
              <a:t>                                                                            PTO..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</a:t>
            </a:r>
          </a:p>
        </p:txBody>
      </p:sp>
      <p:pic>
        <p:nvPicPr>
          <p:cNvPr id="4" name="Content Placeholder 3" descr="pseudogou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4725" y="3005138"/>
            <a:ext cx="2114550" cy="2219325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</a:t>
            </a:r>
          </a:p>
        </p:txBody>
      </p:sp>
      <p:pic>
        <p:nvPicPr>
          <p:cNvPr id="4" name="Content Placeholder 3" descr="gout6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50" y="2967038"/>
            <a:ext cx="2857500" cy="2295525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Treatment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1) conservative treatment ,</a:t>
            </a:r>
          </a:p>
          <a:p>
            <a:r>
              <a:rPr lang="en-IN" dirty="0"/>
              <a:t>2) physiotherapy treatment-</a:t>
            </a:r>
          </a:p>
          <a:p>
            <a:r>
              <a:rPr lang="en-IN" dirty="0"/>
              <a:t>Conservative treatment :-1) NSAIDS,</a:t>
            </a:r>
          </a:p>
          <a:p>
            <a:r>
              <a:rPr lang="en-IN" dirty="0"/>
              <a:t>2) </a:t>
            </a:r>
            <a:r>
              <a:rPr lang="en-IN" dirty="0" err="1"/>
              <a:t>colchicine</a:t>
            </a:r>
            <a:r>
              <a:rPr lang="en-IN" dirty="0"/>
              <a:t> ,( along with analgesics) , </a:t>
            </a:r>
            <a:r>
              <a:rPr lang="en-IN" dirty="0" err="1"/>
              <a:t>probencid</a:t>
            </a:r>
            <a:r>
              <a:rPr lang="en-IN" dirty="0"/>
              <a:t>,</a:t>
            </a:r>
          </a:p>
          <a:p>
            <a:r>
              <a:rPr lang="en-IN" dirty="0"/>
              <a:t>3) </a:t>
            </a:r>
            <a:r>
              <a:rPr lang="en-IN" dirty="0" err="1"/>
              <a:t>glucocorticoids</a:t>
            </a:r>
            <a:r>
              <a:rPr lang="en-IN" dirty="0"/>
              <a:t>,</a:t>
            </a:r>
          </a:p>
          <a:p>
            <a:r>
              <a:rPr lang="en-IN" dirty="0"/>
              <a:t>4) </a:t>
            </a:r>
            <a:r>
              <a:rPr lang="en-IN" dirty="0" err="1"/>
              <a:t>indomethacin</a:t>
            </a:r>
            <a:r>
              <a:rPr lang="en-IN" dirty="0"/>
              <a:t>  75-200 mg.</a:t>
            </a:r>
          </a:p>
          <a:p>
            <a:r>
              <a:rPr lang="en-IN" dirty="0"/>
              <a:t>Lithium ionization is sometimes done in between the  acute attacks.</a:t>
            </a:r>
          </a:p>
          <a:p>
            <a:r>
              <a:rPr lang="en-IN" dirty="0"/>
              <a:t>This </a:t>
            </a:r>
            <a:r>
              <a:rPr lang="en-IN" dirty="0" err="1"/>
              <a:t>iontophoresis</a:t>
            </a:r>
            <a:r>
              <a:rPr lang="en-IN" dirty="0"/>
              <a:t> forms soluble lithium </a:t>
            </a:r>
            <a:r>
              <a:rPr lang="en-IN" dirty="0" err="1"/>
              <a:t>urate</a:t>
            </a:r>
            <a:r>
              <a:rPr lang="en-IN" dirty="0"/>
              <a:t> in place of insoluble sodium </a:t>
            </a:r>
            <a:r>
              <a:rPr lang="en-IN" dirty="0" err="1"/>
              <a:t>urate</a:t>
            </a:r>
            <a:r>
              <a:rPr lang="en-IN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Physiotherapy treatment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1) ultrasound treatment ,( to reduce inflammation and pain ).</a:t>
            </a:r>
          </a:p>
          <a:p>
            <a:r>
              <a:rPr lang="en-IN" dirty="0"/>
              <a:t>2) icing ( to calm the joint ) .. </a:t>
            </a:r>
            <a:r>
              <a:rPr lang="en-IN" dirty="0" err="1"/>
              <a:t>Cryotherapy</a:t>
            </a:r>
            <a:r>
              <a:rPr lang="en-IN" dirty="0"/>
              <a:t> in the form of crushed ice packs .</a:t>
            </a:r>
          </a:p>
          <a:p>
            <a:r>
              <a:rPr lang="en-IN" dirty="0"/>
              <a:t>3) strengthening to the muscles,</a:t>
            </a:r>
          </a:p>
          <a:p>
            <a:r>
              <a:rPr lang="en-IN" dirty="0"/>
              <a:t>4) </a:t>
            </a:r>
            <a:r>
              <a:rPr lang="en-IN" dirty="0" err="1"/>
              <a:t>proprioception</a:t>
            </a:r>
            <a:r>
              <a:rPr lang="en-IN" dirty="0"/>
              <a:t> exercises – which assists in maintaining the joint sense of position .</a:t>
            </a:r>
          </a:p>
          <a:p>
            <a:r>
              <a:rPr lang="en-IN" dirty="0"/>
              <a:t>5) stretching exercises.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pic>
        <p:nvPicPr>
          <p:cNvPr id="4" name="Content Placeholder 3" descr="knig 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143248"/>
            <a:ext cx="2941320" cy="1714500"/>
          </a:xfrm>
        </p:spPr>
      </p:pic>
      <p:pic>
        <p:nvPicPr>
          <p:cNvPr id="5" name="Picture 4" descr="physi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214554"/>
            <a:ext cx="2304106" cy="36253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  <a:endParaRPr lang="en-US" dirty="0"/>
          </a:p>
        </p:txBody>
      </p:sp>
      <p:pic>
        <p:nvPicPr>
          <p:cNvPr id="4" name="Content Placeholder 3" descr="treartment of o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1287" y="3314700"/>
            <a:ext cx="3781425" cy="1600200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T/T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Treatment plan will be the same in gout and </a:t>
            </a:r>
            <a:r>
              <a:rPr lang="en-IN" dirty="0" err="1"/>
              <a:t>psudogout</a:t>
            </a:r>
            <a:r>
              <a:rPr lang="en-IN" dirty="0"/>
              <a:t> .</a:t>
            </a:r>
          </a:p>
          <a:p>
            <a:r>
              <a:rPr lang="en-IN" dirty="0"/>
              <a:t>AIM of treatment :- to give relaxation , to improve the range of motion , to reduce the level of pain and inflammation .</a:t>
            </a:r>
          </a:p>
          <a:p>
            <a:r>
              <a:rPr lang="en-IN" dirty="0"/>
              <a:t>Patient should be </a:t>
            </a:r>
            <a:r>
              <a:rPr lang="en-IN" dirty="0" err="1"/>
              <a:t>adviced</a:t>
            </a:r>
            <a:r>
              <a:rPr lang="en-IN" dirty="0"/>
              <a:t> to bring changes in </a:t>
            </a:r>
            <a:r>
              <a:rPr lang="en-IN" dirty="0" err="1"/>
              <a:t>sedantry</a:t>
            </a:r>
            <a:r>
              <a:rPr lang="en-IN" dirty="0"/>
              <a:t> lifestyle ( like in weight reduction ).</a:t>
            </a:r>
          </a:p>
          <a:p>
            <a:r>
              <a:rPr lang="en-IN" dirty="0"/>
              <a:t>                                                               Thank you.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Then, the crystal deposits in joints, tendons and surrounding tissue , resulting in an attack of  gout.</a:t>
            </a:r>
          </a:p>
          <a:p>
            <a:r>
              <a:rPr lang="en-IN" dirty="0"/>
              <a:t>Gout may be confirmed by the presence  of crystals  in the joint fluid .</a:t>
            </a:r>
          </a:p>
          <a:p>
            <a:r>
              <a:rPr lang="en-IN" dirty="0"/>
              <a:t>Blood uric acid level may be normal during an attack.</a:t>
            </a:r>
          </a:p>
          <a:p>
            <a:r>
              <a:rPr lang="en-IN" dirty="0"/>
              <a:t>                                                                      PTO..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disease is commonly seen in the  first </a:t>
            </a:r>
            <a:r>
              <a:rPr lang="en-IN" dirty="0" err="1"/>
              <a:t>metatarsophalangeal</a:t>
            </a:r>
            <a:r>
              <a:rPr lang="en-IN" dirty="0"/>
              <a:t> joint and </a:t>
            </a:r>
            <a:r>
              <a:rPr lang="en-IN" dirty="0" err="1"/>
              <a:t>metacarpophalangeal</a:t>
            </a:r>
            <a:r>
              <a:rPr lang="en-IN" dirty="0"/>
              <a:t> joints .</a:t>
            </a:r>
          </a:p>
          <a:p>
            <a:r>
              <a:rPr lang="en-IN" dirty="0"/>
              <a:t>It  can occur over the age between 30 -40  years.</a:t>
            </a:r>
          </a:p>
          <a:p>
            <a:r>
              <a:rPr lang="en-IN" dirty="0"/>
              <a:t>The deposition of </a:t>
            </a:r>
            <a:r>
              <a:rPr lang="en-IN" dirty="0" err="1"/>
              <a:t>biurate</a:t>
            </a:r>
            <a:r>
              <a:rPr lang="en-IN" dirty="0"/>
              <a:t> of soda occur around the affected joints ,</a:t>
            </a:r>
          </a:p>
          <a:p>
            <a:r>
              <a:rPr lang="en-IN" dirty="0"/>
              <a:t>The joint changes include </a:t>
            </a:r>
            <a:r>
              <a:rPr lang="en-IN" dirty="0" err="1"/>
              <a:t>subchondral</a:t>
            </a:r>
            <a:r>
              <a:rPr lang="en-IN" dirty="0"/>
              <a:t> cysts , </a:t>
            </a:r>
            <a:r>
              <a:rPr lang="en-IN" dirty="0" err="1"/>
              <a:t>osteophytes</a:t>
            </a:r>
            <a:r>
              <a:rPr lang="en-IN" dirty="0"/>
              <a:t> formation and in the later stages , reduction in the joint space.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Sign and symptoms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3200" dirty="0"/>
              <a:t>Symptoms can include  joint pain, gout pain is often intense , inflammation and redness .</a:t>
            </a:r>
            <a:endParaRPr lang="en-IN" dirty="0"/>
          </a:p>
          <a:p>
            <a:r>
              <a:rPr lang="en-IN" sz="3200" dirty="0"/>
              <a:t>The effected joint will often becomes </a:t>
            </a:r>
            <a:r>
              <a:rPr lang="en-IN" sz="3200" dirty="0" err="1"/>
              <a:t>red,swallen,and</a:t>
            </a:r>
            <a:r>
              <a:rPr lang="en-IN" sz="3200" dirty="0"/>
              <a:t> tender to touch.</a:t>
            </a:r>
          </a:p>
          <a:p>
            <a:r>
              <a:rPr lang="en-IN" sz="3200" dirty="0"/>
              <a:t>During  the  acute phase, the involved joint has signs and symptoms of acute inflammation with a hard and tender nodule known as ‘ chalk stones’ or ‘</a:t>
            </a:r>
            <a:r>
              <a:rPr lang="en-IN" sz="3200" dirty="0" err="1"/>
              <a:t>tophi</a:t>
            </a:r>
            <a:r>
              <a:rPr lang="en-IN" sz="3200" dirty="0"/>
              <a:t>’.</a:t>
            </a:r>
          </a:p>
          <a:p>
            <a:r>
              <a:rPr lang="en-IN" sz="3200" dirty="0"/>
              <a:t>Fever  often accompanies </a:t>
            </a:r>
            <a:r>
              <a:rPr lang="en-IN" sz="3200" dirty="0" err="1"/>
              <a:t>excrucitating</a:t>
            </a:r>
            <a:r>
              <a:rPr lang="en-IN" sz="3200" dirty="0"/>
              <a:t> night </a:t>
            </a:r>
            <a:r>
              <a:rPr lang="en-IN" sz="3200" dirty="0" err="1"/>
              <a:t>paiin</a:t>
            </a:r>
            <a:r>
              <a:rPr lang="en-IN" sz="3200" dirty="0"/>
              <a:t>, but the involved joint is </a:t>
            </a:r>
            <a:r>
              <a:rPr lang="en-IN" sz="3200" dirty="0" err="1"/>
              <a:t>comparitively</a:t>
            </a:r>
            <a:r>
              <a:rPr lang="en-IN" sz="3200" dirty="0"/>
              <a:t> by </a:t>
            </a:r>
            <a:r>
              <a:rPr lang="en-IN" sz="3200" dirty="0" err="1"/>
              <a:t>painfree</a:t>
            </a:r>
            <a:r>
              <a:rPr lang="en-IN" sz="3200" dirty="0"/>
              <a:t> during day.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</a:t>
            </a:r>
          </a:p>
        </p:txBody>
      </p:sp>
      <p:pic>
        <p:nvPicPr>
          <p:cNvPr id="4" name="Content Placeholder 3" descr="gout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0850" y="3043238"/>
            <a:ext cx="3162300" cy="2143125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Fever often accompanies excruciating night pain , but the involved joint is comparatively </a:t>
            </a:r>
            <a:r>
              <a:rPr lang="en-IN" dirty="0" err="1"/>
              <a:t>painfree</a:t>
            </a:r>
            <a:r>
              <a:rPr lang="en-IN" dirty="0"/>
              <a:t> during the day.</a:t>
            </a:r>
          </a:p>
          <a:p>
            <a:r>
              <a:rPr lang="en-IN" dirty="0"/>
              <a:t>There will be decreased mobility as gout progresses , it may limit the  Range of motion .</a:t>
            </a:r>
          </a:p>
          <a:p>
            <a:r>
              <a:rPr lang="en-IN" dirty="0"/>
              <a:t>If in case , gout occurs before the age of 30 there can be a genetic metabolism disorder ,</a:t>
            </a:r>
          </a:p>
          <a:p>
            <a:r>
              <a:rPr lang="en-IN" dirty="0"/>
              <a:t>( this condition is rare ).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Pathophysiology</a:t>
            </a:r>
            <a:r>
              <a:rPr lang="en-IN" dirty="0"/>
              <a:t>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Gout is caused by disorders of </a:t>
            </a:r>
            <a:r>
              <a:rPr lang="en-IN" dirty="0" err="1"/>
              <a:t>purine</a:t>
            </a:r>
            <a:r>
              <a:rPr lang="en-IN" dirty="0"/>
              <a:t> metabolism resulting in </a:t>
            </a:r>
            <a:r>
              <a:rPr lang="en-IN" dirty="0" err="1"/>
              <a:t>elivated</a:t>
            </a:r>
            <a:r>
              <a:rPr lang="en-IN" dirty="0"/>
              <a:t> levels of </a:t>
            </a:r>
            <a:r>
              <a:rPr lang="en-IN" dirty="0" err="1"/>
              <a:t>puric</a:t>
            </a:r>
            <a:r>
              <a:rPr lang="en-IN" dirty="0"/>
              <a:t>  acid </a:t>
            </a:r>
          </a:p>
          <a:p>
            <a:r>
              <a:rPr lang="en-IN" dirty="0"/>
              <a:t>-&gt;7mg /dl in men </a:t>
            </a:r>
          </a:p>
          <a:p>
            <a:r>
              <a:rPr lang="en-IN" dirty="0"/>
              <a:t>-&gt;6mg /dl in women</a:t>
            </a:r>
          </a:p>
          <a:p>
            <a:r>
              <a:rPr lang="en-IN" dirty="0"/>
              <a:t>Prolonged </a:t>
            </a:r>
            <a:r>
              <a:rPr lang="en-IN" dirty="0" err="1"/>
              <a:t>hyperuricemia</a:t>
            </a:r>
            <a:r>
              <a:rPr lang="en-IN" dirty="0"/>
              <a:t> leads to formation of monosodium </a:t>
            </a:r>
            <a:r>
              <a:rPr lang="en-IN" dirty="0" err="1"/>
              <a:t>urate</a:t>
            </a:r>
            <a:r>
              <a:rPr lang="en-IN" dirty="0"/>
              <a:t> monohydrate crystals, the joint at the base of the big toe is affected in about half of the cases , it may also result in ‘ </a:t>
            </a:r>
            <a:r>
              <a:rPr lang="en-IN" dirty="0" err="1"/>
              <a:t>tophi</a:t>
            </a:r>
            <a:r>
              <a:rPr lang="en-IN" dirty="0"/>
              <a:t>’.</a:t>
            </a:r>
          </a:p>
          <a:p>
            <a:r>
              <a:rPr lang="en-IN" dirty="0"/>
              <a:t>It can also effect the kidney.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Predisposing factor of gout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1) gender –male &gt; female ,</a:t>
            </a:r>
          </a:p>
          <a:p>
            <a:r>
              <a:rPr lang="en-IN" dirty="0"/>
              <a:t>2) family history ,</a:t>
            </a:r>
          </a:p>
          <a:p>
            <a:r>
              <a:rPr lang="en-IN" dirty="0"/>
              <a:t>3) Previous attack ,</a:t>
            </a:r>
          </a:p>
          <a:p>
            <a:r>
              <a:rPr lang="en-IN" dirty="0"/>
              <a:t>4) obesity,</a:t>
            </a:r>
          </a:p>
          <a:p>
            <a:r>
              <a:rPr lang="en-IN" dirty="0"/>
              <a:t>5) </a:t>
            </a:r>
            <a:r>
              <a:rPr lang="en-IN" dirty="0" err="1"/>
              <a:t>alchohal</a:t>
            </a:r>
            <a:endParaRPr lang="en-IN" dirty="0"/>
          </a:p>
          <a:p>
            <a:r>
              <a:rPr lang="en-IN" dirty="0"/>
              <a:t>6) diet </a:t>
            </a:r>
            <a:r>
              <a:rPr lang="en-IN" dirty="0" err="1"/>
              <a:t>Purine</a:t>
            </a:r>
            <a:r>
              <a:rPr lang="en-IN" dirty="0"/>
              <a:t> rich </a:t>
            </a:r>
          </a:p>
          <a:p>
            <a:r>
              <a:rPr lang="en-IN" dirty="0"/>
              <a:t>7) </a:t>
            </a:r>
            <a:r>
              <a:rPr lang="en-IN" dirty="0" err="1"/>
              <a:t>dieuritics</a:t>
            </a:r>
            <a:r>
              <a:rPr lang="en-IN" dirty="0"/>
              <a:t> </a:t>
            </a:r>
          </a:p>
          <a:p>
            <a:r>
              <a:rPr lang="en-IN" dirty="0"/>
              <a:t>8)renal insufficiency ,</a:t>
            </a:r>
          </a:p>
          <a:p>
            <a:r>
              <a:rPr lang="en-IN" dirty="0"/>
              <a:t>9) rich diet ,</a:t>
            </a:r>
          </a:p>
          <a:p>
            <a:r>
              <a:rPr lang="en-IN" dirty="0"/>
              <a:t>10) hypertension , </a:t>
            </a:r>
          </a:p>
          <a:p>
            <a:r>
              <a:rPr lang="en-IN" dirty="0"/>
              <a:t>11) diabetic conditions.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000">
        <p15:prstTrans prst="crush"/>
      </p:transition>
    </mc:Choice>
    <mc:Fallback>
      <p:transition spd="slow" advTm="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1582</TotalTime>
  <Words>909</Words>
  <Application>Microsoft Office PowerPoint</Application>
  <PresentationFormat>On-screen Show (4:3)</PresentationFormat>
  <Paragraphs>99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Corbel</vt:lpstr>
      <vt:lpstr>Wingdings</vt:lpstr>
      <vt:lpstr>Banded</vt:lpstr>
      <vt:lpstr>Gout</vt:lpstr>
      <vt:lpstr>PATHOLOGY</vt:lpstr>
      <vt:lpstr>PATHOLOGY</vt:lpstr>
      <vt:lpstr>CLINICAL FEATURES</vt:lpstr>
      <vt:lpstr>Sign and symptoms :-</vt:lpstr>
      <vt:lpstr>FOOT</vt:lpstr>
      <vt:lpstr>CLINICAL FEATURES</vt:lpstr>
      <vt:lpstr>Pathophysiology :-</vt:lpstr>
      <vt:lpstr>Predisposing factor of gout :-</vt:lpstr>
      <vt:lpstr>Differential diagnosis :-</vt:lpstr>
      <vt:lpstr>X-RAY</vt:lpstr>
      <vt:lpstr>Complications of gout:-</vt:lpstr>
      <vt:lpstr>COMPLICATIONS</vt:lpstr>
      <vt:lpstr>JOINTS AFFECTED</vt:lpstr>
      <vt:lpstr>Management of gout :-</vt:lpstr>
      <vt:lpstr>Chronic  Tophaceous gout :-</vt:lpstr>
      <vt:lpstr>CHRONIC TOPHACEOUS GOUT</vt:lpstr>
      <vt:lpstr>CHRONIC TOPHACEOUS GOUT</vt:lpstr>
      <vt:lpstr>Pseudogout </vt:lpstr>
      <vt:lpstr>HAND</vt:lpstr>
      <vt:lpstr>FOOT</vt:lpstr>
      <vt:lpstr>Treatment :-</vt:lpstr>
      <vt:lpstr>Physiotherapy treatment :-</vt:lpstr>
      <vt:lpstr>EXERCISES</vt:lpstr>
      <vt:lpstr> </vt:lpstr>
      <vt:lpstr>T/T</vt:lpstr>
    </vt:vector>
  </TitlesOfParts>
  <Company>abc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Gout</dc:title>
  <dc:creator>as</dc:creator>
  <cp:lastModifiedBy>neha shukla</cp:lastModifiedBy>
  <cp:revision>96</cp:revision>
  <dcterms:created xsi:type="dcterms:W3CDTF">2020-07-26T07:21:04Z</dcterms:created>
  <dcterms:modified xsi:type="dcterms:W3CDTF">2020-07-30T15:44:11Z</dcterms:modified>
</cp:coreProperties>
</file>