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5FF1C3-9C93-40A9-B160-8F57FF19EFE1}" type="datetimeFigureOut">
              <a:rPr lang="en-IN" smtClean="0"/>
              <a:t>15-11-2022</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1A13715D-1DC0-4E30-BF37-FA4BA29B5FF3}"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267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5FF1C3-9C93-40A9-B160-8F57FF19EFE1}" type="datetimeFigureOut">
              <a:rPr lang="en-IN" smtClean="0"/>
              <a:t>15-11-2022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13715D-1DC0-4E30-BF37-FA4BA29B5FF3}"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335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5FF1C3-9C93-40A9-B160-8F57FF19EFE1}" type="datetimeFigureOut">
              <a:rPr lang="en-IN" smtClean="0"/>
              <a:t>15-11-2022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13715D-1DC0-4E30-BF37-FA4BA29B5FF3}"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830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5FF1C3-9C93-40A9-B160-8F57FF19EFE1}" type="datetimeFigureOut">
              <a:rPr lang="en-IN" smtClean="0"/>
              <a:t>15-11-2022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13715D-1DC0-4E30-BF37-FA4BA29B5FF3}"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4143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5FF1C3-9C93-40A9-B160-8F57FF19EFE1}" type="datetimeFigureOut">
              <a:rPr lang="en-IN" smtClean="0"/>
              <a:t>15-11-2022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13715D-1DC0-4E30-BF37-FA4BA29B5FF3}"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329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FF1C3-9C93-40A9-B160-8F57FF19EFE1}" type="datetimeFigureOut">
              <a:rPr lang="en-IN" smtClean="0"/>
              <a:t>15-11-2022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13715D-1DC0-4E30-BF37-FA4BA29B5FF3}"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325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FF1C3-9C93-40A9-B160-8F57FF19EFE1}" type="datetimeFigureOut">
              <a:rPr lang="en-IN" smtClean="0"/>
              <a:t>15-11-2022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13715D-1DC0-4E30-BF37-FA4BA29B5FF3}"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994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5FF1C3-9C93-40A9-B160-8F57FF19EFE1}" type="datetimeFigureOut">
              <a:rPr lang="en-IN" smtClean="0"/>
              <a:t>15-11-2022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13715D-1DC0-4E30-BF37-FA4BA29B5FF3}"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707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FF1C3-9C93-40A9-B160-8F57FF19EFE1}" type="datetimeFigureOut">
              <a:rPr lang="en-IN" smtClean="0"/>
              <a:t>15-11-2022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13715D-1DC0-4E30-BF37-FA4BA29B5FF3}" type="slidenum">
              <a:rPr lang="en-IN" smtClean="0"/>
              <a:t>‹#›</a:t>
            </a:fld>
            <a:endParaRPr lang="en-IN"/>
          </a:p>
        </p:txBody>
      </p:sp>
    </p:spTree>
    <p:extLst>
      <p:ext uri="{BB962C8B-B14F-4D97-AF65-F5344CB8AC3E}">
        <p14:creationId xmlns:p14="http://schemas.microsoft.com/office/powerpoint/2010/main" val="219695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5FF1C3-9C93-40A9-B160-8F57FF19EFE1}" type="datetimeFigureOut">
              <a:rPr lang="en-IN" smtClean="0"/>
              <a:t>15-11-2022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13715D-1DC0-4E30-BF37-FA4BA29B5FF3}"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3580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45FF1C3-9C93-40A9-B160-8F57FF19EFE1}" type="datetimeFigureOut">
              <a:rPr lang="en-IN" smtClean="0"/>
              <a:t>15-11-2022</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1A13715D-1DC0-4E30-BF37-FA4BA29B5FF3}"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241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45FF1C3-9C93-40A9-B160-8F57FF19EFE1}" type="datetimeFigureOut">
              <a:rPr lang="en-IN" smtClean="0"/>
              <a:t>15-11-2022</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A13715D-1DC0-4E30-BF37-FA4BA29B5FF3}"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545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DD98F-B761-B9B9-4E47-9670BCE4B2E8}"/>
              </a:ext>
            </a:extLst>
          </p:cNvPr>
          <p:cNvSpPr>
            <a:spLocks noGrp="1"/>
          </p:cNvSpPr>
          <p:nvPr>
            <p:ph type="ctrTitle"/>
          </p:nvPr>
        </p:nvSpPr>
        <p:spPr>
          <a:xfrm>
            <a:off x="1524000" y="1191418"/>
            <a:ext cx="9144000" cy="1325563"/>
          </a:xfrm>
        </p:spPr>
        <p:txBody>
          <a:bodyPr>
            <a:normAutofit/>
          </a:bodyPr>
          <a:lstStyle/>
          <a:p>
            <a:pPr algn="ctr"/>
            <a:r>
              <a:rPr lang="en-IN" sz="8800" b="1" dirty="0">
                <a:latin typeface="Algerian" panose="04020705040A02060702" pitchFamily="82" charset="0"/>
              </a:rPr>
              <a:t>GRAVITY</a:t>
            </a:r>
          </a:p>
        </p:txBody>
      </p:sp>
      <p:sp>
        <p:nvSpPr>
          <p:cNvPr id="3" name="Subtitle 2">
            <a:extLst>
              <a:ext uri="{FF2B5EF4-FFF2-40B4-BE49-F238E27FC236}">
                <a16:creationId xmlns:a16="http://schemas.microsoft.com/office/drawing/2014/main" id="{7FC07D7C-5261-BDD8-27E6-2C1D8E8E3BC6}"/>
              </a:ext>
            </a:extLst>
          </p:cNvPr>
          <p:cNvSpPr>
            <a:spLocks noGrp="1"/>
          </p:cNvSpPr>
          <p:nvPr>
            <p:ph type="subTitle" idx="1"/>
          </p:nvPr>
        </p:nvSpPr>
        <p:spPr>
          <a:xfrm>
            <a:off x="1524000" y="3566476"/>
            <a:ext cx="9144000" cy="1828484"/>
          </a:xfrm>
        </p:spPr>
        <p:txBody>
          <a:bodyPr>
            <a:normAutofit lnSpcReduction="10000"/>
          </a:bodyPr>
          <a:lstStyle/>
          <a:p>
            <a:pPr algn="ctr"/>
            <a:r>
              <a:rPr lang="en-IN" b="1" dirty="0"/>
              <a:t>BY:</a:t>
            </a:r>
          </a:p>
          <a:p>
            <a:pPr algn="ctr"/>
            <a:r>
              <a:rPr lang="en-IN" b="1" dirty="0"/>
              <a:t>DR. DIGVIJAY SHARMA</a:t>
            </a:r>
          </a:p>
          <a:p>
            <a:pPr algn="ctr"/>
            <a:r>
              <a:rPr lang="en-IN" b="1" dirty="0"/>
              <a:t>DIRECTOR</a:t>
            </a:r>
          </a:p>
          <a:p>
            <a:pPr algn="ctr"/>
            <a:r>
              <a:rPr lang="en-IN" b="1" dirty="0"/>
              <a:t>SCHOOL OF HEALTH SCIENCES, CSJMU</a:t>
            </a:r>
          </a:p>
        </p:txBody>
      </p:sp>
    </p:spTree>
    <p:extLst>
      <p:ext uri="{BB962C8B-B14F-4D97-AF65-F5344CB8AC3E}">
        <p14:creationId xmlns:p14="http://schemas.microsoft.com/office/powerpoint/2010/main" val="370911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AB2A2-1EC5-D191-C764-C0FEDA514261}"/>
              </a:ext>
            </a:extLst>
          </p:cNvPr>
          <p:cNvSpPr>
            <a:spLocks noGrp="1"/>
          </p:cNvSpPr>
          <p:nvPr>
            <p:ph type="title"/>
          </p:nvPr>
        </p:nvSpPr>
        <p:spPr>
          <a:xfrm>
            <a:off x="426720" y="1106805"/>
            <a:ext cx="11135360" cy="650875"/>
          </a:xfrm>
        </p:spPr>
        <p:txBody>
          <a:bodyPr>
            <a:normAutofit fontScale="90000"/>
          </a:bodyPr>
          <a:lstStyle/>
          <a:p>
            <a:pPr algn="ctr"/>
            <a:r>
              <a:rPr lang="en-IN" sz="4400" b="1" dirty="0">
                <a:latin typeface="Algerian" panose="04020705040A02060702" pitchFamily="82" charset="0"/>
              </a:rPr>
              <a:t>STABILITY AND THE CENTRE OF GRAVITY</a:t>
            </a:r>
            <a:endParaRPr lang="en-IN" sz="4400" dirty="0"/>
          </a:p>
        </p:txBody>
      </p:sp>
      <p:sp>
        <p:nvSpPr>
          <p:cNvPr id="3" name="Content Placeholder 2">
            <a:extLst>
              <a:ext uri="{FF2B5EF4-FFF2-40B4-BE49-F238E27FC236}">
                <a16:creationId xmlns:a16="http://schemas.microsoft.com/office/drawing/2014/main" id="{93FBAD41-6286-CBA7-702B-5A9260144A46}"/>
              </a:ext>
            </a:extLst>
          </p:cNvPr>
          <p:cNvSpPr>
            <a:spLocks noGrp="1"/>
          </p:cNvSpPr>
          <p:nvPr>
            <p:ph idx="1"/>
          </p:nvPr>
        </p:nvSpPr>
        <p:spPr>
          <a:xfrm>
            <a:off x="838200" y="1920240"/>
            <a:ext cx="10515600" cy="4470400"/>
          </a:xfrm>
        </p:spPr>
        <p:txBody>
          <a:bodyPr>
            <a:normAutofit/>
          </a:bodyPr>
          <a:lstStyle/>
          <a:p>
            <a:r>
              <a:rPr lang="en-IN" dirty="0"/>
              <a:t>For an object to stable, the LOG must fall within the BOS (Base of Support)</a:t>
            </a:r>
          </a:p>
          <a:p>
            <a:r>
              <a:rPr lang="en-IN" dirty="0"/>
              <a:t>When the LOG falls outside the BOS, the object will fall</a:t>
            </a:r>
          </a:p>
          <a:p>
            <a:r>
              <a:rPr lang="en-IN" dirty="0"/>
              <a:t>When the BOS of an object is large, the LOG has more freedom to move without passing beyond the limits of base.</a:t>
            </a:r>
          </a:p>
          <a:p>
            <a:r>
              <a:rPr lang="en-IN" dirty="0"/>
              <a:t>When a person stands with legs spread apart, the base is larger and the trunk can move a good deal in the plane without displacing the LOG from the BOS</a:t>
            </a:r>
          </a:p>
          <a:p>
            <a:r>
              <a:rPr lang="en-IN" dirty="0"/>
              <a:t>When a person grasps or leans on another object, the object becomes part of the BOS</a:t>
            </a:r>
          </a:p>
          <a:p>
            <a:r>
              <a:rPr lang="en-IN" dirty="0"/>
              <a:t>The larger the LOG means higher the COG the less stable the object, the shorter the LOG, the more stable the object.</a:t>
            </a:r>
          </a:p>
        </p:txBody>
      </p:sp>
    </p:spTree>
    <p:extLst>
      <p:ext uri="{BB962C8B-B14F-4D97-AF65-F5344CB8AC3E}">
        <p14:creationId xmlns:p14="http://schemas.microsoft.com/office/powerpoint/2010/main" val="820018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189BAB1-D130-2863-6A8F-7D62B037AE25}"/>
              </a:ext>
            </a:extLst>
          </p:cNvPr>
          <p:cNvSpPr>
            <a:spLocks noGrp="1"/>
          </p:cNvSpPr>
          <p:nvPr>
            <p:ph sz="half" idx="4294967295"/>
          </p:nvPr>
        </p:nvSpPr>
        <p:spPr>
          <a:xfrm>
            <a:off x="422275" y="296862"/>
            <a:ext cx="5673725" cy="5851525"/>
          </a:xfrm>
        </p:spPr>
        <p:txBody>
          <a:bodyPr>
            <a:normAutofit lnSpcReduction="10000"/>
          </a:bodyPr>
          <a:lstStyle/>
          <a:p>
            <a:r>
              <a:rPr lang="en-IN" dirty="0"/>
              <a:t>For example: Punching bag </a:t>
            </a:r>
          </a:p>
          <a:p>
            <a:r>
              <a:rPr lang="en-IN" dirty="0"/>
              <a:t>The base of the punching bag is filled with sand and remainder in air.</a:t>
            </a:r>
          </a:p>
          <a:p>
            <a:r>
              <a:rPr lang="en-IN" dirty="0"/>
              <a:t>This creates a very low COG of the bag and the LOG remains within the base of support regardless of the tipping of the bag from one position to another.</a:t>
            </a:r>
          </a:p>
          <a:p>
            <a:r>
              <a:rPr lang="en-IN" dirty="0"/>
              <a:t>When stability of an object or human body is considered:</a:t>
            </a:r>
          </a:p>
          <a:p>
            <a:pPr lvl="1"/>
            <a:r>
              <a:rPr lang="en-IN" dirty="0"/>
              <a:t>The larger the BOS of an object, the greater the stability</a:t>
            </a:r>
          </a:p>
          <a:p>
            <a:pPr lvl="1"/>
            <a:r>
              <a:rPr lang="en-IN" dirty="0"/>
              <a:t>An object cant be stable unless its LOG falls within its BOS</a:t>
            </a:r>
          </a:p>
          <a:p>
            <a:pPr lvl="1"/>
            <a:r>
              <a:rPr lang="en-IN" dirty="0"/>
              <a:t>The closer the COG of the object is to the BOS, the greater the stability</a:t>
            </a:r>
          </a:p>
        </p:txBody>
      </p:sp>
      <p:pic>
        <p:nvPicPr>
          <p:cNvPr id="6146" name="Picture 2" descr="Physics - Stability and Balance">
            <a:extLst>
              <a:ext uri="{FF2B5EF4-FFF2-40B4-BE49-F238E27FC236}">
                <a16:creationId xmlns:a16="http://schemas.microsoft.com/office/drawing/2014/main" id="{0736F43D-3B42-FF44-FE81-B192A5A8A3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3560" y="370839"/>
            <a:ext cx="4658360" cy="208583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Lecture 21">
            <a:extLst>
              <a:ext uri="{FF2B5EF4-FFF2-40B4-BE49-F238E27FC236}">
                <a16:creationId xmlns:a16="http://schemas.microsoft.com/office/drawing/2014/main" id="{6495AEE9-BEB3-DE2B-303B-E20D6C3E23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1770" y="3222625"/>
            <a:ext cx="5010150" cy="264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0060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499D-F607-7F52-FFA3-34ACF94853BA}"/>
              </a:ext>
            </a:extLst>
          </p:cNvPr>
          <p:cNvSpPr>
            <a:spLocks noGrp="1"/>
          </p:cNvSpPr>
          <p:nvPr>
            <p:ph type="title"/>
          </p:nvPr>
        </p:nvSpPr>
        <p:spPr/>
        <p:txBody>
          <a:bodyPr>
            <a:normAutofit/>
          </a:bodyPr>
          <a:lstStyle/>
          <a:p>
            <a:pPr algn="ctr"/>
            <a:r>
              <a:rPr lang="en-IN" sz="5400" b="1" dirty="0">
                <a:latin typeface="Algerian" panose="04020705040A02060702" pitchFamily="82" charset="0"/>
              </a:rPr>
              <a:t>RELATIONS OF THE COG</a:t>
            </a:r>
            <a:endParaRPr lang="en-IN" sz="5400" dirty="0"/>
          </a:p>
        </p:txBody>
      </p:sp>
      <p:sp>
        <p:nvSpPr>
          <p:cNvPr id="3" name="Content Placeholder 2">
            <a:extLst>
              <a:ext uri="{FF2B5EF4-FFF2-40B4-BE49-F238E27FC236}">
                <a16:creationId xmlns:a16="http://schemas.microsoft.com/office/drawing/2014/main" id="{0B0CE717-B180-3476-C69F-7E4DB02FE355}"/>
              </a:ext>
            </a:extLst>
          </p:cNvPr>
          <p:cNvSpPr>
            <a:spLocks noGrp="1"/>
          </p:cNvSpPr>
          <p:nvPr>
            <p:ph idx="1"/>
          </p:nvPr>
        </p:nvSpPr>
        <p:spPr>
          <a:xfrm>
            <a:off x="838200" y="1853754"/>
            <a:ext cx="10515600" cy="4750246"/>
          </a:xfrm>
        </p:spPr>
        <p:txBody>
          <a:bodyPr>
            <a:normAutofit/>
          </a:bodyPr>
          <a:lstStyle/>
          <a:p>
            <a:r>
              <a:rPr lang="en-IN" dirty="0"/>
              <a:t>The location of the COG of an object or the body depends not only on the arrangement of segment in space but also on the distribution of mass of the object</a:t>
            </a:r>
          </a:p>
          <a:p>
            <a:r>
              <a:rPr lang="en-IN" dirty="0"/>
              <a:t>Every time we add an object to the body, the new COG for the combined body and internal mass will shift towards the additional weight, the shift will be proportionate to the weight added</a:t>
            </a:r>
          </a:p>
          <a:p>
            <a:r>
              <a:rPr lang="en-IN" dirty="0"/>
              <a:t>For example: a man is holding a heavy suitcase in his right hand. This will result in shifting of COG up and to the right, because the LOG would move towards the right foot. The man leans on the left to compensate. The small re-arrangement of segment caused by leaning of the trunk does relatively little to relocate the COG, but the main effect of the leaning is to bring LOG to mid of BOS. Thus the body segments are re-oriented in space not to relocate the COG, but to swing the LOG back towards the centre of BOS</a:t>
            </a:r>
          </a:p>
        </p:txBody>
      </p:sp>
    </p:spTree>
    <p:extLst>
      <p:ext uri="{BB962C8B-B14F-4D97-AF65-F5344CB8AC3E}">
        <p14:creationId xmlns:p14="http://schemas.microsoft.com/office/powerpoint/2010/main" val="397692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ure Bodybalance - Pure Body Logix">
            <a:extLst>
              <a:ext uri="{FF2B5EF4-FFF2-40B4-BE49-F238E27FC236}">
                <a16:creationId xmlns:a16="http://schemas.microsoft.com/office/drawing/2014/main" id="{508EF29E-8075-4E4A-1661-5310F9A68E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3840" y="2951479"/>
            <a:ext cx="8619562" cy="377952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Does your center of gravity change? - Quora">
            <a:extLst>
              <a:ext uri="{FF2B5EF4-FFF2-40B4-BE49-F238E27FC236}">
                <a16:creationId xmlns:a16="http://schemas.microsoft.com/office/drawing/2014/main" id="{57B8FF7B-E40E-663C-82CA-440ED1FE32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0320" y="86361"/>
            <a:ext cx="4419599" cy="2936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04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63C9-4CA8-41D6-E230-1E1109D1D14D}"/>
              </a:ext>
            </a:extLst>
          </p:cNvPr>
          <p:cNvSpPr>
            <a:spLocks noGrp="1"/>
          </p:cNvSpPr>
          <p:nvPr>
            <p:ph type="title"/>
          </p:nvPr>
        </p:nvSpPr>
        <p:spPr/>
        <p:txBody>
          <a:bodyPr>
            <a:normAutofit/>
          </a:bodyPr>
          <a:lstStyle/>
          <a:p>
            <a:pPr algn="ctr"/>
            <a:r>
              <a:rPr lang="en-IN" sz="6000" b="1" dirty="0">
                <a:latin typeface="Algerian" panose="04020705040A02060702" pitchFamily="82" charset="0"/>
              </a:rPr>
              <a:t>DEFINITION</a:t>
            </a:r>
          </a:p>
        </p:txBody>
      </p:sp>
      <p:sp>
        <p:nvSpPr>
          <p:cNvPr id="3" name="Content Placeholder 2">
            <a:extLst>
              <a:ext uri="{FF2B5EF4-FFF2-40B4-BE49-F238E27FC236}">
                <a16:creationId xmlns:a16="http://schemas.microsoft.com/office/drawing/2014/main" id="{0B1F2D4D-5EFE-8691-738D-67117003775F}"/>
              </a:ext>
            </a:extLst>
          </p:cNvPr>
          <p:cNvSpPr>
            <a:spLocks noGrp="1"/>
          </p:cNvSpPr>
          <p:nvPr>
            <p:ph idx="1"/>
          </p:nvPr>
        </p:nvSpPr>
        <p:spPr>
          <a:xfrm>
            <a:off x="838200" y="1853754"/>
            <a:ext cx="10515600" cy="3297366"/>
          </a:xfrm>
        </p:spPr>
        <p:txBody>
          <a:bodyPr>
            <a:normAutofit fontScale="85000" lnSpcReduction="20000"/>
          </a:bodyPr>
          <a:lstStyle/>
          <a:p>
            <a:pPr marL="0" indent="0" algn="ctr">
              <a:buNone/>
            </a:pPr>
            <a:r>
              <a:rPr lang="en-IN" sz="3200" b="1" dirty="0">
                <a:latin typeface="Agency FB" panose="020B0503020202020204" pitchFamily="34" charset="0"/>
              </a:rPr>
              <a:t>“Gravity is the attraction of the mass of the earth for the mass of other objects and on earth, has a magnitude of 32ft/s</a:t>
            </a:r>
            <a:r>
              <a:rPr lang="en-IN" sz="3200" b="1" baseline="30000" dirty="0">
                <a:latin typeface="Agency FB" panose="020B0503020202020204" pitchFamily="34" charset="0"/>
              </a:rPr>
              <a:t>2”</a:t>
            </a:r>
          </a:p>
          <a:p>
            <a:pPr marL="0" indent="0" algn="ctr">
              <a:buNone/>
            </a:pPr>
            <a:endParaRPr lang="en-IN" sz="3200" b="1" baseline="30000" dirty="0">
              <a:latin typeface="Agency FB" panose="020B0503020202020204" pitchFamily="34" charset="0"/>
            </a:endParaRPr>
          </a:p>
          <a:p>
            <a:r>
              <a:rPr lang="en-IN" dirty="0"/>
              <a:t>The force of gravity gives an object weight.</a:t>
            </a:r>
          </a:p>
          <a:p>
            <a:pPr marL="0" indent="0">
              <a:buNone/>
            </a:pPr>
            <a:endParaRPr lang="en-IN" dirty="0"/>
          </a:p>
          <a:p>
            <a:pPr marL="0" indent="0" algn="ctr">
              <a:buNone/>
            </a:pPr>
            <a:r>
              <a:rPr lang="en-IN" sz="3200" b="1" dirty="0" err="1"/>
              <a:t>wt</a:t>
            </a:r>
            <a:r>
              <a:rPr lang="en-IN" sz="3200" b="1" dirty="0"/>
              <a:t>= mass× 32ft/s</a:t>
            </a:r>
            <a:r>
              <a:rPr lang="en-IN" sz="3200" b="1" baseline="30000" dirty="0"/>
              <a:t>2</a:t>
            </a:r>
          </a:p>
          <a:p>
            <a:pPr marL="0" indent="0" algn="ctr">
              <a:buNone/>
            </a:pPr>
            <a:r>
              <a:rPr lang="en-IN" sz="3200" b="1" dirty="0"/>
              <a:t>Unit of Mass= kg or pounds</a:t>
            </a:r>
          </a:p>
          <a:p>
            <a:pPr marL="0" indent="0" algn="ctr">
              <a:buNone/>
            </a:pPr>
            <a:endParaRPr lang="en-IN" dirty="0"/>
          </a:p>
        </p:txBody>
      </p:sp>
    </p:spTree>
    <p:extLst>
      <p:ext uri="{BB962C8B-B14F-4D97-AF65-F5344CB8AC3E}">
        <p14:creationId xmlns:p14="http://schemas.microsoft.com/office/powerpoint/2010/main" val="41481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5FD6-6C79-F4C7-C982-30B70A68A75D}"/>
              </a:ext>
            </a:extLst>
          </p:cNvPr>
          <p:cNvSpPr>
            <a:spLocks noGrp="1"/>
          </p:cNvSpPr>
          <p:nvPr>
            <p:ph type="title"/>
          </p:nvPr>
        </p:nvSpPr>
        <p:spPr/>
        <p:txBody>
          <a:bodyPr>
            <a:normAutofit/>
          </a:bodyPr>
          <a:lstStyle/>
          <a:p>
            <a:pPr algn="ctr"/>
            <a:r>
              <a:rPr lang="en-IN" sz="6000" b="1" dirty="0">
                <a:latin typeface="Algerian" panose="04020705040A02060702" pitchFamily="82" charset="0"/>
              </a:rPr>
              <a:t>CENTRE OF GRAVITY</a:t>
            </a:r>
          </a:p>
        </p:txBody>
      </p:sp>
      <p:sp>
        <p:nvSpPr>
          <p:cNvPr id="3" name="Content Placeholder 2">
            <a:extLst>
              <a:ext uri="{FF2B5EF4-FFF2-40B4-BE49-F238E27FC236}">
                <a16:creationId xmlns:a16="http://schemas.microsoft.com/office/drawing/2014/main" id="{45E17441-4351-7842-EAF5-0E2A5B353825}"/>
              </a:ext>
            </a:extLst>
          </p:cNvPr>
          <p:cNvSpPr>
            <a:spLocks noGrp="1"/>
          </p:cNvSpPr>
          <p:nvPr>
            <p:ph idx="1"/>
          </p:nvPr>
        </p:nvSpPr>
        <p:spPr>
          <a:xfrm>
            <a:off x="838200" y="1981199"/>
            <a:ext cx="10515600" cy="4511675"/>
          </a:xfrm>
        </p:spPr>
        <p:txBody>
          <a:bodyPr>
            <a:normAutofit/>
          </a:bodyPr>
          <a:lstStyle/>
          <a:p>
            <a:r>
              <a:rPr lang="en-IN" dirty="0"/>
              <a:t>The centre of gravity (COG) is a hypothetical point at which all the mass would appear to be concentrated and is the point at which the force of gravity would appear to act.</a:t>
            </a:r>
          </a:p>
          <a:p>
            <a:r>
              <a:rPr lang="en-IN" dirty="0"/>
              <a:t>In a symmetrical object the COG is located in the geometrical centre of the object.</a:t>
            </a:r>
          </a:p>
          <a:p>
            <a:r>
              <a:rPr lang="en-IN" dirty="0"/>
              <a:t>In asymmetrical object the COG will be located towards the heavier and where the mass will be evenly distributed around the point.</a:t>
            </a:r>
          </a:p>
          <a:p>
            <a:r>
              <a:rPr lang="en-IN" dirty="0"/>
              <a:t>COG may also lie outside the object, it is still the point at which gravity appears to act.</a:t>
            </a:r>
          </a:p>
          <a:p>
            <a:r>
              <a:rPr lang="en-IN" dirty="0"/>
              <a:t>However, the COG of an object can be approximated if one considers it as the balance point of the object. </a:t>
            </a:r>
          </a:p>
        </p:txBody>
      </p:sp>
    </p:spTree>
    <p:extLst>
      <p:ext uri="{BB962C8B-B14F-4D97-AF65-F5344CB8AC3E}">
        <p14:creationId xmlns:p14="http://schemas.microsoft.com/office/powerpoint/2010/main" val="52703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entre Of Gravity (O Level)">
            <a:extLst>
              <a:ext uri="{FF2B5EF4-FFF2-40B4-BE49-F238E27FC236}">
                <a16:creationId xmlns:a16="http://schemas.microsoft.com/office/drawing/2014/main" id="{A4444BA5-5ADF-1DCE-12DA-43BD4DBDA0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995" y="253364"/>
            <a:ext cx="4996392" cy="299783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entre of Gravity (4.1.1) | CIE A Level Physics Revision Notes 2022 | Save  My Exams">
            <a:extLst>
              <a:ext uri="{FF2B5EF4-FFF2-40B4-BE49-F238E27FC236}">
                <a16:creationId xmlns:a16="http://schemas.microsoft.com/office/drawing/2014/main" id="{3507E3E2-C6B2-C23C-62F6-AD4EEA275A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1409" y="452120"/>
            <a:ext cx="7126596" cy="59537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ubject : Class : Lesson : Capsule No : Centre of gravity with examples of  some regular bodies and irregular lamina">
            <a:extLst>
              <a:ext uri="{FF2B5EF4-FFF2-40B4-BE49-F238E27FC236}">
                <a16:creationId xmlns:a16="http://schemas.microsoft.com/office/drawing/2014/main" id="{35ED0BE2-24F0-1AE3-C1C1-549F0CA909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4559" y="3394020"/>
            <a:ext cx="3723649" cy="3210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946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52C2-8F0B-E878-DA0F-EEFF5125853E}"/>
              </a:ext>
            </a:extLst>
          </p:cNvPr>
          <p:cNvSpPr>
            <a:spLocks noGrp="1"/>
          </p:cNvSpPr>
          <p:nvPr>
            <p:ph type="title"/>
          </p:nvPr>
        </p:nvSpPr>
        <p:spPr/>
        <p:txBody>
          <a:bodyPr/>
          <a:lstStyle/>
          <a:p>
            <a:pPr algn="ctr"/>
            <a:r>
              <a:rPr lang="en-IN" sz="4800" b="1" dirty="0">
                <a:latin typeface="Algerian" panose="04020705040A02060702" pitchFamily="82" charset="0"/>
              </a:rPr>
              <a:t>LINE</a:t>
            </a:r>
            <a:r>
              <a:rPr lang="en-IN" sz="4400" b="1" dirty="0">
                <a:latin typeface="Algerian" panose="04020705040A02060702" pitchFamily="82" charset="0"/>
              </a:rPr>
              <a:t> OF GRAVITY</a:t>
            </a:r>
            <a:endParaRPr lang="en-IN" dirty="0"/>
          </a:p>
        </p:txBody>
      </p:sp>
      <p:sp>
        <p:nvSpPr>
          <p:cNvPr id="3" name="Content Placeholder 2">
            <a:extLst>
              <a:ext uri="{FF2B5EF4-FFF2-40B4-BE49-F238E27FC236}">
                <a16:creationId xmlns:a16="http://schemas.microsoft.com/office/drawing/2014/main" id="{29B1C3F8-D03A-CA41-F627-79A7DF15BDD9}"/>
              </a:ext>
            </a:extLst>
          </p:cNvPr>
          <p:cNvSpPr>
            <a:spLocks noGrp="1"/>
          </p:cNvSpPr>
          <p:nvPr>
            <p:ph idx="1"/>
          </p:nvPr>
        </p:nvSpPr>
        <p:spPr>
          <a:xfrm>
            <a:off x="533400" y="1950720"/>
            <a:ext cx="11059160" cy="1371600"/>
          </a:xfrm>
        </p:spPr>
        <p:txBody>
          <a:bodyPr/>
          <a:lstStyle/>
          <a:p>
            <a:r>
              <a:rPr lang="en-IN" dirty="0"/>
              <a:t>The action line and direction line of the force of gravity on an object are always vertically downwards towards the centre of earth, regardless of the orientation in space of the object.</a:t>
            </a:r>
          </a:p>
          <a:p>
            <a:r>
              <a:rPr lang="en-IN" dirty="0"/>
              <a:t>This gravity vector is commonly referred to as the Line of Gravity (LOG)</a:t>
            </a:r>
          </a:p>
          <a:p>
            <a:endParaRPr lang="en-IN" dirty="0"/>
          </a:p>
        </p:txBody>
      </p:sp>
      <p:pic>
        <p:nvPicPr>
          <p:cNvPr id="4" name="Picture 3">
            <a:extLst>
              <a:ext uri="{FF2B5EF4-FFF2-40B4-BE49-F238E27FC236}">
                <a16:creationId xmlns:a16="http://schemas.microsoft.com/office/drawing/2014/main" id="{640E5664-AC80-0800-87CB-8DF2126CB3C8}"/>
              </a:ext>
            </a:extLst>
          </p:cNvPr>
          <p:cNvPicPr>
            <a:picLocks noChangeAspect="1"/>
          </p:cNvPicPr>
          <p:nvPr/>
        </p:nvPicPr>
        <p:blipFill>
          <a:blip r:embed="rId2"/>
          <a:stretch>
            <a:fillRect/>
          </a:stretch>
        </p:blipFill>
        <p:spPr>
          <a:xfrm>
            <a:off x="1792922" y="3322319"/>
            <a:ext cx="1854518" cy="3499091"/>
          </a:xfrm>
          <a:prstGeom prst="rect">
            <a:avLst/>
          </a:prstGeom>
        </p:spPr>
      </p:pic>
      <p:pic>
        <p:nvPicPr>
          <p:cNvPr id="2050" name="Picture 2" descr="Centre of gravity, centroid of areas and equilibrium - Engineersfield">
            <a:extLst>
              <a:ext uri="{FF2B5EF4-FFF2-40B4-BE49-F238E27FC236}">
                <a16:creationId xmlns:a16="http://schemas.microsoft.com/office/drawing/2014/main" id="{E3B55EB0-347F-2D3F-BF2D-BAA9CB4FE2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1043" y="3535681"/>
            <a:ext cx="5028035" cy="2957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254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06C5-9C72-6D28-5252-94F13CCEACFA}"/>
              </a:ext>
            </a:extLst>
          </p:cNvPr>
          <p:cNvSpPr>
            <a:spLocks noGrp="1"/>
          </p:cNvSpPr>
          <p:nvPr>
            <p:ph type="title"/>
          </p:nvPr>
        </p:nvSpPr>
        <p:spPr/>
        <p:txBody>
          <a:bodyPr>
            <a:normAutofit/>
          </a:bodyPr>
          <a:lstStyle/>
          <a:p>
            <a:pPr algn="ctr"/>
            <a:r>
              <a:rPr lang="en-IN" sz="5400" b="1" dirty="0">
                <a:latin typeface="Algerian" panose="04020705040A02060702" pitchFamily="82" charset="0"/>
              </a:rPr>
              <a:t>SEGMENTAL COG</a:t>
            </a:r>
            <a:endParaRPr lang="en-IN" sz="5400" dirty="0"/>
          </a:p>
        </p:txBody>
      </p:sp>
      <p:sp>
        <p:nvSpPr>
          <p:cNvPr id="3" name="Content Placeholder 2">
            <a:extLst>
              <a:ext uri="{FF2B5EF4-FFF2-40B4-BE49-F238E27FC236}">
                <a16:creationId xmlns:a16="http://schemas.microsoft.com/office/drawing/2014/main" id="{0D5C2B62-96A8-A873-6CF8-AE0B49A3D641}"/>
              </a:ext>
            </a:extLst>
          </p:cNvPr>
          <p:cNvSpPr>
            <a:spLocks noGrp="1"/>
          </p:cNvSpPr>
          <p:nvPr>
            <p:ph idx="1"/>
          </p:nvPr>
        </p:nvSpPr>
        <p:spPr>
          <a:xfrm>
            <a:off x="838200" y="1981200"/>
            <a:ext cx="10515600" cy="4195763"/>
          </a:xfrm>
        </p:spPr>
        <p:txBody>
          <a:bodyPr>
            <a:normAutofit/>
          </a:bodyPr>
          <a:lstStyle/>
          <a:p>
            <a:r>
              <a:rPr lang="en-IN" dirty="0"/>
              <a:t>Each segment in the body is acted on by the force of gravity and has its own COG.</a:t>
            </a:r>
          </a:p>
          <a:p>
            <a:r>
              <a:rPr lang="en-IN" dirty="0"/>
              <a:t>When two adjacent segments are combined and considered as one rigid segment, the new larger segment will have a COG that is located between and in line with the original two COGs</a:t>
            </a:r>
          </a:p>
          <a:p>
            <a:r>
              <a:rPr lang="en-IN" dirty="0"/>
              <a:t>When segments are not equal in mass the new COG will lie closer to heavier segment</a:t>
            </a:r>
          </a:p>
          <a:p>
            <a:r>
              <a:rPr lang="en-IN" dirty="0"/>
              <a:t>The COG of any rigid object or fixed series of segments will remain unchanged regardless of the position of that object in space.</a:t>
            </a:r>
          </a:p>
          <a:p>
            <a:r>
              <a:rPr lang="en-IN" dirty="0"/>
              <a:t>However, when an object is composed of linked and movable segments the location of the COG of the combined unit will change if the segments are re-arranged relative to each other</a:t>
            </a:r>
          </a:p>
        </p:txBody>
      </p:sp>
    </p:spTree>
    <p:extLst>
      <p:ext uri="{BB962C8B-B14F-4D97-AF65-F5344CB8AC3E}">
        <p14:creationId xmlns:p14="http://schemas.microsoft.com/office/powerpoint/2010/main" val="159108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816801-0502-B7FB-7F0B-B57688E87941}"/>
              </a:ext>
            </a:extLst>
          </p:cNvPr>
          <p:cNvPicPr>
            <a:picLocks noChangeAspect="1"/>
          </p:cNvPicPr>
          <p:nvPr/>
        </p:nvPicPr>
        <p:blipFill>
          <a:blip r:embed="rId2"/>
          <a:stretch>
            <a:fillRect/>
          </a:stretch>
        </p:blipFill>
        <p:spPr>
          <a:xfrm>
            <a:off x="607634" y="391917"/>
            <a:ext cx="5488366" cy="5503003"/>
          </a:xfrm>
          <a:prstGeom prst="rect">
            <a:avLst/>
          </a:prstGeom>
        </p:spPr>
      </p:pic>
      <p:pic>
        <p:nvPicPr>
          <p:cNvPr id="4098" name="Picture 2" descr="COG of each segment of an adult male human body [7]. | Download  High-Resolution Scientific Diagram">
            <a:extLst>
              <a:ext uri="{FF2B5EF4-FFF2-40B4-BE49-F238E27FC236}">
                <a16:creationId xmlns:a16="http://schemas.microsoft.com/office/drawing/2014/main" id="{9A79DA6A-800E-741A-9C47-AC55417C8C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6147" y="182245"/>
            <a:ext cx="3098482" cy="309848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9FA740C-87A9-AE87-A19C-72B08831D90D}"/>
              </a:ext>
            </a:extLst>
          </p:cNvPr>
          <p:cNvPicPr>
            <a:picLocks noChangeAspect="1"/>
          </p:cNvPicPr>
          <p:nvPr/>
        </p:nvPicPr>
        <p:blipFill>
          <a:blip r:embed="rId4"/>
          <a:stretch>
            <a:fillRect/>
          </a:stretch>
        </p:blipFill>
        <p:spPr>
          <a:xfrm>
            <a:off x="7276146" y="3280727"/>
            <a:ext cx="3098481" cy="2825433"/>
          </a:xfrm>
          <a:prstGeom prst="rect">
            <a:avLst/>
          </a:prstGeom>
        </p:spPr>
      </p:pic>
    </p:spTree>
    <p:extLst>
      <p:ext uri="{BB962C8B-B14F-4D97-AF65-F5344CB8AC3E}">
        <p14:creationId xmlns:p14="http://schemas.microsoft.com/office/powerpoint/2010/main" val="94620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DE85B-F2E6-7A11-D313-3D1E59610537}"/>
              </a:ext>
            </a:extLst>
          </p:cNvPr>
          <p:cNvSpPr>
            <a:spLocks noGrp="1"/>
          </p:cNvSpPr>
          <p:nvPr>
            <p:ph type="title"/>
          </p:nvPr>
        </p:nvSpPr>
        <p:spPr/>
        <p:txBody>
          <a:bodyPr>
            <a:normAutofit/>
          </a:bodyPr>
          <a:lstStyle/>
          <a:p>
            <a:pPr algn="ctr"/>
            <a:r>
              <a:rPr lang="en-IN" sz="5400" b="1" dirty="0">
                <a:latin typeface="Algerian" panose="04020705040A02060702" pitchFamily="82" charset="0"/>
              </a:rPr>
              <a:t>COG OF HUMAN BODY</a:t>
            </a:r>
            <a:endParaRPr lang="en-IN" sz="5400" dirty="0"/>
          </a:p>
        </p:txBody>
      </p:sp>
      <p:sp>
        <p:nvSpPr>
          <p:cNvPr id="3" name="Content Placeholder 2">
            <a:extLst>
              <a:ext uri="{FF2B5EF4-FFF2-40B4-BE49-F238E27FC236}">
                <a16:creationId xmlns:a16="http://schemas.microsoft.com/office/drawing/2014/main" id="{A613ADFC-5135-798F-8FD1-A19E0A8B64B9}"/>
              </a:ext>
            </a:extLst>
          </p:cNvPr>
          <p:cNvSpPr>
            <a:spLocks noGrp="1"/>
          </p:cNvSpPr>
          <p:nvPr>
            <p:ph idx="1"/>
          </p:nvPr>
        </p:nvSpPr>
        <p:spPr>
          <a:xfrm>
            <a:off x="838200" y="1940560"/>
            <a:ext cx="10515600" cy="4236403"/>
          </a:xfrm>
        </p:spPr>
        <p:txBody>
          <a:bodyPr>
            <a:normAutofit lnSpcReduction="10000"/>
          </a:bodyPr>
          <a:lstStyle/>
          <a:p>
            <a:r>
              <a:rPr lang="en-IN" dirty="0"/>
              <a:t>When all the segments of the body are combined and the body is taken as a single rigid object in anatomical position, the COG of the body lies approximately anterior to the second sacral vertebrae</a:t>
            </a:r>
          </a:p>
          <a:p>
            <a:r>
              <a:rPr lang="en-IN" dirty="0"/>
              <a:t>The LOG falls between the person’s feet. </a:t>
            </a:r>
          </a:p>
          <a:p>
            <a:r>
              <a:rPr lang="en-IN" dirty="0"/>
              <a:t>If the body is considered to be component of a rigid upper body and a rigid lower limb segment while the body flexes itself forwards the COG will be located anterior to human body with moving of the COG outside the human body</a:t>
            </a:r>
          </a:p>
          <a:p>
            <a:r>
              <a:rPr lang="en-IN" dirty="0"/>
              <a:t>However the combined COG for both the segments in anatomical position will still lie at S2 level.</a:t>
            </a:r>
          </a:p>
          <a:p>
            <a:r>
              <a:rPr lang="en-IN" dirty="0"/>
              <a:t>When the trunk is inclined forward or backwards or more disproportionate arrangement of segments the body segments will produce new COG</a:t>
            </a:r>
          </a:p>
          <a:p>
            <a:endParaRPr lang="en-IN" dirty="0"/>
          </a:p>
        </p:txBody>
      </p:sp>
    </p:spTree>
    <p:extLst>
      <p:ext uri="{BB962C8B-B14F-4D97-AF65-F5344CB8AC3E}">
        <p14:creationId xmlns:p14="http://schemas.microsoft.com/office/powerpoint/2010/main" val="2097634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he analysis of movement | Anesthesia Key">
            <a:extLst>
              <a:ext uri="{FF2B5EF4-FFF2-40B4-BE49-F238E27FC236}">
                <a16:creationId xmlns:a16="http://schemas.microsoft.com/office/drawing/2014/main" id="{BD16D80A-73D4-446D-8292-27C39529AB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841" y="789165"/>
            <a:ext cx="7418388" cy="560147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osture &amp; the neutral spine - Feelgood Fitness">
            <a:extLst>
              <a:ext uri="{FF2B5EF4-FFF2-40B4-BE49-F238E27FC236}">
                <a16:creationId xmlns:a16="http://schemas.microsoft.com/office/drawing/2014/main" id="{35D6E14C-7A6B-F5E8-E513-837497F522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201" y="160902"/>
            <a:ext cx="3304068" cy="6229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13591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35</TotalTime>
  <Words>908</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Agency FB</vt:lpstr>
      <vt:lpstr>Algerian</vt:lpstr>
      <vt:lpstr>Arial</vt:lpstr>
      <vt:lpstr>Gill Sans MT</vt:lpstr>
      <vt:lpstr>Gallery</vt:lpstr>
      <vt:lpstr>GRAVITY</vt:lpstr>
      <vt:lpstr>DEFINITION</vt:lpstr>
      <vt:lpstr>CENTRE OF GRAVITY</vt:lpstr>
      <vt:lpstr>PowerPoint Presentation</vt:lpstr>
      <vt:lpstr>LINE OF GRAVITY</vt:lpstr>
      <vt:lpstr>SEGMENTAL COG</vt:lpstr>
      <vt:lpstr>PowerPoint Presentation</vt:lpstr>
      <vt:lpstr>COG OF HUMAN BODY</vt:lpstr>
      <vt:lpstr>PowerPoint Presentation</vt:lpstr>
      <vt:lpstr>STABILITY AND THE CENTRE OF GRAVITY</vt:lpstr>
      <vt:lpstr>PowerPoint Presentation</vt:lpstr>
      <vt:lpstr>RELATIONS OF THE COG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GRAVITY</dc:title>
  <dc:creator>apoorva srivastava</dc:creator>
  <cp:lastModifiedBy>apoorva srivastava</cp:lastModifiedBy>
  <cp:revision>3</cp:revision>
  <dcterms:created xsi:type="dcterms:W3CDTF">2022-11-01T14:41:29Z</dcterms:created>
  <dcterms:modified xsi:type="dcterms:W3CDTF">2022-11-15T09:04:56Z</dcterms:modified>
</cp:coreProperties>
</file>