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35"/>
  </p:notesMasterIdLst>
  <p:sldIdLst>
    <p:sldId id="286" r:id="rId2"/>
    <p:sldId id="287" r:id="rId3"/>
    <p:sldId id="285" r:id="rId4"/>
    <p:sldId id="289" r:id="rId5"/>
    <p:sldId id="288" r:id="rId6"/>
    <p:sldId id="291" r:id="rId7"/>
    <p:sldId id="292" r:id="rId8"/>
    <p:sldId id="342" r:id="rId9"/>
    <p:sldId id="290" r:id="rId10"/>
    <p:sldId id="293" r:id="rId11"/>
    <p:sldId id="295" r:id="rId12"/>
    <p:sldId id="296" r:id="rId13"/>
    <p:sldId id="297" r:id="rId14"/>
    <p:sldId id="298" r:id="rId15"/>
    <p:sldId id="343" r:id="rId16"/>
    <p:sldId id="299" r:id="rId17"/>
    <p:sldId id="300" r:id="rId18"/>
    <p:sldId id="302" r:id="rId19"/>
    <p:sldId id="303" r:id="rId20"/>
    <p:sldId id="304" r:id="rId21"/>
    <p:sldId id="305" r:id="rId22"/>
    <p:sldId id="309" r:id="rId23"/>
    <p:sldId id="310" r:id="rId24"/>
    <p:sldId id="311" r:id="rId25"/>
    <p:sldId id="312" r:id="rId26"/>
    <p:sldId id="313" r:id="rId27"/>
    <p:sldId id="314" r:id="rId28"/>
    <p:sldId id="315" r:id="rId29"/>
    <p:sldId id="316" r:id="rId30"/>
    <p:sldId id="317" r:id="rId31"/>
    <p:sldId id="318" r:id="rId32"/>
    <p:sldId id="319" r:id="rId33"/>
    <p:sldId id="32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2600"/>
    <a:srgbClr val="961A5B"/>
    <a:srgbClr val="4C216D"/>
    <a:srgbClr val="39693A"/>
    <a:srgbClr val="5B0511"/>
    <a:srgbClr val="469D23"/>
    <a:srgbClr val="009600"/>
    <a:srgbClr val="002200"/>
    <a:srgbClr val="00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14226A-A935-4E86-AD85-88F8430FD0CA}" type="datetimeFigureOut">
              <a:rPr lang="en-US" smtClean="0"/>
              <a:pPr/>
              <a:t>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D7CEC2-B4E8-4B86-B067-CD437244C90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6B67C06-DA4E-4AD4-9531-426975962BCE}" type="datetimeFigureOut">
              <a:rPr lang="en-US" smtClean="0"/>
              <a:pPr/>
              <a:t>2/1/2017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70F6C14-F651-4C94-8193-B0D79D93E6F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B67C06-DA4E-4AD4-9531-426975962BCE}" type="datetimeFigureOut">
              <a:rPr lang="en-US" smtClean="0"/>
              <a:pPr/>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F6C14-F651-4C94-8193-B0D79D93E6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B67C06-DA4E-4AD4-9531-426975962BCE}" type="datetimeFigureOut">
              <a:rPr lang="en-US" smtClean="0"/>
              <a:pPr/>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F6C14-F651-4C94-8193-B0D79D93E6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B67C06-DA4E-4AD4-9531-426975962BCE}" type="datetimeFigureOut">
              <a:rPr lang="en-US" smtClean="0"/>
              <a:pPr/>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F6C14-F651-4C94-8193-B0D79D93E6F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6B67C06-DA4E-4AD4-9531-426975962BCE}" type="datetimeFigureOut">
              <a:rPr lang="en-US" smtClean="0"/>
              <a:pPr/>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F6C14-F651-4C94-8193-B0D79D93E6F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B67C06-DA4E-4AD4-9531-426975962BCE}" type="datetimeFigureOut">
              <a:rPr lang="en-US" smtClean="0"/>
              <a:pPr/>
              <a:t>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F6C14-F651-4C94-8193-B0D79D93E6F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6B67C06-DA4E-4AD4-9531-426975962BCE}" type="datetimeFigureOut">
              <a:rPr lang="en-US" smtClean="0"/>
              <a:pPr/>
              <a:t>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0F6C14-F651-4C94-8193-B0D79D93E6F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6B67C06-DA4E-4AD4-9531-426975962BCE}" type="datetimeFigureOut">
              <a:rPr lang="en-US" smtClean="0"/>
              <a:pPr/>
              <a:t>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0F6C14-F651-4C94-8193-B0D79D93E6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67C06-DA4E-4AD4-9531-426975962BCE}" type="datetimeFigureOut">
              <a:rPr lang="en-US" smtClean="0"/>
              <a:pPr/>
              <a:t>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0F6C14-F651-4C94-8193-B0D79D93E6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B67C06-DA4E-4AD4-9531-426975962BCE}" type="datetimeFigureOut">
              <a:rPr lang="en-US" smtClean="0"/>
              <a:pPr/>
              <a:t>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F6C14-F651-4C94-8193-B0D79D93E6F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6B67C06-DA4E-4AD4-9531-426975962BCE}" type="datetimeFigureOut">
              <a:rPr lang="en-US" smtClean="0"/>
              <a:pPr/>
              <a:t>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70F6C14-F651-4C94-8193-B0D79D93E6F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6B67C06-DA4E-4AD4-9531-426975962BCE}" type="datetimeFigureOut">
              <a:rPr lang="en-US" smtClean="0"/>
              <a:pPr/>
              <a:t>2/1/2017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70F6C14-F651-4C94-8193-B0D79D93E6F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133600"/>
            <a:ext cx="8674875" cy="646331"/>
          </a:xfrm>
          <a:prstGeom prst="rect">
            <a:avLst/>
          </a:prstGeom>
        </p:spPr>
        <p:txBody>
          <a:bodyPr wrap="none">
            <a:spAutoFit/>
          </a:bodyPr>
          <a:lstStyle/>
          <a:p>
            <a:r>
              <a:rPr lang="en-IN" sz="3600" b="1" dirty="0" smtClean="0">
                <a:solidFill>
                  <a:schemeClr val="accent3">
                    <a:lumMod val="60000"/>
                    <a:lumOff val="40000"/>
                  </a:schemeClr>
                </a:solidFill>
              </a:rPr>
              <a:t>Gastro retentive Drug Delivery Systems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38748"/>
            <a:ext cx="9067800" cy="5262979"/>
          </a:xfrm>
          <a:prstGeom prst="rect">
            <a:avLst/>
          </a:prstGeom>
        </p:spPr>
        <p:txBody>
          <a:bodyPr wrap="square">
            <a:spAutoFit/>
          </a:bodyPr>
          <a:lstStyle/>
          <a:p>
            <a:r>
              <a:rPr lang="en-IN" sz="2400" b="1" dirty="0" smtClean="0"/>
              <a:t>FACTORS CONTROLLING GASTRIC RETENTION OF DOSAGE</a:t>
            </a:r>
          </a:p>
          <a:p>
            <a:r>
              <a:rPr lang="en-IN" sz="2400" b="1" dirty="0" smtClean="0"/>
              <a:t>FORMS</a:t>
            </a:r>
          </a:p>
          <a:p>
            <a:endParaRPr lang="en-IN" sz="2400" b="1" dirty="0" smtClean="0"/>
          </a:p>
          <a:p>
            <a:pPr marL="457200" indent="-457200">
              <a:buAutoNum type="arabicPeriod"/>
            </a:pPr>
            <a:r>
              <a:rPr lang="en-IN" sz="2400" b="1" dirty="0" smtClean="0"/>
              <a:t>Density of dosage form</a:t>
            </a:r>
          </a:p>
          <a:p>
            <a:pPr marL="457200" indent="-457200"/>
            <a:endParaRPr lang="en-IN" sz="2400" dirty="0" smtClean="0"/>
          </a:p>
          <a:p>
            <a:pPr marL="457200" indent="-457200">
              <a:buFont typeface="Wingdings" pitchFamily="2" charset="2"/>
              <a:buChar char="q"/>
            </a:pPr>
            <a:r>
              <a:rPr lang="en-IN" sz="2400" dirty="0" smtClean="0"/>
              <a:t>Dosage forms having a density lower than that of gastric fluid experience floating behaviour and hence gastric retention.</a:t>
            </a:r>
          </a:p>
          <a:p>
            <a:pPr marL="457200" indent="-457200">
              <a:buFont typeface="Wingdings" pitchFamily="2" charset="2"/>
              <a:buChar char="q"/>
            </a:pPr>
            <a:endParaRPr lang="en-IN" sz="2400" dirty="0" smtClean="0"/>
          </a:p>
          <a:p>
            <a:pPr marL="457200" indent="-457200">
              <a:buFont typeface="Wingdings" pitchFamily="2" charset="2"/>
              <a:buChar char="q"/>
            </a:pPr>
            <a:r>
              <a:rPr lang="en-IN" sz="2400" dirty="0" smtClean="0"/>
              <a:t>A density of &lt;1.0 gm/ml is required to exhibit floating property.</a:t>
            </a:r>
          </a:p>
          <a:p>
            <a:pPr marL="457200" indent="-457200">
              <a:buFont typeface="Wingdings" pitchFamily="2" charset="2"/>
              <a:buChar char="q"/>
            </a:pPr>
            <a:endParaRPr lang="en-IN" sz="2400" dirty="0" smtClean="0"/>
          </a:p>
          <a:p>
            <a:pPr marL="457200" indent="-457200">
              <a:buFont typeface="Wingdings" pitchFamily="2" charset="2"/>
              <a:buChar char="q"/>
            </a:pPr>
            <a:r>
              <a:rPr lang="en-IN" sz="2400" dirty="0" smtClean="0"/>
              <a:t>However, the floating tendency of the dosage form usually decreases as a function of time, as the dosage form gets immersed into the fluid, as a result of the development of hydrodynamic equilibrium.</a:t>
            </a:r>
            <a:endParaRPr lang="en-IN"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938748"/>
            <a:ext cx="9067800" cy="4893647"/>
          </a:xfrm>
          <a:prstGeom prst="rect">
            <a:avLst/>
          </a:prstGeom>
        </p:spPr>
        <p:txBody>
          <a:bodyPr wrap="square">
            <a:spAutoFit/>
          </a:bodyPr>
          <a:lstStyle/>
          <a:p>
            <a:pPr algn="just"/>
            <a:r>
              <a:rPr lang="en-IN" sz="2400" b="1" dirty="0" smtClean="0"/>
              <a:t>2. Shape and size of the dosage form</a:t>
            </a:r>
          </a:p>
          <a:p>
            <a:pPr algn="just"/>
            <a:endParaRPr lang="en-IN" sz="2400" b="1" dirty="0" smtClean="0"/>
          </a:p>
          <a:p>
            <a:pPr algn="just">
              <a:buFont typeface="Wingdings" pitchFamily="2" charset="2"/>
              <a:buChar char="q"/>
            </a:pPr>
            <a:r>
              <a:rPr lang="en-IN" sz="2400" dirty="0" smtClean="0"/>
              <a:t>The mean gastric residence times of non-floating dosage forms are highly variable and greatly dependent on their size, which may be large, medium and small units.</a:t>
            </a:r>
          </a:p>
          <a:p>
            <a:pPr algn="just">
              <a:buFont typeface="Wingdings" pitchFamily="2" charset="2"/>
              <a:buChar char="q"/>
            </a:pPr>
            <a:endParaRPr lang="en-IN" sz="2400" dirty="0" smtClean="0"/>
          </a:p>
          <a:p>
            <a:pPr algn="just">
              <a:buFont typeface="Wingdings" pitchFamily="2" charset="2"/>
              <a:buChar char="q"/>
            </a:pPr>
            <a:r>
              <a:rPr lang="en-IN" sz="2400" dirty="0" smtClean="0"/>
              <a:t>In most cases, the larger the dosage form the greater will be the gastric retention time (GRT) due to the larger size of the dosage form would not allow this to quickly pass through the pyloric </a:t>
            </a:r>
            <a:r>
              <a:rPr lang="en-IN" sz="2400" dirty="0" err="1" smtClean="0"/>
              <a:t>antrum</a:t>
            </a:r>
            <a:r>
              <a:rPr lang="en-IN" sz="2400" dirty="0" smtClean="0"/>
              <a:t> into the intestine.</a:t>
            </a:r>
          </a:p>
          <a:p>
            <a:pPr algn="just">
              <a:buFont typeface="Wingdings" pitchFamily="2" charset="2"/>
              <a:buChar char="q"/>
            </a:pPr>
            <a:endParaRPr lang="en-IN" sz="2400" dirty="0" smtClean="0"/>
          </a:p>
          <a:p>
            <a:pPr algn="just">
              <a:buFont typeface="Wingdings" pitchFamily="2" charset="2"/>
              <a:buChar char="q"/>
            </a:pPr>
            <a:r>
              <a:rPr lang="en-IN" sz="2400" dirty="0" smtClean="0"/>
              <a:t>Ring-shaped and tetrahedron-shaped devices have a better gastric residence time as compared with other shapes.</a:t>
            </a:r>
            <a:endParaRPr lang="en-IN"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67561"/>
            <a:ext cx="9067800" cy="4524315"/>
          </a:xfrm>
          <a:prstGeom prst="rect">
            <a:avLst/>
          </a:prstGeom>
        </p:spPr>
        <p:txBody>
          <a:bodyPr wrap="square">
            <a:spAutoFit/>
          </a:bodyPr>
          <a:lstStyle/>
          <a:p>
            <a:pPr algn="just"/>
            <a:r>
              <a:rPr lang="en-IN" sz="2400" b="1" dirty="0" smtClean="0"/>
              <a:t>3. Food intake and nature of food</a:t>
            </a:r>
          </a:p>
          <a:p>
            <a:pPr algn="just"/>
            <a:endParaRPr lang="en-IN" sz="2400" b="1" dirty="0" smtClean="0"/>
          </a:p>
          <a:p>
            <a:pPr algn="just">
              <a:buFont typeface="Wingdings" pitchFamily="2" charset="2"/>
              <a:buChar char="q"/>
            </a:pPr>
            <a:r>
              <a:rPr lang="en-IN" sz="2400" dirty="0" smtClean="0"/>
              <a:t>Food intake, the nature of the food, caloric content, and frequency of feeding have a profound effect on the gastric retention of dosage forms.</a:t>
            </a:r>
          </a:p>
          <a:p>
            <a:pPr algn="just">
              <a:buFont typeface="Wingdings" pitchFamily="2" charset="2"/>
              <a:buChar char="q"/>
            </a:pPr>
            <a:endParaRPr lang="en-IN" sz="2400" dirty="0" smtClean="0"/>
          </a:p>
          <a:p>
            <a:pPr algn="just">
              <a:buFont typeface="Wingdings" pitchFamily="2" charset="2"/>
              <a:buChar char="q"/>
            </a:pPr>
            <a:r>
              <a:rPr lang="en-IN" sz="2400" dirty="0" smtClean="0"/>
              <a:t>The presence or absence of food in the stomach influences the GRT of the dosage form.</a:t>
            </a:r>
          </a:p>
          <a:p>
            <a:pPr algn="just">
              <a:buFont typeface="Wingdings" pitchFamily="2" charset="2"/>
              <a:buChar char="q"/>
            </a:pPr>
            <a:endParaRPr lang="en-IN" sz="2400" dirty="0" smtClean="0"/>
          </a:p>
          <a:p>
            <a:pPr algn="just">
              <a:buFont typeface="Wingdings" pitchFamily="2" charset="2"/>
              <a:buChar char="q"/>
            </a:pPr>
            <a:r>
              <a:rPr lang="en-IN" sz="2400" dirty="0" smtClean="0"/>
              <a:t>Usually, the presence of food increases the GRT of the dosage form and increases drug absorption by allowing it to stay at the absorption site for a longer time.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67561"/>
            <a:ext cx="9067800" cy="3416320"/>
          </a:xfrm>
          <a:prstGeom prst="rect">
            <a:avLst/>
          </a:prstGeom>
        </p:spPr>
        <p:txBody>
          <a:bodyPr wrap="square">
            <a:spAutoFit/>
          </a:bodyPr>
          <a:lstStyle/>
          <a:p>
            <a:pPr algn="just"/>
            <a:r>
              <a:rPr lang="en-IN" sz="2400" b="1" dirty="0" smtClean="0"/>
              <a:t>4. Effect of gender, posture and age</a:t>
            </a:r>
          </a:p>
          <a:p>
            <a:pPr algn="just"/>
            <a:endParaRPr lang="en-IN" sz="2400" b="1" dirty="0" smtClean="0"/>
          </a:p>
          <a:p>
            <a:pPr algn="just">
              <a:buFont typeface="Wingdings" pitchFamily="2" charset="2"/>
              <a:buChar char="q"/>
            </a:pPr>
            <a:r>
              <a:rPr lang="en-IN" sz="2400" dirty="0" smtClean="0"/>
              <a:t>Generally females have slower gastric emptying rates than male.</a:t>
            </a:r>
          </a:p>
          <a:p>
            <a:pPr algn="just">
              <a:buFont typeface="Wingdings" pitchFamily="2" charset="2"/>
              <a:buChar char="q"/>
            </a:pPr>
            <a:endParaRPr lang="en-IN" sz="2400" dirty="0" smtClean="0"/>
          </a:p>
          <a:p>
            <a:pPr algn="just">
              <a:buFont typeface="Wingdings" pitchFamily="2" charset="2"/>
              <a:buChar char="q"/>
            </a:pPr>
            <a:r>
              <a:rPr lang="en-IN" sz="2400" dirty="0" smtClean="0"/>
              <a:t>The effect of posture does not have any significant difference in the mean gastric retention time (GRT) for individuals in upright, ambulatory and supine state.</a:t>
            </a:r>
          </a:p>
          <a:p>
            <a:pPr algn="just">
              <a:buFont typeface="Wingdings" pitchFamily="2" charset="2"/>
              <a:buChar char="q"/>
            </a:pPr>
            <a:endParaRPr lang="en-IN" sz="2400" dirty="0" smtClean="0"/>
          </a:p>
          <a:p>
            <a:pPr algn="just">
              <a:buFont typeface="Wingdings" pitchFamily="2" charset="2"/>
              <a:buChar char="q"/>
            </a:pPr>
            <a:r>
              <a:rPr lang="en-IN" sz="2400" dirty="0" smtClean="0"/>
              <a:t>In case of elderly persons, gastric emptying is slowed down.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
            <a:ext cx="9067800" cy="6740307"/>
          </a:xfrm>
          <a:prstGeom prst="rect">
            <a:avLst/>
          </a:prstGeom>
        </p:spPr>
        <p:txBody>
          <a:bodyPr wrap="square">
            <a:spAutoFit/>
          </a:bodyPr>
          <a:lstStyle/>
          <a:p>
            <a:pPr>
              <a:lnSpc>
                <a:spcPct val="150000"/>
              </a:lnSpc>
            </a:pPr>
            <a:r>
              <a:rPr lang="en-IN" sz="2400" b="1" dirty="0" smtClean="0"/>
              <a:t>POTENTIAL DRUG CANDIDATES FOR GASTRORETENTIVE</a:t>
            </a:r>
          </a:p>
          <a:p>
            <a:pPr>
              <a:lnSpc>
                <a:spcPct val="150000"/>
              </a:lnSpc>
            </a:pPr>
            <a:r>
              <a:rPr lang="en-IN" sz="2400" b="1" dirty="0" smtClean="0"/>
              <a:t>DRUG DELIVERY SYSTEMS</a:t>
            </a:r>
          </a:p>
          <a:p>
            <a:pPr>
              <a:lnSpc>
                <a:spcPct val="150000"/>
              </a:lnSpc>
            </a:pPr>
            <a:r>
              <a:rPr lang="en-IN" sz="2400" dirty="0" smtClean="0"/>
              <a:t>1. Drugs those are locally active in the stomach</a:t>
            </a:r>
          </a:p>
          <a:p>
            <a:pPr>
              <a:lnSpc>
                <a:spcPct val="150000"/>
              </a:lnSpc>
            </a:pPr>
            <a:r>
              <a:rPr lang="en-IN" sz="2400" dirty="0" smtClean="0"/>
              <a:t>e.g. </a:t>
            </a:r>
            <a:r>
              <a:rPr lang="en-IN" sz="2400" dirty="0" err="1" smtClean="0"/>
              <a:t>misroprostol</a:t>
            </a:r>
            <a:r>
              <a:rPr lang="en-IN" sz="2400" dirty="0" smtClean="0"/>
              <a:t>, antacids etc.</a:t>
            </a:r>
          </a:p>
          <a:p>
            <a:pPr>
              <a:lnSpc>
                <a:spcPct val="150000"/>
              </a:lnSpc>
            </a:pPr>
            <a:r>
              <a:rPr lang="en-IN" sz="2400" dirty="0" smtClean="0"/>
              <a:t>2. Drugs that have narrow absorption window GIT</a:t>
            </a:r>
          </a:p>
          <a:p>
            <a:pPr>
              <a:lnSpc>
                <a:spcPct val="150000"/>
              </a:lnSpc>
            </a:pPr>
            <a:r>
              <a:rPr lang="en-IN" sz="2400" dirty="0" smtClean="0"/>
              <a:t>e.g. L-DOPA, </a:t>
            </a:r>
            <a:r>
              <a:rPr lang="en-IN" sz="2400" dirty="0" err="1" smtClean="0"/>
              <a:t>para</a:t>
            </a:r>
            <a:r>
              <a:rPr lang="en-IN" sz="2400" dirty="0" smtClean="0"/>
              <a:t> </a:t>
            </a:r>
            <a:r>
              <a:rPr lang="en-IN" sz="2400" dirty="0" err="1" smtClean="0"/>
              <a:t>aminobenzoic</a:t>
            </a:r>
            <a:r>
              <a:rPr lang="en-IN" sz="2400" dirty="0" smtClean="0"/>
              <a:t> acid, </a:t>
            </a:r>
            <a:r>
              <a:rPr lang="en-IN" sz="2400" dirty="0" err="1" smtClean="0"/>
              <a:t>furosemide</a:t>
            </a:r>
            <a:r>
              <a:rPr lang="en-IN" sz="2400" dirty="0" smtClean="0"/>
              <a:t>, riboflavin etc.</a:t>
            </a:r>
          </a:p>
          <a:p>
            <a:pPr>
              <a:lnSpc>
                <a:spcPct val="150000"/>
              </a:lnSpc>
            </a:pPr>
            <a:r>
              <a:rPr lang="en-IN" sz="2400" dirty="0" smtClean="0"/>
              <a:t>3. Drugs those are unstable in the intestinal or colonic environment</a:t>
            </a:r>
          </a:p>
          <a:p>
            <a:pPr>
              <a:lnSpc>
                <a:spcPct val="150000"/>
              </a:lnSpc>
            </a:pPr>
            <a:r>
              <a:rPr lang="en-IN" sz="2400" dirty="0" smtClean="0"/>
              <a:t>e.g. </a:t>
            </a:r>
            <a:r>
              <a:rPr lang="en-IN" sz="2400" dirty="0" err="1" smtClean="0"/>
              <a:t>captopril</a:t>
            </a:r>
            <a:r>
              <a:rPr lang="en-IN" sz="2400" dirty="0" smtClean="0"/>
              <a:t>, ranitidine </a:t>
            </a:r>
            <a:r>
              <a:rPr lang="en-IN" sz="2400" dirty="0" err="1" smtClean="0"/>
              <a:t>HCl</a:t>
            </a:r>
            <a:r>
              <a:rPr lang="en-IN" sz="2400" dirty="0" smtClean="0"/>
              <a:t>, </a:t>
            </a:r>
            <a:r>
              <a:rPr lang="en-IN" sz="2400" dirty="0" err="1" smtClean="0"/>
              <a:t>metronidazole</a:t>
            </a:r>
            <a:r>
              <a:rPr lang="en-IN" sz="2400" dirty="0" smtClean="0"/>
              <a:t>.</a:t>
            </a:r>
          </a:p>
          <a:p>
            <a:pPr>
              <a:lnSpc>
                <a:spcPct val="150000"/>
              </a:lnSpc>
            </a:pPr>
            <a:r>
              <a:rPr lang="en-IN" sz="2400" dirty="0" smtClean="0"/>
              <a:t>4. Drugs that disturb normal colonic microbes</a:t>
            </a:r>
          </a:p>
          <a:p>
            <a:pPr>
              <a:lnSpc>
                <a:spcPct val="150000"/>
              </a:lnSpc>
            </a:pPr>
            <a:r>
              <a:rPr lang="en-IN" sz="2400" dirty="0" smtClean="0"/>
              <a:t>e.g. antibiotics against </a:t>
            </a:r>
            <a:r>
              <a:rPr lang="en-IN" sz="2400" i="1" dirty="0" smtClean="0"/>
              <a:t>Helicobacter pylori.</a:t>
            </a:r>
          </a:p>
          <a:p>
            <a:pPr>
              <a:lnSpc>
                <a:spcPct val="150000"/>
              </a:lnSpc>
            </a:pPr>
            <a:r>
              <a:rPr lang="en-IN" sz="2400" dirty="0" smtClean="0"/>
              <a:t>5. Drugs that exhibit low solubility at high pH values</a:t>
            </a:r>
          </a:p>
          <a:p>
            <a:pPr>
              <a:lnSpc>
                <a:spcPct val="150000"/>
              </a:lnSpc>
            </a:pPr>
            <a:r>
              <a:rPr lang="en-IN" sz="2400" dirty="0" smtClean="0"/>
              <a:t>e.g. diazepam, </a:t>
            </a:r>
            <a:r>
              <a:rPr lang="en-IN" sz="2400" dirty="0" err="1" smtClean="0"/>
              <a:t>chlordiazepoxide</a:t>
            </a:r>
            <a:r>
              <a:rPr lang="en-IN" sz="2400" dirty="0" smtClean="0"/>
              <a:t>, </a:t>
            </a:r>
            <a:r>
              <a:rPr lang="en-IN" sz="2400" dirty="0" err="1" smtClean="0"/>
              <a:t>verapamil</a:t>
            </a:r>
            <a:r>
              <a:rPr lang="en-IN" sz="2400" dirty="0" smtClean="0"/>
              <a:t> </a:t>
            </a:r>
            <a:r>
              <a:rPr lang="en-IN" sz="2400" dirty="0" err="1" smtClean="0"/>
              <a:t>HCl</a:t>
            </a:r>
            <a:endParaRPr lang="en-IN"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371475" y="838201"/>
            <a:ext cx="8543925" cy="5943599"/>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53619"/>
            <a:ext cx="8839200" cy="4708981"/>
          </a:xfrm>
          <a:prstGeom prst="rect">
            <a:avLst/>
          </a:prstGeom>
        </p:spPr>
        <p:txBody>
          <a:bodyPr wrap="square">
            <a:spAutoFit/>
          </a:bodyPr>
          <a:lstStyle/>
          <a:p>
            <a:r>
              <a:rPr lang="en-IN" sz="2400" b="1" dirty="0" smtClean="0"/>
              <a:t>DRUGS THOSE ARE UNSUITABLE FOR GASTRORETENTIVE</a:t>
            </a:r>
          </a:p>
          <a:p>
            <a:r>
              <a:rPr lang="en-IN" sz="2400" b="1" dirty="0" smtClean="0"/>
              <a:t>DRUG DELIVERY SYSTEMS</a:t>
            </a:r>
          </a:p>
          <a:p>
            <a:pPr>
              <a:lnSpc>
                <a:spcPct val="150000"/>
              </a:lnSpc>
            </a:pPr>
            <a:endParaRPr lang="en-IN" sz="2400" b="1" dirty="0" smtClean="0"/>
          </a:p>
          <a:p>
            <a:pPr>
              <a:lnSpc>
                <a:spcPct val="150000"/>
              </a:lnSpc>
            </a:pPr>
            <a:r>
              <a:rPr lang="en-IN" sz="2400" dirty="0" smtClean="0"/>
              <a:t>1. Drugs that have very limited acid solubility</a:t>
            </a:r>
          </a:p>
          <a:p>
            <a:pPr>
              <a:lnSpc>
                <a:spcPct val="150000"/>
              </a:lnSpc>
            </a:pPr>
            <a:r>
              <a:rPr lang="en-IN" sz="2400" dirty="0" smtClean="0"/>
              <a:t>e.g. </a:t>
            </a:r>
            <a:r>
              <a:rPr lang="en-IN" sz="2400" dirty="0" err="1" smtClean="0"/>
              <a:t>phenytoin</a:t>
            </a:r>
            <a:r>
              <a:rPr lang="en-IN" sz="2400" dirty="0" smtClean="0"/>
              <a:t> etc.</a:t>
            </a:r>
          </a:p>
          <a:p>
            <a:pPr>
              <a:lnSpc>
                <a:spcPct val="150000"/>
              </a:lnSpc>
            </a:pPr>
            <a:r>
              <a:rPr lang="en-IN" sz="2400" dirty="0" smtClean="0"/>
              <a:t>2. Drugs that suffer instability in the gastric environment</a:t>
            </a:r>
          </a:p>
          <a:p>
            <a:pPr>
              <a:lnSpc>
                <a:spcPct val="150000"/>
              </a:lnSpc>
            </a:pPr>
            <a:r>
              <a:rPr lang="en-IN" sz="2400" dirty="0" smtClean="0"/>
              <a:t>e.g. erythromycin etc.</a:t>
            </a:r>
          </a:p>
          <a:p>
            <a:pPr>
              <a:lnSpc>
                <a:spcPct val="150000"/>
              </a:lnSpc>
            </a:pPr>
            <a:r>
              <a:rPr lang="en-IN" sz="2400" dirty="0" smtClean="0"/>
              <a:t>3. Drugs intended for selective release in the colon</a:t>
            </a:r>
          </a:p>
          <a:p>
            <a:pPr>
              <a:lnSpc>
                <a:spcPct val="150000"/>
              </a:lnSpc>
            </a:pPr>
            <a:r>
              <a:rPr lang="en-IN" sz="2400" dirty="0" smtClean="0"/>
              <a:t>e.g. 5- amino salicylic acid and corticosteroids etc.</a:t>
            </a:r>
            <a:endParaRPr lang="en-IN"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38200"/>
            <a:ext cx="8686800" cy="4524315"/>
          </a:xfrm>
          <a:prstGeom prst="rect">
            <a:avLst/>
          </a:prstGeom>
        </p:spPr>
        <p:txBody>
          <a:bodyPr wrap="square">
            <a:spAutoFit/>
          </a:bodyPr>
          <a:lstStyle/>
          <a:p>
            <a:pPr algn="just"/>
            <a:r>
              <a:rPr lang="en-IN" sz="2400" b="1" dirty="0" smtClean="0"/>
              <a:t>ADVANTAGES OF GASTRORETENTIVE DRUG DELIVERY</a:t>
            </a:r>
          </a:p>
          <a:p>
            <a:pPr algn="just"/>
            <a:r>
              <a:rPr lang="en-IN" sz="2400" b="1" dirty="0" smtClean="0"/>
              <a:t>SYSTEMS</a:t>
            </a:r>
          </a:p>
          <a:p>
            <a:pPr algn="just"/>
            <a:endParaRPr lang="en-IN" sz="2400" b="1" dirty="0" smtClean="0"/>
          </a:p>
          <a:p>
            <a:pPr marL="457200" indent="-457200" algn="just">
              <a:buAutoNum type="arabicPeriod"/>
            </a:pPr>
            <a:r>
              <a:rPr lang="en-IN" sz="2400" b="1" i="1" dirty="0" smtClean="0"/>
              <a:t>Enhanced bioavailability</a:t>
            </a:r>
          </a:p>
          <a:p>
            <a:pPr marL="457200" indent="-457200" algn="just"/>
            <a:endParaRPr lang="en-IN" sz="2400" b="1" i="1" dirty="0" smtClean="0"/>
          </a:p>
          <a:p>
            <a:pPr algn="just">
              <a:buFont typeface="Wingdings" pitchFamily="2" charset="2"/>
              <a:buChar char="q"/>
            </a:pPr>
            <a:r>
              <a:rPr lang="en-IN" sz="2400" dirty="0" smtClean="0"/>
              <a:t>The bioavailability of riboflavin GRDF is significantly enhanced in comparison to the administration of non-GRDF polymeric formulations.</a:t>
            </a:r>
          </a:p>
          <a:p>
            <a:pPr algn="just">
              <a:buFont typeface="Wingdings" pitchFamily="2" charset="2"/>
              <a:buChar char="q"/>
            </a:pPr>
            <a:endParaRPr lang="en-IN" sz="2400" dirty="0" smtClean="0"/>
          </a:p>
          <a:p>
            <a:pPr algn="just">
              <a:buFont typeface="Wingdings" pitchFamily="2" charset="2"/>
              <a:buChar char="q"/>
            </a:pPr>
            <a:r>
              <a:rPr lang="en-IN" sz="2400" dirty="0" smtClean="0"/>
              <a:t>There are several different processes, related to absorption and transit of the drug in the gastrointestinal tract, that act concomitantly to influence the magnitude of drug absorption.</a:t>
            </a:r>
            <a:endParaRPr lang="en-IN"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38200"/>
            <a:ext cx="8686800" cy="3046988"/>
          </a:xfrm>
          <a:prstGeom prst="rect">
            <a:avLst/>
          </a:prstGeom>
        </p:spPr>
        <p:txBody>
          <a:bodyPr wrap="square">
            <a:spAutoFit/>
          </a:bodyPr>
          <a:lstStyle/>
          <a:p>
            <a:r>
              <a:rPr lang="en-IN" sz="2400" b="1" i="1" dirty="0" smtClean="0"/>
              <a:t>2. Sustained drug delivery/Reduced frequency of dosing</a:t>
            </a:r>
          </a:p>
          <a:p>
            <a:endParaRPr lang="en-IN" sz="2400" dirty="0" smtClean="0"/>
          </a:p>
          <a:p>
            <a:pPr algn="just">
              <a:buFont typeface="Wingdings" pitchFamily="2" charset="2"/>
              <a:buChar char="q"/>
            </a:pPr>
            <a:r>
              <a:rPr lang="en-IN" sz="2400" dirty="0" smtClean="0"/>
              <a:t>For drugs with relatively short biological half life, sustained and slow input from GRDF may result in improved pharmacokinetics and reduced dosing frequency.</a:t>
            </a:r>
          </a:p>
          <a:p>
            <a:pPr algn="just">
              <a:buFont typeface="Wingdings" pitchFamily="2" charset="2"/>
              <a:buChar char="q"/>
            </a:pPr>
            <a:endParaRPr lang="en-IN" sz="2400" dirty="0" smtClean="0"/>
          </a:p>
          <a:p>
            <a:pPr algn="just">
              <a:buFont typeface="Wingdings" pitchFamily="2" charset="2"/>
              <a:buChar char="q"/>
            </a:pPr>
            <a:r>
              <a:rPr lang="en-IN" sz="2400" dirty="0" smtClean="0"/>
              <a:t>This feature is associated with improved patient compliance and thereby improves therapy.</a:t>
            </a:r>
            <a:endParaRPr lang="en-IN"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38200"/>
            <a:ext cx="8686800" cy="3785652"/>
          </a:xfrm>
          <a:prstGeom prst="rect">
            <a:avLst/>
          </a:prstGeom>
        </p:spPr>
        <p:txBody>
          <a:bodyPr wrap="square">
            <a:spAutoFit/>
          </a:bodyPr>
          <a:lstStyle/>
          <a:p>
            <a:r>
              <a:rPr lang="en-IN" sz="2400" b="1" i="1" dirty="0" smtClean="0"/>
              <a:t>3. Targeted therapy for local ailments in the upper GIT</a:t>
            </a:r>
          </a:p>
          <a:p>
            <a:endParaRPr lang="en-IN" sz="2400" dirty="0" smtClean="0"/>
          </a:p>
          <a:p>
            <a:pPr algn="just">
              <a:buFont typeface="Wingdings" pitchFamily="2" charset="2"/>
              <a:buChar char="q"/>
            </a:pPr>
            <a:r>
              <a:rPr lang="en-IN" sz="2400" dirty="0" smtClean="0"/>
              <a:t>The prolonged and sustained administration of the drug from GRDF to the stomach may be advantageous for local therapy in the stomach and small intestine. </a:t>
            </a:r>
          </a:p>
          <a:p>
            <a:pPr algn="just">
              <a:buFont typeface="Wingdings" pitchFamily="2" charset="2"/>
              <a:buChar char="q"/>
            </a:pPr>
            <a:endParaRPr lang="en-IN" sz="2400" dirty="0" smtClean="0"/>
          </a:p>
          <a:p>
            <a:pPr algn="just">
              <a:buFont typeface="Wingdings" pitchFamily="2" charset="2"/>
              <a:buChar char="q"/>
            </a:pPr>
            <a:r>
              <a:rPr lang="en-IN" sz="2400" dirty="0" smtClean="0"/>
              <a:t>By this mode of administration, therapeutic drug concentrations may be attained locally while systemic concentrations, following drug absorption and distribution, are minimal.</a:t>
            </a:r>
            <a:endParaRPr lang="en-IN"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62085"/>
            <a:ext cx="8839200" cy="4524315"/>
          </a:xfrm>
          <a:prstGeom prst="rect">
            <a:avLst/>
          </a:prstGeom>
        </p:spPr>
        <p:txBody>
          <a:bodyPr wrap="square">
            <a:spAutoFit/>
          </a:bodyPr>
          <a:lstStyle/>
          <a:p>
            <a:pPr algn="just"/>
            <a:r>
              <a:rPr lang="en-IN" sz="2400" b="1" dirty="0" smtClean="0"/>
              <a:t>Gastro retentive Drug Delivery Systems</a:t>
            </a:r>
          </a:p>
          <a:p>
            <a:pPr algn="just"/>
            <a:endParaRPr lang="en-IN" sz="2400" b="1" dirty="0" smtClean="0"/>
          </a:p>
          <a:p>
            <a:pPr algn="just">
              <a:buFont typeface="Wingdings" pitchFamily="2" charset="2"/>
              <a:buChar char="q"/>
            </a:pPr>
            <a:r>
              <a:rPr lang="en-IN" sz="2400" dirty="0" smtClean="0"/>
              <a:t>Gastro retentive systems can remain in the gastric region for several hours and hence significantly prolong the gastric residence time of drugs.</a:t>
            </a:r>
          </a:p>
          <a:p>
            <a:pPr algn="just">
              <a:buFont typeface="Wingdings" pitchFamily="2" charset="2"/>
              <a:buChar char="q"/>
            </a:pPr>
            <a:endParaRPr lang="en-IN" sz="2400" dirty="0" smtClean="0"/>
          </a:p>
          <a:p>
            <a:pPr algn="just">
              <a:buFont typeface="Wingdings" pitchFamily="2" charset="2"/>
              <a:buChar char="q"/>
            </a:pPr>
            <a:r>
              <a:rPr lang="en-IN" sz="2400" dirty="0" smtClean="0"/>
              <a:t>Prolonged gastric retention</a:t>
            </a:r>
          </a:p>
          <a:p>
            <a:pPr algn="just"/>
            <a:r>
              <a:rPr lang="en-IN" sz="2400" dirty="0" smtClean="0"/>
              <a:t> </a:t>
            </a:r>
          </a:p>
          <a:p>
            <a:pPr lvl="1" algn="just">
              <a:buFont typeface="Wingdings" pitchFamily="2" charset="2"/>
              <a:buChar char="v"/>
            </a:pPr>
            <a:r>
              <a:rPr lang="en-IN" sz="2400" dirty="0" smtClean="0"/>
              <a:t>improves bioavailability</a:t>
            </a:r>
          </a:p>
          <a:p>
            <a:pPr lvl="1" algn="just">
              <a:buFont typeface="Wingdings" pitchFamily="2" charset="2"/>
              <a:buChar char="v"/>
            </a:pPr>
            <a:r>
              <a:rPr lang="en-IN" sz="2400" dirty="0" smtClean="0"/>
              <a:t>reduces drug waste and </a:t>
            </a:r>
          </a:p>
          <a:p>
            <a:pPr lvl="1" algn="just">
              <a:buFont typeface="Wingdings" pitchFamily="2" charset="2"/>
              <a:buChar char="v"/>
            </a:pPr>
            <a:r>
              <a:rPr lang="en-IN" sz="2400" dirty="0" smtClean="0"/>
              <a:t>improves solubility</a:t>
            </a:r>
          </a:p>
          <a:p>
            <a:pPr lvl="1" algn="just">
              <a:buFont typeface="Wingdings" pitchFamily="2" charset="2"/>
              <a:buChar char="v"/>
            </a:pPr>
            <a:endParaRPr lang="en-IN" sz="24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38200"/>
            <a:ext cx="8686800" cy="4524315"/>
          </a:xfrm>
          <a:prstGeom prst="rect">
            <a:avLst/>
          </a:prstGeom>
        </p:spPr>
        <p:txBody>
          <a:bodyPr wrap="square">
            <a:spAutoFit/>
          </a:bodyPr>
          <a:lstStyle/>
          <a:p>
            <a:r>
              <a:rPr lang="en-IN" sz="2400" b="1" i="1" dirty="0" smtClean="0"/>
              <a:t>4. Reduced fluctuations of drug concentration</a:t>
            </a:r>
          </a:p>
          <a:p>
            <a:endParaRPr lang="en-IN" sz="2400" dirty="0" smtClean="0"/>
          </a:p>
          <a:p>
            <a:pPr algn="just">
              <a:buFont typeface="Wingdings" pitchFamily="2" charset="2"/>
              <a:buChar char="q"/>
            </a:pPr>
            <a:r>
              <a:rPr lang="en-IN" sz="2400" dirty="0" smtClean="0"/>
              <a:t>Continuous input of the drug following GRDF administration produces blood drug concentrations within a narrower range compared to the immediate release dosage forms.</a:t>
            </a:r>
          </a:p>
          <a:p>
            <a:pPr algn="just">
              <a:buFont typeface="Wingdings" pitchFamily="2" charset="2"/>
              <a:buChar char="q"/>
            </a:pPr>
            <a:endParaRPr lang="en-IN" sz="2400" dirty="0" smtClean="0"/>
          </a:p>
          <a:p>
            <a:pPr algn="just">
              <a:buFont typeface="Wingdings" pitchFamily="2" charset="2"/>
              <a:buChar char="q"/>
            </a:pPr>
            <a:r>
              <a:rPr lang="en-IN" sz="2400" dirty="0" smtClean="0"/>
              <a:t>Thus, fluctuations in drug effects are minimized and concentration dependent adverse effects that are associated with peak concentrations can be prevented.</a:t>
            </a:r>
          </a:p>
          <a:p>
            <a:pPr algn="just">
              <a:buFont typeface="Wingdings" pitchFamily="2" charset="2"/>
              <a:buChar char="q"/>
            </a:pPr>
            <a:endParaRPr lang="en-IN" sz="2400" dirty="0" smtClean="0"/>
          </a:p>
          <a:p>
            <a:pPr algn="just">
              <a:buFont typeface="Wingdings" pitchFamily="2" charset="2"/>
              <a:buChar char="q"/>
            </a:pPr>
            <a:r>
              <a:rPr lang="en-IN" sz="2400" dirty="0" smtClean="0"/>
              <a:t> This feature is of special importance for drugs with a narrow therapeutic index.</a:t>
            </a:r>
            <a:endParaRPr lang="en-IN"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38200"/>
            <a:ext cx="8686800" cy="5632311"/>
          </a:xfrm>
          <a:prstGeom prst="rect">
            <a:avLst/>
          </a:prstGeom>
        </p:spPr>
        <p:txBody>
          <a:bodyPr wrap="square">
            <a:spAutoFit/>
          </a:bodyPr>
          <a:lstStyle/>
          <a:p>
            <a:pPr algn="just"/>
            <a:r>
              <a:rPr lang="en-IN" sz="2400" b="1" i="1" dirty="0" smtClean="0"/>
              <a:t>5. Site specific drug delivery</a:t>
            </a:r>
          </a:p>
          <a:p>
            <a:pPr algn="just"/>
            <a:endParaRPr lang="en-IN" sz="2400" b="1" i="1" dirty="0" smtClean="0"/>
          </a:p>
          <a:p>
            <a:pPr algn="just">
              <a:buFont typeface="Wingdings" pitchFamily="2" charset="2"/>
              <a:buChar char="q"/>
            </a:pPr>
            <a:r>
              <a:rPr lang="en-IN" sz="2400" dirty="0" smtClean="0"/>
              <a:t>A floating dosage form is a feasible approach especially for drugs which have limited absorption sites in upper small intestine.</a:t>
            </a:r>
          </a:p>
          <a:p>
            <a:pPr algn="just">
              <a:buFont typeface="Wingdings" pitchFamily="2" charset="2"/>
              <a:buChar char="q"/>
            </a:pPr>
            <a:endParaRPr lang="en-IN" sz="2400" dirty="0" smtClean="0"/>
          </a:p>
          <a:p>
            <a:pPr algn="just">
              <a:buFont typeface="Wingdings" pitchFamily="2" charset="2"/>
              <a:buChar char="q"/>
            </a:pPr>
            <a:r>
              <a:rPr lang="en-IN" sz="2400" dirty="0" smtClean="0"/>
              <a:t>The controlled, slow delivery of drug to the stomach provides sufficient local therapeutic levels and limits the systemic exposure to the drug.</a:t>
            </a:r>
          </a:p>
          <a:p>
            <a:pPr algn="just">
              <a:buFont typeface="Wingdings" pitchFamily="2" charset="2"/>
              <a:buChar char="q"/>
            </a:pPr>
            <a:endParaRPr lang="en-IN" sz="2400" dirty="0" smtClean="0"/>
          </a:p>
          <a:p>
            <a:pPr algn="just">
              <a:buFont typeface="Wingdings" pitchFamily="2" charset="2"/>
              <a:buChar char="q"/>
            </a:pPr>
            <a:r>
              <a:rPr lang="en-IN" sz="2400" dirty="0" smtClean="0"/>
              <a:t>This reduces side effects that are caused by the drug in the blood circulation.</a:t>
            </a:r>
          </a:p>
          <a:p>
            <a:pPr algn="just">
              <a:buFont typeface="Wingdings" pitchFamily="2" charset="2"/>
              <a:buChar char="q"/>
            </a:pPr>
            <a:endParaRPr lang="en-IN" sz="2400" dirty="0" smtClean="0"/>
          </a:p>
          <a:p>
            <a:pPr algn="just">
              <a:buFont typeface="Wingdings" pitchFamily="2" charset="2"/>
              <a:buChar char="q"/>
            </a:pPr>
            <a:r>
              <a:rPr lang="en-IN" sz="2400" dirty="0" smtClean="0"/>
              <a:t>In addition, the prolonged gastric availability from a site directed delivery system may also reduce the dosing frequency</a:t>
            </a:r>
            <a:r>
              <a:rPr lang="en-IN" sz="2400" i="1" dirty="0" smtClean="0"/>
              <a:t>.</a:t>
            </a:r>
            <a:endParaRPr lang="en-IN"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38200"/>
            <a:ext cx="8686800" cy="5262979"/>
          </a:xfrm>
          <a:prstGeom prst="rect">
            <a:avLst/>
          </a:prstGeom>
        </p:spPr>
        <p:txBody>
          <a:bodyPr wrap="square">
            <a:spAutoFit/>
          </a:bodyPr>
          <a:lstStyle/>
          <a:p>
            <a:pPr algn="just"/>
            <a:r>
              <a:rPr lang="en-IN" sz="2400" b="1" dirty="0" smtClean="0"/>
              <a:t>TYPES OF GASTRORETENTIVE DOSAGE FORMS</a:t>
            </a:r>
          </a:p>
          <a:p>
            <a:pPr algn="just"/>
            <a:endParaRPr lang="en-IN" sz="2400" b="1" dirty="0" smtClean="0"/>
          </a:p>
          <a:p>
            <a:pPr algn="just"/>
            <a:r>
              <a:rPr lang="en-IN" sz="2400" b="1" i="1" dirty="0" smtClean="0"/>
              <a:t>Floating drug delivery systems</a:t>
            </a:r>
          </a:p>
          <a:p>
            <a:pPr algn="just">
              <a:buFont typeface="Wingdings" pitchFamily="2" charset="2"/>
              <a:buChar char="q"/>
            </a:pPr>
            <a:endParaRPr lang="en-IN" sz="2400" dirty="0" smtClean="0"/>
          </a:p>
          <a:p>
            <a:pPr algn="just">
              <a:buFont typeface="Wingdings" pitchFamily="2" charset="2"/>
              <a:buChar char="q"/>
            </a:pPr>
            <a:r>
              <a:rPr lang="en-IN" sz="2400" dirty="0" smtClean="0"/>
              <a:t>Floating drug delivery systems (FDDS) have a bulk density less than gastric fluids and so remain buoyant in the stomach without affecting gastric emptying rate for a prolonged period of time.</a:t>
            </a:r>
          </a:p>
          <a:p>
            <a:pPr algn="just">
              <a:buFont typeface="Wingdings" pitchFamily="2" charset="2"/>
              <a:buChar char="q"/>
            </a:pPr>
            <a:r>
              <a:rPr lang="en-IN" sz="2400" dirty="0" smtClean="0"/>
              <a:t>While the system is floating on the gastric contents, the drug is released slowly at the desired rate from the system.</a:t>
            </a:r>
          </a:p>
          <a:p>
            <a:pPr algn="just">
              <a:buFont typeface="Wingdings" pitchFamily="2" charset="2"/>
              <a:buChar char="q"/>
            </a:pPr>
            <a:r>
              <a:rPr lang="en-IN" sz="2400" dirty="0" smtClean="0"/>
              <a:t>After release of drug, the residual system is emptied from the stomach.</a:t>
            </a:r>
          </a:p>
          <a:p>
            <a:pPr algn="just">
              <a:buFont typeface="Wingdings" pitchFamily="2" charset="2"/>
              <a:buChar char="q"/>
            </a:pPr>
            <a:r>
              <a:rPr lang="en-IN" sz="2400" dirty="0" smtClean="0"/>
              <a:t>This results in an increased GRT and a better control of the fluctuations in plasma drug concentration.</a:t>
            </a:r>
            <a:endParaRPr lang="en-IN"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38200"/>
            <a:ext cx="8686800" cy="4154984"/>
          </a:xfrm>
          <a:prstGeom prst="rect">
            <a:avLst/>
          </a:prstGeom>
        </p:spPr>
        <p:txBody>
          <a:bodyPr wrap="square">
            <a:spAutoFit/>
          </a:bodyPr>
          <a:lstStyle/>
          <a:p>
            <a:pPr algn="just"/>
            <a:r>
              <a:rPr lang="en-IN" sz="2400" dirty="0" smtClean="0"/>
              <a:t>FDDS can be divided into </a:t>
            </a:r>
            <a:r>
              <a:rPr lang="en-IN" sz="2400" b="1" dirty="0" smtClean="0"/>
              <a:t>Non-effervescent</a:t>
            </a:r>
            <a:r>
              <a:rPr lang="en-IN" sz="2400" dirty="0" smtClean="0"/>
              <a:t> and </a:t>
            </a:r>
            <a:r>
              <a:rPr lang="en-IN" sz="2400" b="1" dirty="0" smtClean="0"/>
              <a:t>effervescent system</a:t>
            </a:r>
            <a:r>
              <a:rPr lang="en-IN" sz="2400" dirty="0" smtClean="0"/>
              <a:t> </a:t>
            </a:r>
          </a:p>
          <a:p>
            <a:pPr algn="just"/>
            <a:endParaRPr lang="en-IN" sz="2400" dirty="0" smtClean="0"/>
          </a:p>
          <a:p>
            <a:pPr algn="just"/>
            <a:r>
              <a:rPr lang="en-IN" sz="2400" b="1" i="1" dirty="0" smtClean="0"/>
              <a:t>(a) Non-effervescent systems</a:t>
            </a:r>
          </a:p>
          <a:p>
            <a:pPr algn="just"/>
            <a:endParaRPr lang="en-IN" sz="2400" dirty="0" smtClean="0"/>
          </a:p>
          <a:p>
            <a:pPr algn="just">
              <a:buFont typeface="Wingdings" pitchFamily="2" charset="2"/>
              <a:buChar char="q"/>
            </a:pPr>
            <a:r>
              <a:rPr lang="en-IN" sz="2400" dirty="0" smtClean="0"/>
              <a:t> This type of system, after swallowing, swells unrestrained via </a:t>
            </a:r>
            <a:r>
              <a:rPr lang="en-IN" sz="2400" dirty="0" err="1" smtClean="0"/>
              <a:t>imbibition</a:t>
            </a:r>
            <a:r>
              <a:rPr lang="en-IN" sz="2400" dirty="0" smtClean="0"/>
              <a:t> of gastric fluid to an extent that it prevents their exit from the stomach.</a:t>
            </a:r>
          </a:p>
          <a:p>
            <a:pPr algn="just">
              <a:buFont typeface="Wingdings" pitchFamily="2" charset="2"/>
              <a:buChar char="q"/>
            </a:pPr>
            <a:r>
              <a:rPr lang="en-IN" sz="2400" dirty="0" smtClean="0"/>
              <a:t> One of the formulation methods of such dosage forms involves the mixing of the drug with a gel, which swells in contact with gastric fluid after oral administration.</a:t>
            </a:r>
            <a:endParaRPr lang="en-IN"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38200"/>
            <a:ext cx="8839200" cy="5262979"/>
          </a:xfrm>
          <a:prstGeom prst="rect">
            <a:avLst/>
          </a:prstGeom>
        </p:spPr>
        <p:txBody>
          <a:bodyPr wrap="square">
            <a:spAutoFit/>
          </a:bodyPr>
          <a:lstStyle/>
          <a:p>
            <a:r>
              <a:rPr lang="en-IN" sz="2400" dirty="0" smtClean="0"/>
              <a:t>The air trapped by the swollen polymer confers buoyancy to these dosage forms.</a:t>
            </a:r>
          </a:p>
          <a:p>
            <a:endParaRPr lang="en-IN" sz="2400" b="1" dirty="0" smtClean="0"/>
          </a:p>
          <a:p>
            <a:r>
              <a:rPr lang="en-IN" sz="2400" dirty="0" err="1" smtClean="0"/>
              <a:t>Excipients</a:t>
            </a:r>
            <a:r>
              <a:rPr lang="en-IN" sz="2400" dirty="0" smtClean="0"/>
              <a:t> used most commonly in these systems include</a:t>
            </a:r>
          </a:p>
          <a:p>
            <a:endParaRPr lang="en-IN" sz="2400" b="1" dirty="0" smtClean="0"/>
          </a:p>
          <a:p>
            <a:pPr marL="457200" indent="-457200">
              <a:buFont typeface="+mj-lt"/>
              <a:buAutoNum type="arabicPeriod"/>
            </a:pPr>
            <a:r>
              <a:rPr lang="en-IN" sz="2400" b="1" dirty="0" err="1" smtClean="0"/>
              <a:t>Hydroxypropyl</a:t>
            </a:r>
            <a:r>
              <a:rPr lang="en-IN" sz="2400" b="1" dirty="0" smtClean="0"/>
              <a:t> methyl cellulose (HPMC)</a:t>
            </a:r>
          </a:p>
          <a:p>
            <a:pPr marL="457200" indent="-457200">
              <a:buFont typeface="+mj-lt"/>
              <a:buAutoNum type="arabicPeriod"/>
            </a:pPr>
            <a:r>
              <a:rPr lang="en-IN" sz="2400" b="1" dirty="0" err="1" smtClean="0"/>
              <a:t>Polyacrylate</a:t>
            </a:r>
            <a:r>
              <a:rPr lang="en-IN" sz="2400" b="1" dirty="0" smtClean="0"/>
              <a:t> polymers</a:t>
            </a:r>
          </a:p>
          <a:p>
            <a:pPr marL="457200" indent="-457200">
              <a:buFont typeface="+mj-lt"/>
              <a:buAutoNum type="arabicPeriod"/>
            </a:pPr>
            <a:r>
              <a:rPr lang="en-IN" sz="2400" b="1" dirty="0" smtClean="0"/>
              <a:t>Polyvinyl acetate</a:t>
            </a:r>
          </a:p>
          <a:p>
            <a:pPr marL="457200" indent="-457200">
              <a:buFont typeface="+mj-lt"/>
              <a:buAutoNum type="arabicPeriod"/>
            </a:pPr>
            <a:r>
              <a:rPr lang="en-IN" sz="2400" b="1" dirty="0" err="1" smtClean="0"/>
              <a:t>Carbopol</a:t>
            </a:r>
            <a:endParaRPr lang="en-IN" sz="2400" b="1" dirty="0" smtClean="0"/>
          </a:p>
          <a:p>
            <a:pPr marL="457200" indent="-457200">
              <a:buFont typeface="+mj-lt"/>
              <a:buAutoNum type="arabicPeriod"/>
            </a:pPr>
            <a:r>
              <a:rPr lang="en-IN" sz="2400" b="1" dirty="0" smtClean="0"/>
              <a:t>Agar</a:t>
            </a:r>
          </a:p>
          <a:p>
            <a:pPr marL="457200" indent="-457200">
              <a:buFont typeface="+mj-lt"/>
              <a:buAutoNum type="arabicPeriod"/>
            </a:pPr>
            <a:r>
              <a:rPr lang="en-IN" sz="2400" b="1" dirty="0" smtClean="0"/>
              <a:t>Sodium alginate</a:t>
            </a:r>
          </a:p>
          <a:p>
            <a:pPr marL="457200" indent="-457200">
              <a:buFont typeface="+mj-lt"/>
              <a:buAutoNum type="arabicPeriod"/>
            </a:pPr>
            <a:r>
              <a:rPr lang="en-IN" sz="2400" b="1" dirty="0" smtClean="0"/>
              <a:t>Calcium chloride</a:t>
            </a:r>
          </a:p>
          <a:p>
            <a:pPr marL="457200" indent="-457200">
              <a:buFont typeface="+mj-lt"/>
              <a:buAutoNum type="arabicPeriod"/>
            </a:pPr>
            <a:r>
              <a:rPr lang="en-IN" sz="2400" b="1" dirty="0" smtClean="0"/>
              <a:t>Polyethylene oxide</a:t>
            </a:r>
          </a:p>
          <a:p>
            <a:pPr marL="457200" indent="-457200">
              <a:buFont typeface="+mj-lt"/>
              <a:buAutoNum type="arabicPeriod"/>
            </a:pPr>
            <a:r>
              <a:rPr lang="en-IN" sz="2400" b="1" dirty="0" smtClean="0"/>
              <a:t>Polycarbonates</a:t>
            </a:r>
            <a:endParaRPr lang="en-IN"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0"/>
            <a:ext cx="8839200" cy="6001643"/>
          </a:xfrm>
          <a:prstGeom prst="rect">
            <a:avLst/>
          </a:prstGeom>
        </p:spPr>
        <p:txBody>
          <a:bodyPr wrap="square">
            <a:spAutoFit/>
          </a:bodyPr>
          <a:lstStyle/>
          <a:p>
            <a:pPr algn="just"/>
            <a:r>
              <a:rPr lang="en-IN" sz="2400" b="1" i="1" dirty="0" smtClean="0"/>
              <a:t>Colloidal gel barrier system</a:t>
            </a:r>
          </a:p>
          <a:p>
            <a:pPr algn="just">
              <a:buFont typeface="Wingdings" pitchFamily="2" charset="2"/>
              <a:buChar char="q"/>
            </a:pPr>
            <a:endParaRPr lang="en-IN" sz="2400" dirty="0" smtClean="0"/>
          </a:p>
          <a:p>
            <a:pPr algn="just">
              <a:buFont typeface="Wingdings" pitchFamily="2" charset="2"/>
              <a:buChar char="q"/>
            </a:pPr>
            <a:r>
              <a:rPr lang="en-IN" sz="2400" dirty="0" smtClean="0"/>
              <a:t> On coming in contact with gastric fluid, the hydrocolloid in the system hydrates and forms a colloid gel barrier around its surface.</a:t>
            </a:r>
          </a:p>
          <a:p>
            <a:pPr algn="just">
              <a:buFont typeface="Wingdings" pitchFamily="2" charset="2"/>
              <a:buChar char="q"/>
            </a:pPr>
            <a:endParaRPr lang="en-IN" sz="2400" dirty="0" smtClean="0"/>
          </a:p>
          <a:p>
            <a:pPr algn="just">
              <a:buFont typeface="Wingdings" pitchFamily="2" charset="2"/>
              <a:buChar char="q"/>
            </a:pPr>
            <a:r>
              <a:rPr lang="en-IN" sz="2400" dirty="0" smtClean="0"/>
              <a:t>This prolongs GRT and maximizes the amount of drug that reaches its absorption sites in the solution form for ready absorption. </a:t>
            </a:r>
          </a:p>
          <a:p>
            <a:pPr algn="just">
              <a:buFont typeface="Wingdings" pitchFamily="2" charset="2"/>
              <a:buChar char="q"/>
            </a:pPr>
            <a:endParaRPr lang="en-IN" sz="2400" dirty="0" smtClean="0"/>
          </a:p>
          <a:p>
            <a:pPr algn="just">
              <a:buFont typeface="Wingdings" pitchFamily="2" charset="2"/>
              <a:buChar char="q"/>
            </a:pPr>
            <a:r>
              <a:rPr lang="en-IN" sz="2400" dirty="0" smtClean="0"/>
              <a:t>This system incorporates a high level of one or more gel-forming highly soluble cellulose type hydrocolloid.</a:t>
            </a:r>
          </a:p>
          <a:p>
            <a:pPr algn="just">
              <a:buFont typeface="Wingdings" pitchFamily="2" charset="2"/>
              <a:buChar char="q"/>
            </a:pPr>
            <a:endParaRPr lang="en-IN" sz="2400" dirty="0" smtClean="0"/>
          </a:p>
          <a:p>
            <a:pPr algn="just">
              <a:buFont typeface="Wingdings" pitchFamily="2" charset="2"/>
              <a:buChar char="q"/>
            </a:pPr>
            <a:r>
              <a:rPr lang="en-IN" sz="2400" dirty="0" smtClean="0"/>
              <a:t>e.g., </a:t>
            </a:r>
            <a:r>
              <a:rPr lang="en-IN" sz="2400" b="1" dirty="0" err="1" smtClean="0"/>
              <a:t>Hydroxypropyl</a:t>
            </a:r>
            <a:r>
              <a:rPr lang="en-IN" sz="2400" b="1" dirty="0" smtClean="0"/>
              <a:t> cellulose, </a:t>
            </a:r>
            <a:r>
              <a:rPr lang="en-IN" sz="2400" b="1" dirty="0" err="1" smtClean="0"/>
              <a:t>Hydoxyethyl</a:t>
            </a:r>
            <a:r>
              <a:rPr lang="en-IN" sz="2400" b="1" dirty="0" smtClean="0"/>
              <a:t> cellulose, </a:t>
            </a:r>
            <a:r>
              <a:rPr lang="en-IN" sz="2400" b="1" dirty="0" err="1" smtClean="0"/>
              <a:t>Hydroxypropyl</a:t>
            </a:r>
            <a:r>
              <a:rPr lang="en-IN" sz="2400" b="1" dirty="0" smtClean="0"/>
              <a:t> methyl cellulose (HPMC), </a:t>
            </a:r>
            <a:r>
              <a:rPr lang="en-IN" sz="2400" b="1" dirty="0" err="1" smtClean="0"/>
              <a:t>Polysacharides</a:t>
            </a:r>
            <a:r>
              <a:rPr lang="en-IN" sz="2400" b="1" dirty="0" smtClean="0"/>
              <a:t> and Matrix-forming polymer such as </a:t>
            </a:r>
            <a:r>
              <a:rPr lang="en-IN" sz="2400" b="1" dirty="0" err="1" smtClean="0"/>
              <a:t>Polycarbophil</a:t>
            </a:r>
            <a:r>
              <a:rPr lang="en-IN" sz="2400" b="1" dirty="0" smtClean="0"/>
              <a:t>, </a:t>
            </a:r>
            <a:r>
              <a:rPr lang="en-IN" sz="2400" b="1" dirty="0" err="1" smtClean="0"/>
              <a:t>Polyacrylate</a:t>
            </a:r>
            <a:r>
              <a:rPr lang="en-IN" sz="2400" b="1" dirty="0" smtClean="0"/>
              <a:t> and Polystyrene.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c 1\Desktop\slide_22.jpg"/>
          <p:cNvPicPr>
            <a:picLocks noChangeAspect="1" noChangeArrowheads="1"/>
          </p:cNvPicPr>
          <p:nvPr/>
        </p:nvPicPr>
        <p:blipFill>
          <a:blip r:embed="rId2"/>
          <a:srcRect l="7500" t="20000" r="4167" b="13333"/>
          <a:stretch>
            <a:fillRect/>
          </a:stretch>
        </p:blipFill>
        <p:spPr bwMode="auto">
          <a:xfrm>
            <a:off x="76200" y="609600"/>
            <a:ext cx="8839200" cy="5105400"/>
          </a:xfrm>
          <a:prstGeom prst="rect">
            <a:avLst/>
          </a:prstGeom>
          <a:noFill/>
        </p:spPr>
      </p:pic>
      <p:sp>
        <p:nvSpPr>
          <p:cNvPr id="3" name="Rectangle 2"/>
          <p:cNvSpPr/>
          <p:nvPr/>
        </p:nvSpPr>
        <p:spPr>
          <a:xfrm>
            <a:off x="1949294" y="5867400"/>
            <a:ext cx="5518306" cy="523220"/>
          </a:xfrm>
          <a:prstGeom prst="rect">
            <a:avLst/>
          </a:prstGeom>
        </p:spPr>
        <p:txBody>
          <a:bodyPr wrap="none">
            <a:spAutoFit/>
          </a:bodyPr>
          <a:lstStyle/>
          <a:p>
            <a:pPr algn="just"/>
            <a:r>
              <a:rPr lang="en-IN" sz="2800" b="1" dirty="0" smtClean="0"/>
              <a:t>Fig. Colloidal gel barrier system</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0"/>
            <a:ext cx="8839200" cy="4524315"/>
          </a:xfrm>
          <a:prstGeom prst="rect">
            <a:avLst/>
          </a:prstGeom>
        </p:spPr>
        <p:txBody>
          <a:bodyPr wrap="square">
            <a:spAutoFit/>
          </a:bodyPr>
          <a:lstStyle/>
          <a:p>
            <a:r>
              <a:rPr lang="en-IN" sz="2400" b="1" i="1" dirty="0" smtClean="0"/>
              <a:t>(b) Gas-generating (Effervescent) systems</a:t>
            </a:r>
          </a:p>
          <a:p>
            <a:pPr algn="just">
              <a:buFont typeface="Wingdings" pitchFamily="2" charset="2"/>
              <a:buChar char="q"/>
            </a:pPr>
            <a:endParaRPr lang="en-IN" sz="2400" b="1" i="1" dirty="0" smtClean="0"/>
          </a:p>
          <a:p>
            <a:pPr algn="just">
              <a:buFont typeface="Wingdings" pitchFamily="2" charset="2"/>
              <a:buChar char="q"/>
            </a:pPr>
            <a:r>
              <a:rPr lang="en-IN" sz="2400" dirty="0" smtClean="0"/>
              <a:t>These buoyant systems utilize matrices prepared with </a:t>
            </a:r>
          </a:p>
          <a:p>
            <a:pPr algn="just">
              <a:buFont typeface="Wingdings" pitchFamily="2" charset="2"/>
              <a:buChar char="q"/>
            </a:pPr>
            <a:endParaRPr lang="en-IN" sz="2400" dirty="0" smtClean="0"/>
          </a:p>
          <a:p>
            <a:pPr lvl="1" algn="just">
              <a:buFont typeface="Wingdings" pitchFamily="2" charset="2"/>
              <a:buChar char="v"/>
            </a:pPr>
            <a:r>
              <a:rPr lang="en-IN" sz="2400" dirty="0" err="1" smtClean="0"/>
              <a:t>swellable</a:t>
            </a:r>
            <a:r>
              <a:rPr lang="en-IN" sz="2400" dirty="0" smtClean="0"/>
              <a:t> polymers such as </a:t>
            </a:r>
            <a:r>
              <a:rPr lang="en-IN" sz="2400" b="1" dirty="0" err="1" smtClean="0"/>
              <a:t>methocel</a:t>
            </a:r>
            <a:r>
              <a:rPr lang="en-IN" sz="2400" b="1" dirty="0" smtClean="0"/>
              <a:t>, polysaccharides (e.g., </a:t>
            </a:r>
            <a:r>
              <a:rPr lang="en-IN" sz="2400" b="1" dirty="0" err="1" smtClean="0"/>
              <a:t>chitosan</a:t>
            </a:r>
            <a:r>
              <a:rPr lang="en-IN" sz="2400" b="1" dirty="0" smtClean="0"/>
              <a:t>)</a:t>
            </a:r>
          </a:p>
          <a:p>
            <a:pPr lvl="1" algn="just">
              <a:buFont typeface="Wingdings" pitchFamily="2" charset="2"/>
              <a:buChar char="v"/>
            </a:pPr>
            <a:r>
              <a:rPr lang="en-IN" sz="2400" dirty="0" smtClean="0"/>
              <a:t>effervescent components (e.g., </a:t>
            </a:r>
            <a:r>
              <a:rPr lang="en-IN" sz="2400" b="1" dirty="0" smtClean="0"/>
              <a:t>sodium bicarbonate, citric acid or tartaric acid)</a:t>
            </a:r>
          </a:p>
          <a:p>
            <a:pPr lvl="1" algn="just">
              <a:buFont typeface="Wingdings" pitchFamily="2" charset="2"/>
              <a:buChar char="v"/>
            </a:pPr>
            <a:endParaRPr lang="en-IN" sz="2400" b="1" dirty="0" smtClean="0"/>
          </a:p>
          <a:p>
            <a:pPr algn="just">
              <a:buFont typeface="Wingdings" pitchFamily="2" charset="2"/>
              <a:buChar char="q"/>
            </a:pPr>
            <a:r>
              <a:rPr lang="en-IN" sz="2400" dirty="0" smtClean="0"/>
              <a:t>The system is so prepared that upon arrival in the stomach, carbon dioxide is released, causing the formulation to float in the stomach.</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76200" y="685800"/>
            <a:ext cx="8915400" cy="5486400"/>
          </a:xfrm>
          <a:prstGeom prst="rect">
            <a:avLst/>
          </a:prstGeom>
          <a:noFill/>
          <a:ln w="9525">
            <a:noFill/>
            <a:miter lim="800000"/>
            <a:headEnd/>
            <a:tailEnd/>
          </a:ln>
          <a:effectLst/>
        </p:spPr>
      </p:pic>
      <p:sp>
        <p:nvSpPr>
          <p:cNvPr id="6" name="Rectangle 5"/>
          <p:cNvSpPr/>
          <p:nvPr/>
        </p:nvSpPr>
        <p:spPr>
          <a:xfrm>
            <a:off x="2133600" y="6167735"/>
            <a:ext cx="5003421" cy="461665"/>
          </a:xfrm>
          <a:prstGeom prst="rect">
            <a:avLst/>
          </a:prstGeom>
        </p:spPr>
        <p:txBody>
          <a:bodyPr wrap="none">
            <a:spAutoFit/>
          </a:bodyPr>
          <a:lstStyle/>
          <a:p>
            <a:pPr lvl="1" algn="just"/>
            <a:r>
              <a:rPr lang="en-IN" sz="2400" dirty="0" smtClean="0"/>
              <a:t>Fig. A typical effervescent system</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381000" y="990600"/>
            <a:ext cx="8305800" cy="5105400"/>
          </a:xfrm>
          <a:prstGeom prst="rect">
            <a:avLst/>
          </a:prstGeom>
          <a:noFill/>
          <a:ln w="9525">
            <a:noFill/>
            <a:miter lim="800000"/>
            <a:headEnd/>
            <a:tailEnd/>
          </a:ln>
          <a:effectLst/>
        </p:spPr>
      </p:pic>
      <p:sp>
        <p:nvSpPr>
          <p:cNvPr id="3" name="Rectangle 2"/>
          <p:cNvSpPr/>
          <p:nvPr/>
        </p:nvSpPr>
        <p:spPr>
          <a:xfrm>
            <a:off x="609600" y="6167735"/>
            <a:ext cx="8125558" cy="461665"/>
          </a:xfrm>
          <a:prstGeom prst="rect">
            <a:avLst/>
          </a:prstGeom>
        </p:spPr>
        <p:txBody>
          <a:bodyPr wrap="none">
            <a:spAutoFit/>
          </a:bodyPr>
          <a:lstStyle/>
          <a:p>
            <a:pPr lvl="1" algn="just"/>
            <a:r>
              <a:rPr lang="en-IN" sz="2400" dirty="0" smtClean="0"/>
              <a:t>Fig. Mechanism of drug release in an effervescent system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92076"/>
            <a:ext cx="8839200" cy="3046988"/>
          </a:xfrm>
          <a:prstGeom prst="rect">
            <a:avLst/>
          </a:prstGeom>
        </p:spPr>
        <p:txBody>
          <a:bodyPr wrap="square">
            <a:spAutoFit/>
          </a:bodyPr>
          <a:lstStyle/>
          <a:p>
            <a:pPr lvl="1" algn="just"/>
            <a:endParaRPr lang="en-IN" sz="2400" dirty="0" smtClean="0"/>
          </a:p>
          <a:p>
            <a:pPr algn="just">
              <a:buFont typeface="Wingdings" pitchFamily="2" charset="2"/>
              <a:buChar char="q"/>
            </a:pPr>
            <a:r>
              <a:rPr lang="en-IN" sz="2400" dirty="0" smtClean="0"/>
              <a:t>It has applications also for local drug delivery to the stomach and proximal small intestines.</a:t>
            </a:r>
          </a:p>
          <a:p>
            <a:pPr algn="just">
              <a:buFont typeface="Wingdings" pitchFamily="2" charset="2"/>
              <a:buChar char="q"/>
            </a:pPr>
            <a:endParaRPr lang="en-IN" sz="2400" dirty="0" smtClean="0"/>
          </a:p>
          <a:p>
            <a:pPr algn="just">
              <a:buFont typeface="Wingdings" pitchFamily="2" charset="2"/>
              <a:buChar char="q"/>
            </a:pPr>
            <a:endParaRPr lang="en-IN" sz="2400" dirty="0" smtClean="0"/>
          </a:p>
          <a:p>
            <a:pPr algn="just">
              <a:buFont typeface="Wingdings" pitchFamily="2" charset="2"/>
              <a:buChar char="q"/>
            </a:pPr>
            <a:r>
              <a:rPr lang="en-IN" sz="2400" dirty="0" smtClean="0"/>
              <a:t>Gastro retention helps to provide better availability of new products with new therapeutic possibilities and substantial benefits for patients.</a:t>
            </a:r>
            <a:endParaRPr lang="en-IN"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0"/>
            <a:ext cx="8839200" cy="4893647"/>
          </a:xfrm>
          <a:prstGeom prst="rect">
            <a:avLst/>
          </a:prstGeom>
        </p:spPr>
        <p:txBody>
          <a:bodyPr wrap="square">
            <a:spAutoFit/>
          </a:bodyPr>
          <a:lstStyle/>
          <a:p>
            <a:r>
              <a:rPr lang="en-IN" sz="2400" b="1" dirty="0" smtClean="0"/>
              <a:t>Evaluation of Gastro retentive Drug Delivery Systems</a:t>
            </a:r>
          </a:p>
          <a:p>
            <a:endParaRPr lang="en-IN" sz="2400" b="1" dirty="0" smtClean="0"/>
          </a:p>
          <a:p>
            <a:pPr marL="457200" indent="-457200" algn="just">
              <a:buAutoNum type="arabicPeriod"/>
            </a:pPr>
            <a:r>
              <a:rPr lang="en-IN" sz="2400" b="1" dirty="0" smtClean="0"/>
              <a:t>Floating </a:t>
            </a:r>
            <a:r>
              <a:rPr lang="en-IN" sz="2400" b="1" dirty="0" smtClean="0"/>
              <a:t>time</a:t>
            </a:r>
            <a:endParaRPr lang="en-IN" sz="2400" b="1" dirty="0" smtClean="0"/>
          </a:p>
          <a:p>
            <a:pPr marL="457200" indent="-457200" algn="just">
              <a:buAutoNum type="arabicPeriod"/>
            </a:pPr>
            <a:endParaRPr lang="en-IN" sz="2400" b="1" dirty="0" smtClean="0"/>
          </a:p>
          <a:p>
            <a:pPr algn="just">
              <a:buFont typeface="Wingdings" pitchFamily="2" charset="2"/>
              <a:buChar char="q"/>
            </a:pPr>
            <a:r>
              <a:rPr lang="en-IN" sz="2400" dirty="0" smtClean="0"/>
              <a:t>The test for floating time measurement is usually performed in simulated gastric fluid or 0.1 mole.lit-1 </a:t>
            </a:r>
            <a:r>
              <a:rPr lang="en-IN" sz="2400" dirty="0" err="1" smtClean="0"/>
              <a:t>HCl</a:t>
            </a:r>
            <a:r>
              <a:rPr lang="en-IN" sz="2400" dirty="0" smtClean="0"/>
              <a:t> maintained at 370C.</a:t>
            </a:r>
          </a:p>
          <a:p>
            <a:pPr algn="just">
              <a:buFont typeface="Wingdings" pitchFamily="2" charset="2"/>
              <a:buChar char="q"/>
            </a:pPr>
            <a:endParaRPr lang="en-IN" sz="2400" dirty="0" smtClean="0"/>
          </a:p>
          <a:p>
            <a:pPr algn="just">
              <a:buFont typeface="Wingdings" pitchFamily="2" charset="2"/>
              <a:buChar char="q"/>
            </a:pPr>
            <a:r>
              <a:rPr lang="en-IN" sz="2400" dirty="0" smtClean="0"/>
              <a:t>It is determined by using USP dissolution apparatus containing 900 ml of 0.1 mole.lit-1 </a:t>
            </a:r>
            <a:r>
              <a:rPr lang="en-IN" sz="2400" dirty="0" err="1" smtClean="0"/>
              <a:t>HCl</a:t>
            </a:r>
            <a:r>
              <a:rPr lang="en-IN" sz="2400" dirty="0" smtClean="0"/>
              <a:t> as the dissolution medium at 370C.</a:t>
            </a:r>
          </a:p>
          <a:p>
            <a:pPr algn="just">
              <a:buFont typeface="Wingdings" pitchFamily="2" charset="2"/>
              <a:buChar char="q"/>
            </a:pPr>
            <a:endParaRPr lang="en-IN" sz="2400" dirty="0" smtClean="0"/>
          </a:p>
          <a:p>
            <a:pPr algn="just">
              <a:buFont typeface="Wingdings" pitchFamily="2" charset="2"/>
              <a:buChar char="q"/>
            </a:pPr>
            <a:r>
              <a:rPr lang="en-IN" sz="2400" dirty="0" smtClean="0"/>
              <a:t>The time taken by the dosage form to float is termed as floating lag time and the time for which the dosage form floats is termed as the floating or flotation time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0"/>
            <a:ext cx="8839200" cy="2677656"/>
          </a:xfrm>
          <a:prstGeom prst="rect">
            <a:avLst/>
          </a:prstGeom>
        </p:spPr>
        <p:txBody>
          <a:bodyPr wrap="square">
            <a:spAutoFit/>
          </a:bodyPr>
          <a:lstStyle/>
          <a:p>
            <a:r>
              <a:rPr lang="en-IN" sz="2400" b="1" dirty="0" smtClean="0"/>
              <a:t>2. Drug release:</a:t>
            </a:r>
          </a:p>
          <a:p>
            <a:endParaRPr lang="en-IN" sz="2400" dirty="0" smtClean="0"/>
          </a:p>
          <a:p>
            <a:pPr algn="just">
              <a:buFont typeface="Wingdings" pitchFamily="2" charset="2"/>
              <a:buChar char="q"/>
            </a:pPr>
            <a:r>
              <a:rPr lang="en-IN" sz="2400" dirty="0" smtClean="0"/>
              <a:t>Dissolution tests are performed using the dissolution apparatus.</a:t>
            </a:r>
          </a:p>
          <a:p>
            <a:pPr algn="just">
              <a:buFont typeface="Wingdings" pitchFamily="2" charset="2"/>
              <a:buChar char="q"/>
            </a:pPr>
            <a:endParaRPr lang="en-IN" sz="2400" dirty="0" smtClean="0"/>
          </a:p>
          <a:p>
            <a:pPr algn="just">
              <a:buFont typeface="Wingdings" pitchFamily="2" charset="2"/>
              <a:buChar char="q"/>
            </a:pPr>
            <a:r>
              <a:rPr lang="en-IN" sz="2400" dirty="0" smtClean="0"/>
              <a:t>Samples are withdrawn periodically from the dissolution medium with replacement and then analyzed for their drug content after an appropriate dilution.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50880"/>
            <a:ext cx="8839200" cy="3416320"/>
          </a:xfrm>
          <a:prstGeom prst="rect">
            <a:avLst/>
          </a:prstGeom>
        </p:spPr>
        <p:txBody>
          <a:bodyPr wrap="square">
            <a:spAutoFit/>
          </a:bodyPr>
          <a:lstStyle/>
          <a:p>
            <a:pPr algn="just"/>
            <a:r>
              <a:rPr lang="en-IN" sz="2400" b="1" dirty="0" smtClean="0"/>
              <a:t>3. Content uniformity, Hardness, Friability (Tablets)</a:t>
            </a:r>
          </a:p>
          <a:p>
            <a:pPr algn="just"/>
            <a:endParaRPr lang="en-IN" sz="2400" b="1" dirty="0" smtClean="0"/>
          </a:p>
          <a:p>
            <a:pPr algn="just"/>
            <a:r>
              <a:rPr lang="en-IN" sz="2400" b="1" dirty="0" smtClean="0"/>
              <a:t>4. Drug loading, drug entrapment efficiency, particle size analysis, surface characterization (for floating microspheres and beads</a:t>
            </a:r>
            <a:r>
              <a:rPr lang="en-IN" sz="2400" b="1" dirty="0" smtClean="0"/>
              <a:t>), Swelling index</a:t>
            </a:r>
            <a:endParaRPr lang="en-IN" sz="2400" b="1" dirty="0" smtClean="0"/>
          </a:p>
          <a:p>
            <a:pPr algn="just"/>
            <a:endParaRPr lang="en-IN" sz="2400" b="1" dirty="0" smtClean="0"/>
          </a:p>
          <a:p>
            <a:pPr algn="just"/>
            <a:r>
              <a:rPr lang="en-IN" sz="2400" b="1" dirty="0" smtClean="0"/>
              <a:t>5. X-Ray/Gamma </a:t>
            </a:r>
            <a:r>
              <a:rPr lang="en-IN" sz="2400" b="1" dirty="0" err="1" smtClean="0"/>
              <a:t>Scintigraphy</a:t>
            </a:r>
            <a:endParaRPr lang="en-IN" sz="2400" b="1" dirty="0" smtClean="0"/>
          </a:p>
          <a:p>
            <a:pPr algn="just"/>
            <a:endParaRPr lang="en-IN" sz="2400" b="1" dirty="0" smtClean="0"/>
          </a:p>
          <a:p>
            <a:pPr algn="just"/>
            <a:r>
              <a:rPr lang="en-IN" sz="2400" b="1" dirty="0" smtClean="0"/>
              <a:t>6. Pharmacokinetic studies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0"/>
            <a:ext cx="8839200" cy="4154984"/>
          </a:xfrm>
          <a:prstGeom prst="rect">
            <a:avLst/>
          </a:prstGeom>
        </p:spPr>
        <p:txBody>
          <a:bodyPr wrap="square">
            <a:spAutoFit/>
          </a:bodyPr>
          <a:lstStyle/>
          <a:p>
            <a:r>
              <a:rPr lang="en-IN" sz="2400" b="1" dirty="0" smtClean="0"/>
              <a:t>7. </a:t>
            </a:r>
            <a:r>
              <a:rPr lang="en-IN" sz="2400" b="1" dirty="0" err="1" smtClean="0"/>
              <a:t>Gastroscopy</a:t>
            </a:r>
            <a:endParaRPr lang="en-IN" sz="2400" b="1" dirty="0" smtClean="0"/>
          </a:p>
          <a:p>
            <a:endParaRPr lang="en-IN" sz="2400" dirty="0" smtClean="0"/>
          </a:p>
          <a:p>
            <a:pPr algn="just">
              <a:buFont typeface="Wingdings" pitchFamily="2" charset="2"/>
              <a:buChar char="q"/>
            </a:pPr>
            <a:r>
              <a:rPr lang="en-IN" sz="2400" dirty="0" smtClean="0"/>
              <a:t> </a:t>
            </a:r>
            <a:r>
              <a:rPr lang="en-IN" sz="2400" dirty="0" err="1" smtClean="0"/>
              <a:t>Gastroscopy</a:t>
            </a:r>
            <a:r>
              <a:rPr lang="en-IN" sz="2400" dirty="0" smtClean="0"/>
              <a:t> </a:t>
            </a:r>
            <a:r>
              <a:rPr lang="en-IN" sz="2400" dirty="0" smtClean="0"/>
              <a:t>is commonly used for the diagnosis and monitoring of the GI tract. This technique utilizes a </a:t>
            </a:r>
            <a:r>
              <a:rPr lang="en-IN" sz="2400" dirty="0" err="1" smtClean="0"/>
              <a:t>fiber</a:t>
            </a:r>
            <a:r>
              <a:rPr lang="en-IN" sz="2400" dirty="0" smtClean="0"/>
              <a:t>-optic or video system and can be easily applied for monitoring and locating GRDFs in the stomach.</a:t>
            </a:r>
          </a:p>
          <a:p>
            <a:pPr algn="just">
              <a:buFont typeface="Wingdings" pitchFamily="2" charset="2"/>
              <a:buChar char="q"/>
            </a:pPr>
            <a:endParaRPr lang="en-IN" sz="2400" dirty="0" smtClean="0"/>
          </a:p>
          <a:p>
            <a:pPr algn="just">
              <a:buFont typeface="Wingdings" pitchFamily="2" charset="2"/>
              <a:buChar char="q"/>
            </a:pPr>
            <a:r>
              <a:rPr lang="en-IN" sz="2400" dirty="0" smtClean="0"/>
              <a:t> However</a:t>
            </a:r>
            <a:r>
              <a:rPr lang="en-IN" sz="2400" dirty="0" smtClean="0"/>
              <a:t>, it is too inconvenient to conduct the procedure frequently in the same experiment for one subject. In human, the procedure can be applied with or without slight anaesthesia while it requires complete anaesthesia in dogs.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6331803"/>
            <a:ext cx="8839200" cy="830997"/>
          </a:xfrm>
          <a:prstGeom prst="rect">
            <a:avLst/>
          </a:prstGeom>
        </p:spPr>
        <p:txBody>
          <a:bodyPr wrap="square">
            <a:spAutoFit/>
          </a:bodyPr>
          <a:lstStyle/>
          <a:p>
            <a:pPr lvl="1" algn="just"/>
            <a:r>
              <a:rPr lang="en-IN" sz="2400" dirty="0" smtClean="0"/>
              <a:t>Fig. Anatomy of GI Tract:</a:t>
            </a:r>
          </a:p>
          <a:p>
            <a:pPr lvl="1" algn="just"/>
            <a:endParaRPr lang="en-IN" sz="2400" dirty="0"/>
          </a:p>
        </p:txBody>
      </p:sp>
      <p:pic>
        <p:nvPicPr>
          <p:cNvPr id="1028" name="Picture 4"/>
          <p:cNvPicPr>
            <a:picLocks noChangeAspect="1" noChangeArrowheads="1"/>
          </p:cNvPicPr>
          <p:nvPr/>
        </p:nvPicPr>
        <p:blipFill>
          <a:blip r:embed="rId2"/>
          <a:srcRect/>
          <a:stretch>
            <a:fillRect/>
          </a:stretch>
        </p:blipFill>
        <p:spPr bwMode="auto">
          <a:xfrm>
            <a:off x="228600" y="533400"/>
            <a:ext cx="8610600" cy="5800724"/>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92076"/>
            <a:ext cx="8839200" cy="4893647"/>
          </a:xfrm>
          <a:prstGeom prst="rect">
            <a:avLst/>
          </a:prstGeom>
        </p:spPr>
        <p:txBody>
          <a:bodyPr wrap="square">
            <a:spAutoFit/>
          </a:bodyPr>
          <a:lstStyle/>
          <a:p>
            <a:pPr lvl="1" algn="just"/>
            <a:endParaRPr lang="en-IN" sz="2400" dirty="0" smtClean="0"/>
          </a:p>
          <a:p>
            <a:pPr algn="just">
              <a:buFont typeface="Wingdings" pitchFamily="2" charset="2"/>
              <a:buChar char="q"/>
            </a:pPr>
            <a:r>
              <a:rPr lang="en-IN" sz="2400" dirty="0" smtClean="0"/>
              <a:t>The role of digestive system is to break down complex molecules, derived from ingested food, into simple ones for absorption into the blood or the lymph. </a:t>
            </a:r>
          </a:p>
          <a:p>
            <a:pPr algn="just">
              <a:buFont typeface="Wingdings" pitchFamily="2" charset="2"/>
              <a:buChar char="q"/>
            </a:pPr>
            <a:endParaRPr lang="en-IN" sz="2400" dirty="0" smtClean="0"/>
          </a:p>
          <a:p>
            <a:pPr algn="just">
              <a:buFont typeface="Wingdings" pitchFamily="2" charset="2"/>
              <a:buChar char="q"/>
            </a:pPr>
            <a:r>
              <a:rPr lang="en-IN" sz="2400" dirty="0" smtClean="0"/>
              <a:t>This process occurs in five main phases, within defined regions of the gastrointestinal system-</a:t>
            </a:r>
          </a:p>
          <a:p>
            <a:pPr algn="just"/>
            <a:endParaRPr lang="en-IN" sz="2400" dirty="0" smtClean="0"/>
          </a:p>
          <a:p>
            <a:pPr algn="just"/>
            <a:r>
              <a:rPr lang="en-IN" sz="2400" dirty="0" smtClean="0"/>
              <a:t>• ingestion (mouth);</a:t>
            </a:r>
          </a:p>
          <a:p>
            <a:pPr algn="just"/>
            <a:r>
              <a:rPr lang="en-IN" sz="2400" dirty="0" smtClean="0"/>
              <a:t>• fragmentation (mouth and stomach);</a:t>
            </a:r>
          </a:p>
          <a:p>
            <a:pPr algn="just"/>
            <a:r>
              <a:rPr lang="en-IN" sz="2400" dirty="0" smtClean="0"/>
              <a:t>• digestion (stomach and small intestine);</a:t>
            </a:r>
          </a:p>
          <a:p>
            <a:pPr algn="just"/>
            <a:r>
              <a:rPr lang="en-IN" sz="2400" dirty="0" smtClean="0"/>
              <a:t>• absorption (small and large intestine);</a:t>
            </a:r>
          </a:p>
          <a:p>
            <a:pPr algn="just"/>
            <a:r>
              <a:rPr lang="en-IN" sz="2400" dirty="0" smtClean="0"/>
              <a:t>• elimination of waste products (large intestine).</a:t>
            </a:r>
            <a:endParaRPr lang="en-IN"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92076"/>
            <a:ext cx="8839200" cy="4524315"/>
          </a:xfrm>
          <a:prstGeom prst="rect">
            <a:avLst/>
          </a:prstGeom>
        </p:spPr>
        <p:txBody>
          <a:bodyPr wrap="square">
            <a:spAutoFit/>
          </a:bodyPr>
          <a:lstStyle/>
          <a:p>
            <a:r>
              <a:rPr lang="en-IN" sz="2400" b="1" dirty="0" smtClean="0"/>
              <a:t>Basic Gastrointestinal Tract Physiology</a:t>
            </a:r>
          </a:p>
          <a:p>
            <a:pPr algn="just"/>
            <a:endParaRPr lang="en-IN" sz="2400" b="1" dirty="0" smtClean="0"/>
          </a:p>
          <a:p>
            <a:pPr algn="just"/>
            <a:r>
              <a:rPr lang="en-IN" sz="2400" dirty="0" smtClean="0"/>
              <a:t>Anatomically the stomach is divided into 3 regions:</a:t>
            </a:r>
          </a:p>
          <a:p>
            <a:pPr algn="just"/>
            <a:endParaRPr lang="en-IN" sz="2400" dirty="0" smtClean="0"/>
          </a:p>
          <a:p>
            <a:pPr algn="just">
              <a:buFont typeface="Wingdings" pitchFamily="2" charset="2"/>
              <a:buChar char="q"/>
            </a:pPr>
            <a:r>
              <a:rPr lang="en-IN" sz="2400" dirty="0" err="1" smtClean="0"/>
              <a:t>Fundus</a:t>
            </a:r>
            <a:endParaRPr lang="en-IN" sz="2400" dirty="0" smtClean="0"/>
          </a:p>
          <a:p>
            <a:pPr algn="just">
              <a:buFont typeface="Wingdings" pitchFamily="2" charset="2"/>
              <a:buChar char="q"/>
            </a:pPr>
            <a:r>
              <a:rPr lang="en-IN" sz="2400" dirty="0" smtClean="0"/>
              <a:t>Body and</a:t>
            </a:r>
          </a:p>
          <a:p>
            <a:pPr algn="just">
              <a:buFont typeface="Wingdings" pitchFamily="2" charset="2"/>
              <a:buChar char="q"/>
            </a:pPr>
            <a:r>
              <a:rPr lang="en-IN" sz="2400" dirty="0" err="1" smtClean="0"/>
              <a:t>Antrum</a:t>
            </a:r>
            <a:r>
              <a:rPr lang="en-IN" sz="2400" dirty="0" smtClean="0"/>
              <a:t> (pylorus)</a:t>
            </a:r>
          </a:p>
          <a:p>
            <a:pPr algn="just"/>
            <a:endParaRPr lang="en-IN" sz="2400" dirty="0" smtClean="0"/>
          </a:p>
          <a:p>
            <a:pPr algn="just"/>
            <a:r>
              <a:rPr lang="en-IN" sz="2400" dirty="0" smtClean="0"/>
              <a:t>The proximal part made of </a:t>
            </a:r>
            <a:r>
              <a:rPr lang="en-IN" sz="2400" dirty="0" err="1" smtClean="0"/>
              <a:t>fundus</a:t>
            </a:r>
            <a:r>
              <a:rPr lang="en-IN" sz="2400" dirty="0" smtClean="0"/>
              <a:t> and body acts as a reservoir for</a:t>
            </a:r>
          </a:p>
          <a:p>
            <a:pPr algn="just"/>
            <a:r>
              <a:rPr lang="en-IN" sz="2400" dirty="0" smtClean="0"/>
              <a:t>undigested material, whereas the </a:t>
            </a:r>
            <a:r>
              <a:rPr lang="en-IN" sz="2400" dirty="0" err="1" smtClean="0"/>
              <a:t>antrum</a:t>
            </a:r>
            <a:r>
              <a:rPr lang="en-IN" sz="2400" dirty="0" smtClean="0"/>
              <a:t> is the main site for mixing motions and act as a pump for gastric emptying by propelling actions.</a:t>
            </a:r>
            <a:endParaRPr lang="en-IN"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1143000" y="914401"/>
            <a:ext cx="6324600" cy="5029199"/>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t="1961"/>
          <a:stretch>
            <a:fillRect/>
          </a:stretch>
        </p:blipFill>
        <p:spPr bwMode="auto">
          <a:xfrm>
            <a:off x="152400" y="2438400"/>
            <a:ext cx="8686800" cy="3810000"/>
          </a:xfrm>
          <a:prstGeom prst="rect">
            <a:avLst/>
          </a:prstGeom>
          <a:noFill/>
          <a:ln w="9525">
            <a:noFill/>
            <a:miter lim="800000"/>
            <a:headEnd/>
            <a:tailEnd/>
          </a:ln>
          <a:effectLst/>
        </p:spPr>
      </p:pic>
      <p:sp>
        <p:nvSpPr>
          <p:cNvPr id="3" name="Rectangle 2"/>
          <p:cNvSpPr/>
          <p:nvPr/>
        </p:nvSpPr>
        <p:spPr>
          <a:xfrm>
            <a:off x="-381000" y="1219200"/>
            <a:ext cx="8839200" cy="461665"/>
          </a:xfrm>
          <a:prstGeom prst="rect">
            <a:avLst/>
          </a:prstGeom>
        </p:spPr>
        <p:txBody>
          <a:bodyPr wrap="square">
            <a:spAutoFit/>
          </a:bodyPr>
          <a:lstStyle/>
          <a:p>
            <a:pPr lvl="1" algn="just"/>
            <a:r>
              <a:rPr lang="en-IN" sz="2400" b="1" dirty="0" smtClean="0"/>
              <a:t>Table: Transit time of various parts of GIT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t="12000"/>
          <a:stretch>
            <a:fillRect/>
          </a:stretch>
        </p:blipFill>
        <p:spPr bwMode="auto">
          <a:xfrm>
            <a:off x="76200" y="1676400"/>
            <a:ext cx="8991600" cy="5029200"/>
          </a:xfrm>
          <a:prstGeom prst="rect">
            <a:avLst/>
          </a:prstGeom>
          <a:noFill/>
          <a:ln w="9525">
            <a:noFill/>
            <a:miter lim="800000"/>
            <a:headEnd/>
            <a:tailEnd/>
          </a:ln>
          <a:effectLst/>
        </p:spPr>
      </p:pic>
      <p:sp>
        <p:nvSpPr>
          <p:cNvPr id="3" name="Rectangle 2"/>
          <p:cNvSpPr/>
          <p:nvPr/>
        </p:nvSpPr>
        <p:spPr>
          <a:xfrm>
            <a:off x="-304800" y="845403"/>
            <a:ext cx="8839200" cy="830997"/>
          </a:xfrm>
          <a:prstGeom prst="rect">
            <a:avLst/>
          </a:prstGeom>
        </p:spPr>
        <p:txBody>
          <a:bodyPr wrap="square">
            <a:spAutoFit/>
          </a:bodyPr>
          <a:lstStyle/>
          <a:p>
            <a:pPr lvl="1" algn="just"/>
            <a:r>
              <a:rPr lang="en-IN" sz="2400" b="1" dirty="0" smtClean="0"/>
              <a:t>Table: pH environment in different parts of GIT</a:t>
            </a:r>
          </a:p>
          <a:p>
            <a:pPr lvl="1" algn="just"/>
            <a:endParaRPr lang="en-IN"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664</TotalTime>
  <Words>1686</Words>
  <Application>Microsoft Office PowerPoint</Application>
  <PresentationFormat>On-screen Show (4:3)</PresentationFormat>
  <Paragraphs>197</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Contents</dc:title>
  <dc:creator>GULAM ADIL</dc:creator>
  <cp:lastModifiedBy>pc 1</cp:lastModifiedBy>
  <cp:revision>99</cp:revision>
  <dcterms:created xsi:type="dcterms:W3CDTF">2013-10-12T06:55:23Z</dcterms:created>
  <dcterms:modified xsi:type="dcterms:W3CDTF">2017-02-01T06:44:06Z</dcterms:modified>
</cp:coreProperties>
</file>