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5" r:id="rId3"/>
    <p:sldId id="257" r:id="rId4"/>
    <p:sldId id="259"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5" d="100"/>
          <a:sy n="45" d="100"/>
        </p:scale>
        <p:origin x="-123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CBEBD0-84C1-4E7E-AE97-E86C01352728}" type="datetimeFigureOut">
              <a:rPr lang="en-US" smtClean="0"/>
              <a:pPr/>
              <a:t>9/13/2012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DAC628-3DCB-4B45-BEC8-0526C550600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4DAC628-3DCB-4B45-BEC8-0526C550600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54220B-3F92-4408-9130-EA3849A45908}"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B6691-306B-49F8-A33C-0584D2CE055A}" type="slidenum">
              <a:rPr lang="en-US" smtClean="0"/>
              <a:pPr/>
              <a:t>‹#›</a:t>
            </a:fld>
            <a:endParaRPr lang="en-US"/>
          </a:p>
        </p:txBody>
      </p:sp>
    </p:spTree>
  </p:cSld>
  <p:clrMapOvr>
    <a:masterClrMapping/>
  </p:clrMapOvr>
  <p:transition>
    <p:pull dir="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4220B-3F92-4408-9130-EA3849A45908}"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B6691-306B-49F8-A33C-0584D2CE055A}" type="slidenum">
              <a:rPr lang="en-US" smtClean="0"/>
              <a:pPr/>
              <a:t>‹#›</a:t>
            </a:fld>
            <a:endParaRPr lang="en-US"/>
          </a:p>
        </p:txBody>
      </p:sp>
    </p:spTree>
  </p:cSld>
  <p:clrMapOvr>
    <a:masterClrMapping/>
  </p:clrMapOvr>
  <p:transition>
    <p:pull dir="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4220B-3F92-4408-9130-EA3849A45908}"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B6691-306B-49F8-A33C-0584D2CE055A}" type="slidenum">
              <a:rPr lang="en-US" smtClean="0"/>
              <a:pPr/>
              <a:t>‹#›</a:t>
            </a:fld>
            <a:endParaRPr lang="en-US"/>
          </a:p>
        </p:txBody>
      </p:sp>
    </p:spTree>
  </p:cSld>
  <p:clrMapOvr>
    <a:masterClrMapping/>
  </p:clrMapOvr>
  <p:transition>
    <p:pull dir="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54220B-3F92-4408-9130-EA3849A45908}"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B6691-306B-49F8-A33C-0584D2CE055A}" type="slidenum">
              <a:rPr lang="en-US" smtClean="0"/>
              <a:pPr/>
              <a:t>‹#›</a:t>
            </a:fld>
            <a:endParaRPr lang="en-US"/>
          </a:p>
        </p:txBody>
      </p:sp>
    </p:spTree>
  </p:cSld>
  <p:clrMapOvr>
    <a:masterClrMapping/>
  </p:clrMapOvr>
  <p:transition>
    <p:pull dir="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54220B-3F92-4408-9130-EA3849A45908}" type="datetimeFigureOut">
              <a:rPr lang="en-US" smtClean="0"/>
              <a:pPr/>
              <a:t>9/13/2012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FB6691-306B-49F8-A33C-0584D2CE055A}" type="slidenum">
              <a:rPr lang="en-US" smtClean="0"/>
              <a:pPr/>
              <a:t>‹#›</a:t>
            </a:fld>
            <a:endParaRPr lang="en-US"/>
          </a:p>
        </p:txBody>
      </p:sp>
    </p:spTree>
  </p:cSld>
  <p:clrMapOvr>
    <a:masterClrMapping/>
  </p:clrMapOvr>
  <p:transition>
    <p:pull dir="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54220B-3F92-4408-9130-EA3849A45908}" type="datetimeFigureOut">
              <a:rPr lang="en-US" smtClean="0"/>
              <a:pPr/>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B6691-306B-49F8-A33C-0584D2CE055A}" type="slidenum">
              <a:rPr lang="en-US" smtClean="0"/>
              <a:pPr/>
              <a:t>‹#›</a:t>
            </a:fld>
            <a:endParaRPr lang="en-US"/>
          </a:p>
        </p:txBody>
      </p:sp>
    </p:spTree>
  </p:cSld>
  <p:clrMapOvr>
    <a:masterClrMapping/>
  </p:clrMapOvr>
  <p:transition>
    <p:pull dir="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54220B-3F92-4408-9130-EA3849A45908}" type="datetimeFigureOut">
              <a:rPr lang="en-US" smtClean="0"/>
              <a:pPr/>
              <a:t>9/13/2012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FB6691-306B-49F8-A33C-0584D2CE055A}" type="slidenum">
              <a:rPr lang="en-US" smtClean="0"/>
              <a:pPr/>
              <a:t>‹#›</a:t>
            </a:fld>
            <a:endParaRPr lang="en-US"/>
          </a:p>
        </p:txBody>
      </p:sp>
    </p:spTree>
  </p:cSld>
  <p:clrMapOvr>
    <a:masterClrMapping/>
  </p:clrMapOvr>
  <p:transition>
    <p:pull dir="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54220B-3F92-4408-9130-EA3849A45908}" type="datetimeFigureOut">
              <a:rPr lang="en-US" smtClean="0"/>
              <a:pPr/>
              <a:t>9/13/2012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3FB6691-306B-49F8-A33C-0584D2CE055A}" type="slidenum">
              <a:rPr lang="en-US" smtClean="0"/>
              <a:pPr/>
              <a:t>‹#›</a:t>
            </a:fld>
            <a:endParaRPr lang="en-US"/>
          </a:p>
        </p:txBody>
      </p:sp>
    </p:spTree>
  </p:cSld>
  <p:clrMapOvr>
    <a:masterClrMapping/>
  </p:clrMapOvr>
  <p:transition>
    <p:pull dir="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4220B-3F92-4408-9130-EA3849A45908}" type="datetimeFigureOut">
              <a:rPr lang="en-US" smtClean="0"/>
              <a:pPr/>
              <a:t>9/13/2012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FB6691-306B-49F8-A33C-0584D2CE055A}" type="slidenum">
              <a:rPr lang="en-US" smtClean="0"/>
              <a:pPr/>
              <a:t>‹#›</a:t>
            </a:fld>
            <a:endParaRPr lang="en-US"/>
          </a:p>
        </p:txBody>
      </p:sp>
    </p:spTree>
  </p:cSld>
  <p:clrMapOvr>
    <a:masterClrMapping/>
  </p:clrMapOvr>
  <p:transition>
    <p:pull dir="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4220B-3F92-4408-9130-EA3849A45908}" type="datetimeFigureOut">
              <a:rPr lang="en-US" smtClean="0"/>
              <a:pPr/>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B6691-306B-49F8-A33C-0584D2CE055A}" type="slidenum">
              <a:rPr lang="en-US" smtClean="0"/>
              <a:pPr/>
              <a:t>‹#›</a:t>
            </a:fld>
            <a:endParaRPr lang="en-US"/>
          </a:p>
        </p:txBody>
      </p:sp>
    </p:spTree>
  </p:cSld>
  <p:clrMapOvr>
    <a:masterClrMapping/>
  </p:clrMapOvr>
  <p:transition>
    <p:pull dir="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54220B-3F92-4408-9130-EA3849A45908}" type="datetimeFigureOut">
              <a:rPr lang="en-US" smtClean="0"/>
              <a:pPr/>
              <a:t>9/13/2012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FB6691-306B-49F8-A33C-0584D2CE055A}" type="slidenum">
              <a:rPr lang="en-US" smtClean="0"/>
              <a:pPr/>
              <a:t>‹#›</a:t>
            </a:fld>
            <a:endParaRPr lang="en-US"/>
          </a:p>
        </p:txBody>
      </p:sp>
    </p:spTree>
  </p:cSld>
  <p:clrMapOvr>
    <a:masterClrMapping/>
  </p:clrMapOvr>
  <p:transition>
    <p:pull dir="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4220B-3F92-4408-9130-EA3849A45908}" type="datetimeFigureOut">
              <a:rPr lang="en-US" smtClean="0"/>
              <a:pPr/>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FB6691-306B-49F8-A33C-0584D2CE055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pull dir="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1"/>
            <a:ext cx="7772400" cy="1219200"/>
          </a:xfrm>
        </p:spPr>
        <p:txBody>
          <a:bodyPr/>
          <a:lstStyle/>
          <a:p>
            <a:r>
              <a:rPr lang="en-US" b="1" dirty="0" smtClean="0">
                <a:solidFill>
                  <a:srgbClr val="FF0000"/>
                </a:solidFill>
              </a:rPr>
              <a:t>WHAT IS CULTURE</a:t>
            </a:r>
            <a:endParaRPr lang="en-US" b="1" dirty="0">
              <a:solidFill>
                <a:srgbClr val="FF0000"/>
              </a:solidFill>
            </a:endParaRPr>
          </a:p>
        </p:txBody>
      </p:sp>
      <p:sp>
        <p:nvSpPr>
          <p:cNvPr id="3" name="Subtitle 2"/>
          <p:cNvSpPr>
            <a:spLocks noGrp="1"/>
          </p:cNvSpPr>
          <p:nvPr>
            <p:ph type="subTitle" idx="1"/>
          </p:nvPr>
        </p:nvSpPr>
        <p:spPr>
          <a:xfrm>
            <a:off x="609600" y="1752600"/>
            <a:ext cx="7924800" cy="4800600"/>
          </a:xfrm>
        </p:spPr>
        <p:txBody>
          <a:bodyPr>
            <a:normAutofit/>
          </a:bodyPr>
          <a:lstStyle/>
          <a:p>
            <a:pPr algn="just">
              <a:buFont typeface="Arial" pitchFamily="34" charset="0"/>
              <a:buChar char="•"/>
            </a:pPr>
            <a:r>
              <a:rPr lang="en-US" sz="4100" dirty="0" smtClean="0"/>
              <a:t> </a:t>
            </a:r>
            <a:endParaRPr lang="en-US" dirty="0">
              <a:solidFill>
                <a:schemeClr val="tx1"/>
              </a:solidFill>
            </a:endParaRPr>
          </a:p>
        </p:txBody>
      </p:sp>
      <p:sp>
        <p:nvSpPr>
          <p:cNvPr id="14" name="Rectangle 13"/>
          <p:cNvSpPr/>
          <p:nvPr/>
        </p:nvSpPr>
        <p:spPr>
          <a:xfrm>
            <a:off x="381000" y="1905000"/>
            <a:ext cx="8458200" cy="4524315"/>
          </a:xfrm>
          <a:prstGeom prst="rect">
            <a:avLst/>
          </a:prstGeom>
        </p:spPr>
        <p:txBody>
          <a:bodyPr wrap="square">
            <a:spAutoFit/>
          </a:bodyPr>
          <a:lstStyle/>
          <a:p>
            <a:pPr lvl="1" algn="just">
              <a:buNone/>
            </a:pPr>
            <a:r>
              <a:rPr lang="en-US" sz="3600" dirty="0" smtClean="0"/>
              <a:t>CULTURE may be defined as </a:t>
            </a:r>
            <a:r>
              <a:rPr lang="en-US" sz="3600" dirty="0" smtClean="0"/>
              <a:t>the transmission  </a:t>
            </a:r>
            <a:r>
              <a:rPr lang="en-US" sz="3600" dirty="0" smtClean="0"/>
              <a:t>of pattern of </a:t>
            </a:r>
            <a:r>
              <a:rPr lang="en-US" sz="3600" dirty="0" err="1" smtClean="0"/>
              <a:t>behaviour</a:t>
            </a:r>
            <a:r>
              <a:rPr lang="en-US" sz="3600" dirty="0" smtClean="0"/>
              <a:t> which is accept by a group or groups from one generation.</a:t>
            </a:r>
          </a:p>
          <a:p>
            <a:pPr lvl="1" algn="just">
              <a:buNone/>
            </a:pPr>
            <a:r>
              <a:rPr lang="en-US" sz="3600" dirty="0" smtClean="0"/>
              <a:t> </a:t>
            </a:r>
            <a:r>
              <a:rPr lang="en-US" sz="3600" dirty="0" smtClean="0"/>
              <a:t>Culture </a:t>
            </a:r>
            <a:r>
              <a:rPr lang="en-US" sz="3600" dirty="0" smtClean="0"/>
              <a:t>is a form  of an art which consisted of belief , laws , moral  and  systems and that art takes place with in the society.</a:t>
            </a:r>
            <a:endParaRPr lang="en-US" sz="3600" dirty="0"/>
          </a:p>
        </p:txBody>
      </p:sp>
    </p:spTree>
  </p:cSld>
  <p:clrMapOvr>
    <a:masterClrMapping/>
  </p:clrMapOvr>
  <p:transition>
    <p:pull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Games and sports as man’s Cultural Heritage</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pPr algn="just"/>
            <a:r>
              <a:rPr lang="en-US" dirty="0" smtClean="0"/>
              <a:t>The major difference between today’s sports and games and of past is that there are set rules and regulation of each &amp; every games at present time but in the past ,there were not set rules </a:t>
            </a:r>
            <a:r>
              <a:rPr lang="en-US" dirty="0" smtClean="0"/>
              <a:t>.</a:t>
            </a:r>
          </a:p>
          <a:p>
            <a:pPr algn="just"/>
            <a:endParaRPr lang="en-US" dirty="0" smtClean="0"/>
          </a:p>
          <a:p>
            <a:pPr algn="just"/>
            <a:r>
              <a:rPr lang="en-US" dirty="0" smtClean="0"/>
              <a:t>“Survival  of the fittest” was the principle in those dark ages . Hunting, running, throwing , chasing and dancing were the main affairs </a:t>
            </a:r>
            <a:r>
              <a:rPr lang="en-US" dirty="0" smtClean="0"/>
              <a:t>.</a:t>
            </a:r>
          </a:p>
          <a:p>
            <a:pPr algn="just"/>
            <a:endParaRPr lang="en-US" dirty="0" smtClean="0"/>
          </a:p>
          <a:p>
            <a:pPr algn="just"/>
            <a:r>
              <a:rPr lang="en-US" dirty="0" smtClean="0"/>
              <a:t> Youths were given training to develop their physical fitness. Slowly and steadily these activities were changed in the form of games and sports with specific rules and regulation.</a:t>
            </a:r>
            <a:endParaRPr lang="en-US" dirty="0"/>
          </a:p>
        </p:txBody>
      </p:sp>
    </p:spTree>
  </p:cSld>
  <p:clrMapOvr>
    <a:masterClrMapping/>
  </p:clrMapOvr>
  <p:transition>
    <p:pull dir="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62000"/>
            <a:ext cx="8305800" cy="6096000"/>
          </a:xfrm>
        </p:spPr>
        <p:txBody>
          <a:bodyPr>
            <a:normAutofit fontScale="90000"/>
          </a:bodyPr>
          <a:lstStyle/>
          <a:p>
            <a:pPr algn="just"/>
            <a:r>
              <a:rPr lang="en-US" sz="3600" dirty="0" smtClean="0"/>
              <a:t>The </a:t>
            </a:r>
            <a:r>
              <a:rPr lang="en-US" sz="3600" dirty="0"/>
              <a:t>G</a:t>
            </a:r>
            <a:r>
              <a:rPr lang="en-US" sz="3600" dirty="0" smtClean="0"/>
              <a:t>reek civilization were the first who contributed a lot for games and sports. As a result of these activities and deep interest  among people, Olympic movement began in Greece. </a:t>
            </a:r>
            <a:br>
              <a:rPr lang="en-US" sz="3600" dirty="0" smtClean="0"/>
            </a:br>
            <a:r>
              <a:rPr lang="en-US" sz="3600" dirty="0" smtClean="0"/>
              <a:t>      Indeed </a:t>
            </a:r>
            <a:r>
              <a:rPr lang="en-US" sz="3600" dirty="0" err="1" smtClean="0"/>
              <a:t>greek</a:t>
            </a:r>
            <a:r>
              <a:rPr lang="en-US" sz="3600" dirty="0" smtClean="0"/>
              <a:t> civilization was a golden period for sports and games but, later on, the emphasis on sports and games was not laid upon. Hence, the spirit of sports declined. The contribution  of  Rome towards sports and games is not appreciable. Although sports and games were considered for slaves and military training. </a:t>
            </a:r>
            <a:endParaRPr lang="en-US" sz="3600" dirty="0"/>
          </a:p>
        </p:txBody>
      </p:sp>
    </p:spTree>
  </p:cSld>
  <p:clrMapOvr>
    <a:masterClrMapping/>
  </p:clrMapOvr>
  <p:transition>
    <p:pull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5410200"/>
          </a:xfrm>
        </p:spPr>
        <p:txBody>
          <a:bodyPr>
            <a:normAutofit/>
          </a:bodyPr>
          <a:lstStyle/>
          <a:p>
            <a:pPr algn="just"/>
            <a:r>
              <a:rPr lang="en-US" sz="3600" dirty="0" smtClean="0"/>
              <a:t>Although sports and games were considered for slaves and military training. Horse race , chariot race and </a:t>
            </a:r>
            <a:r>
              <a:rPr lang="en-US" sz="3600" dirty="0" err="1" smtClean="0"/>
              <a:t>gladitorial</a:t>
            </a:r>
            <a:r>
              <a:rPr lang="en-US" sz="3600" dirty="0" smtClean="0"/>
              <a:t> combats or fights were usual phenomena. In the same way Germany , Sweden , Denmark , China and U.K. contributed a lot towards sports and games. Regarding  India’s history of sports and games , little  is known about ancient </a:t>
            </a:r>
            <a:r>
              <a:rPr lang="en-US" sz="3600" dirty="0" err="1" smtClean="0"/>
              <a:t>india</a:t>
            </a:r>
            <a:r>
              <a:rPr lang="en-US" sz="3600" dirty="0" smtClean="0"/>
              <a:t> </a:t>
            </a:r>
            <a:r>
              <a:rPr lang="en-US" dirty="0" smtClean="0"/>
              <a:t>.</a:t>
            </a:r>
            <a:endParaRPr lang="en-US" dirty="0"/>
          </a:p>
        </p:txBody>
      </p:sp>
    </p:spTree>
  </p:cSld>
  <p:clrMapOvr>
    <a:masterClrMapping/>
  </p:clrMapOvr>
  <p:transition>
    <p:pull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rgbClr val="FF0000"/>
                </a:solidFill>
              </a:rPr>
              <a:t>CONCLUSION</a:t>
            </a:r>
            <a:endParaRPr lang="en-US" b="1" dirty="0">
              <a:solidFill>
                <a:srgbClr val="FF0000"/>
              </a:solidFill>
            </a:endParaRPr>
          </a:p>
        </p:txBody>
      </p:sp>
      <p:sp>
        <p:nvSpPr>
          <p:cNvPr id="3" name="Content Placeholder 2"/>
          <p:cNvSpPr>
            <a:spLocks noGrp="1"/>
          </p:cNvSpPr>
          <p:nvPr>
            <p:ph idx="1"/>
          </p:nvPr>
        </p:nvSpPr>
        <p:spPr>
          <a:xfrm>
            <a:off x="457200" y="1371600"/>
            <a:ext cx="8229600" cy="5105400"/>
          </a:xfrm>
        </p:spPr>
        <p:txBody>
          <a:bodyPr>
            <a:noAutofit/>
          </a:bodyPr>
          <a:lstStyle/>
          <a:p>
            <a:pPr algn="just"/>
            <a:r>
              <a:rPr lang="en-US" sz="3600" dirty="0" smtClean="0"/>
              <a:t>It is clear from the </a:t>
            </a:r>
            <a:r>
              <a:rPr lang="en-US" sz="3600" dirty="0" smtClean="0"/>
              <a:t>ancient </a:t>
            </a:r>
            <a:r>
              <a:rPr lang="en-US" sz="3600" dirty="0" smtClean="0"/>
              <a:t>history of sports and games of the ancient world that the games and sports , which are played today , have their roots in the past. Although there were simple rules and regulation but today’s sports and games are played with advanced techniques and with a scientific approach. </a:t>
            </a:r>
            <a:endParaRPr lang="en-US" sz="3600" dirty="0"/>
          </a:p>
        </p:txBody>
      </p:sp>
    </p:spTree>
  </p:cSld>
  <p:clrMapOvr>
    <a:masterClrMapping/>
  </p:clrMapOvr>
  <p:transition>
    <p:pull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7562"/>
          </a:xfrm>
        </p:spPr>
        <p:txBody>
          <a:bodyPr>
            <a:noAutofit/>
          </a:bodyPr>
          <a:lstStyle/>
          <a:p>
            <a:pPr algn="just"/>
            <a:r>
              <a:rPr lang="en-US" sz="4000" dirty="0" smtClean="0">
                <a:solidFill>
                  <a:srgbClr val="FF0000"/>
                </a:solidFill>
              </a:rPr>
              <a:t>Leonardo-</a:t>
            </a:r>
            <a:r>
              <a:rPr lang="en-US" sz="4000" dirty="0" err="1" smtClean="0">
                <a:solidFill>
                  <a:srgbClr val="FF0000"/>
                </a:solidFill>
              </a:rPr>
              <a:t>da</a:t>
            </a:r>
            <a:r>
              <a:rPr lang="en-US" sz="4000" dirty="0" smtClean="0">
                <a:solidFill>
                  <a:srgbClr val="FF0000"/>
                </a:solidFill>
              </a:rPr>
              <a:t>- </a:t>
            </a:r>
            <a:r>
              <a:rPr lang="en-US" sz="4000" dirty="0" err="1" smtClean="0">
                <a:solidFill>
                  <a:srgbClr val="FF0000"/>
                </a:solidFill>
              </a:rPr>
              <a:t>vinci</a:t>
            </a:r>
            <a:r>
              <a:rPr lang="en-US" sz="4000" dirty="0" smtClean="0">
                <a:solidFill>
                  <a:srgbClr val="FF0000"/>
                </a:solidFill>
              </a:rPr>
              <a:t> </a:t>
            </a:r>
            <a:r>
              <a:rPr lang="en-US" sz="4000" dirty="0" smtClean="0"/>
              <a:t>has rightly said , “If you are </a:t>
            </a:r>
            <a:r>
              <a:rPr lang="en-US" sz="4000" dirty="0" err="1" smtClean="0"/>
              <a:t>enamoured</a:t>
            </a:r>
            <a:r>
              <a:rPr lang="en-US" sz="4000" dirty="0" smtClean="0"/>
              <a:t> of practice without scientific knowledge of sports you are just like a pilot who goes into a ship without rudder and compass and does not know his destination.” </a:t>
            </a:r>
            <a:br>
              <a:rPr lang="en-US" sz="4000" dirty="0" smtClean="0"/>
            </a:br>
            <a:r>
              <a:rPr lang="en-US" sz="4000"/>
              <a:t> </a:t>
            </a:r>
            <a:r>
              <a:rPr lang="en-US" sz="4000" smtClean="0"/>
              <a:t>	</a:t>
            </a:r>
            <a:r>
              <a:rPr lang="en-US" sz="4000" smtClean="0"/>
              <a:t>In </a:t>
            </a:r>
            <a:r>
              <a:rPr lang="en-US" sz="4000" dirty="0" smtClean="0"/>
              <a:t>today’s term , it is quite applicable but we cannot  forget the origin of various sports and games, which we received in heritage. </a:t>
            </a:r>
            <a:endParaRPr lang="en-US" sz="4000" dirty="0"/>
          </a:p>
        </p:txBody>
      </p:sp>
    </p:spTree>
  </p:cSld>
  <p:clrMapOvr>
    <a:masterClrMapping/>
  </p:clrMapOvr>
  <p:transition>
    <p:pull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19200"/>
            <a:ext cx="8229600" cy="4373562"/>
          </a:xfrm>
        </p:spPr>
        <p:txBody>
          <a:bodyPr>
            <a:normAutofit/>
          </a:bodyPr>
          <a:lstStyle/>
          <a:p>
            <a:r>
              <a:rPr lang="en-US" sz="9600" dirty="0" smtClean="0">
                <a:solidFill>
                  <a:schemeClr val="tx2">
                    <a:lumMod val="60000"/>
                    <a:lumOff val="40000"/>
                  </a:schemeClr>
                </a:solidFill>
              </a:rPr>
              <a:t>Thank you</a:t>
            </a:r>
            <a:endParaRPr lang="en-US" sz="9600" dirty="0">
              <a:solidFill>
                <a:schemeClr val="tx2">
                  <a:lumMod val="60000"/>
                  <a:lumOff val="40000"/>
                </a:schemeClr>
              </a:solidFill>
            </a:endParaRPr>
          </a:p>
        </p:txBody>
      </p:sp>
    </p:spTree>
  </p:cSld>
  <p:clrMapOvr>
    <a:masterClrMapping/>
  </p:clrMapOvr>
  <p:transition>
    <p:pull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355</Words>
  <Application>Microsoft Office PowerPoint</Application>
  <PresentationFormat>On-screen Show (4:3)</PresentationFormat>
  <Paragraphs>17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WHAT IS CULTURE</vt:lpstr>
      <vt:lpstr>Games and sports as man’s Cultural Heritage</vt:lpstr>
      <vt:lpstr>The Greek civilization were the first who contributed a lot for games and sports. As a result of these activities and deep interest  among people, Olympic movement began in Greece.        Indeed greek civilization was a golden period for sports and games but, later on, the emphasis on sports and games was not laid upon. Hence, the spirit of sports declined. The contribution  of  Rome towards sports and games is not appreciable. Although sports and games were considered for slaves and military training. </vt:lpstr>
      <vt:lpstr>Although sports and games were considered for slaves and military training. Horse race , chariot race and gladitorial combats or fights were usual phenomena. In the same way Germany , Sweden , Denmark , China and U.K. contributed a lot towards sports and games. Regarding  India’s history of sports and games , little  is known about ancient india .</vt:lpstr>
      <vt:lpstr>CONCLUSION</vt:lpstr>
      <vt:lpstr>Leonardo-da- vinci has rightly said , “If you are enamoured of practice without scientific knowledge of sports you are just like a pilot who goes into a ship without rudder and compass and does not know his destination.”    In today’s term , it is quite applicable but we cannot  forget the origin of various sports and games, which we received in heritage.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Games and sports as man’s Cultural Heritage</dc:title>
  <dc:creator>Samsung</dc:creator>
  <cp:lastModifiedBy>Samsung</cp:lastModifiedBy>
  <cp:revision>18</cp:revision>
  <dcterms:created xsi:type="dcterms:W3CDTF">2012-09-12T12:01:24Z</dcterms:created>
  <dcterms:modified xsi:type="dcterms:W3CDTF">2012-09-13T15:24:21Z</dcterms:modified>
</cp:coreProperties>
</file>