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77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/>
          <a:lstStyle/>
          <a:p>
            <a:r>
              <a:rPr lang="en-US" dirty="0" smtClean="0"/>
              <a:t>Lecture-1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14600"/>
            <a:ext cx="6400800" cy="1752600"/>
          </a:xfrm>
        </p:spPr>
        <p:txBody>
          <a:bodyPr/>
          <a:lstStyle/>
          <a:p>
            <a:r>
              <a:rPr lang="en-US" dirty="0" smtClean="0"/>
              <a:t>ESC-S301</a:t>
            </a:r>
          </a:p>
          <a:p>
            <a:r>
              <a:rPr lang="en-US" dirty="0" smtClean="0"/>
              <a:t>Dynamics of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828800"/>
            <a:ext cx="4953000" cy="9906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89" y="0"/>
            <a:ext cx="2971800" cy="983226"/>
          </a:xfrm>
        </p:spPr>
        <p:txBody>
          <a:bodyPr/>
          <a:lstStyle/>
          <a:p>
            <a:r>
              <a:rPr lang="en-US" dirty="0" smtClean="0"/>
              <a:t>Book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00400" y="0"/>
            <a:ext cx="7620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4472504" y="6703"/>
            <a:ext cx="2971800" cy="98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4-weeks plan</a:t>
            </a:r>
          </a:p>
          <a:p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491613"/>
            <a:ext cx="2391809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Chapter-1</a:t>
            </a:r>
          </a:p>
          <a:p>
            <a:pPr marL="342900" indent="-342900">
              <a:buAutoNum type="arabicPeriod"/>
            </a:pPr>
            <a:r>
              <a:rPr lang="en-US" dirty="0" smtClean="0"/>
              <a:t>Gear terminology</a:t>
            </a:r>
          </a:p>
          <a:p>
            <a:r>
              <a:rPr lang="en-US" dirty="0" smtClean="0"/>
              <a:t>     (i) Base circle</a:t>
            </a:r>
          </a:p>
          <a:p>
            <a:r>
              <a:rPr lang="en-US" dirty="0"/>
              <a:t> </a:t>
            </a:r>
            <a:r>
              <a:rPr lang="en-US" dirty="0" smtClean="0"/>
              <a:t>    (ii) Pitch circle</a:t>
            </a:r>
          </a:p>
          <a:p>
            <a:r>
              <a:rPr lang="en-US" dirty="0"/>
              <a:t> </a:t>
            </a:r>
            <a:r>
              <a:rPr lang="en-US" dirty="0" smtClean="0"/>
              <a:t>    (iii) Addendum circle</a:t>
            </a:r>
          </a:p>
          <a:p>
            <a:r>
              <a:rPr lang="en-US" dirty="0"/>
              <a:t> </a:t>
            </a:r>
            <a:r>
              <a:rPr lang="en-US" dirty="0" smtClean="0"/>
              <a:t>    (iv) Dedendum circle</a:t>
            </a:r>
          </a:p>
          <a:p>
            <a:r>
              <a:rPr lang="en-US" dirty="0"/>
              <a:t> </a:t>
            </a:r>
            <a:r>
              <a:rPr lang="en-US" dirty="0" smtClean="0"/>
              <a:t>    (v) Pressure angle</a:t>
            </a:r>
          </a:p>
          <a:p>
            <a:r>
              <a:rPr lang="en-US" dirty="0"/>
              <a:t> </a:t>
            </a:r>
            <a:r>
              <a:rPr lang="en-US" dirty="0" smtClean="0"/>
              <a:t>    (vi) addendum</a:t>
            </a:r>
          </a:p>
          <a:p>
            <a:r>
              <a:rPr lang="en-US" dirty="0"/>
              <a:t> </a:t>
            </a:r>
            <a:r>
              <a:rPr lang="en-US" dirty="0" smtClean="0"/>
              <a:t>    (vii) Dedendum</a:t>
            </a:r>
          </a:p>
          <a:p>
            <a:r>
              <a:rPr lang="en-US" dirty="0"/>
              <a:t> </a:t>
            </a:r>
            <a:r>
              <a:rPr lang="en-US" dirty="0" smtClean="0"/>
              <a:t>    (viii) module</a:t>
            </a:r>
          </a:p>
          <a:p>
            <a:r>
              <a:rPr lang="en-US" dirty="0"/>
              <a:t> </a:t>
            </a:r>
            <a:r>
              <a:rPr lang="en-US" dirty="0" smtClean="0"/>
              <a:t>    (ix) Circular pitch</a:t>
            </a:r>
          </a:p>
          <a:p>
            <a:r>
              <a:rPr lang="en-US" dirty="0"/>
              <a:t> </a:t>
            </a:r>
            <a:r>
              <a:rPr lang="en-US" dirty="0" smtClean="0"/>
              <a:t>    (x) Diametrical pitch</a:t>
            </a:r>
          </a:p>
          <a:p>
            <a:r>
              <a:rPr lang="en-US" dirty="0"/>
              <a:t> </a:t>
            </a:r>
            <a:r>
              <a:rPr lang="en-US" dirty="0" smtClean="0"/>
              <a:t>    (xi) Flank and Face</a:t>
            </a:r>
          </a:p>
          <a:p>
            <a:r>
              <a:rPr lang="en-US" dirty="0"/>
              <a:t> </a:t>
            </a:r>
            <a:r>
              <a:rPr lang="en-US" dirty="0" smtClean="0"/>
              <a:t>    (xii) Clearance</a:t>
            </a:r>
          </a:p>
          <a:p>
            <a:r>
              <a:rPr lang="en-US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Path of contact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(a) Path of approach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(b) Path of recess</a:t>
            </a:r>
          </a:p>
          <a:p>
            <a:r>
              <a:rPr lang="en-US" dirty="0" smtClean="0"/>
              <a:t>3. Arc of contact</a:t>
            </a:r>
          </a:p>
          <a:p>
            <a:r>
              <a:rPr lang="en-US" dirty="0" smtClean="0"/>
              <a:t>4. Contact ratio</a:t>
            </a:r>
          </a:p>
          <a:p>
            <a:r>
              <a:rPr lang="en-US" dirty="0" smtClean="0"/>
              <a:t>5</a:t>
            </a:r>
            <a:r>
              <a:rPr lang="en-US" b="1" dirty="0" smtClean="0">
                <a:solidFill>
                  <a:srgbClr val="FF0000"/>
                </a:solidFill>
              </a:rPr>
              <a:t>. Interference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6. Gear ratio.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1" t="19413" r="10246" b="19692"/>
          <a:stretch/>
        </p:blipFill>
        <p:spPr bwMode="auto">
          <a:xfrm>
            <a:off x="54697" y="927805"/>
            <a:ext cx="2967903" cy="379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09850" y="442896"/>
            <a:ext cx="2799228" cy="6697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Chapter-2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Gear Train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(a) Simple Gear train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(b) Compound Gear train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(c) </a:t>
            </a:r>
            <a:r>
              <a:rPr lang="en-US" b="1" u="sng" dirty="0" err="1" smtClean="0">
                <a:solidFill>
                  <a:srgbClr val="FF0000"/>
                </a:solidFill>
              </a:rPr>
              <a:t>Epicyclic</a:t>
            </a:r>
            <a:r>
              <a:rPr lang="en-US" b="1" u="sng" dirty="0" smtClean="0">
                <a:solidFill>
                  <a:srgbClr val="FF0000"/>
                </a:solidFill>
              </a:rPr>
              <a:t> Gear train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/>
              <a:t>(d) Reverted Gear train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 Type of gear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(a) Spur Gear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(b) Helical Gear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(c) Double-Helical Gear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(d) Rack and pinion.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(e) Bevel Gear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(f) Worm gear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(g) Spiral gear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Gear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" y="551246"/>
            <a:ext cx="9067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Q1. What </a:t>
            </a:r>
            <a:r>
              <a:rPr lang="en-US" dirty="0"/>
              <a:t>is gear and its application?</a:t>
            </a:r>
          </a:p>
          <a:p>
            <a:pPr>
              <a:lnSpc>
                <a:spcPct val="150000"/>
              </a:lnSpc>
            </a:pPr>
            <a:r>
              <a:rPr lang="en-US" dirty="0"/>
              <a:t>Gears are </a:t>
            </a:r>
            <a:r>
              <a:rPr lang="en-US" b="1" dirty="0"/>
              <a:t>mechanisms that are used to transfer motion from one shaft to another</a:t>
            </a:r>
            <a:r>
              <a:rPr lang="en-US" dirty="0"/>
              <a:t>. Different types of gears have different applications.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1. Spur </a:t>
            </a:r>
            <a:r>
              <a:rPr lang="en-US" dirty="0"/>
              <a:t>gears are used to transfer motion between parallel shafts.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2. </a:t>
            </a:r>
            <a:r>
              <a:rPr lang="en-US" dirty="0"/>
              <a:t>Rack and Pinion gears are used to convert rotational motion into linear motion.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034" y="2875002"/>
            <a:ext cx="880436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Classification of </a:t>
            </a:r>
            <a:r>
              <a:rPr lang="en-US" b="1" dirty="0" smtClean="0"/>
              <a:t>Gears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Gears can be classified as parallel shaft gears, intersecting shaft gears and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non-intersecting </a:t>
            </a:r>
            <a:r>
              <a:rPr lang="en-US" dirty="0"/>
              <a:t>non-parallel shaft gears depending on the position of their axes.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11034" y="4419600"/>
            <a:ext cx="235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parallel shaft </a:t>
            </a:r>
            <a:r>
              <a:rPr lang="en-US" dirty="0" smtClean="0"/>
              <a:t>gears: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Parallel shaft gear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9" t="20755" r="7907" b="22762"/>
          <a:stretch/>
        </p:blipFill>
        <p:spPr bwMode="auto">
          <a:xfrm>
            <a:off x="1905000" y="1219200"/>
            <a:ext cx="3886531" cy="339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676400" y="2743200"/>
            <a:ext cx="10668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862" y="2513647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Gear - 1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0" y="1524000"/>
            <a:ext cx="609600" cy="13267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49568" y="118229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Gear - 2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657600" y="3429000"/>
            <a:ext cx="1600200" cy="685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3025140"/>
            <a:ext cx="1600200" cy="685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91331" y="2937678"/>
            <a:ext cx="2323769" cy="102472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81400" y="3086100"/>
            <a:ext cx="2438400" cy="10287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95700" y="5105400"/>
            <a:ext cx="16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Axis of rotation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724400" y="4114800"/>
            <a:ext cx="381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1" idx="0"/>
          </p:cNvCxnSpPr>
          <p:nvPr/>
        </p:nvCxnSpPr>
        <p:spPr>
          <a:xfrm>
            <a:off x="5791531" y="4057986"/>
            <a:ext cx="501020" cy="1047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86400" y="5105400"/>
            <a:ext cx="16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Axis of rotation</a:t>
            </a:r>
            <a:endParaRPr lang="en-US" dirty="0"/>
          </a:p>
        </p:txBody>
      </p:sp>
      <p:cxnSp>
        <p:nvCxnSpPr>
          <p:cNvPr id="33" name="Straight Arrow Connector 32"/>
          <p:cNvCxnSpPr>
            <a:endCxn id="35" idx="0"/>
          </p:cNvCxnSpPr>
          <p:nvPr/>
        </p:nvCxnSpPr>
        <p:spPr>
          <a:xfrm>
            <a:off x="6515100" y="3981786"/>
            <a:ext cx="81536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24310" y="4610436"/>
            <a:ext cx="16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Axis of rotation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315200" y="3025140"/>
            <a:ext cx="609600" cy="642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118649" y="2655808"/>
            <a:ext cx="16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Axis of rotation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819690" y="1182290"/>
            <a:ext cx="0" cy="15513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61268" y="76200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Gear - 3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19400" y="762000"/>
            <a:ext cx="508708" cy="1565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278167" y="430768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Gear - 4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457865" y="1524000"/>
            <a:ext cx="1834686" cy="5238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292551" y="1339334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Gear - 6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062710" y="2065376"/>
            <a:ext cx="1834686" cy="2619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24076" y="1863209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Bearing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51" idx="1"/>
          </p:cNvCxnSpPr>
          <p:nvPr/>
        </p:nvCxnSpPr>
        <p:spPr>
          <a:xfrm flipH="1">
            <a:off x="4185114" y="2047875"/>
            <a:ext cx="2738962" cy="8240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979631" y="3086100"/>
            <a:ext cx="601769" cy="18936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209800" y="3261478"/>
            <a:ext cx="914400" cy="16153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049851" y="5001113"/>
            <a:ext cx="122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Bearing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44118" y="5791200"/>
            <a:ext cx="871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parallel shaft gear: axis of rotation of input and out put shaft are parallel to each other.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intersecting shaft gears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2" t="19590" r="4442" b="26866"/>
          <a:stretch/>
        </p:blipFill>
        <p:spPr bwMode="auto">
          <a:xfrm>
            <a:off x="83158" y="605951"/>
            <a:ext cx="401682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6875" r="61445" b="58483"/>
          <a:stretch/>
        </p:blipFill>
        <p:spPr bwMode="auto">
          <a:xfrm>
            <a:off x="4430555" y="523220"/>
            <a:ext cx="4643777" cy="312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267200" y="523220"/>
            <a:ext cx="0" cy="6334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239000" y="990600"/>
            <a:ext cx="609600" cy="76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001000" y="1066800"/>
            <a:ext cx="0" cy="460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2031" y="621268"/>
            <a:ext cx="161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Axis of rotation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93544" y="3810000"/>
            <a:ext cx="44609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Intersecting shaft gears:</a:t>
            </a:r>
          </a:p>
          <a:p>
            <a:r>
              <a:rPr lang="en-US" dirty="0" smtClean="0"/>
              <a:t>Axis of rotation on input shaft and output</a:t>
            </a:r>
          </a:p>
          <a:p>
            <a:r>
              <a:rPr lang="en-US" dirty="0" smtClean="0"/>
              <a:t>Shaft meet at a point.</a:t>
            </a:r>
          </a:p>
          <a:p>
            <a:endParaRPr lang="en-US" dirty="0"/>
          </a:p>
          <a:p>
            <a:r>
              <a:rPr lang="en-US" dirty="0" smtClean="0"/>
              <a:t>Example: Bevel gear</a:t>
            </a:r>
          </a:p>
          <a:p>
            <a:endParaRPr lang="en-US" dirty="0"/>
          </a:p>
          <a:p>
            <a:r>
              <a:rPr lang="en-US" dirty="0" smtClean="0"/>
              <a:t>Input shaft: shaft connect to source of energy</a:t>
            </a:r>
          </a:p>
          <a:p>
            <a:r>
              <a:rPr lang="en-US" dirty="0" smtClean="0"/>
              <a:t>i.e. motor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462031" y="3048000"/>
            <a:ext cx="386569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733085" y="3001855"/>
            <a:ext cx="1601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Input shaft</a:t>
            </a:r>
          </a:p>
          <a:p>
            <a:r>
              <a:rPr lang="en-US" dirty="0" smtClean="0"/>
              <a:t>or output shaft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686300" y="1752600"/>
            <a:ext cx="381888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267200" y="2401669"/>
            <a:ext cx="1601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Input shaft</a:t>
            </a:r>
          </a:p>
          <a:p>
            <a:r>
              <a:rPr lang="en-US" dirty="0" smtClean="0"/>
              <a:t>or output shaft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" y="0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Spur gear in mesh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2" t="20000" r="6645" b="42351"/>
          <a:stretch/>
        </p:blipFill>
        <p:spPr bwMode="auto">
          <a:xfrm>
            <a:off x="1927479" y="744584"/>
            <a:ext cx="52977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>
            <a:endCxn id="5" idx="0"/>
          </p:cNvCxnSpPr>
          <p:nvPr/>
        </p:nvCxnSpPr>
        <p:spPr>
          <a:xfrm flipH="1">
            <a:off x="1386463" y="2497184"/>
            <a:ext cx="1509137" cy="11342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54" y="3631474"/>
            <a:ext cx="276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Centre of rotation of gear-1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7800" y="2497184"/>
            <a:ext cx="1967429" cy="13189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1514" y="3880452"/>
            <a:ext cx="276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Centre of rotation of gear-2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95600" y="2497184"/>
            <a:ext cx="0" cy="3065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46915" y="2532410"/>
            <a:ext cx="0" cy="3065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95600" y="4953000"/>
            <a:ext cx="235131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94244" y="4583668"/>
            <a:ext cx="1647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 distance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867400"/>
            <a:ext cx="8592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Pinion: Smaller gear is known as </a:t>
            </a:r>
            <a:r>
              <a:rPr lang="en-US" b="1" u="sng" dirty="0" smtClean="0">
                <a:solidFill>
                  <a:srgbClr val="FF0000"/>
                </a:solidFill>
              </a:rPr>
              <a:t>Pinion</a:t>
            </a:r>
            <a:r>
              <a:rPr lang="en-US" dirty="0" smtClean="0"/>
              <a:t>. Gear contains less no. of teeth is known as pinion.</a:t>
            </a:r>
          </a:p>
          <a:p>
            <a:r>
              <a:rPr lang="en-US" dirty="0" smtClean="0"/>
              <a:t>Gear: Lager gear is known as </a:t>
            </a:r>
            <a:r>
              <a:rPr lang="en-US" b="1" u="sng" dirty="0" smtClean="0">
                <a:solidFill>
                  <a:srgbClr val="FF0000"/>
                </a:solidFill>
              </a:rPr>
              <a:t>Gear.  </a:t>
            </a:r>
            <a:r>
              <a:rPr lang="en-US" dirty="0" smtClean="0"/>
              <a:t> Gear contains greater no. of teeth is known as gear.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705600" y="1600200"/>
            <a:ext cx="519629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20875" y="1415228"/>
            <a:ext cx="68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teeth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725194" y="1784560"/>
            <a:ext cx="519629" cy="463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37" y="470518"/>
                <a:ext cx="2986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𝑡𝑒𝑒𝑡h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𝑝𝑖𝑛𝑖𝑜𝑛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" y="470518"/>
                <a:ext cx="298671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44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-12797" y="839850"/>
                <a:ext cx="2819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𝑛𝑜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𝑡𝑒𝑒𝑡h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𝑔𝑒𝑎𝑟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97" y="839850"/>
                <a:ext cx="281974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38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8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429</Words>
  <Application>Microsoft Office PowerPoint</Application>
  <PresentationFormat>On-screen Show (4:3)</PresentationFormat>
  <Paragraphs>90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Lecture-1</vt:lpstr>
      <vt:lpstr>Introduction</vt:lpstr>
      <vt:lpstr>Book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Lecture-1</dc:title>
  <dc:creator>CAD-LAB</dc:creator>
  <cp:lastModifiedBy>CAD-LAB</cp:lastModifiedBy>
  <cp:revision>25</cp:revision>
  <dcterms:created xsi:type="dcterms:W3CDTF">2006-08-16T00:00:00Z</dcterms:created>
  <dcterms:modified xsi:type="dcterms:W3CDTF">2021-11-13T09:57:46Z</dcterms:modified>
</cp:coreProperties>
</file>