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24.jpeg"/><Relationship Id="rId4" Type="http://schemas.openxmlformats.org/officeDocument/2006/relationships/image" Target="../media/image11.png"/><Relationship Id="rId9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10" Type="http://schemas.openxmlformats.org/officeDocument/2006/relationships/image" Target="../media/image17.jpeg"/><Relationship Id="rId4" Type="http://schemas.openxmlformats.org/officeDocument/2006/relationships/image" Target="../media/image11.png"/><Relationship Id="rId9" Type="http://schemas.openxmlformats.org/officeDocument/2006/relationships/image" Target="../media/image16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2286000" y="4038600"/>
            <a:ext cx="787400" cy="10286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191000" y="3657600"/>
            <a:ext cx="787400" cy="1054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041900" y="1739900"/>
            <a:ext cx="4064000" cy="50926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670299" y="4597400"/>
            <a:ext cx="520700" cy="762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0" y="1600200"/>
            <a:ext cx="2273300" cy="3416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0" y="5029200"/>
            <a:ext cx="2209800" cy="18288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40200" y="6223000"/>
            <a:ext cx="393700" cy="241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8255000" y="587405"/>
            <a:ext cx="37375" cy="1003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ct val="95825"/>
              </a:lnSpc>
              <a:spcBef>
                <a:spcPts val="60"/>
              </a:spcBef>
            </a:pPr>
            <a:r>
              <a:rPr sz="550" spc="0" dirty="0" smtClean="0">
                <a:solidFill>
                  <a:srgbClr val="A7753E"/>
                </a:solidFill>
                <a:latin typeface="Times New Roman"/>
                <a:cs typeface="Times New Roman"/>
              </a:rPr>
              <a:t>'</a:t>
            </a:r>
            <a:endParaRPr sz="5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228600"/>
            <a:ext cx="9525000" cy="144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0"/>
              </a:lnSpc>
              <a:spcBef>
                <a:spcPts val="173"/>
              </a:spcBef>
            </a:pPr>
            <a:r>
              <a:rPr sz="3300" b="1" spc="0" smtClean="0">
                <a:solidFill>
                  <a:srgbClr val="FF0000"/>
                </a:solidFill>
                <a:latin typeface="Times New Roman"/>
                <a:cs typeface="Times New Roman"/>
              </a:rPr>
              <a:t>GEL</a:t>
            </a:r>
            <a:r>
              <a:rPr lang="en-US" sz="33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PERME</a:t>
            </a:r>
            <a:r>
              <a:rPr lang="en-US" sz="3300" b="1" spc="-244" dirty="0" smtClean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lang="en-US" sz="3300" b="1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TION CHROMATOGRAPHY</a:t>
            </a:r>
            <a:endParaRPr lang="en-US" sz="3300" dirty="0" smtClean="0">
              <a:latin typeface="Times New Roman"/>
              <a:cs typeface="Times New Roman"/>
            </a:endParaRPr>
          </a:p>
          <a:p>
            <a:pPr marL="12700">
              <a:lnSpc>
                <a:spcPts val="3470"/>
              </a:lnSpc>
              <a:spcBef>
                <a:spcPts val="173"/>
              </a:spcBef>
            </a:pPr>
            <a:endParaRPr sz="3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00684" y="690372"/>
            <a:ext cx="6499860" cy="220980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00684" y="3153155"/>
            <a:ext cx="6499860" cy="3348228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3284347" y="81887"/>
            <a:ext cx="261863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Ex</a:t>
            </a:r>
            <a:r>
              <a:rPr sz="2400" b="1" spc="-4" dirty="0" smtClean="0">
                <a:latin typeface="Times New Roman"/>
                <a:cs typeface="Times New Roman"/>
              </a:rPr>
              <a:t>p</a:t>
            </a:r>
            <a:r>
              <a:rPr sz="2400" b="1" spc="0" dirty="0" smtClean="0">
                <a:latin typeface="Times New Roman"/>
                <a:cs typeface="Times New Roman"/>
              </a:rPr>
              <a:t>er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m</a:t>
            </a:r>
            <a:r>
              <a:rPr sz="2400" b="1" spc="4" dirty="0" smtClean="0">
                <a:latin typeface="Times New Roman"/>
                <a:cs typeface="Times New Roman"/>
              </a:rPr>
              <a:t>e</a:t>
            </a:r>
            <a:r>
              <a:rPr sz="2400" b="1" spc="0" dirty="0" smtClean="0">
                <a:latin typeface="Times New Roman"/>
                <a:cs typeface="Times New Roman"/>
              </a:rPr>
              <a:t>ntal</a:t>
            </a:r>
            <a:r>
              <a:rPr sz="2400" b="1" spc="-1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se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up</a:t>
            </a:r>
            <a:endParaRPr sz="2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387090" y="1329689"/>
            <a:ext cx="199644" cy="1456944"/>
          </a:xfrm>
          <a:custGeom>
            <a:avLst/>
            <a:gdLst/>
            <a:ahLst/>
            <a:cxnLst/>
            <a:rect l="l" t="t" r="r" b="b"/>
            <a:pathLst>
              <a:path w="199644" h="1456944">
                <a:moveTo>
                  <a:pt x="99822" y="1456944"/>
                </a:moveTo>
                <a:lnTo>
                  <a:pt x="199644" y="1357122"/>
                </a:lnTo>
                <a:lnTo>
                  <a:pt x="149733" y="1357122"/>
                </a:lnTo>
                <a:lnTo>
                  <a:pt x="149733" y="0"/>
                </a:lnTo>
                <a:lnTo>
                  <a:pt x="49911" y="0"/>
                </a:lnTo>
                <a:lnTo>
                  <a:pt x="49911" y="1357122"/>
                </a:lnTo>
                <a:lnTo>
                  <a:pt x="0" y="1357122"/>
                </a:lnTo>
                <a:lnTo>
                  <a:pt x="99822" y="1456944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87090" y="1329689"/>
            <a:ext cx="199644" cy="1456944"/>
          </a:xfrm>
          <a:custGeom>
            <a:avLst/>
            <a:gdLst/>
            <a:ahLst/>
            <a:cxnLst/>
            <a:rect l="l" t="t" r="r" b="b"/>
            <a:pathLst>
              <a:path w="199644" h="1456944">
                <a:moveTo>
                  <a:pt x="0" y="1357122"/>
                </a:moveTo>
                <a:lnTo>
                  <a:pt x="49911" y="1357122"/>
                </a:lnTo>
                <a:lnTo>
                  <a:pt x="49911" y="0"/>
                </a:lnTo>
                <a:lnTo>
                  <a:pt x="149733" y="0"/>
                </a:lnTo>
                <a:lnTo>
                  <a:pt x="149733" y="1357122"/>
                </a:lnTo>
                <a:lnTo>
                  <a:pt x="199644" y="1357122"/>
                </a:lnTo>
                <a:lnTo>
                  <a:pt x="99822" y="1456944"/>
                </a:lnTo>
                <a:lnTo>
                  <a:pt x="0" y="1357122"/>
                </a:lnTo>
                <a:close/>
              </a:path>
            </a:pathLst>
          </a:custGeom>
          <a:ln w="19812">
            <a:solidFill>
              <a:srgbClr val="800C0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87090" y="3315462"/>
            <a:ext cx="199644" cy="1129283"/>
          </a:xfrm>
          <a:custGeom>
            <a:avLst/>
            <a:gdLst/>
            <a:ahLst/>
            <a:cxnLst/>
            <a:rect l="l" t="t" r="r" b="b"/>
            <a:pathLst>
              <a:path w="199644" h="1129284">
                <a:moveTo>
                  <a:pt x="99822" y="1129283"/>
                </a:moveTo>
                <a:lnTo>
                  <a:pt x="199644" y="1029462"/>
                </a:lnTo>
                <a:lnTo>
                  <a:pt x="149733" y="1029462"/>
                </a:lnTo>
                <a:lnTo>
                  <a:pt x="149733" y="0"/>
                </a:lnTo>
                <a:lnTo>
                  <a:pt x="49911" y="0"/>
                </a:lnTo>
                <a:lnTo>
                  <a:pt x="49911" y="1029462"/>
                </a:lnTo>
                <a:lnTo>
                  <a:pt x="0" y="1029462"/>
                </a:lnTo>
                <a:lnTo>
                  <a:pt x="99822" y="112928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3387090" y="3315462"/>
            <a:ext cx="199644" cy="1129283"/>
          </a:xfrm>
          <a:custGeom>
            <a:avLst/>
            <a:gdLst/>
            <a:ahLst/>
            <a:cxnLst/>
            <a:rect l="l" t="t" r="r" b="b"/>
            <a:pathLst>
              <a:path w="199644" h="1129284">
                <a:moveTo>
                  <a:pt x="0" y="1029462"/>
                </a:moveTo>
                <a:lnTo>
                  <a:pt x="49911" y="1029462"/>
                </a:lnTo>
                <a:lnTo>
                  <a:pt x="49911" y="0"/>
                </a:lnTo>
                <a:lnTo>
                  <a:pt x="149733" y="0"/>
                </a:lnTo>
                <a:lnTo>
                  <a:pt x="149733" y="1029462"/>
                </a:lnTo>
                <a:lnTo>
                  <a:pt x="199644" y="1029462"/>
                </a:lnTo>
                <a:lnTo>
                  <a:pt x="99822" y="1129283"/>
                </a:lnTo>
                <a:lnTo>
                  <a:pt x="0" y="1029462"/>
                </a:lnTo>
                <a:close/>
              </a:path>
            </a:pathLst>
          </a:custGeom>
          <a:ln w="19812">
            <a:solidFill>
              <a:srgbClr val="800C0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47187" y="81887"/>
            <a:ext cx="289504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Separat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on</a:t>
            </a:r>
            <a:r>
              <a:rPr sz="2400" b="1" spc="-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p</a:t>
            </a:r>
            <a:r>
              <a:rPr sz="2400" b="1" spc="-50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ocedu</a:t>
            </a:r>
            <a:r>
              <a:rPr sz="2400" b="1" spc="-44" dirty="0" smtClean="0">
                <a:latin typeface="Times New Roman"/>
                <a:cs typeface="Times New Roman"/>
              </a:rPr>
              <a:t>r</a:t>
            </a:r>
            <a:r>
              <a:rPr sz="2400" b="1" spc="0" dirty="0" smtClean="0">
                <a:latin typeface="Times New Roman"/>
                <a:cs typeface="Times New Roman"/>
              </a:rPr>
              <a:t>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00174" y="1056333"/>
            <a:ext cx="5375808" cy="6815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1-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Prep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ion of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 for gel fi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whi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invo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ves</a:t>
            </a:r>
            <a:endParaRPr sz="1800">
              <a:latin typeface="Times New Roman"/>
              <a:cs typeface="Times New Roman"/>
            </a:endParaRPr>
          </a:p>
          <a:p>
            <a:pPr marL="2136013" marR="34290">
              <a:lnSpc>
                <a:spcPct val="95825"/>
              </a:lnSpc>
            </a:pPr>
            <a:r>
              <a:rPr sz="11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100" spc="21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Swe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llin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</a:t>
            </a:r>
            <a:r>
              <a:rPr sz="14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4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el</a:t>
            </a:r>
            <a:endParaRPr sz="1400">
              <a:latin typeface="Times New Roman"/>
              <a:cs typeface="Times New Roman"/>
            </a:endParaRPr>
          </a:p>
          <a:p>
            <a:pPr marL="2136013" marR="34290">
              <a:lnSpc>
                <a:spcPct val="95825"/>
              </a:lnSpc>
              <a:spcBef>
                <a:spcPts val="70"/>
              </a:spcBef>
            </a:pPr>
            <a:r>
              <a:rPr sz="11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100" spc="21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k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in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</a:t>
            </a:r>
            <a:r>
              <a:rPr sz="14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olu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23487" y="1747550"/>
            <a:ext cx="5031330" cy="630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1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100" spc="21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400" spc="-1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hing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:</a:t>
            </a:r>
            <a:r>
              <a:rPr sz="1400" spc="-10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Af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er</a:t>
            </a:r>
            <a:r>
              <a:rPr sz="14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ac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king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r>
              <a:rPr sz="14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al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olu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volu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es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bu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fer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solut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io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endParaRPr sz="1400">
              <a:latin typeface="Times New Roman"/>
              <a:cs typeface="Times New Roman"/>
            </a:endParaRPr>
          </a:p>
          <a:p>
            <a:pPr marL="198627" marR="26746">
              <a:lnSpc>
                <a:spcPct val="95825"/>
              </a:lnSpc>
            </a:pP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ed</a:t>
            </a:r>
            <a:r>
              <a:rPr sz="14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ou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g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h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-3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olu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to</a:t>
            </a:r>
            <a:r>
              <a:rPr sz="14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re</a:t>
            </a:r>
            <a:r>
              <a:rPr sz="14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4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bubb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es</a:t>
            </a:r>
            <a:r>
              <a:rPr sz="14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endParaRPr sz="1400">
              <a:latin typeface="Times New Roman"/>
              <a:cs typeface="Times New Roman"/>
            </a:endParaRPr>
          </a:p>
          <a:p>
            <a:pPr marL="198627" marR="26746">
              <a:lnSpc>
                <a:spcPct val="95825"/>
              </a:lnSpc>
              <a:spcBef>
                <a:spcPts val="70"/>
              </a:spcBef>
            </a:pP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lu</a:t>
            </a:r>
            <a:r>
              <a:rPr sz="14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ho</a:t>
            </a:r>
            <a:r>
              <a:rPr sz="14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og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4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it</a:t>
            </a:r>
            <a:r>
              <a:rPr sz="1400" spc="-1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38858" y="2925138"/>
            <a:ext cx="5097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2-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ding the sa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ple onto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 using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ringe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30882" y="4531688"/>
            <a:ext cx="471523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3-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ng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sa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ple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 de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componen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558923" y="81887"/>
            <a:ext cx="15942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A</a:t>
            </a:r>
            <a:r>
              <a:rPr sz="2400" b="1" spc="-4" dirty="0" smtClean="0">
                <a:latin typeface="Times New Roman"/>
                <a:cs typeface="Times New Roman"/>
              </a:rPr>
              <a:t>d</a:t>
            </a:r>
            <a:r>
              <a:rPr sz="2400" b="1" spc="0" dirty="0" smtClean="0">
                <a:latin typeface="Times New Roman"/>
                <a:cs typeface="Times New Roman"/>
              </a:rPr>
              <a:t>vantages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160037" y="81887"/>
            <a:ext cx="56245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and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9353" y="81887"/>
            <a:ext cx="19002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disadvantages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562557"/>
            <a:ext cx="4073753" cy="266230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Advant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ges: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001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Short an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sis</a:t>
            </a:r>
            <a:r>
              <a:rPr sz="1800" spc="-3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-150" dirty="0" smtClean="0">
                <a:latin typeface="Times New Roman"/>
                <a:cs typeface="Times New Roman"/>
              </a:rPr>
              <a:t>W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 de</a:t>
            </a:r>
            <a:r>
              <a:rPr sz="1800" spc="4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in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sep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ion.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086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2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Narrow bands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good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sen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ivi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-94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101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is no sa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ple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loss.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 amount 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obi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phase requ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4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flow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 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be se</a:t>
            </a:r>
            <a:r>
              <a:rPr sz="1800" spc="9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3774260"/>
            <a:ext cx="8896206" cy="2006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Disadv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nt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ges: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989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34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ber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pe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ks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 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resolv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with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short 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le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G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5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run.</a:t>
            </a:r>
            <a:endParaRPr sz="1800">
              <a:latin typeface="Times New Roman"/>
              <a:cs typeface="Times New Roman"/>
            </a:endParaRPr>
          </a:p>
          <a:p>
            <a:pPr marL="12700" marR="26730">
              <a:lnSpc>
                <a:spcPct val="95825"/>
              </a:lnSpc>
              <a:spcBef>
                <a:spcPts val="1098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34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tr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ons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be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perfor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ed before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ing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instru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ent to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prevent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 </a:t>
            </a:r>
            <a:r>
              <a:rPr sz="1800" spc="-4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endParaRPr sz="1800">
              <a:latin typeface="Times New Roman"/>
              <a:cs typeface="Times New Roman"/>
            </a:endParaRPr>
          </a:p>
          <a:p>
            <a:pPr marL="355600" marR="267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pa</a:t>
            </a:r>
            <a:r>
              <a:rPr sz="1800" spc="4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from ruin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ns 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with the de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tors.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99945"/>
              </a:lnSpc>
              <a:spcBef>
                <a:spcPts val="1086"/>
              </a:spcBef>
              <a:tabLst>
                <a:tab pos="355600" algn="l"/>
              </a:tabLst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-1437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spc="0" dirty="0" smtClean="0">
                <a:latin typeface="Times New Roman"/>
                <a:cs typeface="Times New Roman"/>
              </a:rPr>
              <a:t>The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ar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asses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 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ost</a:t>
            </a:r>
            <a:r>
              <a:rPr sz="1800" spc="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 the ch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ins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will be too close for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G</a:t>
            </a:r>
            <a:r>
              <a:rPr sz="1800" spc="-9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C sep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ion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show an</a:t>
            </a:r>
            <a:r>
              <a:rPr sz="1800" spc="25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3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ore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bro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pe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ks.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12719" y="81887"/>
            <a:ext cx="27640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A</a:t>
            </a:r>
            <a:r>
              <a:rPr sz="2400" b="1" spc="-4" dirty="0" smtClean="0">
                <a:latin typeface="Times New Roman"/>
                <a:cs typeface="Times New Roman"/>
              </a:rPr>
              <a:t>p</a:t>
            </a:r>
            <a:r>
              <a:rPr sz="2400" b="1" spc="0" dirty="0" smtClean="0">
                <a:latin typeface="Times New Roman"/>
                <a:cs typeface="Times New Roman"/>
              </a:rPr>
              <a:t>pl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ca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ions</a:t>
            </a:r>
            <a:r>
              <a:rPr sz="2400" b="1" spc="-4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of </a:t>
            </a:r>
            <a:r>
              <a:rPr sz="2400" b="1" spc="4" dirty="0" smtClean="0">
                <a:latin typeface="Times New Roman"/>
                <a:cs typeface="Times New Roman"/>
              </a:rPr>
              <a:t>G</a:t>
            </a:r>
            <a:r>
              <a:rPr sz="2400" b="1" spc="0" dirty="0" smtClean="0">
                <a:latin typeface="Times New Roman"/>
                <a:cs typeface="Times New Roman"/>
              </a:rPr>
              <a:t>PC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566094"/>
            <a:ext cx="3740102" cy="1144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16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600" spc="8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oteins</a:t>
            </a:r>
            <a:r>
              <a:rPr sz="2000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f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ac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io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700" marR="38176">
              <a:lnSpc>
                <a:spcPct val="95825"/>
              </a:lnSpc>
              <a:spcBef>
                <a:spcPts val="1000"/>
              </a:spcBef>
            </a:pPr>
            <a:r>
              <a:rPr sz="16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600" spc="8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rifica</a:t>
            </a:r>
            <a:r>
              <a:rPr sz="2000" spc="-9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i</a:t>
            </a:r>
            <a:r>
              <a:rPr sz="2000" spc="-9" dirty="0" smtClean="0">
                <a:latin typeface="Times New Roman"/>
                <a:cs typeface="Times New Roman"/>
              </a:rPr>
              <a:t>o</a:t>
            </a:r>
            <a:r>
              <a:rPr sz="2000" spc="0" dirty="0" smtClean="0">
                <a:latin typeface="Times New Roman"/>
                <a:cs typeface="Times New Roman"/>
              </a:rPr>
              <a:t>n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96"/>
              </a:spcBef>
            </a:pPr>
            <a:r>
              <a:rPr sz="16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600" spc="8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Mol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cular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weig</a:t>
            </a:r>
            <a:r>
              <a:rPr sz="2000" spc="9" dirty="0" smtClean="0">
                <a:latin typeface="Times New Roman"/>
                <a:cs typeface="Times New Roman"/>
              </a:rPr>
              <a:t>h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deter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inat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1861248"/>
            <a:ext cx="8921386" cy="7133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8176">
              <a:lnSpc>
                <a:spcPts val="2145"/>
              </a:lnSpc>
              <a:spcBef>
                <a:spcPts val="107"/>
              </a:spcBef>
            </a:pPr>
            <a:r>
              <a:rPr sz="16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600" spc="8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Separat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su</a:t>
            </a:r>
            <a:r>
              <a:rPr sz="2000" spc="9" dirty="0" smtClean="0">
                <a:latin typeface="Times New Roman"/>
                <a:cs typeface="Times New Roman"/>
              </a:rPr>
              <a:t>g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7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,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4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ote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ns,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pe</a:t>
            </a:r>
            <a:r>
              <a:rPr sz="2000" spc="4" dirty="0" smtClean="0">
                <a:latin typeface="Times New Roman"/>
                <a:cs typeface="Times New Roman"/>
              </a:rPr>
              <a:t>p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des,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b</a:t>
            </a:r>
            <a:r>
              <a:rPr sz="2000" spc="9" dirty="0" smtClean="0">
                <a:latin typeface="Times New Roman"/>
                <a:cs typeface="Times New Roman"/>
              </a:rPr>
              <a:t>b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and others</a:t>
            </a:r>
            <a:r>
              <a:rPr sz="2000" spc="-2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on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basis</a:t>
            </a:r>
            <a:r>
              <a:rPr sz="2000" spc="-25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of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the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r</a:t>
            </a:r>
            <a:r>
              <a:rPr sz="2000" spc="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</a:t>
            </a:r>
            <a:r>
              <a:rPr sz="2000" spc="-4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ze.</a:t>
            </a:r>
            <a:endParaRPr sz="20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03"/>
              </a:spcBef>
            </a:pPr>
            <a:r>
              <a:rPr sz="16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6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600" spc="8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This</a:t>
            </a:r>
            <a:r>
              <a:rPr sz="2000" spc="-1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</a:t>
            </a:r>
            <a:r>
              <a:rPr sz="2000" spc="-4" dirty="0" smtClean="0">
                <a:latin typeface="Times New Roman"/>
                <a:cs typeface="Times New Roman"/>
              </a:rPr>
              <a:t>e</a:t>
            </a:r>
            <a:r>
              <a:rPr sz="2000" spc="0" dirty="0" smtClean="0">
                <a:latin typeface="Times New Roman"/>
                <a:cs typeface="Times New Roman"/>
              </a:rPr>
              <a:t>ch</a:t>
            </a:r>
            <a:r>
              <a:rPr sz="2000" spc="9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iq</a:t>
            </a:r>
            <a:r>
              <a:rPr sz="2000" spc="4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can be use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to deter</a:t>
            </a:r>
            <a:r>
              <a:rPr sz="2000" spc="-19" dirty="0" smtClean="0">
                <a:latin typeface="Times New Roman"/>
                <a:cs typeface="Times New Roman"/>
              </a:rPr>
              <a:t>m</a:t>
            </a:r>
            <a:r>
              <a:rPr sz="2000" spc="0" dirty="0" smtClean="0">
                <a:latin typeface="Times New Roman"/>
                <a:cs typeface="Times New Roman"/>
              </a:rPr>
              <a:t>ine</a:t>
            </a:r>
            <a:r>
              <a:rPr sz="2000" spc="-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the</a:t>
            </a:r>
            <a:r>
              <a:rPr sz="2000" spc="-1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q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4" dirty="0" smtClean="0">
                <a:latin typeface="Times New Roman"/>
                <a:cs typeface="Times New Roman"/>
              </a:rPr>
              <a:t>t</a:t>
            </a:r>
            <a:r>
              <a:rPr sz="2000" spc="0" dirty="0" smtClean="0">
                <a:latin typeface="Times New Roman"/>
                <a:cs typeface="Times New Roman"/>
              </a:rPr>
              <a:t>er</a:t>
            </a:r>
            <a:r>
              <a:rPr sz="2000" spc="4" dirty="0" smtClean="0">
                <a:latin typeface="Times New Roman"/>
                <a:cs typeface="Times New Roman"/>
              </a:rPr>
              <a:t>n</a:t>
            </a:r>
            <a:r>
              <a:rPr sz="2000" spc="0" dirty="0" smtClean="0">
                <a:latin typeface="Times New Roman"/>
                <a:cs typeface="Times New Roman"/>
              </a:rPr>
              <a:t>a</a:t>
            </a:r>
            <a:r>
              <a:rPr sz="2000" spc="-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y</a:t>
            </a:r>
            <a:r>
              <a:rPr sz="2000" spc="-3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structu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e</a:t>
            </a:r>
            <a:r>
              <a:rPr sz="2000" spc="-44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of p</a:t>
            </a:r>
            <a:r>
              <a:rPr sz="2000" spc="9" dirty="0" smtClean="0">
                <a:latin typeface="Times New Roman"/>
                <a:cs typeface="Times New Roman"/>
              </a:rPr>
              <a:t>u</a:t>
            </a:r>
            <a:r>
              <a:rPr sz="2000" spc="0" dirty="0" smtClean="0">
                <a:latin typeface="Times New Roman"/>
                <a:cs typeface="Times New Roman"/>
              </a:rPr>
              <a:t>rif</a:t>
            </a:r>
            <a:r>
              <a:rPr sz="2000" spc="-9" dirty="0" smtClean="0">
                <a:latin typeface="Times New Roman"/>
                <a:cs typeface="Times New Roman"/>
              </a:rPr>
              <a:t>i</a:t>
            </a:r>
            <a:r>
              <a:rPr sz="2000" spc="0" dirty="0" smtClean="0">
                <a:latin typeface="Times New Roman"/>
                <a:cs typeface="Times New Roman"/>
              </a:rPr>
              <a:t>ed</a:t>
            </a:r>
            <a:r>
              <a:rPr sz="2000" spc="-39" dirty="0" smtClean="0">
                <a:latin typeface="Times New Roman"/>
                <a:cs typeface="Times New Roman"/>
              </a:rPr>
              <a:t> </a:t>
            </a:r>
            <a:r>
              <a:rPr sz="2000" spc="0" dirty="0" smtClean="0">
                <a:latin typeface="Times New Roman"/>
                <a:cs typeface="Times New Roman"/>
              </a:rPr>
              <a:t>p</a:t>
            </a:r>
            <a:r>
              <a:rPr sz="2000" spc="9" dirty="0" smtClean="0">
                <a:latin typeface="Times New Roman"/>
                <a:cs typeface="Times New Roman"/>
              </a:rPr>
              <a:t>r</a:t>
            </a:r>
            <a:r>
              <a:rPr sz="2000" spc="0" dirty="0" smtClean="0">
                <a:latin typeface="Times New Roman"/>
                <a:cs typeface="Times New Roman"/>
              </a:rPr>
              <a:t>oteins.</a:t>
            </a:r>
            <a:endParaRPr sz="2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381000"/>
            <a:ext cx="9131300" cy="60833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53212" y="542543"/>
            <a:ext cx="8040624" cy="5756148"/>
          </a:xfrm>
          <a:custGeom>
            <a:avLst/>
            <a:gdLst/>
            <a:ahLst/>
            <a:cxnLst/>
            <a:rect l="l" t="t" r="r" b="b"/>
            <a:pathLst>
              <a:path w="8040624" h="5756148">
                <a:moveTo>
                  <a:pt x="0" y="5756148"/>
                </a:moveTo>
                <a:lnTo>
                  <a:pt x="8040624" y="5756148"/>
                </a:lnTo>
                <a:lnTo>
                  <a:pt x="8040624" y="0"/>
                </a:lnTo>
                <a:lnTo>
                  <a:pt x="0" y="0"/>
                </a:lnTo>
                <a:lnTo>
                  <a:pt x="0" y="5756148"/>
                </a:lnTo>
                <a:close/>
              </a:path>
            </a:pathLst>
          </a:custGeom>
          <a:ln w="15240">
            <a:solidFill>
              <a:srgbClr val="83992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53212" y="542543"/>
            <a:ext cx="8040624" cy="575614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22"/>
              </a:spcBef>
            </a:pPr>
            <a:endParaRPr sz="650"/>
          </a:p>
          <a:p>
            <a:pPr marL="717169">
              <a:lnSpc>
                <a:spcPct val="92488"/>
              </a:lnSpc>
              <a:spcBef>
                <a:spcPts val="1094"/>
              </a:spcBef>
            </a:pPr>
            <a:r>
              <a:rPr sz="2050" spc="9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Introdu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on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22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Princ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ple</a:t>
            </a:r>
            <a:r>
              <a:rPr sz="1800" spc="6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1800" spc="-9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sep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ion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20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ory</a:t>
            </a:r>
            <a:r>
              <a:rPr sz="1800" spc="-12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of</a:t>
            </a:r>
            <a:r>
              <a:rPr sz="1800" spc="-1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-9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ep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ion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08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G</a:t>
            </a:r>
            <a:r>
              <a:rPr sz="1800" spc="-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-6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componen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20"/>
              </a:spcBef>
            </a:pPr>
            <a:r>
              <a:rPr sz="2050" spc="4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Exper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-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en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al</a:t>
            </a:r>
            <a:r>
              <a:rPr sz="1800" spc="6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setup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23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Sepa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ion</a:t>
            </a:r>
            <a:r>
              <a:rPr sz="1800" spc="1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pro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edu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08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Advan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ag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s and disadv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nt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ges</a:t>
            </a:r>
            <a:endParaRPr sz="1800">
              <a:latin typeface="Times New Roman" pitchFamily="18" charset="0"/>
              <a:cs typeface="Times New Roman" pitchFamily="18" charset="0"/>
            </a:endParaRPr>
          </a:p>
          <a:p>
            <a:pPr marL="717169">
              <a:lnSpc>
                <a:spcPct val="92488"/>
              </a:lnSpc>
              <a:spcBef>
                <a:spcPts val="820"/>
              </a:spcBef>
            </a:pPr>
            <a:r>
              <a:rPr sz="2050" spc="9" dirty="0" smtClean="0">
                <a:solidFill>
                  <a:srgbClr val="83992A"/>
                </a:solidFill>
                <a:latin typeface="Times New Roman" pitchFamily="18" charset="0"/>
                <a:cs typeface="Times New Roman" pitchFamily="18" charset="0"/>
              </a:rPr>
              <a:t>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Appl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sz="1800" spc="4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sz="1800" spc="0" dirty="0" smtClean="0">
                <a:solidFill>
                  <a:srgbClr val="252525"/>
                </a:solidFill>
                <a:latin typeface="Times New Roman" pitchFamily="18" charset="0"/>
                <a:cs typeface="Times New Roman" pitchFamily="18" charset="0"/>
              </a:rPr>
              <a:t>ons</a:t>
            </a:r>
            <a:endParaRPr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908376" y="2169794"/>
            <a:ext cx="7383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3966108" y="2169794"/>
            <a:ext cx="390801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7999"/>
                </a:lnTo>
                <a:lnTo>
                  <a:pt x="9144000" y="6857999"/>
                </a:lnTo>
                <a:lnTo>
                  <a:pt x="9144000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0" y="0"/>
            <a:ext cx="9144000" cy="68579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440">
              <a:lnSpc>
                <a:spcPct val="95825"/>
              </a:lnSpc>
              <a:spcBef>
                <a:spcPts val="425"/>
              </a:spcBef>
            </a:pPr>
            <a:r>
              <a:rPr sz="2000" b="1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In</a:t>
            </a:r>
            <a:r>
              <a:rPr sz="2000" b="1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2000" b="1" spc="-39" dirty="0" smtClean="0">
                <a:solidFill>
                  <a:srgbClr val="252525"/>
                </a:solidFill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d</a:t>
            </a:r>
            <a:r>
              <a:rPr sz="2000" b="1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uc</a:t>
            </a:r>
            <a:r>
              <a:rPr sz="2000" b="1" spc="-9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2000" b="1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ion</a:t>
            </a:r>
            <a:endParaRPr sz="20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4500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3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Gel permea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ion chro</a:t>
            </a:r>
            <a:r>
              <a:rPr sz="1800" spc="-4" dirty="0" smtClean="0">
                <a:solidFill>
                  <a:srgbClr val="25252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ogr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phy</a:t>
            </a: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3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Gel chromatogr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phy</a:t>
            </a: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3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solidFill>
                  <a:srgbClr val="25252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z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e exc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u</a:t>
            </a:r>
            <a:r>
              <a:rPr sz="1800" spc="-4" dirty="0" smtClean="0">
                <a:solidFill>
                  <a:srgbClr val="25252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ion</a:t>
            </a:r>
            <a:r>
              <a:rPr sz="1800" spc="-14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chro</a:t>
            </a:r>
            <a:r>
              <a:rPr sz="1800" spc="-9" dirty="0" smtClean="0">
                <a:solidFill>
                  <a:srgbClr val="25252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ography</a:t>
            </a: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1101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3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Gel fi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tr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on</a:t>
            </a: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1086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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3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Mole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ul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-29" dirty="0" smtClean="0">
                <a:solidFill>
                  <a:srgbClr val="25252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-sieve</a:t>
            </a:r>
            <a:r>
              <a:rPr sz="1800" spc="-25" dirty="0" smtClean="0">
                <a:solidFill>
                  <a:srgbClr val="25252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ch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</a:t>
            </a:r>
            <a:r>
              <a:rPr sz="1800" spc="-9" dirty="0" smtClean="0">
                <a:solidFill>
                  <a:srgbClr val="25252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ogr</a:t>
            </a:r>
            <a:r>
              <a:rPr sz="1800" spc="4" dirty="0" smtClean="0">
                <a:solidFill>
                  <a:srgbClr val="25252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252525"/>
                </a:solidFill>
                <a:latin typeface="Times New Roman"/>
                <a:cs typeface="Times New Roman"/>
              </a:rPr>
              <a:t>phy</a:t>
            </a:r>
            <a:endParaRPr sz="1800"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4254"/>
              </a:spcBef>
            </a:pPr>
            <a:r>
              <a:rPr sz="1800" b="1" spc="0" smtClean="0">
                <a:solidFill>
                  <a:srgbClr val="252525"/>
                </a:solidFill>
                <a:latin typeface="Times New Roman"/>
                <a:cs typeface="Times New Roman"/>
              </a:rPr>
              <a:t>Definitio</a:t>
            </a:r>
            <a:r>
              <a:rPr sz="1800" b="1" spc="-4" smtClean="0">
                <a:solidFill>
                  <a:srgbClr val="252525"/>
                </a:solidFill>
                <a:latin typeface="Times New Roman"/>
                <a:cs typeface="Times New Roman"/>
              </a:rPr>
              <a:t>n</a:t>
            </a:r>
            <a:r>
              <a:rPr sz="1800" b="1" spc="0" smtClean="0">
                <a:solidFill>
                  <a:srgbClr val="252525"/>
                </a:solidFill>
                <a:latin typeface="Times New Roman"/>
                <a:cs typeface="Times New Roman"/>
              </a:rPr>
              <a:t>:</a:t>
            </a:r>
            <a:endParaRPr lang="en-US" b="1" spc="0" dirty="0">
              <a:solidFill>
                <a:srgbClr val="252525"/>
              </a:solidFill>
              <a:latin typeface="Times New Roman"/>
              <a:cs typeface="Times New Roman"/>
            </a:endParaRPr>
          </a:p>
          <a:p>
            <a:pPr marL="91440">
              <a:lnSpc>
                <a:spcPct val="95825"/>
              </a:lnSpc>
              <a:spcBef>
                <a:spcPts val="4254"/>
              </a:spcBef>
            </a:pPr>
            <a:r>
              <a:rPr lang="en-US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chn</a:t>
            </a:r>
            <a:r>
              <a:rPr sz="1800" spc="4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que</a:t>
            </a:r>
            <a:r>
              <a:rPr sz="1800" spc="-14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lang="en-US"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: 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sep</a:t>
            </a:r>
            <a:r>
              <a:rPr sz="1800" spc="4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ra</a:t>
            </a:r>
            <a:r>
              <a:rPr sz="1800" spc="4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ion</a:t>
            </a:r>
            <a:r>
              <a:rPr sz="1800" spc="-14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components 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bas</a:t>
            </a:r>
            <a:r>
              <a:rPr sz="1800" spc="4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smtClean="0">
                <a:solidFill>
                  <a:srgbClr val="3A3835"/>
                </a:solidFill>
                <a:latin typeface="Times New Roman"/>
                <a:cs typeface="Times New Roman"/>
              </a:rPr>
              <a:t>d</a:t>
            </a:r>
            <a:r>
              <a:rPr sz="1800" spc="-4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 di</a:t>
            </a:r>
            <a:r>
              <a:rPr sz="1800" spc="-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fe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 in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ar </a:t>
            </a:r>
            <a:endParaRPr sz="1800">
              <a:latin typeface="Times New Roman"/>
              <a:cs typeface="Times New Roman"/>
            </a:endParaRPr>
          </a:p>
          <a:p>
            <a:pPr marL="91440" marR="100244">
              <a:lnSpc>
                <a:spcPts val="2069"/>
              </a:lnSpc>
              <a:spcBef>
                <a:spcPts val="1171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weight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size, and is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 e</a:t>
            </a:r>
            <a:r>
              <a:rPr sz="1800" spc="-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fe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ve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hods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ed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to i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te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ze</a:t>
            </a:r>
            <a:r>
              <a:rPr sz="1800" spc="-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 bi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 </a:t>
            </a:r>
            <a:endParaRPr sz="1800">
              <a:latin typeface="Times New Roman"/>
              <a:cs typeface="Times New Roman"/>
            </a:endParaRPr>
          </a:p>
          <a:p>
            <a:pPr marL="91440" marR="100244">
              <a:lnSpc>
                <a:spcPts val="2069"/>
              </a:lnSpc>
              <a:spcBef>
                <a:spcPts val="1171"/>
              </a:spcBef>
            </a:pP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ro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ar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sub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s.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271272" y="2814828"/>
            <a:ext cx="3243072" cy="36438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157472" y="2814828"/>
            <a:ext cx="4701539" cy="364388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8740" y="505134"/>
            <a:ext cx="317340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45"/>
              </a:lnSpc>
              <a:spcBef>
                <a:spcPts val="107"/>
              </a:spcBef>
            </a:pPr>
            <a:r>
              <a:rPr sz="2000" b="1" spc="0" dirty="0" smtClean="0">
                <a:latin typeface="Times New Roman"/>
                <a:cs typeface="Times New Roman"/>
              </a:rPr>
              <a:t>B</a:t>
            </a:r>
            <a:r>
              <a:rPr sz="2000" b="1" spc="-4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i</a:t>
            </a:r>
            <a:r>
              <a:rPr sz="2000" b="1" spc="-4" dirty="0" smtClean="0">
                <a:latin typeface="Times New Roman"/>
                <a:cs typeface="Times New Roman"/>
              </a:rPr>
              <a:t>e</a:t>
            </a:r>
            <a:r>
              <a:rPr sz="2000" b="1" spc="0" dirty="0" smtClean="0">
                <a:latin typeface="Times New Roman"/>
                <a:cs typeface="Times New Roman"/>
              </a:rPr>
              <a:t>f back</a:t>
            </a:r>
            <a:r>
              <a:rPr sz="2000" b="1" spc="9" dirty="0" smtClean="0">
                <a:latin typeface="Times New Roman"/>
                <a:cs typeface="Times New Roman"/>
              </a:rPr>
              <a:t>g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o</a:t>
            </a:r>
            <a:r>
              <a:rPr sz="2000" b="1" spc="4" dirty="0" smtClean="0">
                <a:latin typeface="Times New Roman"/>
                <a:cs typeface="Times New Roman"/>
              </a:rPr>
              <a:t>u</a:t>
            </a:r>
            <a:r>
              <a:rPr sz="2000" b="1" spc="0" dirty="0" smtClean="0">
                <a:latin typeface="Times New Roman"/>
                <a:cs typeface="Times New Roman"/>
              </a:rPr>
              <a:t>nd</a:t>
            </a:r>
            <a:r>
              <a:rPr sz="2000" b="1" spc="-39" dirty="0" smtClean="0">
                <a:latin typeface="Times New Roman"/>
                <a:cs typeface="Times New Roman"/>
              </a:rPr>
              <a:t> </a:t>
            </a:r>
            <a:r>
              <a:rPr sz="2000" b="1" spc="0" dirty="0" smtClean="0">
                <a:latin typeface="Times New Roman"/>
                <a:cs typeface="Times New Roman"/>
              </a:rPr>
              <a:t>L</a:t>
            </a:r>
            <a:r>
              <a:rPr sz="2000" b="1" spc="-9" dirty="0" smtClean="0">
                <a:latin typeface="Times New Roman"/>
                <a:cs typeface="Times New Roman"/>
              </a:rPr>
              <a:t>i</a:t>
            </a:r>
            <a:r>
              <a:rPr sz="2000" b="1" spc="0" dirty="0" smtClean="0">
                <a:latin typeface="Times New Roman"/>
                <a:cs typeface="Times New Roman"/>
              </a:rPr>
              <a:t>ter</a:t>
            </a:r>
            <a:r>
              <a:rPr sz="2000" b="1" spc="4" dirty="0" smtClean="0">
                <a:latin typeface="Times New Roman"/>
                <a:cs typeface="Times New Roman"/>
              </a:rPr>
              <a:t>a</a:t>
            </a:r>
            <a:r>
              <a:rPr sz="2000" b="1" spc="0" dirty="0" smtClean="0">
                <a:latin typeface="Times New Roman"/>
                <a:cs typeface="Times New Roman"/>
              </a:rPr>
              <a:t>t</a:t>
            </a:r>
            <a:r>
              <a:rPr sz="2000" b="1" spc="4" dirty="0" smtClean="0">
                <a:latin typeface="Times New Roman"/>
                <a:cs typeface="Times New Roman"/>
              </a:rPr>
              <a:t>u</a:t>
            </a:r>
            <a:r>
              <a:rPr sz="2000" b="1" spc="-39" dirty="0" smtClean="0">
                <a:latin typeface="Times New Roman"/>
                <a:cs typeface="Times New Roman"/>
              </a:rPr>
              <a:t>r</a:t>
            </a:r>
            <a:r>
              <a:rPr sz="2000" b="1" spc="0" dirty="0" smtClean="0">
                <a:latin typeface="Times New Roman"/>
                <a:cs typeface="Times New Roman"/>
              </a:rPr>
              <a:t>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1066800"/>
            <a:ext cx="8787952" cy="133184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30">
              <a:lnSpc>
                <a:spcPts val="1939"/>
              </a:lnSpc>
              <a:spcBef>
                <a:spcPts val="97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5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1951-1955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SEC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pt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was 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rst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9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ognised but </a:t>
            </a:r>
            <a:r>
              <a:rPr sz="1800" spc="-4" dirty="0" smtClean="0">
                <a:latin typeface="Times New Roman"/>
                <a:cs typeface="Times New Roman"/>
              </a:rPr>
              <a:t>w</a:t>
            </a:r>
            <a:r>
              <a:rPr sz="1800" spc="0" dirty="0" smtClean="0">
                <a:latin typeface="Times New Roman"/>
                <a:cs typeface="Times New Roman"/>
              </a:rPr>
              <a:t>as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not c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rly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for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ul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endParaRPr sz="1800">
              <a:latin typeface="Times New Roman"/>
              <a:cs typeface="Times New Roman"/>
            </a:endParaRPr>
          </a:p>
          <a:p>
            <a:pPr marL="12700" marR="6737">
              <a:lnSpc>
                <a:spcPct val="95825"/>
              </a:lnSpc>
              <a:spcBef>
                <a:spcPts val="989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2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1963-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Jim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-154" dirty="0" smtClean="0">
                <a:latin typeface="Times New Roman"/>
                <a:cs typeface="Times New Roman"/>
              </a:rPr>
              <a:t>W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build the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first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 </a:t>
            </a:r>
            <a:r>
              <a:rPr sz="1800" spc="-9" dirty="0" smtClean="0">
                <a:latin typeface="Times New Roman"/>
                <a:cs typeface="Times New Roman"/>
              </a:rPr>
              <a:t>G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C 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quip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ent based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on John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Moore</a:t>
            </a:r>
            <a:r>
              <a:rPr sz="1800" spc="-94" dirty="0" smtClean="0">
                <a:latin typeface="Times New Roman"/>
                <a:cs typeface="Times New Roman"/>
              </a:rPr>
              <a:t>’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design</a:t>
            </a:r>
            <a:endParaRPr sz="1800">
              <a:latin typeface="Times New Roman"/>
              <a:cs typeface="Times New Roman"/>
            </a:endParaRPr>
          </a:p>
          <a:p>
            <a:pPr marL="355600" indent="-342900">
              <a:lnSpc>
                <a:spcPct val="100041"/>
              </a:lnSpc>
              <a:spcBef>
                <a:spcPts val="1101"/>
              </a:spcBef>
              <a:tabLst>
                <a:tab pos="355600" algn="l"/>
              </a:tabLst>
            </a:pPr>
            <a:r>
              <a:rPr sz="140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00" spc="-1375" dirty="0" smtClean="0">
                <a:solidFill>
                  <a:srgbClr val="89D0D5"/>
                </a:solidFill>
                <a:latin typeface="Wingdings 3"/>
                <a:cs typeface="Wingdings 3"/>
              </a:rPr>
              <a:t>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	</a:t>
            </a:r>
            <a:r>
              <a:rPr sz="1800" spc="0" dirty="0" smtClean="0">
                <a:latin typeface="Times New Roman"/>
                <a:cs typeface="Times New Roman"/>
              </a:rPr>
              <a:t>1979-</a:t>
            </a:r>
            <a:r>
              <a:rPr sz="1800" spc="-64" dirty="0" smtClean="0">
                <a:latin typeface="Times New Roman"/>
                <a:cs typeface="Times New Roman"/>
              </a:rPr>
              <a:t> </a:t>
            </a:r>
            <a:r>
              <a:rPr sz="1800" spc="-184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u</a:t>
            </a:r>
            <a:r>
              <a:rPr sz="1800" spc="0" dirty="0" smtClean="0">
                <a:latin typeface="Times New Roman"/>
                <a:cs typeface="Times New Roman"/>
              </a:rPr>
              <a:t>, Kirkl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nd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 Bly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publ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shed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first def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ive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xt on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SEC whi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h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ribu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 the suc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ess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SEC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 comple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4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ised ed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was pub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ish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in 2009.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408678" y="6521073"/>
            <a:ext cx="3215021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Ji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m</a:t>
            </a:r>
            <a:r>
              <a:rPr sz="1400" spc="-3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-125" dirty="0" smtClean="0">
                <a:solidFill>
                  <a:srgbClr val="242424"/>
                </a:solidFill>
                <a:latin typeface="Times New Roman"/>
                <a:cs typeface="Times New Roman"/>
              </a:rPr>
              <a:t>W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a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t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ers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- 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Joh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n</a:t>
            </a:r>
            <a:r>
              <a:rPr sz="1400" spc="-19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C. M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oo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re</a:t>
            </a:r>
            <a:r>
              <a:rPr sz="1400" spc="-1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r>
              <a:rPr sz="1400" spc="-1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Pr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o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f.</a:t>
            </a:r>
            <a:r>
              <a:rPr sz="1400" spc="-1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Fred</a:t>
            </a:r>
            <a:r>
              <a:rPr sz="1400" spc="-4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-184" dirty="0" smtClean="0">
                <a:solidFill>
                  <a:srgbClr val="242424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sz="1400" spc="9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60005" y="6521073"/>
            <a:ext cx="1143766" cy="203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-4" dirty="0" smtClean="0">
                <a:solidFill>
                  <a:srgbClr val="242424"/>
                </a:solidFill>
                <a:latin typeface="Times New Roman"/>
                <a:cs typeface="Times New Roman"/>
              </a:rPr>
              <a:t>L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arry</a:t>
            </a:r>
            <a:r>
              <a:rPr sz="1400" spc="-19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-4" dirty="0" smtClean="0">
                <a:solidFill>
                  <a:srgbClr val="242424"/>
                </a:solidFill>
                <a:latin typeface="Times New Roman"/>
                <a:cs typeface="Times New Roman"/>
              </a:rPr>
              <a:t>E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.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Ma</a:t>
            </a:r>
            <a:r>
              <a:rPr sz="14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l</a:t>
            </a:r>
            <a:r>
              <a:rPr sz="14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ey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50291" y="6525836"/>
            <a:ext cx="2576254" cy="228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730"/>
              </a:lnSpc>
              <a:spcBef>
                <a:spcPts val="86"/>
              </a:spcBef>
            </a:pP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Mo</a:t>
            </a:r>
            <a:r>
              <a:rPr sz="1600" spc="9" dirty="0" smtClean="0">
                <a:solidFill>
                  <a:srgbClr val="242424"/>
                </a:solidFill>
                <a:latin typeface="Times New Roman"/>
                <a:cs typeface="Times New Roman"/>
              </a:rPr>
              <a:t>d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el</a:t>
            </a:r>
            <a:r>
              <a:rPr sz="1600" spc="-20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GP</a:t>
            </a:r>
            <a:r>
              <a:rPr sz="16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C</a:t>
            </a:r>
            <a:r>
              <a:rPr sz="1600" spc="-4" dirty="0" smtClean="0">
                <a:solidFill>
                  <a:srgbClr val="242424"/>
                </a:solidFill>
                <a:latin typeface="Times New Roman"/>
                <a:cs typeface="Times New Roman"/>
              </a:rPr>
              <a:t>-</a:t>
            </a:r>
            <a:r>
              <a:rPr sz="16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10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0</a:t>
            </a:r>
            <a:r>
              <a:rPr sz="1600" spc="-60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price</a:t>
            </a:r>
            <a:r>
              <a:rPr sz="1600" spc="-16" dirty="0" smtClean="0">
                <a:solidFill>
                  <a:srgbClr val="242424"/>
                </a:solidFill>
                <a:latin typeface="Times New Roman"/>
                <a:cs typeface="Times New Roman"/>
              </a:rPr>
              <a:t> </a:t>
            </a:r>
            <a:r>
              <a:rPr sz="1600" spc="4" dirty="0" smtClean="0">
                <a:solidFill>
                  <a:srgbClr val="242424"/>
                </a:solidFill>
                <a:latin typeface="Times New Roman"/>
                <a:cs typeface="Times New Roman"/>
              </a:rPr>
              <a:t>$12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,5</a:t>
            </a:r>
            <a:r>
              <a:rPr sz="1600" spc="9" dirty="0" smtClean="0">
                <a:solidFill>
                  <a:srgbClr val="242424"/>
                </a:solidFill>
                <a:latin typeface="Times New Roman"/>
                <a:cs typeface="Times New Roman"/>
              </a:rPr>
              <a:t>0</a:t>
            </a:r>
            <a:r>
              <a:rPr sz="1600" spc="0" dirty="0" smtClean="0">
                <a:solidFill>
                  <a:srgbClr val="242424"/>
                </a:solidFill>
                <a:latin typeface="Times New Roman"/>
                <a:cs typeface="Times New Roman"/>
              </a:rPr>
              <a:t>0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81500" y="1129284"/>
            <a:ext cx="4533900" cy="550011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28600" y="0"/>
            <a:ext cx="4339590" cy="63652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68752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Princ</a:t>
            </a:r>
            <a:r>
              <a:rPr sz="2400" b="1" spc="4" dirty="0" smtClean="0">
                <a:latin typeface="Times New Roman"/>
                <a:cs typeface="Times New Roman"/>
              </a:rPr>
              <a:t>i</a:t>
            </a:r>
            <a:r>
              <a:rPr sz="2400" b="1" spc="0" dirty="0" smtClean="0">
                <a:latin typeface="Times New Roman"/>
                <a:cs typeface="Times New Roman"/>
              </a:rPr>
              <a:t>ple</a:t>
            </a:r>
            <a:r>
              <a:rPr sz="2400" b="1" spc="-29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of</a:t>
            </a:r>
            <a:endParaRPr sz="2400">
              <a:latin typeface="Times New Roman"/>
              <a:cs typeface="Times New Roman"/>
            </a:endParaRPr>
          </a:p>
          <a:p>
            <a:pPr marL="12700" marR="675808">
              <a:lnSpc>
                <a:spcPct val="100041"/>
              </a:lnSpc>
              <a:spcBef>
                <a:spcPts val="126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It</a:t>
            </a:r>
            <a:r>
              <a:rPr sz="1800" spc="-89" dirty="0" smtClean="0">
                <a:latin typeface="Times New Roman"/>
                <a:cs typeface="Times New Roman"/>
              </a:rPr>
              <a:t>’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 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chn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dissolved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basis of the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r </a:t>
            </a:r>
            <a:r>
              <a:rPr sz="1800" spc="-9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z</a:t>
            </a:r>
            <a:r>
              <a:rPr sz="1800" spc="0" dirty="0" smtClean="0">
                <a:latin typeface="Times New Roman"/>
                <a:cs typeface="Times New Roman"/>
              </a:rPr>
              <a:t>e by pu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ping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hese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through spe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z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ns 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ont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in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roporous 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ck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(g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l).</a:t>
            </a:r>
            <a:endParaRPr sz="1800">
              <a:latin typeface="Times New Roman"/>
              <a:cs typeface="Times New Roman"/>
            </a:endParaRPr>
          </a:p>
          <a:p>
            <a:pPr marL="12700" marR="251069">
              <a:lnSpc>
                <a:spcPct val="100041"/>
              </a:lnSpc>
              <a:spcBef>
                <a:spcPts val="998"/>
              </a:spcBef>
            </a:pPr>
            <a:r>
              <a:rPr sz="1800" spc="0" dirty="0" smtClean="0">
                <a:latin typeface="Times New Roman"/>
                <a:cs typeface="Times New Roman"/>
              </a:rPr>
              <a:t>Sta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ion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ry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phase is a porous po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19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rix who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are comple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fi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with the s</a:t>
            </a:r>
            <a:r>
              <a:rPr sz="1800" spc="-4" dirty="0" smtClean="0">
                <a:latin typeface="Times New Roman"/>
                <a:cs typeface="Times New Roman"/>
              </a:rPr>
              <a:t>o</a:t>
            </a:r>
            <a:r>
              <a:rPr sz="1800" spc="0" dirty="0" smtClean="0">
                <a:latin typeface="Times New Roman"/>
                <a:cs typeface="Times New Roman"/>
              </a:rPr>
              <a:t>lv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 to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be u</a:t>
            </a:r>
            <a:r>
              <a:rPr sz="1800" spc="-9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obile phase.</a:t>
            </a:r>
            <a:endParaRPr sz="1800">
              <a:latin typeface="Times New Roman"/>
              <a:cs typeface="Times New Roman"/>
            </a:endParaRPr>
          </a:p>
          <a:p>
            <a:pPr marL="12700" marR="306390">
              <a:lnSpc>
                <a:spcPct val="100041"/>
              </a:lnSpc>
              <a:spcBef>
                <a:spcPts val="1013"/>
              </a:spcBef>
            </a:pPr>
            <a:r>
              <a:rPr sz="1800" spc="0" dirty="0" smtClean="0">
                <a:latin typeface="Times New Roman"/>
                <a:cs typeface="Times New Roman"/>
              </a:rPr>
              <a:t>The pore size is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high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l,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since the basis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sep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ion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is 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hat</a:t>
            </a:r>
            <a:r>
              <a:rPr sz="1800" spc="-9" dirty="0" smtClean="0">
                <a:latin typeface="Times New Roman"/>
                <a:cs typeface="Times New Roman"/>
              </a:rPr>
              <a:t> 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 above a 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rt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in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size are to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ly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ex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lud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d from the por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s, and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in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por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 is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9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ibl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part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or wholl</a:t>
            </a:r>
            <a:r>
              <a:rPr sz="1800" spc="-94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 </a:t>
            </a:r>
            <a:r>
              <a:rPr sz="1800" spc="-9" dirty="0" smtClean="0">
                <a:latin typeface="Times New Roman"/>
                <a:cs typeface="Times New Roman"/>
              </a:rPr>
              <a:t>sm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es.</a:t>
            </a:r>
            <a:endParaRPr sz="1800">
              <a:latin typeface="Times New Roman"/>
              <a:cs typeface="Times New Roman"/>
            </a:endParaRPr>
          </a:p>
          <a:p>
            <a:pPr marL="12700" marR="374285">
              <a:lnSpc>
                <a:spcPct val="100041"/>
              </a:lnSpc>
              <a:spcBef>
                <a:spcPts val="998"/>
              </a:spcBef>
            </a:pPr>
            <a:r>
              <a:rPr sz="1800" spc="0" dirty="0" smtClean="0">
                <a:latin typeface="Times New Roman"/>
                <a:cs typeface="Times New Roman"/>
              </a:rPr>
              <a:t>The flow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obi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 phase will 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use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34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ger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 pass through the 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 unhind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4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,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without pen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the gel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rix, w</a:t>
            </a:r>
            <a:r>
              <a:rPr sz="1800" spc="-4" dirty="0" smtClean="0">
                <a:latin typeface="Times New Roman"/>
                <a:cs typeface="Times New Roman"/>
              </a:rPr>
              <a:t>h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as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will be re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ar</a:t>
            </a:r>
            <a:r>
              <a:rPr sz="1800" spc="4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4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ding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th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ir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pen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tr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 the ge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72000" y="0"/>
            <a:ext cx="14439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4" dirty="0" smtClean="0">
                <a:latin typeface="Times New Roman"/>
                <a:cs typeface="Times New Roman"/>
              </a:rPr>
              <a:t>s</a:t>
            </a:r>
            <a:r>
              <a:rPr sz="2400" b="1" spc="0" dirty="0" smtClean="0">
                <a:latin typeface="Times New Roman"/>
                <a:cs typeface="Times New Roman"/>
              </a:rPr>
              <a:t>epara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0" y="634705"/>
            <a:ext cx="198038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5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0" y="2133051"/>
            <a:ext cx="198038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5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0" y="3084408"/>
            <a:ext cx="198038" cy="2082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92488"/>
              </a:lnSpc>
              <a:spcBef>
                <a:spcPts val="5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endParaRPr sz="14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0" y="4857074"/>
            <a:ext cx="198038" cy="2082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70"/>
              </a:lnSpc>
              <a:spcBef>
                <a:spcPts val="78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endParaRPr sz="1450">
              <a:latin typeface="Wingdings"/>
              <a:cs typeface="Wingding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228344" y="3971542"/>
            <a:ext cx="6214872" cy="2772156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194431" y="81887"/>
            <a:ext cx="279816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T</a:t>
            </a:r>
            <a:r>
              <a:rPr sz="2400" b="1" spc="-4" dirty="0" smtClean="0">
                <a:latin typeface="Times New Roman"/>
                <a:cs typeface="Times New Roman"/>
              </a:rPr>
              <a:t>h</a:t>
            </a:r>
            <a:r>
              <a:rPr sz="2400" b="1" spc="0" dirty="0" smtClean="0">
                <a:latin typeface="Times New Roman"/>
                <a:cs typeface="Times New Roman"/>
              </a:rPr>
              <a:t>eory of</a:t>
            </a:r>
            <a:r>
              <a:rPr sz="2400" b="1" spc="4" dirty="0" smtClean="0">
                <a:latin typeface="Times New Roman"/>
                <a:cs typeface="Times New Roman"/>
              </a:rPr>
              <a:t> </a:t>
            </a:r>
            <a:r>
              <a:rPr sz="2400" b="1" spc="0" dirty="0" smtClean="0">
                <a:latin typeface="Times New Roman"/>
                <a:cs typeface="Times New Roman"/>
              </a:rPr>
              <a:t>separa</a:t>
            </a:r>
            <a:r>
              <a:rPr sz="2400" b="1" spc="4" dirty="0" smtClean="0">
                <a:latin typeface="Times New Roman"/>
                <a:cs typeface="Times New Roman"/>
              </a:rPr>
              <a:t>t</a:t>
            </a:r>
            <a:r>
              <a:rPr sz="2400" b="1" spc="0" dirty="0" smtClean="0">
                <a:latin typeface="Times New Roman"/>
                <a:cs typeface="Times New Roman"/>
              </a:rPr>
              <a:t>ion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562557"/>
            <a:ext cx="871745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9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is made up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w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en gel pa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es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 the solvent used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to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well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gel</a:t>
            </a:r>
            <a:r>
              <a:rPr sz="1800" spc="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 a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suit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ble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836877"/>
            <a:ext cx="5734608" cy="18606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tubu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ar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ne</a:t>
            </a:r>
            <a:r>
              <a:rPr sz="1800" spc="-89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104708">
              <a:lnSpc>
                <a:spcPts val="2069"/>
              </a:lnSpc>
              <a:spcBef>
                <a:spcPts val="1001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 equ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is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giv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be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ow: </a:t>
            </a:r>
            <a:endParaRPr sz="1800">
              <a:latin typeface="Times New Roman"/>
              <a:cs typeface="Times New Roman"/>
            </a:endParaRPr>
          </a:p>
          <a:p>
            <a:pPr marL="12700" marR="3104708">
              <a:lnSpc>
                <a:spcPts val="2069"/>
              </a:lnSpc>
              <a:spcBef>
                <a:spcPts val="1086"/>
              </a:spcBef>
            </a:pP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</a:t>
            </a:r>
            <a:r>
              <a:rPr sz="1400" spc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1800" spc="-3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0</a:t>
            </a:r>
            <a:r>
              <a:rPr sz="1400" spc="1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1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</a:t>
            </a:r>
            <a:r>
              <a:rPr sz="1400" spc="-9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+</a:t>
            </a:r>
            <a:r>
              <a:rPr sz="1800" spc="-25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solidFill>
                  <a:srgbClr val="FF0000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FF0000"/>
                </a:solidFill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12700" marR="34289">
              <a:lnSpc>
                <a:spcPct val="95825"/>
              </a:lnSpc>
              <a:spcBef>
                <a:spcPts val="1126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wher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98"/>
              </a:spcBef>
            </a:pP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400" spc="100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= the to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al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volume of the co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(whi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 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be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sured),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2844366"/>
            <a:ext cx="7717790" cy="10574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0</a:t>
            </a:r>
            <a:r>
              <a:rPr sz="1400" spc="100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= the volume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quid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outside the gel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rix (known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lso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void or d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ad volu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e),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989"/>
              </a:spcBef>
            </a:pP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400" spc="100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= the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olu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 of 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quid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inside the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rix,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1100"/>
              </a:spcBef>
            </a:pP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V</a:t>
            </a:r>
            <a:r>
              <a:rPr sz="14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m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= the volume of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he gel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rix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5327904" y="452627"/>
            <a:ext cx="2415540" cy="207568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3419983" y="81887"/>
            <a:ext cx="7145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GPC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139615" y="81887"/>
            <a:ext cx="16289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0"/>
              </a:lnSpc>
              <a:spcBef>
                <a:spcPts val="127"/>
              </a:spcBef>
            </a:pPr>
            <a:r>
              <a:rPr sz="2400" b="1" spc="0" dirty="0" smtClean="0">
                <a:latin typeface="Times New Roman"/>
                <a:cs typeface="Times New Roman"/>
              </a:rPr>
              <a:t>components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435566"/>
            <a:ext cx="1729038" cy="135177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onary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hase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Mobile Phase</a:t>
            </a:r>
            <a:endParaRPr sz="1800">
              <a:latin typeface="Times New Roman"/>
              <a:cs typeface="Times New Roman"/>
            </a:endParaRPr>
          </a:p>
          <a:p>
            <a:pPr marL="12700" marR="438581">
              <a:lnSpc>
                <a:spcPct val="100041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Colu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ns The Pu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 Det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ors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472356"/>
            <a:ext cx="189991" cy="13060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0">
              <a:lnSpc>
                <a:spcPts val="1575"/>
              </a:lnSpc>
              <a:spcBef>
                <a:spcPts val="78"/>
              </a:spcBef>
            </a:pP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1.</a:t>
            </a:r>
            <a:endParaRPr sz="145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462"/>
              </a:spcBef>
            </a:pP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2.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50"/>
              </a:spcBef>
            </a:pP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50"/>
              </a:spcBef>
            </a:pP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4.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550"/>
              </a:spcBef>
            </a:pP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5.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2336874"/>
            <a:ext cx="8828947" cy="242747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1. </a:t>
            </a:r>
            <a:r>
              <a:rPr sz="1800" b="1" spc="0" dirty="0" smtClean="0">
                <a:latin typeface="Times New Roman"/>
                <a:cs typeface="Times New Roman"/>
              </a:rPr>
              <a:t>Stationary</a:t>
            </a:r>
            <a:r>
              <a:rPr sz="1800" b="1" spc="-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p</a:t>
            </a:r>
            <a:r>
              <a:rPr sz="1800" b="1" spc="-9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ase: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89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posed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se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-pe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bl</a:t>
            </a:r>
            <a:r>
              <a:rPr sz="1800" spc="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porous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pol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er</a:t>
            </a:r>
            <a:r>
              <a:rPr sz="18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gel be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ds with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we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 ra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n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 of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pore siz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 .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86"/>
              </a:spcBef>
            </a:pP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800" b="1" spc="-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800" b="1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p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b="1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ti</a:t>
            </a:r>
            <a:r>
              <a:rPr sz="1800" b="1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b="1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 g</a:t>
            </a:r>
            <a:r>
              <a:rPr sz="1800" b="1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 </a:t>
            </a:r>
            <a:r>
              <a:rPr sz="1800" b="1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b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ead</a:t>
            </a:r>
            <a:r>
              <a:rPr sz="1800" b="1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b="1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: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1-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Chemic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rt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2-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Me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han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stab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3-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Has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ho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ogen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ous porous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struc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ure (wide pore size give low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resolu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ion).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4-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Uniform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 pore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siz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5-</a:t>
            </a:r>
            <a:r>
              <a:rPr sz="1800" spc="-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The pore size of the gel 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ust be c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f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con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rol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29" dirty="0" smtClean="0">
                <a:solidFill>
                  <a:srgbClr val="3A3835"/>
                </a:solidFill>
                <a:latin typeface="Times New Roman"/>
                <a:cs typeface="Times New Roman"/>
              </a:rPr>
              <a:t>d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5059373"/>
            <a:ext cx="9008364" cy="107690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69088" marR="3429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Ex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 of gel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</a:pPr>
            <a:r>
              <a:rPr sz="145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50" spc="93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Dext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(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Sephad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x)</a:t>
            </a:r>
            <a:r>
              <a:rPr sz="1800" spc="-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:</a:t>
            </a:r>
            <a:r>
              <a:rPr sz="1800" spc="-10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 α 1-6-pol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er</a:t>
            </a:r>
            <a:r>
              <a:rPr sz="18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of</a:t>
            </a:r>
            <a:r>
              <a:rPr sz="1800" spc="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glu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ose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gel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0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50" spc="93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Agarose ge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:</a:t>
            </a:r>
            <a:r>
              <a:rPr sz="1800" spc="-100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10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1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3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nked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β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D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-ga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tose</a:t>
            </a:r>
            <a:r>
              <a:rPr sz="1800" spc="-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and 1,4 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nked 3,</a:t>
            </a:r>
            <a:r>
              <a:rPr sz="1800" spc="14" dirty="0" smtClean="0">
                <a:solidFill>
                  <a:srgbClr val="3A3835"/>
                </a:solidFill>
                <a:latin typeface="Times New Roman"/>
                <a:cs typeface="Times New Roman"/>
              </a:rPr>
              <a:t>6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-anh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o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α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r>
              <a:rPr sz="18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-ga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tose</a:t>
            </a:r>
            <a:r>
              <a:rPr sz="18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ur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 gel</a:t>
            </a:r>
            <a:endParaRPr sz="1800">
              <a:latin typeface="Times New Roman"/>
              <a:cs typeface="Times New Roman"/>
            </a:endParaRPr>
          </a:p>
          <a:p>
            <a:pPr marL="12700" marR="34290">
              <a:lnSpc>
                <a:spcPct val="95825"/>
              </a:lnSpc>
              <a:spcBef>
                <a:spcPts val="90"/>
              </a:spcBef>
            </a:pPr>
            <a:r>
              <a:rPr sz="1400" spc="0" dirty="0" smtClean="0">
                <a:solidFill>
                  <a:srgbClr val="89D0D5"/>
                </a:solidFill>
                <a:latin typeface="Wingdings"/>
                <a:cs typeface="Wingdings"/>
              </a:rPr>
              <a:t></a:t>
            </a:r>
            <a:r>
              <a:rPr sz="140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 </a:t>
            </a:r>
            <a:r>
              <a:rPr sz="1400" spc="177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Acr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ide</a:t>
            </a:r>
            <a:r>
              <a:rPr sz="1800" spc="-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:</a:t>
            </a:r>
            <a:r>
              <a:rPr sz="1800" spc="-10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9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pol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er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z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d</a:t>
            </a:r>
            <a:r>
              <a:rPr sz="1800" spc="-3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r</a:t>
            </a:r>
            <a:r>
              <a:rPr sz="1800" spc="25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l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a</a:t>
            </a:r>
            <a:r>
              <a:rPr sz="1800" spc="-9" dirty="0" smtClean="0">
                <a:solidFill>
                  <a:srgbClr val="3A3835"/>
                </a:solidFill>
                <a:latin typeface="Times New Roman"/>
                <a:cs typeface="Times New Roman"/>
              </a:rPr>
              <a:t>m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id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,</a:t>
            </a:r>
            <a:r>
              <a:rPr sz="1800" spc="-34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a </a:t>
            </a:r>
            <a:r>
              <a:rPr sz="1800" spc="-4" dirty="0" smtClean="0">
                <a:solidFill>
                  <a:srgbClr val="3A3835"/>
                </a:solidFill>
                <a:latin typeface="Times New Roman"/>
                <a:cs typeface="Times New Roman"/>
              </a:rPr>
              <a:t>s</a:t>
            </a:r>
            <a:r>
              <a:rPr sz="1800" spc="19" dirty="0" smtClean="0">
                <a:solidFill>
                  <a:srgbClr val="3A3835"/>
                </a:solidFill>
                <a:latin typeface="Times New Roman"/>
                <a:cs typeface="Times New Roman"/>
              </a:rPr>
              <a:t>y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nth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e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t</a:t>
            </a:r>
            <a:r>
              <a:rPr sz="1800" spc="4" dirty="0" smtClean="0">
                <a:solidFill>
                  <a:srgbClr val="3A3835"/>
                </a:solidFill>
                <a:latin typeface="Times New Roman"/>
                <a:cs typeface="Times New Roman"/>
              </a:rPr>
              <a:t>i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c</a:t>
            </a:r>
            <a:r>
              <a:rPr sz="1800" spc="-39" dirty="0" smtClean="0">
                <a:solidFill>
                  <a:srgbClr val="3A383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solidFill>
                  <a:srgbClr val="3A3835"/>
                </a:solidFill>
                <a:latin typeface="Times New Roman"/>
                <a:cs typeface="Times New Roman"/>
              </a:rPr>
              <a:t>gel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09662" y="1125474"/>
            <a:ext cx="3133725" cy="370839"/>
          </a:xfrm>
          <a:custGeom>
            <a:avLst/>
            <a:gdLst/>
            <a:ahLst/>
            <a:cxnLst/>
            <a:rect l="l" t="t" r="r" b="b"/>
            <a:pathLst>
              <a:path w="3133725" h="370839">
                <a:moveTo>
                  <a:pt x="0" y="370839"/>
                </a:moveTo>
                <a:lnTo>
                  <a:pt x="3133725" y="370839"/>
                </a:lnTo>
                <a:lnTo>
                  <a:pt x="313372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243451" y="1125474"/>
            <a:ext cx="2962275" cy="370839"/>
          </a:xfrm>
          <a:custGeom>
            <a:avLst/>
            <a:gdLst/>
            <a:ahLst/>
            <a:cxnLst/>
            <a:rect l="l" t="t" r="r" b="b"/>
            <a:pathLst>
              <a:path w="2962275" h="370839">
                <a:moveTo>
                  <a:pt x="0" y="370839"/>
                </a:moveTo>
                <a:lnTo>
                  <a:pt x="2962275" y="370839"/>
                </a:lnTo>
                <a:lnTo>
                  <a:pt x="296227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09662" y="1496314"/>
            <a:ext cx="3133725" cy="579120"/>
          </a:xfrm>
          <a:custGeom>
            <a:avLst/>
            <a:gdLst/>
            <a:ahLst/>
            <a:cxnLst/>
            <a:rect l="l" t="t" r="r" b="b"/>
            <a:pathLst>
              <a:path w="3133725" h="579120">
                <a:moveTo>
                  <a:pt x="0" y="579120"/>
                </a:moveTo>
                <a:lnTo>
                  <a:pt x="3133725" y="579120"/>
                </a:lnTo>
                <a:lnTo>
                  <a:pt x="3133725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243451" y="1496314"/>
            <a:ext cx="2962275" cy="579120"/>
          </a:xfrm>
          <a:custGeom>
            <a:avLst/>
            <a:gdLst/>
            <a:ahLst/>
            <a:cxnLst/>
            <a:rect l="l" t="t" r="r" b="b"/>
            <a:pathLst>
              <a:path w="2962275" h="579120">
                <a:moveTo>
                  <a:pt x="0" y="579120"/>
                </a:moveTo>
                <a:lnTo>
                  <a:pt x="2962275" y="579120"/>
                </a:lnTo>
                <a:lnTo>
                  <a:pt x="2962275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109662" y="2075433"/>
            <a:ext cx="3133725" cy="579120"/>
          </a:xfrm>
          <a:custGeom>
            <a:avLst/>
            <a:gdLst/>
            <a:ahLst/>
            <a:cxnLst/>
            <a:rect l="l" t="t" r="r" b="b"/>
            <a:pathLst>
              <a:path w="3133725" h="579120">
                <a:moveTo>
                  <a:pt x="0" y="579120"/>
                </a:moveTo>
                <a:lnTo>
                  <a:pt x="3133725" y="579120"/>
                </a:lnTo>
                <a:lnTo>
                  <a:pt x="3133725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F1E7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4243451" y="2075433"/>
            <a:ext cx="2962275" cy="579120"/>
          </a:xfrm>
          <a:custGeom>
            <a:avLst/>
            <a:gdLst/>
            <a:ahLst/>
            <a:cxnLst/>
            <a:rect l="l" t="t" r="r" b="b"/>
            <a:pathLst>
              <a:path w="2962275" h="579120">
                <a:moveTo>
                  <a:pt x="0" y="579120"/>
                </a:moveTo>
                <a:lnTo>
                  <a:pt x="2962275" y="579120"/>
                </a:lnTo>
                <a:lnTo>
                  <a:pt x="2962275" y="0"/>
                </a:lnTo>
                <a:lnTo>
                  <a:pt x="0" y="0"/>
                </a:lnTo>
                <a:lnTo>
                  <a:pt x="0" y="579120"/>
                </a:lnTo>
                <a:close/>
              </a:path>
            </a:pathLst>
          </a:custGeom>
          <a:solidFill>
            <a:srgbClr val="F1E7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1109662" y="2654554"/>
            <a:ext cx="3133725" cy="370839"/>
          </a:xfrm>
          <a:custGeom>
            <a:avLst/>
            <a:gdLst/>
            <a:ahLst/>
            <a:cxnLst/>
            <a:rect l="l" t="t" r="r" b="b"/>
            <a:pathLst>
              <a:path w="3133725" h="370839">
                <a:moveTo>
                  <a:pt x="0" y="370839"/>
                </a:moveTo>
                <a:lnTo>
                  <a:pt x="3133725" y="370839"/>
                </a:lnTo>
                <a:lnTo>
                  <a:pt x="313372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4243451" y="2654554"/>
            <a:ext cx="2962275" cy="370839"/>
          </a:xfrm>
          <a:custGeom>
            <a:avLst/>
            <a:gdLst/>
            <a:ahLst/>
            <a:cxnLst/>
            <a:rect l="l" t="t" r="r" b="b"/>
            <a:pathLst>
              <a:path w="2962275" h="370839">
                <a:moveTo>
                  <a:pt x="0" y="370839"/>
                </a:moveTo>
                <a:lnTo>
                  <a:pt x="2962275" y="370839"/>
                </a:lnTo>
                <a:lnTo>
                  <a:pt x="296227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109662" y="3025394"/>
            <a:ext cx="3133725" cy="370839"/>
          </a:xfrm>
          <a:custGeom>
            <a:avLst/>
            <a:gdLst/>
            <a:ahLst/>
            <a:cxnLst/>
            <a:rect l="l" t="t" r="r" b="b"/>
            <a:pathLst>
              <a:path w="3133725" h="370839">
                <a:moveTo>
                  <a:pt x="0" y="370839"/>
                </a:moveTo>
                <a:lnTo>
                  <a:pt x="3133725" y="370839"/>
                </a:lnTo>
                <a:lnTo>
                  <a:pt x="313372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1E7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243451" y="3025394"/>
            <a:ext cx="2962275" cy="370839"/>
          </a:xfrm>
          <a:custGeom>
            <a:avLst/>
            <a:gdLst/>
            <a:ahLst/>
            <a:cxnLst/>
            <a:rect l="l" t="t" r="r" b="b"/>
            <a:pathLst>
              <a:path w="2962275" h="370839">
                <a:moveTo>
                  <a:pt x="0" y="370839"/>
                </a:moveTo>
                <a:lnTo>
                  <a:pt x="2962275" y="370839"/>
                </a:lnTo>
                <a:lnTo>
                  <a:pt x="296227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F1E7E7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1109662" y="3396234"/>
            <a:ext cx="3133725" cy="370839"/>
          </a:xfrm>
          <a:custGeom>
            <a:avLst/>
            <a:gdLst/>
            <a:ahLst/>
            <a:cxnLst/>
            <a:rect l="l" t="t" r="r" b="b"/>
            <a:pathLst>
              <a:path w="3133725" h="370839">
                <a:moveTo>
                  <a:pt x="0" y="370839"/>
                </a:moveTo>
                <a:lnTo>
                  <a:pt x="3133725" y="370839"/>
                </a:lnTo>
                <a:lnTo>
                  <a:pt x="313372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4243451" y="3396234"/>
            <a:ext cx="2962275" cy="370839"/>
          </a:xfrm>
          <a:custGeom>
            <a:avLst/>
            <a:gdLst/>
            <a:ahLst/>
            <a:cxnLst/>
            <a:rect l="l" t="t" r="r" b="b"/>
            <a:pathLst>
              <a:path w="2962275" h="370839">
                <a:moveTo>
                  <a:pt x="0" y="370839"/>
                </a:moveTo>
                <a:lnTo>
                  <a:pt x="2962275" y="370839"/>
                </a:lnTo>
                <a:lnTo>
                  <a:pt x="2962275" y="0"/>
                </a:lnTo>
                <a:lnTo>
                  <a:pt x="0" y="0"/>
                </a:lnTo>
                <a:lnTo>
                  <a:pt x="0" y="370839"/>
                </a:lnTo>
                <a:close/>
              </a:path>
            </a:pathLst>
          </a:custGeom>
          <a:solidFill>
            <a:srgbClr val="E3CCC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1103312" y="1496314"/>
            <a:ext cx="6108763" cy="0"/>
          </a:xfrm>
          <a:custGeom>
            <a:avLst/>
            <a:gdLst/>
            <a:ahLst/>
            <a:cxnLst/>
            <a:rect l="l" t="t" r="r" b="b"/>
            <a:pathLst>
              <a:path w="6108763">
                <a:moveTo>
                  <a:pt x="0" y="0"/>
                </a:moveTo>
                <a:lnTo>
                  <a:pt x="6108763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071872" y="4096512"/>
            <a:ext cx="3386328" cy="238658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78740" y="70051"/>
            <a:ext cx="7565712" cy="92938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2.</a:t>
            </a:r>
            <a:r>
              <a:rPr sz="1800" b="1" spc="-3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4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e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Mobi</a:t>
            </a:r>
            <a:r>
              <a:rPr sz="1800" b="1" spc="4" dirty="0" smtClean="0">
                <a:latin typeface="Times New Roman"/>
                <a:cs typeface="Times New Roman"/>
              </a:rPr>
              <a:t>l</a:t>
            </a:r>
            <a:r>
              <a:rPr sz="1800" b="1" spc="0" dirty="0" smtClean="0">
                <a:latin typeface="Times New Roman"/>
                <a:cs typeface="Times New Roman"/>
              </a:rPr>
              <a:t>e</a:t>
            </a:r>
            <a:r>
              <a:rPr sz="1800" b="1" spc="-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Phase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8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po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of a 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quid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ed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 </a:t>
            </a:r>
            <a:r>
              <a:rPr sz="1800" spc="-4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is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olve the bio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cu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to 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ake the 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obile</a:t>
            </a:r>
            <a:r>
              <a:rPr sz="1800" spc="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phase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pe</a:t>
            </a:r>
            <a:r>
              <a:rPr sz="1800" spc="4" dirty="0" smtClean="0">
                <a:latin typeface="Times New Roman"/>
                <a:cs typeface="Times New Roman"/>
              </a:rPr>
              <a:t>r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high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response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and wet the pa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king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surfa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8740" y="3957140"/>
            <a:ext cx="4517059" cy="2590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289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3. Colum</a:t>
            </a:r>
            <a:r>
              <a:rPr sz="1800" b="1" spc="-9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9405" marR="34289">
              <a:lnSpc>
                <a:spcPct val="95825"/>
              </a:lnSpc>
              <a:spcBef>
                <a:spcPts val="1433"/>
              </a:spcBef>
            </a:pP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-9" dirty="0" smtClean="0">
                <a:latin typeface="Times New Roman"/>
                <a:cs typeface="Times New Roman"/>
              </a:rPr>
              <a:t>mm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9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y</a:t>
            </a:r>
            <a:r>
              <a:rPr sz="1800" spc="-104" dirty="0" smtClean="0">
                <a:latin typeface="Times New Roman"/>
                <a:cs typeface="Times New Roman"/>
              </a:rPr>
              <a:t> </a:t>
            </a:r>
            <a:r>
              <a:rPr sz="1800" spc="-13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va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ble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Colu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ns 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nc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ude</a:t>
            </a:r>
            <a:endParaRPr sz="1800">
              <a:latin typeface="Times New Roman"/>
              <a:cs typeface="Times New Roman"/>
            </a:endParaRPr>
          </a:p>
          <a:p>
            <a:pPr marL="19405" marR="34289">
              <a:lnSpc>
                <a:spcPct val="95825"/>
              </a:lnSpc>
              <a:spcBef>
                <a:spcPts val="1086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29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19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cal</a:t>
            </a:r>
            <a:r>
              <a:rPr sz="1800" spc="-4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n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7.</a:t>
            </a:r>
            <a:r>
              <a:rPr sz="1800" spc="4" dirty="0" smtClean="0">
                <a:latin typeface="Times New Roman"/>
                <a:cs typeface="Times New Roman"/>
              </a:rPr>
              <a:t>5</a:t>
            </a:r>
            <a:r>
              <a:rPr sz="1800" spc="0" dirty="0" smtClean="0">
                <a:latin typeface="Times New Roman"/>
                <a:cs typeface="Times New Roman"/>
              </a:rPr>
              <a:t>–8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m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ers.</a:t>
            </a:r>
            <a:endParaRPr sz="1800">
              <a:latin typeface="Times New Roman"/>
              <a:cs typeface="Times New Roman"/>
            </a:endParaRPr>
          </a:p>
          <a:p>
            <a:pPr marL="19405" marR="34289">
              <a:lnSpc>
                <a:spcPct val="95825"/>
              </a:lnSpc>
              <a:spcBef>
                <a:spcPts val="1101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34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Prep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ive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</a:t>
            </a:r>
            <a:r>
              <a:rPr sz="1800" spc="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-22–25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m</a:t>
            </a:r>
            <a:endParaRPr sz="1800">
              <a:latin typeface="Times New Roman"/>
              <a:cs typeface="Times New Roman"/>
            </a:endParaRPr>
          </a:p>
          <a:p>
            <a:pPr marL="19405">
              <a:lnSpc>
                <a:spcPct val="95825"/>
              </a:lnSpc>
              <a:spcBef>
                <a:spcPts val="1085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34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ual 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 l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ngth</a:t>
            </a:r>
            <a:r>
              <a:rPr sz="1800" spc="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-25,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30, 50, and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60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cm.</a:t>
            </a:r>
            <a:endParaRPr sz="1800">
              <a:latin typeface="Times New Roman"/>
              <a:cs typeface="Times New Roman"/>
            </a:endParaRPr>
          </a:p>
          <a:p>
            <a:pPr marL="19405" marR="34289">
              <a:lnSpc>
                <a:spcPct val="95825"/>
              </a:lnSpc>
              <a:spcBef>
                <a:spcPts val="1086"/>
              </a:spcBef>
            </a:pPr>
            <a:r>
              <a:rPr sz="1450" spc="0" dirty="0" smtClean="0">
                <a:solidFill>
                  <a:srgbClr val="89D0D5"/>
                </a:solidFill>
                <a:latin typeface="Wingdings 3"/>
                <a:cs typeface="Wingdings 3"/>
              </a:rPr>
              <a:t></a:t>
            </a:r>
            <a:r>
              <a:rPr sz="1450" spc="0" dirty="0" smtClean="0">
                <a:solidFill>
                  <a:srgbClr val="89D0D5"/>
                </a:solidFill>
                <a:latin typeface="Times New Roman"/>
                <a:cs typeface="Times New Roman"/>
              </a:rPr>
              <a:t>  </a:t>
            </a:r>
            <a:r>
              <a:rPr sz="1450" spc="334" dirty="0" smtClean="0">
                <a:solidFill>
                  <a:srgbClr val="89D0D5"/>
                </a:solidFill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Narrow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bore co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u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ns-</a:t>
            </a:r>
            <a:r>
              <a:rPr sz="1800" spc="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2–3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m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endParaRPr sz="1800">
              <a:latin typeface="Times New Roman"/>
              <a:cs typeface="Times New Roman"/>
            </a:endParaRPr>
          </a:p>
          <a:p>
            <a:pPr marL="362305" marR="34289">
              <a:lnSpc>
                <a:spcPct val="95825"/>
              </a:lnSpc>
              <a:spcBef>
                <a:spcPts val="90"/>
              </a:spcBef>
            </a:pPr>
            <a:r>
              <a:rPr sz="1800" spc="0" dirty="0" smtClean="0">
                <a:latin typeface="Times New Roman"/>
                <a:cs typeface="Times New Roman"/>
              </a:rPr>
              <a:t>have been introduced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9662" y="1125474"/>
            <a:ext cx="609606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95825"/>
              </a:lnSpc>
              <a:spcBef>
                <a:spcPts val="415"/>
              </a:spcBef>
            </a:pPr>
            <a:r>
              <a:rPr sz="1600" b="1" spc="4" dirty="0" smtClean="0">
                <a:latin typeface="Times New Roman"/>
                <a:cs typeface="Times New Roman"/>
              </a:rPr>
              <a:t>Ma</a:t>
            </a:r>
            <a:r>
              <a:rPr sz="1600" b="1" spc="0" dirty="0" smtClean="0">
                <a:latin typeface="Times New Roman"/>
                <a:cs typeface="Times New Roman"/>
              </a:rPr>
              <a:t>terial                                             </a:t>
            </a:r>
            <a:r>
              <a:rPr sz="1600" b="1" spc="275" dirty="0" smtClean="0">
                <a:latin typeface="Times New Roman"/>
                <a:cs typeface="Times New Roman"/>
              </a:rPr>
              <a:t> </a:t>
            </a:r>
            <a:r>
              <a:rPr sz="1600" b="1" spc="0" dirty="0" smtClean="0">
                <a:latin typeface="Times New Roman"/>
                <a:cs typeface="Times New Roman"/>
              </a:rPr>
              <a:t>S</a:t>
            </a:r>
            <a:r>
              <a:rPr sz="1600" b="1" spc="4" dirty="0" smtClean="0">
                <a:latin typeface="Times New Roman"/>
                <a:cs typeface="Times New Roman"/>
              </a:rPr>
              <a:t>o</a:t>
            </a:r>
            <a:r>
              <a:rPr sz="1600" b="1" spc="0" dirty="0" smtClean="0">
                <a:latin typeface="Times New Roman"/>
                <a:cs typeface="Times New Roman"/>
              </a:rPr>
              <a:t>l</a:t>
            </a:r>
            <a:r>
              <a:rPr sz="1600" b="1" spc="4" dirty="0" smtClean="0">
                <a:latin typeface="Times New Roman"/>
                <a:cs typeface="Times New Roman"/>
              </a:rPr>
              <a:t>v</a:t>
            </a:r>
            <a:r>
              <a:rPr sz="1600" b="1" spc="0" dirty="0" smtClean="0">
                <a:latin typeface="Times New Roman"/>
                <a:cs typeface="Times New Roman"/>
              </a:rPr>
              <a:t>ent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09662" y="1496314"/>
            <a:ext cx="6096063" cy="579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95825"/>
              </a:lnSpc>
              <a:spcBef>
                <a:spcPts val="415"/>
              </a:spcBef>
            </a:pPr>
            <a:r>
              <a:rPr sz="1600" spc="0" dirty="0" smtClean="0">
                <a:latin typeface="Times New Roman"/>
                <a:cs typeface="Times New Roman"/>
              </a:rPr>
              <a:t>S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4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t</a:t>
            </a:r>
            <a:r>
              <a:rPr sz="1600" spc="4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etic</a:t>
            </a:r>
            <a:r>
              <a:rPr sz="1600" spc="-7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elast</a:t>
            </a:r>
            <a:r>
              <a:rPr sz="1600" spc="4" dirty="0" smtClean="0">
                <a:latin typeface="Times New Roman"/>
                <a:cs typeface="Times New Roman"/>
              </a:rPr>
              <a:t>o</a:t>
            </a:r>
            <a:r>
              <a:rPr sz="1600" spc="-29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ers                           </a:t>
            </a:r>
            <a:r>
              <a:rPr sz="1600" spc="146" dirty="0" smtClean="0">
                <a:latin typeface="Times New Roman"/>
                <a:cs typeface="Times New Roman"/>
              </a:rPr>
              <a:t> </a:t>
            </a:r>
            <a:r>
              <a:rPr sz="1600" spc="-109" dirty="0" smtClean="0">
                <a:latin typeface="Times New Roman"/>
                <a:cs typeface="Times New Roman"/>
              </a:rPr>
              <a:t>T</a:t>
            </a:r>
            <a:r>
              <a:rPr sz="1600" spc="4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4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4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endParaRPr sz="1600">
              <a:latin typeface="Times New Roman"/>
              <a:cs typeface="Times New Roman"/>
            </a:endParaRPr>
          </a:p>
          <a:p>
            <a:pPr marL="91554">
              <a:lnSpc>
                <a:spcPct val="95825"/>
              </a:lnSpc>
              <a:spcBef>
                <a:spcPts val="80"/>
              </a:spcBef>
            </a:pPr>
            <a:r>
              <a:rPr sz="1600" spc="0" dirty="0" smtClean="0">
                <a:latin typeface="Times New Roman"/>
                <a:cs typeface="Times New Roman"/>
              </a:rPr>
              <a:t>( </a:t>
            </a:r>
            <a:r>
              <a:rPr sz="1600" spc="4" dirty="0" smtClean="0">
                <a:latin typeface="Times New Roman"/>
                <a:cs typeface="Times New Roman"/>
              </a:rPr>
              <a:t>po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4" dirty="0" smtClean="0">
                <a:latin typeface="Times New Roman"/>
                <a:cs typeface="Times New Roman"/>
              </a:rPr>
              <a:t>bu</a:t>
            </a:r>
            <a:r>
              <a:rPr sz="1600" spc="0" dirty="0" smtClean="0">
                <a:latin typeface="Times New Roman"/>
                <a:cs typeface="Times New Roman"/>
              </a:rPr>
              <a:t>ta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ie</a:t>
            </a:r>
            <a:r>
              <a:rPr sz="1600" spc="4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60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,</a:t>
            </a:r>
            <a:r>
              <a:rPr sz="1600" spc="-8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po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is</a:t>
            </a:r>
            <a:r>
              <a:rPr sz="1600" spc="9" dirty="0" smtClean="0">
                <a:latin typeface="Times New Roman"/>
                <a:cs typeface="Times New Roman"/>
              </a:rPr>
              <a:t>o</a:t>
            </a:r>
            <a:r>
              <a:rPr sz="1600" spc="4" dirty="0" smtClean="0">
                <a:latin typeface="Times New Roman"/>
                <a:cs typeface="Times New Roman"/>
              </a:rPr>
              <a:t>p</a:t>
            </a:r>
            <a:r>
              <a:rPr sz="1600" spc="0" dirty="0" smtClean="0">
                <a:latin typeface="Times New Roman"/>
                <a:cs typeface="Times New Roman"/>
              </a:rPr>
              <a:t>rene</a:t>
            </a:r>
            <a:r>
              <a:rPr sz="1600" spc="-52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09662" y="2075433"/>
            <a:ext cx="6096063" cy="5791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 marR="947074">
              <a:lnSpc>
                <a:spcPct val="100041"/>
              </a:lnSpc>
              <a:spcBef>
                <a:spcPts val="415"/>
              </a:spcBef>
            </a:pPr>
            <a:r>
              <a:rPr sz="1600" spc="0" dirty="0" smtClean="0">
                <a:latin typeface="Times New Roman"/>
                <a:cs typeface="Times New Roman"/>
              </a:rPr>
              <a:t>PS,</a:t>
            </a:r>
            <a:r>
              <a:rPr sz="1600" spc="-16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PVC,</a:t>
            </a:r>
            <a:r>
              <a:rPr sz="1600" spc="-3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St</a:t>
            </a:r>
            <a:r>
              <a:rPr sz="1600" spc="-9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ren</a:t>
            </a:r>
            <a:r>
              <a:rPr sz="1600" spc="4" dirty="0" smtClean="0">
                <a:latin typeface="Times New Roman"/>
                <a:cs typeface="Times New Roman"/>
              </a:rPr>
              <a:t>e</a:t>
            </a:r>
            <a:r>
              <a:rPr sz="1600" spc="-4" dirty="0" smtClean="0">
                <a:latin typeface="Times New Roman"/>
                <a:cs typeface="Times New Roman"/>
              </a:rPr>
              <a:t>-</a:t>
            </a:r>
            <a:r>
              <a:rPr sz="1600" spc="0" dirty="0" smtClean="0">
                <a:latin typeface="Times New Roman"/>
                <a:cs typeface="Times New Roman"/>
              </a:rPr>
              <a:t>B</a:t>
            </a:r>
            <a:r>
              <a:rPr sz="1600" spc="9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ta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ie</a:t>
            </a:r>
            <a:r>
              <a:rPr sz="1600" spc="4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              </a:t>
            </a:r>
            <a:r>
              <a:rPr sz="1600" spc="191" dirty="0" smtClean="0">
                <a:latin typeface="Times New Roman"/>
                <a:cs typeface="Times New Roman"/>
              </a:rPr>
              <a:t> </a:t>
            </a:r>
            <a:r>
              <a:rPr sz="1600" spc="-109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etrahydro</a:t>
            </a:r>
            <a:r>
              <a:rPr sz="1600" spc="9" dirty="0" smtClean="0">
                <a:latin typeface="Times New Roman"/>
                <a:cs typeface="Times New Roman"/>
              </a:rPr>
              <a:t>f</a:t>
            </a:r>
            <a:r>
              <a:rPr sz="1600" spc="4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ran</a:t>
            </a:r>
            <a:r>
              <a:rPr sz="1600" spc="-69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(</a:t>
            </a:r>
            <a:r>
              <a:rPr sz="1600" spc="-4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HF) R</a:t>
            </a:r>
            <a:r>
              <a:rPr sz="1600" spc="9" dirty="0" smtClean="0">
                <a:latin typeface="Times New Roman"/>
                <a:cs typeface="Times New Roman"/>
              </a:rPr>
              <a:t>u</a:t>
            </a:r>
            <a:r>
              <a:rPr sz="1600" spc="4" dirty="0" smtClean="0">
                <a:latin typeface="Times New Roman"/>
                <a:cs typeface="Times New Roman"/>
              </a:rPr>
              <a:t>bb</a:t>
            </a:r>
            <a:r>
              <a:rPr sz="1600" spc="0" dirty="0" smtClean="0">
                <a:latin typeface="Times New Roman"/>
                <a:cs typeface="Times New Roman"/>
              </a:rPr>
              <a:t>er</a:t>
            </a:r>
            <a:r>
              <a:rPr sz="1600" spc="-52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,</a:t>
            </a:r>
            <a:r>
              <a:rPr sz="1600" spc="-3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Ep</a:t>
            </a:r>
            <a:r>
              <a:rPr sz="1600" spc="9" dirty="0" smtClean="0">
                <a:latin typeface="Times New Roman"/>
                <a:cs typeface="Times New Roman"/>
              </a:rPr>
              <a:t>o</a:t>
            </a:r>
            <a:r>
              <a:rPr sz="1600" spc="4" dirty="0" smtClean="0">
                <a:latin typeface="Times New Roman"/>
                <a:cs typeface="Times New Roman"/>
              </a:rPr>
              <a:t>x</a:t>
            </a:r>
            <a:r>
              <a:rPr sz="1600" spc="0" dirty="0" smtClean="0">
                <a:latin typeface="Times New Roman"/>
                <a:cs typeface="Times New Roman"/>
              </a:rPr>
              <a:t>y</a:t>
            </a:r>
            <a:r>
              <a:rPr sz="1600" spc="-46" dirty="0" smtClean="0">
                <a:latin typeface="Times New Roman"/>
                <a:cs typeface="Times New Roman"/>
              </a:rPr>
              <a:t> </a:t>
            </a:r>
            <a:r>
              <a:rPr sz="1600" spc="-4" dirty="0" smtClean="0">
                <a:latin typeface="Times New Roman"/>
                <a:cs typeface="Times New Roman"/>
              </a:rPr>
              <a:t>r</a:t>
            </a:r>
            <a:r>
              <a:rPr sz="1600" spc="0" dirty="0" smtClean="0">
                <a:latin typeface="Times New Roman"/>
                <a:cs typeface="Times New Roman"/>
              </a:rPr>
              <a:t>esi</a:t>
            </a:r>
            <a:r>
              <a:rPr sz="1600" spc="9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9662" y="2654554"/>
            <a:ext cx="6096063" cy="3708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95825"/>
              </a:lnSpc>
              <a:spcBef>
                <a:spcPts val="415"/>
              </a:spcBef>
            </a:pPr>
            <a:r>
              <a:rPr sz="1600" spc="0" dirty="0" smtClean="0">
                <a:latin typeface="Times New Roman"/>
                <a:cs typeface="Times New Roman"/>
              </a:rPr>
              <a:t>Polyole</a:t>
            </a:r>
            <a:r>
              <a:rPr sz="1600" spc="4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ins                                          </a:t>
            </a:r>
            <a:r>
              <a:rPr sz="1600" spc="117" dirty="0" smtClean="0">
                <a:latin typeface="Times New Roman"/>
                <a:cs typeface="Times New Roman"/>
              </a:rPr>
              <a:t> </a:t>
            </a:r>
            <a:r>
              <a:rPr sz="1600" spc="-64" dirty="0" smtClean="0">
                <a:latin typeface="Times New Roman"/>
                <a:cs typeface="Times New Roman"/>
              </a:rPr>
              <a:t>T</a:t>
            </a:r>
            <a:r>
              <a:rPr sz="1600" spc="0" dirty="0" smtClean="0">
                <a:latin typeface="Times New Roman"/>
                <a:cs typeface="Times New Roman"/>
              </a:rPr>
              <a:t>r</a:t>
            </a:r>
            <a:r>
              <a:rPr sz="1600" spc="-4" dirty="0" smtClean="0">
                <a:latin typeface="Times New Roman"/>
                <a:cs typeface="Times New Roman"/>
              </a:rPr>
              <a:t>i</a:t>
            </a:r>
            <a:r>
              <a:rPr sz="1600" spc="0" dirty="0" smtClean="0">
                <a:latin typeface="Times New Roman"/>
                <a:cs typeface="Times New Roman"/>
              </a:rPr>
              <a:t>-</a:t>
            </a:r>
            <a:r>
              <a:rPr sz="1600" spc="2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chl</a:t>
            </a:r>
            <a:r>
              <a:rPr sz="1600" spc="4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ro</a:t>
            </a:r>
            <a:r>
              <a:rPr sz="1600" spc="-3" dirty="0" smtClean="0">
                <a:latin typeface="Times New Roman"/>
                <a:cs typeface="Times New Roman"/>
              </a:rPr>
              <a:t> </a:t>
            </a:r>
            <a:r>
              <a:rPr sz="1600" spc="-4" dirty="0" smtClean="0">
                <a:latin typeface="Times New Roman"/>
                <a:cs typeface="Times New Roman"/>
              </a:rPr>
              <a:t>-</a:t>
            </a:r>
            <a:r>
              <a:rPr sz="1600" spc="4" dirty="0" smtClean="0">
                <a:latin typeface="Times New Roman"/>
                <a:cs typeface="Times New Roman"/>
              </a:rPr>
              <a:t>b</a:t>
            </a:r>
            <a:r>
              <a:rPr sz="1600" spc="0" dirty="0" smtClean="0">
                <a:latin typeface="Times New Roman"/>
                <a:cs typeface="Times New Roman"/>
              </a:rPr>
              <a:t>enzene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09662" y="3025394"/>
            <a:ext cx="609606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95825"/>
              </a:lnSpc>
              <a:spcBef>
                <a:spcPts val="420"/>
              </a:spcBef>
            </a:pPr>
            <a:r>
              <a:rPr sz="1600" spc="0" dirty="0" smtClean="0">
                <a:latin typeface="Times New Roman"/>
                <a:cs typeface="Times New Roman"/>
              </a:rPr>
              <a:t>P</a:t>
            </a:r>
            <a:r>
              <a:rPr sz="1600" spc="4" dirty="0" smtClean="0">
                <a:latin typeface="Times New Roman"/>
                <a:cs typeface="Times New Roman"/>
              </a:rPr>
              <a:t>o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4" dirty="0" smtClean="0">
                <a:latin typeface="Times New Roman"/>
                <a:cs typeface="Times New Roman"/>
              </a:rPr>
              <a:t>u</a:t>
            </a:r>
            <a:r>
              <a:rPr sz="1600" spc="0" dirty="0" smtClean="0">
                <a:latin typeface="Times New Roman"/>
                <a:cs typeface="Times New Roman"/>
              </a:rPr>
              <a:t>retha</a:t>
            </a:r>
            <a:r>
              <a:rPr sz="1600" spc="4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e                                       </a:t>
            </a:r>
            <a:r>
              <a:rPr sz="1600" spc="165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Di-</a:t>
            </a:r>
            <a:r>
              <a:rPr sz="1600" spc="-16" dirty="0" smtClean="0">
                <a:latin typeface="Times New Roman"/>
                <a:cs typeface="Times New Roman"/>
              </a:rPr>
              <a:t> </a:t>
            </a:r>
            <a:r>
              <a:rPr sz="1600" spc="-29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et</a:t>
            </a:r>
            <a:r>
              <a:rPr sz="1600" spc="4" dirty="0" smtClean="0">
                <a:latin typeface="Times New Roman"/>
                <a:cs typeface="Times New Roman"/>
              </a:rPr>
              <a:t>h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9" dirty="0" smtClean="0">
                <a:latin typeface="Times New Roman"/>
                <a:cs typeface="Times New Roman"/>
              </a:rPr>
              <a:t>f</a:t>
            </a:r>
            <a:r>
              <a:rPr sz="1600" spc="14" dirty="0" smtClean="0">
                <a:latin typeface="Times New Roman"/>
                <a:cs typeface="Times New Roman"/>
              </a:rPr>
              <a:t>o</a:t>
            </a:r>
            <a:r>
              <a:rPr sz="1600" spc="4" dirty="0" smtClean="0">
                <a:latin typeface="Times New Roman"/>
                <a:cs typeface="Times New Roman"/>
              </a:rPr>
              <a:t>r</a:t>
            </a:r>
            <a:r>
              <a:rPr sz="1600" spc="-4" dirty="0" smtClean="0">
                <a:latin typeface="Times New Roman"/>
                <a:cs typeface="Times New Roman"/>
              </a:rPr>
              <a:t>m</a:t>
            </a:r>
            <a:r>
              <a:rPr sz="1600" spc="9" dirty="0" smtClean="0">
                <a:latin typeface="Times New Roman"/>
                <a:cs typeface="Times New Roman"/>
              </a:rPr>
              <a:t>a</a:t>
            </a:r>
            <a:r>
              <a:rPr sz="1600" spc="4" dirty="0" smtClean="0">
                <a:latin typeface="Times New Roman"/>
                <a:cs typeface="Times New Roman"/>
              </a:rPr>
              <a:t>m</a:t>
            </a:r>
            <a:r>
              <a:rPr sz="1600" spc="0" dirty="0" smtClean="0">
                <a:latin typeface="Times New Roman"/>
                <a:cs typeface="Times New Roman"/>
              </a:rPr>
              <a:t>i</a:t>
            </a:r>
            <a:r>
              <a:rPr sz="1600" spc="4" dirty="0" smtClean="0">
                <a:latin typeface="Times New Roman"/>
                <a:cs typeface="Times New Roman"/>
              </a:rPr>
              <a:t>d</a:t>
            </a:r>
            <a:r>
              <a:rPr sz="1600" spc="0" dirty="0" smtClean="0">
                <a:latin typeface="Times New Roman"/>
                <a:cs typeface="Times New Roman"/>
              </a:rPr>
              <a:t>e</a:t>
            </a:r>
            <a:r>
              <a:rPr sz="1600" spc="-4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(DMF)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09662" y="3396234"/>
            <a:ext cx="6096063" cy="3708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91554">
              <a:lnSpc>
                <a:spcPct val="95825"/>
              </a:lnSpc>
              <a:spcBef>
                <a:spcPts val="420"/>
              </a:spcBef>
            </a:pPr>
            <a:r>
              <a:rPr sz="1600" spc="0" dirty="0" smtClean="0">
                <a:latin typeface="Times New Roman"/>
                <a:cs typeface="Times New Roman"/>
              </a:rPr>
              <a:t>Protei</a:t>
            </a:r>
            <a:r>
              <a:rPr sz="1600" spc="9" dirty="0" smtClean="0">
                <a:latin typeface="Times New Roman"/>
                <a:cs typeface="Times New Roman"/>
              </a:rPr>
              <a:t>n</a:t>
            </a:r>
            <a:r>
              <a:rPr sz="1600" spc="0" dirty="0" smtClean="0">
                <a:latin typeface="Times New Roman"/>
                <a:cs typeface="Times New Roman"/>
              </a:rPr>
              <a:t>s,</a:t>
            </a:r>
            <a:r>
              <a:rPr sz="1600" spc="-36" dirty="0" smtClean="0">
                <a:latin typeface="Times New Roman"/>
                <a:cs typeface="Times New Roman"/>
              </a:rPr>
              <a:t> </a:t>
            </a:r>
            <a:r>
              <a:rPr sz="1600" spc="4" dirty="0" smtClean="0">
                <a:latin typeface="Times New Roman"/>
                <a:cs typeface="Times New Roman"/>
              </a:rPr>
              <a:t>po</a:t>
            </a:r>
            <a:r>
              <a:rPr sz="1600" spc="0" dirty="0" smtClean="0">
                <a:latin typeface="Times New Roman"/>
                <a:cs typeface="Times New Roman"/>
              </a:rPr>
              <a:t>l</a:t>
            </a:r>
            <a:r>
              <a:rPr sz="1600" spc="-4" dirty="0" smtClean="0">
                <a:latin typeface="Times New Roman"/>
                <a:cs typeface="Times New Roman"/>
              </a:rPr>
              <a:t>y</a:t>
            </a:r>
            <a:r>
              <a:rPr sz="1600" spc="0" dirty="0" smtClean="0">
                <a:latin typeface="Times New Roman"/>
                <a:cs typeface="Times New Roman"/>
              </a:rPr>
              <a:t>sacc</a:t>
            </a:r>
            <a:r>
              <a:rPr sz="1600" spc="4" dirty="0" smtClean="0">
                <a:latin typeface="Times New Roman"/>
                <a:cs typeface="Times New Roman"/>
              </a:rPr>
              <a:t>h</a:t>
            </a:r>
            <a:r>
              <a:rPr sz="1600" spc="0" dirty="0" smtClean="0">
                <a:latin typeface="Times New Roman"/>
                <a:cs typeface="Times New Roman"/>
              </a:rPr>
              <a:t>arides                   </a:t>
            </a:r>
            <a:r>
              <a:rPr sz="1600" spc="317" dirty="0" smtClean="0">
                <a:latin typeface="Times New Roman"/>
                <a:cs typeface="Times New Roman"/>
              </a:rPr>
              <a:t> </a:t>
            </a:r>
            <a:r>
              <a:rPr sz="1600" spc="-134" dirty="0" smtClean="0">
                <a:latin typeface="Times New Roman"/>
                <a:cs typeface="Times New Roman"/>
              </a:rPr>
              <a:t>W</a:t>
            </a:r>
            <a:r>
              <a:rPr sz="1600" spc="0" dirty="0" smtClean="0">
                <a:latin typeface="Times New Roman"/>
                <a:cs typeface="Times New Roman"/>
              </a:rPr>
              <a:t>ater</a:t>
            </a:r>
            <a:r>
              <a:rPr sz="1600" spc="-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/</a:t>
            </a:r>
            <a:r>
              <a:rPr sz="1600" spc="4" dirty="0" smtClean="0">
                <a:latin typeface="Times New Roman"/>
                <a:cs typeface="Times New Roman"/>
              </a:rPr>
              <a:t> </a:t>
            </a:r>
            <a:r>
              <a:rPr sz="1600" spc="0" dirty="0" smtClean="0">
                <a:latin typeface="Times New Roman"/>
                <a:cs typeface="Times New Roman"/>
              </a:rPr>
              <a:t>B</a:t>
            </a:r>
            <a:r>
              <a:rPr sz="1600" spc="9" dirty="0" smtClean="0">
                <a:latin typeface="Times New Roman"/>
                <a:cs typeface="Times New Roman"/>
              </a:rPr>
              <a:t>u</a:t>
            </a:r>
            <a:r>
              <a:rPr sz="1600" spc="-14" dirty="0" smtClean="0">
                <a:latin typeface="Times New Roman"/>
                <a:cs typeface="Times New Roman"/>
              </a:rPr>
              <a:t>f</a:t>
            </a:r>
            <a:r>
              <a:rPr sz="1600" spc="4" dirty="0" smtClean="0">
                <a:latin typeface="Times New Roman"/>
                <a:cs typeface="Times New Roman"/>
              </a:rPr>
              <a:t>f</a:t>
            </a:r>
            <a:r>
              <a:rPr sz="1600" spc="0" dirty="0" smtClean="0">
                <a:latin typeface="Times New Roman"/>
                <a:cs typeface="Times New Roman"/>
              </a:rPr>
              <a:t>ers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98692" y="1676400"/>
            <a:ext cx="2819400" cy="2819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89092" y="-457200"/>
            <a:ext cx="1600200" cy="16002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98692" y="6096000"/>
            <a:ext cx="990600" cy="990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-153924" y="2667000"/>
            <a:ext cx="4191000" cy="4191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-839724" y="2895600"/>
            <a:ext cx="2362200" cy="23622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7705344" y="-13716"/>
            <a:ext cx="765048" cy="117805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7744968" y="0"/>
            <a:ext cx="685800" cy="1098803"/>
          </a:xfrm>
          <a:custGeom>
            <a:avLst/>
            <a:gdLst/>
            <a:ahLst/>
            <a:cxnLst/>
            <a:rect l="l" t="t" r="r" b="b"/>
            <a:pathLst>
              <a:path w="685800" h="1098803">
                <a:moveTo>
                  <a:pt x="0" y="1098803"/>
                </a:moveTo>
                <a:lnTo>
                  <a:pt x="685800" y="1098803"/>
                </a:lnTo>
                <a:lnTo>
                  <a:pt x="685800" y="0"/>
                </a:lnTo>
                <a:lnTo>
                  <a:pt x="0" y="0"/>
                </a:lnTo>
                <a:lnTo>
                  <a:pt x="0" y="1098803"/>
                </a:lnTo>
                <a:close/>
              </a:path>
            </a:pathLst>
          </a:custGeom>
          <a:solidFill>
            <a:srgbClr val="AF151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71800" y="1066800"/>
            <a:ext cx="4916424" cy="14569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8740" y="70051"/>
            <a:ext cx="7571017" cy="6548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4335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4.</a:t>
            </a:r>
            <a:r>
              <a:rPr sz="1800" b="1" spc="-3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-4" dirty="0" smtClean="0">
                <a:latin typeface="Times New Roman"/>
                <a:cs typeface="Times New Roman"/>
              </a:rPr>
              <a:t>h</a:t>
            </a:r>
            <a:r>
              <a:rPr sz="1800" b="1" spc="0" dirty="0" smtClean="0">
                <a:latin typeface="Times New Roman"/>
                <a:cs typeface="Times New Roman"/>
              </a:rPr>
              <a:t>e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p</a:t>
            </a:r>
            <a:r>
              <a:rPr sz="1800" b="1" spc="-9" dirty="0" smtClean="0">
                <a:latin typeface="Times New Roman"/>
                <a:cs typeface="Times New Roman"/>
              </a:rPr>
              <a:t>u</a:t>
            </a:r>
            <a:r>
              <a:rPr sz="1800" b="1" spc="0" dirty="0" smtClean="0">
                <a:latin typeface="Times New Roman"/>
                <a:cs typeface="Times New Roman"/>
              </a:rPr>
              <a:t>mp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98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A</a:t>
            </a:r>
            <a:r>
              <a:rPr sz="1800" spc="-4" dirty="0" smtClean="0">
                <a:latin typeface="Times New Roman"/>
                <a:cs typeface="Times New Roman"/>
              </a:rPr>
              <a:t>r</a:t>
            </a:r>
            <a:r>
              <a:rPr sz="1800" spc="0" dirty="0" smtClean="0">
                <a:latin typeface="Times New Roman"/>
                <a:cs typeface="Times New Roman"/>
              </a:rPr>
              <a:t>e ei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her </a:t>
            </a:r>
            <a:r>
              <a:rPr sz="1800" spc="-9" dirty="0" smtClean="0">
                <a:latin typeface="Times New Roman"/>
                <a:cs typeface="Times New Roman"/>
              </a:rPr>
              <a:t>s</a:t>
            </a:r>
            <a:r>
              <a:rPr sz="1800" spc="19" dirty="0" smtClean="0">
                <a:latin typeface="Times New Roman"/>
                <a:cs typeface="Times New Roman"/>
              </a:rPr>
              <a:t>y</a:t>
            </a:r>
            <a:r>
              <a:rPr sz="1800" spc="0" dirty="0" smtClean="0">
                <a:latin typeface="Times New Roman"/>
                <a:cs typeface="Times New Roman"/>
              </a:rPr>
              <a:t>ringe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pu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ps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iproc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pu</a:t>
            </a:r>
            <a:r>
              <a:rPr sz="1800" spc="-14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ps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with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 highly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constant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flow ra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740" y="2478606"/>
            <a:ext cx="6639162" cy="38665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9430">
              <a:lnSpc>
                <a:spcPts val="1939"/>
              </a:lnSpc>
              <a:spcBef>
                <a:spcPts val="97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5. Det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ct</a:t>
            </a:r>
            <a:r>
              <a:rPr sz="1800" b="1" spc="4" dirty="0" smtClean="0">
                <a:latin typeface="Times New Roman"/>
                <a:cs typeface="Times New Roman"/>
              </a:rPr>
              <a:t>o</a:t>
            </a:r>
            <a:r>
              <a:rPr sz="1800" b="1" spc="0" dirty="0" smtClean="0">
                <a:latin typeface="Times New Roman"/>
                <a:cs typeface="Times New Roman"/>
              </a:rPr>
              <a:t>rs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989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Co</a:t>
            </a:r>
            <a:r>
              <a:rPr sz="1800" b="1" spc="-9" dirty="0" smtClean="0">
                <a:latin typeface="Times New Roman"/>
                <a:cs typeface="Times New Roman"/>
              </a:rPr>
              <a:t>n</a:t>
            </a:r>
            <a:r>
              <a:rPr sz="1800" b="1" spc="0" dirty="0" smtClean="0">
                <a:latin typeface="Times New Roman"/>
                <a:cs typeface="Times New Roman"/>
              </a:rPr>
              <a:t>c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ntration</a:t>
            </a:r>
            <a:r>
              <a:rPr sz="1800" b="1" spc="-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sen</a:t>
            </a:r>
            <a:r>
              <a:rPr sz="1800" b="1" spc="-9" dirty="0" smtClean="0">
                <a:latin typeface="Times New Roman"/>
                <a:cs typeface="Times New Roman"/>
              </a:rPr>
              <a:t>s</a:t>
            </a:r>
            <a:r>
              <a:rPr sz="1800" b="1" spc="0" dirty="0" smtClean="0">
                <a:latin typeface="Times New Roman"/>
                <a:cs typeface="Times New Roman"/>
              </a:rPr>
              <a:t>it</a:t>
            </a:r>
            <a:r>
              <a:rPr sz="1800" b="1" spc="4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ve</a:t>
            </a:r>
            <a:r>
              <a:rPr sz="1800" b="1" spc="9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det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ct</a:t>
            </a:r>
            <a:r>
              <a:rPr sz="1800" b="1" spc="4" dirty="0" smtClean="0">
                <a:latin typeface="Times New Roman"/>
                <a:cs typeface="Times New Roman"/>
              </a:rPr>
              <a:t>o</a:t>
            </a:r>
            <a:r>
              <a:rPr sz="1800" b="1" spc="0" dirty="0" smtClean="0">
                <a:latin typeface="Times New Roman"/>
                <a:cs typeface="Times New Roman"/>
              </a:rPr>
              <a:t>rs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98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 Bulk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-4" dirty="0" smtClean="0">
                <a:latin typeface="Times New Roman"/>
                <a:cs typeface="Times New Roman"/>
              </a:rPr>
              <a:t>P</a:t>
            </a:r>
            <a:r>
              <a:rPr sz="1800" spc="0" dirty="0" smtClean="0">
                <a:latin typeface="Times New Roman"/>
                <a:cs typeface="Times New Roman"/>
              </a:rPr>
              <a:t>roperty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Dete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tors-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Refra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Index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(RI) Det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88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 Solute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Property</a:t>
            </a:r>
            <a:r>
              <a:rPr sz="1800" spc="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r>
              <a:rPr sz="1800" spc="9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Ultr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vio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et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(U</a:t>
            </a:r>
            <a:r>
              <a:rPr sz="1800" spc="-4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r>
              <a:rPr sz="1800" spc="-10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Ab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orpt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on Det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95825"/>
              </a:lnSpc>
              <a:spcBef>
                <a:spcPts val="108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 Ev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or</a:t>
            </a:r>
            <a:r>
              <a:rPr sz="1800" spc="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Ev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por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ve</a:t>
            </a:r>
            <a:r>
              <a:rPr sz="1800" spc="-25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ght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2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 (E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S</a:t>
            </a:r>
            <a:r>
              <a:rPr sz="1800" spc="-4" dirty="0" smtClean="0">
                <a:latin typeface="Times New Roman"/>
                <a:cs typeface="Times New Roman"/>
              </a:rPr>
              <a:t>D</a:t>
            </a:r>
            <a:r>
              <a:rPr sz="1800" spc="0" dirty="0" smtClean="0">
                <a:latin typeface="Times New Roman"/>
                <a:cs typeface="Times New Roman"/>
              </a:rPr>
              <a:t>)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98"/>
              </a:spcBef>
            </a:pPr>
            <a:r>
              <a:rPr sz="1800" b="1" spc="0" dirty="0" smtClean="0">
                <a:latin typeface="Times New Roman"/>
                <a:cs typeface="Times New Roman"/>
              </a:rPr>
              <a:t>Mo</a:t>
            </a:r>
            <a:r>
              <a:rPr sz="1800" b="1" spc="4" dirty="0" smtClean="0">
                <a:latin typeface="Times New Roman"/>
                <a:cs typeface="Times New Roman"/>
              </a:rPr>
              <a:t>l</a:t>
            </a:r>
            <a:r>
              <a:rPr sz="1800" b="1" spc="0" dirty="0" smtClean="0">
                <a:latin typeface="Times New Roman"/>
                <a:cs typeface="Times New Roman"/>
              </a:rPr>
              <a:t>ar</a:t>
            </a:r>
            <a:r>
              <a:rPr sz="1800" b="1" spc="-34" dirty="0" smtClean="0">
                <a:latin typeface="Times New Roman"/>
                <a:cs typeface="Times New Roman"/>
              </a:rPr>
              <a:t> </a:t>
            </a:r>
            <a:r>
              <a:rPr sz="1800" b="1" spc="0" dirty="0" smtClean="0">
                <a:latin typeface="Times New Roman"/>
                <a:cs typeface="Times New Roman"/>
              </a:rPr>
              <a:t>m</a:t>
            </a:r>
            <a:r>
              <a:rPr sz="1800" b="1" spc="4" dirty="0" smtClean="0">
                <a:latin typeface="Times New Roman"/>
                <a:cs typeface="Times New Roman"/>
              </a:rPr>
              <a:t>a</a:t>
            </a:r>
            <a:r>
              <a:rPr sz="1800" b="1" spc="0" dirty="0" smtClean="0">
                <a:latin typeface="Times New Roman"/>
                <a:cs typeface="Times New Roman"/>
              </a:rPr>
              <a:t>ss s</a:t>
            </a:r>
            <a:r>
              <a:rPr sz="1800" b="1" spc="9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nsit</a:t>
            </a:r>
            <a:r>
              <a:rPr sz="1800" b="1" spc="9" dirty="0" smtClean="0">
                <a:latin typeface="Times New Roman"/>
                <a:cs typeface="Times New Roman"/>
              </a:rPr>
              <a:t>i</a:t>
            </a:r>
            <a:r>
              <a:rPr sz="1800" b="1" spc="0" dirty="0" smtClean="0">
                <a:latin typeface="Times New Roman"/>
                <a:cs typeface="Times New Roman"/>
              </a:rPr>
              <a:t>ve</a:t>
            </a:r>
            <a:r>
              <a:rPr sz="1800" b="1" spc="4" dirty="0" smtClean="0">
                <a:latin typeface="Times New Roman"/>
                <a:cs typeface="Times New Roman"/>
              </a:rPr>
              <a:t> </a:t>
            </a:r>
            <a:r>
              <a:rPr sz="1800" b="1" spc="-4" dirty="0" smtClean="0">
                <a:latin typeface="Times New Roman"/>
                <a:cs typeface="Times New Roman"/>
              </a:rPr>
              <a:t>d</a:t>
            </a:r>
            <a:r>
              <a:rPr sz="1800" b="1" spc="4" dirty="0" smtClean="0">
                <a:latin typeface="Times New Roman"/>
                <a:cs typeface="Times New Roman"/>
              </a:rPr>
              <a:t>e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9" dirty="0" smtClean="0">
                <a:latin typeface="Times New Roman"/>
                <a:cs typeface="Times New Roman"/>
              </a:rPr>
              <a:t>e</a:t>
            </a:r>
            <a:r>
              <a:rPr sz="1800" b="1" spc="4" dirty="0" smtClean="0">
                <a:latin typeface="Times New Roman"/>
                <a:cs typeface="Times New Roman"/>
              </a:rPr>
              <a:t>c</a:t>
            </a:r>
            <a:r>
              <a:rPr sz="1800" b="1" spc="0" dirty="0" smtClean="0">
                <a:latin typeface="Times New Roman"/>
                <a:cs typeface="Times New Roman"/>
              </a:rPr>
              <a:t>t</a:t>
            </a:r>
            <a:r>
              <a:rPr sz="1800" b="1" spc="4" dirty="0" smtClean="0">
                <a:latin typeface="Times New Roman"/>
                <a:cs typeface="Times New Roman"/>
              </a:rPr>
              <a:t>or</a:t>
            </a:r>
            <a:r>
              <a:rPr sz="1800" b="1" spc="0" dirty="0" smtClean="0">
                <a:latin typeface="Times New Roman"/>
                <a:cs typeface="Times New Roman"/>
              </a:rPr>
              <a:t>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89"/>
              </a:spcBef>
            </a:pPr>
            <a:r>
              <a:rPr sz="1800" spc="0" dirty="0" smtClean="0">
                <a:latin typeface="Times New Roman"/>
                <a:cs typeface="Times New Roman"/>
              </a:rPr>
              <a:t>1. 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ght</a:t>
            </a:r>
            <a:r>
              <a:rPr sz="1800" spc="-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Sca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ring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Det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ors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8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 Low</a:t>
            </a:r>
            <a:r>
              <a:rPr sz="1800" spc="-100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Angle 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ght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Sca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ring</a:t>
            </a:r>
            <a:r>
              <a:rPr sz="1800" spc="-1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(LA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S) De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97"/>
              </a:spcBef>
            </a:pPr>
            <a:r>
              <a:rPr sz="1800" spc="0" dirty="0" smtClean="0">
                <a:latin typeface="Times New Roman"/>
                <a:cs typeface="Times New Roman"/>
              </a:rPr>
              <a:t>• Mult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ang</a:t>
            </a:r>
            <a:r>
              <a:rPr sz="1800" spc="4" dirty="0" smtClean="0">
                <a:latin typeface="Times New Roman"/>
                <a:cs typeface="Times New Roman"/>
              </a:rPr>
              <a:t>l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ght </a:t>
            </a:r>
            <a:r>
              <a:rPr sz="1800" spc="-4" dirty="0" smtClean="0">
                <a:latin typeface="Times New Roman"/>
                <a:cs typeface="Times New Roman"/>
              </a:rPr>
              <a:t>S</a:t>
            </a:r>
            <a:r>
              <a:rPr sz="1800" spc="0" dirty="0" smtClean="0">
                <a:latin typeface="Times New Roman"/>
                <a:cs typeface="Times New Roman"/>
              </a:rPr>
              <a:t>c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t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</a:t>
            </a:r>
            <a:r>
              <a:rPr sz="1800" spc="4" dirty="0" smtClean="0">
                <a:latin typeface="Times New Roman"/>
                <a:cs typeface="Times New Roman"/>
              </a:rPr>
              <a:t>i</a:t>
            </a:r>
            <a:r>
              <a:rPr sz="1800" spc="0" dirty="0" smtClean="0">
                <a:latin typeface="Times New Roman"/>
                <a:cs typeface="Times New Roman"/>
              </a:rPr>
              <a:t>ng</a:t>
            </a:r>
            <a:r>
              <a:rPr sz="1800" spc="-19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(M</a:t>
            </a:r>
            <a:r>
              <a:rPr sz="1800" spc="-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LS) de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tors</a:t>
            </a:r>
            <a:endParaRPr sz="1800">
              <a:latin typeface="Times New Roman"/>
              <a:cs typeface="Times New Roman"/>
            </a:endParaRPr>
          </a:p>
          <a:p>
            <a:pPr marL="12700" marR="39430">
              <a:lnSpc>
                <a:spcPct val="95825"/>
              </a:lnSpc>
              <a:spcBef>
                <a:spcPts val="1086"/>
              </a:spcBef>
            </a:pPr>
            <a:r>
              <a:rPr sz="1800" spc="0" dirty="0" smtClean="0">
                <a:latin typeface="Times New Roman"/>
                <a:cs typeface="Times New Roman"/>
              </a:rPr>
              <a:t>2.</a:t>
            </a:r>
            <a:r>
              <a:rPr sz="1800" spc="-34" dirty="0" smtClean="0">
                <a:latin typeface="Times New Roman"/>
                <a:cs typeface="Times New Roman"/>
              </a:rPr>
              <a:t> </a:t>
            </a:r>
            <a:r>
              <a:rPr sz="1800" spc="-114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iscosity Dete</a:t>
            </a:r>
            <a:r>
              <a:rPr sz="1800" spc="4" dirty="0" smtClean="0">
                <a:latin typeface="Times New Roman"/>
                <a:cs typeface="Times New Roman"/>
              </a:rPr>
              <a:t>c</a:t>
            </a:r>
            <a:r>
              <a:rPr sz="1800" spc="0" dirty="0" smtClean="0">
                <a:latin typeface="Times New Roman"/>
                <a:cs typeface="Times New Roman"/>
              </a:rPr>
              <a:t>tors-</a:t>
            </a:r>
            <a:r>
              <a:rPr sz="1800" spc="-4" dirty="0" smtClean="0">
                <a:latin typeface="Times New Roman"/>
                <a:cs typeface="Times New Roman"/>
              </a:rPr>
              <a:t> </a:t>
            </a:r>
            <a:r>
              <a:rPr sz="1800" spc="0" dirty="0" smtClean="0">
                <a:latin typeface="Times New Roman"/>
                <a:cs typeface="Times New Roman"/>
              </a:rPr>
              <a:t>Di</a:t>
            </a:r>
            <a:r>
              <a:rPr sz="1800" spc="-39" dirty="0" smtClean="0">
                <a:latin typeface="Times New Roman"/>
                <a:cs typeface="Times New Roman"/>
              </a:rPr>
              <a:t>f</a:t>
            </a:r>
            <a:r>
              <a:rPr sz="1800" spc="0" dirty="0" smtClean="0">
                <a:latin typeface="Times New Roman"/>
                <a:cs typeface="Times New Roman"/>
              </a:rPr>
              <a:t>fer</a:t>
            </a:r>
            <a:r>
              <a:rPr sz="1800" spc="4" dirty="0" smtClean="0">
                <a:latin typeface="Times New Roman"/>
                <a:cs typeface="Times New Roman"/>
              </a:rPr>
              <a:t>e</a:t>
            </a:r>
            <a:r>
              <a:rPr sz="1800" spc="0" dirty="0" smtClean="0">
                <a:latin typeface="Times New Roman"/>
                <a:cs typeface="Times New Roman"/>
              </a:rPr>
              <a:t>nti</a:t>
            </a:r>
            <a:r>
              <a:rPr sz="1800" spc="4" dirty="0" smtClean="0">
                <a:latin typeface="Times New Roman"/>
                <a:cs typeface="Times New Roman"/>
              </a:rPr>
              <a:t>a</a:t>
            </a:r>
            <a:r>
              <a:rPr sz="1800" spc="0" dirty="0" smtClean="0">
                <a:latin typeface="Times New Roman"/>
                <a:cs typeface="Times New Roman"/>
              </a:rPr>
              <a:t>l</a:t>
            </a:r>
            <a:r>
              <a:rPr sz="1800" spc="-44" dirty="0" smtClean="0">
                <a:latin typeface="Times New Roman"/>
                <a:cs typeface="Times New Roman"/>
              </a:rPr>
              <a:t> </a:t>
            </a:r>
            <a:r>
              <a:rPr sz="1800" spc="-114" dirty="0" smtClean="0">
                <a:latin typeface="Times New Roman"/>
                <a:cs typeface="Times New Roman"/>
              </a:rPr>
              <a:t>V</a:t>
            </a:r>
            <a:r>
              <a:rPr sz="1800" spc="0" dirty="0" smtClean="0">
                <a:latin typeface="Times New Roman"/>
                <a:cs typeface="Times New Roman"/>
              </a:rPr>
              <a:t>isco</a:t>
            </a:r>
            <a:r>
              <a:rPr sz="1800" spc="-9" dirty="0" smtClean="0">
                <a:latin typeface="Times New Roman"/>
                <a:cs typeface="Times New Roman"/>
              </a:rPr>
              <a:t>m</a:t>
            </a:r>
            <a:r>
              <a:rPr sz="1800" spc="0" dirty="0" smtClean="0">
                <a:latin typeface="Times New Roman"/>
                <a:cs typeface="Times New Roman"/>
              </a:rPr>
              <a:t>e</a:t>
            </a:r>
            <a:r>
              <a:rPr sz="1800" spc="4" dirty="0" smtClean="0">
                <a:latin typeface="Times New Roman"/>
                <a:cs typeface="Times New Roman"/>
              </a:rPr>
              <a:t>t</a:t>
            </a:r>
            <a:r>
              <a:rPr sz="1800" spc="0" dirty="0" smtClean="0">
                <a:latin typeface="Times New Roman"/>
                <a:cs typeface="Times New Roman"/>
              </a:rPr>
              <a:t>ers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895</Words>
  <Application>Microsoft Office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admin</cp:lastModifiedBy>
  <cp:revision>1</cp:revision>
  <dcterms:modified xsi:type="dcterms:W3CDTF">2019-10-13T14:27:37Z</dcterms:modified>
</cp:coreProperties>
</file>