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74"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0" autoAdjust="0"/>
    <p:restoredTop sz="94660"/>
  </p:normalViewPr>
  <p:slideViewPr>
    <p:cSldViewPr snapToGrid="0">
      <p:cViewPr varScale="1">
        <p:scale>
          <a:sx n="98" d="100"/>
          <a:sy n="98" d="100"/>
        </p:scale>
        <p:origin x="96"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548AAE-AA49-4A68-AB1C-76DAD50801D5}" type="datetimeFigureOut">
              <a:rPr lang="en-IN" smtClean="0"/>
              <a:t>25-11-2019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E0674F-7B32-4F8D-9581-544EFDAEA061}"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10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548AAE-AA49-4A68-AB1C-76DAD50801D5}" type="datetimeFigureOut">
              <a:rPr lang="en-IN" smtClean="0"/>
              <a:t>25-11-2019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E0674F-7B32-4F8D-9581-544EFDAEA061}" type="slidenum">
              <a:rPr lang="en-IN" smtClean="0"/>
              <a:t>‹#›</a:t>
            </a:fld>
            <a:endParaRPr lang="en-IN"/>
          </a:p>
        </p:txBody>
      </p:sp>
    </p:spTree>
    <p:extLst>
      <p:ext uri="{BB962C8B-B14F-4D97-AF65-F5344CB8AC3E}">
        <p14:creationId xmlns:p14="http://schemas.microsoft.com/office/powerpoint/2010/main" val="135404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548AAE-AA49-4A68-AB1C-76DAD50801D5}" type="datetimeFigureOut">
              <a:rPr lang="en-IN" smtClean="0"/>
              <a:t>25-11-2019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E0674F-7B32-4F8D-9581-544EFDAEA061}" type="slidenum">
              <a:rPr lang="en-IN" smtClean="0"/>
              <a:t>‹#›</a:t>
            </a:fld>
            <a:endParaRPr lang="en-IN"/>
          </a:p>
        </p:txBody>
      </p:sp>
    </p:spTree>
    <p:extLst>
      <p:ext uri="{BB962C8B-B14F-4D97-AF65-F5344CB8AC3E}">
        <p14:creationId xmlns:p14="http://schemas.microsoft.com/office/powerpoint/2010/main" val="400112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548AAE-AA49-4A68-AB1C-76DAD50801D5}" type="datetimeFigureOut">
              <a:rPr lang="en-IN" smtClean="0"/>
              <a:t>25-11-2019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E0674F-7B32-4F8D-9581-544EFDAEA061}" type="slidenum">
              <a:rPr lang="en-IN" smtClean="0"/>
              <a:t>‹#›</a:t>
            </a:fld>
            <a:endParaRPr lang="en-IN"/>
          </a:p>
        </p:txBody>
      </p:sp>
    </p:spTree>
    <p:extLst>
      <p:ext uri="{BB962C8B-B14F-4D97-AF65-F5344CB8AC3E}">
        <p14:creationId xmlns:p14="http://schemas.microsoft.com/office/powerpoint/2010/main" val="118334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548AAE-AA49-4A68-AB1C-76DAD50801D5}" type="datetimeFigureOut">
              <a:rPr lang="en-IN" smtClean="0"/>
              <a:t>25-11-2019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E0674F-7B32-4F8D-9581-544EFDAEA061}"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24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548AAE-AA49-4A68-AB1C-76DAD50801D5}" type="datetimeFigureOut">
              <a:rPr lang="en-IN" smtClean="0"/>
              <a:t>25-11-2019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E0674F-7B32-4F8D-9581-544EFDAEA061}" type="slidenum">
              <a:rPr lang="en-IN" smtClean="0"/>
              <a:t>‹#›</a:t>
            </a:fld>
            <a:endParaRPr lang="en-IN"/>
          </a:p>
        </p:txBody>
      </p:sp>
    </p:spTree>
    <p:extLst>
      <p:ext uri="{BB962C8B-B14F-4D97-AF65-F5344CB8AC3E}">
        <p14:creationId xmlns:p14="http://schemas.microsoft.com/office/powerpoint/2010/main" val="61394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548AAE-AA49-4A68-AB1C-76DAD50801D5}" type="datetimeFigureOut">
              <a:rPr lang="en-IN" smtClean="0"/>
              <a:t>25-11-2019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BE0674F-7B32-4F8D-9581-544EFDAEA061}" type="slidenum">
              <a:rPr lang="en-IN" smtClean="0"/>
              <a:t>‹#›</a:t>
            </a:fld>
            <a:endParaRPr lang="en-IN"/>
          </a:p>
        </p:txBody>
      </p:sp>
    </p:spTree>
    <p:extLst>
      <p:ext uri="{BB962C8B-B14F-4D97-AF65-F5344CB8AC3E}">
        <p14:creationId xmlns:p14="http://schemas.microsoft.com/office/powerpoint/2010/main" val="183738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548AAE-AA49-4A68-AB1C-76DAD50801D5}" type="datetimeFigureOut">
              <a:rPr lang="en-IN" smtClean="0"/>
              <a:t>25-11-2019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BE0674F-7B32-4F8D-9581-544EFDAEA061}" type="slidenum">
              <a:rPr lang="en-IN" smtClean="0"/>
              <a:t>‹#›</a:t>
            </a:fld>
            <a:endParaRPr lang="en-IN"/>
          </a:p>
        </p:txBody>
      </p:sp>
    </p:spTree>
    <p:extLst>
      <p:ext uri="{BB962C8B-B14F-4D97-AF65-F5344CB8AC3E}">
        <p14:creationId xmlns:p14="http://schemas.microsoft.com/office/powerpoint/2010/main" val="209525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F548AAE-AA49-4A68-AB1C-76DAD50801D5}" type="datetimeFigureOut">
              <a:rPr lang="en-IN" smtClean="0"/>
              <a:t>25-11-2019</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EBE0674F-7B32-4F8D-9581-544EFDAEA061}" type="slidenum">
              <a:rPr lang="en-IN" smtClean="0"/>
              <a:t>‹#›</a:t>
            </a:fld>
            <a:endParaRPr lang="en-IN"/>
          </a:p>
        </p:txBody>
      </p:sp>
    </p:spTree>
    <p:extLst>
      <p:ext uri="{BB962C8B-B14F-4D97-AF65-F5344CB8AC3E}">
        <p14:creationId xmlns:p14="http://schemas.microsoft.com/office/powerpoint/2010/main" val="328387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F548AAE-AA49-4A68-AB1C-76DAD50801D5}" type="datetimeFigureOut">
              <a:rPr lang="en-IN" smtClean="0"/>
              <a:t>25-11-2019</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BE0674F-7B32-4F8D-9581-544EFDAEA061}" type="slidenum">
              <a:rPr lang="en-IN" smtClean="0"/>
              <a:t>‹#›</a:t>
            </a:fld>
            <a:endParaRPr lang="en-IN"/>
          </a:p>
        </p:txBody>
      </p:sp>
    </p:spTree>
    <p:extLst>
      <p:ext uri="{BB962C8B-B14F-4D97-AF65-F5344CB8AC3E}">
        <p14:creationId xmlns:p14="http://schemas.microsoft.com/office/powerpoint/2010/main" val="59175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548AAE-AA49-4A68-AB1C-76DAD50801D5}" type="datetimeFigureOut">
              <a:rPr lang="en-IN" smtClean="0"/>
              <a:t>25-11-2019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E0674F-7B32-4F8D-9581-544EFDAEA061}" type="slidenum">
              <a:rPr lang="en-IN" smtClean="0"/>
              <a:t>‹#›</a:t>
            </a:fld>
            <a:endParaRPr lang="en-IN"/>
          </a:p>
        </p:txBody>
      </p:sp>
    </p:spTree>
    <p:extLst>
      <p:ext uri="{BB962C8B-B14F-4D97-AF65-F5344CB8AC3E}">
        <p14:creationId xmlns:p14="http://schemas.microsoft.com/office/powerpoint/2010/main" val="123181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F548AAE-AA49-4A68-AB1C-76DAD50801D5}" type="datetimeFigureOut">
              <a:rPr lang="en-IN" smtClean="0"/>
              <a:t>25-11-2019</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BE0674F-7B32-4F8D-9581-544EFDAEA061}"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1226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E390-49AA-4F18-914B-E516BC0545BA}"/>
              </a:ext>
            </a:extLst>
          </p:cNvPr>
          <p:cNvSpPr>
            <a:spLocks noGrp="1"/>
          </p:cNvSpPr>
          <p:nvPr>
            <p:ph type="ctrTitle"/>
          </p:nvPr>
        </p:nvSpPr>
        <p:spPr/>
        <p:txBody>
          <a:bodyPr>
            <a:normAutofit/>
          </a:bodyPr>
          <a:lstStyle/>
          <a:p>
            <a:pPr algn="ctr"/>
            <a:r>
              <a:rPr lang="en-IN" dirty="0"/>
              <a:t>Gender Inequality and Sports</a:t>
            </a:r>
            <a:br>
              <a:rPr lang="en-IN" dirty="0"/>
            </a:br>
            <a:endParaRPr lang="en-IN" dirty="0"/>
          </a:p>
        </p:txBody>
      </p:sp>
      <p:sp>
        <p:nvSpPr>
          <p:cNvPr id="3" name="Subtitle 2">
            <a:extLst>
              <a:ext uri="{FF2B5EF4-FFF2-40B4-BE49-F238E27FC236}">
                <a16:creationId xmlns:a16="http://schemas.microsoft.com/office/drawing/2014/main" id="{D86E14E1-BAB2-4380-8FD1-6A86B6B1BEB7}"/>
              </a:ext>
            </a:extLst>
          </p:cNvPr>
          <p:cNvSpPr>
            <a:spLocks noGrp="1"/>
          </p:cNvSpPr>
          <p:nvPr>
            <p:ph type="subTitle" idx="1"/>
          </p:nvPr>
        </p:nvSpPr>
        <p:spPr/>
        <p:txBody>
          <a:bodyPr>
            <a:normAutofit fontScale="92500" lnSpcReduction="20000"/>
          </a:bodyPr>
          <a:lstStyle/>
          <a:p>
            <a:pPr algn="ctr"/>
            <a:r>
              <a:rPr lang="en-IN" dirty="0">
                <a:solidFill>
                  <a:schemeClr val="tx1"/>
                </a:solidFill>
                <a:latin typeface="Gabriola" panose="04040605051002020D02" pitchFamily="82" charset="0"/>
              </a:rPr>
              <a:t>Deepali Nigam</a:t>
            </a:r>
          </a:p>
          <a:p>
            <a:pPr algn="ctr"/>
            <a:r>
              <a:rPr lang="en-IN" sz="2000" dirty="0" err="1">
                <a:solidFill>
                  <a:schemeClr val="tx1"/>
                </a:solidFill>
                <a:latin typeface="Gabriola" panose="04040605051002020D02" pitchFamily="82" charset="0"/>
              </a:rPr>
              <a:t>Asstt</a:t>
            </a:r>
            <a:r>
              <a:rPr lang="en-IN" sz="2000" dirty="0">
                <a:solidFill>
                  <a:schemeClr val="tx1"/>
                </a:solidFill>
                <a:latin typeface="Gabriola" panose="04040605051002020D02" pitchFamily="82" charset="0"/>
              </a:rPr>
              <a:t>. Prof. Dept. of Physical Education</a:t>
            </a:r>
          </a:p>
          <a:p>
            <a:pPr algn="ctr"/>
            <a:r>
              <a:rPr lang="en-IN" sz="2000" dirty="0" err="1">
                <a:solidFill>
                  <a:schemeClr val="tx1"/>
                </a:solidFill>
                <a:latin typeface="Gabriola" panose="04040605051002020D02" pitchFamily="82" charset="0"/>
              </a:rPr>
              <a:t>M.M.V.P.G.College</a:t>
            </a:r>
            <a:r>
              <a:rPr lang="en-IN" sz="2000" dirty="0">
                <a:solidFill>
                  <a:schemeClr val="tx1"/>
                </a:solidFill>
                <a:latin typeface="Gabriola" panose="04040605051002020D02" pitchFamily="82" charset="0"/>
              </a:rPr>
              <a:t>, Kanpur</a:t>
            </a:r>
          </a:p>
          <a:p>
            <a:endParaRPr lang="en-IN" dirty="0"/>
          </a:p>
        </p:txBody>
      </p:sp>
    </p:spTree>
    <p:extLst>
      <p:ext uri="{BB962C8B-B14F-4D97-AF65-F5344CB8AC3E}">
        <p14:creationId xmlns:p14="http://schemas.microsoft.com/office/powerpoint/2010/main" val="4263206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45A9-F772-4AD3-AF5D-0CEC1DAD1E1A}"/>
              </a:ext>
            </a:extLst>
          </p:cNvPr>
          <p:cNvSpPr>
            <a:spLocks noGrp="1"/>
          </p:cNvSpPr>
          <p:nvPr>
            <p:ph type="title"/>
          </p:nvPr>
        </p:nvSpPr>
        <p:spPr/>
        <p:txBody>
          <a:bodyPr>
            <a:normAutofit/>
          </a:bodyPr>
          <a:lstStyle/>
          <a:p>
            <a:r>
              <a:rPr lang="en-IN" sz="3600" b="1" dirty="0">
                <a:solidFill>
                  <a:schemeClr val="tx1"/>
                </a:solidFill>
                <a:latin typeface="Albertus" panose="020E0702040304020204" pitchFamily="34" charset="0"/>
              </a:rPr>
              <a:t>4.Virender Sehwag</a:t>
            </a:r>
            <a:endParaRPr lang="en-IN" sz="3600" dirty="0">
              <a:solidFill>
                <a:schemeClr val="tx1"/>
              </a:solidFill>
              <a:latin typeface="Albertus" panose="020E0702040304020204" pitchFamily="34" charset="0"/>
            </a:endParaRPr>
          </a:p>
        </p:txBody>
      </p:sp>
      <p:pic>
        <p:nvPicPr>
          <p:cNvPr id="6146" name="Picture 2" descr="Virat Sehwag - top paid">
            <a:extLst>
              <a:ext uri="{FF2B5EF4-FFF2-40B4-BE49-F238E27FC236}">
                <a16:creationId xmlns:a16="http://schemas.microsoft.com/office/drawing/2014/main" id="{71DE7234-F070-4762-9DF8-6BBE8420B89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96963" y="2042610"/>
            <a:ext cx="4938712" cy="40233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84D1EB3-E48A-4E11-8A69-D242E153E0D0}"/>
              </a:ext>
            </a:extLst>
          </p:cNvPr>
          <p:cNvSpPr>
            <a:spLocks noGrp="1"/>
          </p:cNvSpPr>
          <p:nvPr>
            <p:ph sz="half" idx="2"/>
          </p:nvPr>
        </p:nvSpPr>
        <p:spPr>
          <a:xfrm>
            <a:off x="6217920" y="2040090"/>
            <a:ext cx="4937760" cy="4023360"/>
          </a:xfrm>
        </p:spPr>
        <p:txBody>
          <a:bodyPr>
            <a:normAutofit/>
          </a:bodyPr>
          <a:lstStyle/>
          <a:p>
            <a:pPr algn="just"/>
            <a:r>
              <a:rPr lang="en-US" sz="2800" b="0" i="0" dirty="0">
                <a:solidFill>
                  <a:srgbClr val="222222"/>
                </a:solidFill>
                <a:effectLst/>
                <a:latin typeface="Nunito"/>
              </a:rPr>
              <a:t>Virender Sehwag is a former Indian aggressive batsman from Delhi, who has made it to the list of richest sportspersons in India because of his huge net worth of $ 40 million</a:t>
            </a:r>
            <a:endParaRPr lang="en-IN" sz="2800" dirty="0"/>
          </a:p>
        </p:txBody>
      </p:sp>
    </p:spTree>
    <p:extLst>
      <p:ext uri="{BB962C8B-B14F-4D97-AF65-F5344CB8AC3E}">
        <p14:creationId xmlns:p14="http://schemas.microsoft.com/office/powerpoint/2010/main" val="1253986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7518-3D9A-49B8-8E7E-091FDFFEF81A}"/>
              </a:ext>
            </a:extLst>
          </p:cNvPr>
          <p:cNvSpPr>
            <a:spLocks noGrp="1"/>
          </p:cNvSpPr>
          <p:nvPr>
            <p:ph type="title"/>
          </p:nvPr>
        </p:nvSpPr>
        <p:spPr/>
        <p:txBody>
          <a:bodyPr>
            <a:normAutofit/>
          </a:bodyPr>
          <a:lstStyle/>
          <a:p>
            <a:r>
              <a:rPr lang="en-IN" sz="3600" b="1" i="0" dirty="0">
                <a:solidFill>
                  <a:srgbClr val="111111"/>
                </a:solidFill>
                <a:effectLst/>
                <a:latin typeface="Albertus" panose="020E0702040304020204" pitchFamily="34" charset="0"/>
              </a:rPr>
              <a:t>5. Yuvraj Singh</a:t>
            </a:r>
            <a:endParaRPr lang="en-IN" sz="3600" dirty="0">
              <a:latin typeface="Albertus" panose="020E0702040304020204" pitchFamily="34" charset="0"/>
            </a:endParaRPr>
          </a:p>
        </p:txBody>
      </p:sp>
      <p:pic>
        <p:nvPicPr>
          <p:cNvPr id="5122" name="Picture 2" descr="Yuvraj - top paid">
            <a:extLst>
              <a:ext uri="{FF2B5EF4-FFF2-40B4-BE49-F238E27FC236}">
                <a16:creationId xmlns:a16="http://schemas.microsoft.com/office/drawing/2014/main" id="{CEECC99A-945C-431A-9C13-CBBB1E52849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27919" y="2062163"/>
            <a:ext cx="4876800" cy="35909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7DBE7D3C-F45B-4364-8B5D-AEC740155239}"/>
              </a:ext>
            </a:extLst>
          </p:cNvPr>
          <p:cNvSpPr>
            <a:spLocks noGrp="1"/>
          </p:cNvSpPr>
          <p:nvPr>
            <p:ph sz="half" idx="2"/>
          </p:nvPr>
        </p:nvSpPr>
        <p:spPr>
          <a:xfrm>
            <a:off x="6187283" y="2062163"/>
            <a:ext cx="4937760" cy="4023360"/>
          </a:xfrm>
        </p:spPr>
        <p:txBody>
          <a:bodyPr>
            <a:normAutofit lnSpcReduction="10000"/>
          </a:bodyPr>
          <a:lstStyle/>
          <a:p>
            <a:pPr algn="just"/>
            <a:r>
              <a:rPr lang="en-US" sz="2800" dirty="0">
                <a:solidFill>
                  <a:schemeClr val="tx1"/>
                </a:solidFill>
                <a:latin typeface="Nunito"/>
              </a:rPr>
              <a:t>Yuvraj</a:t>
            </a:r>
            <a:r>
              <a:rPr lang="en-US" sz="2800" b="0" i="0" dirty="0">
                <a:solidFill>
                  <a:schemeClr val="tx1"/>
                </a:solidFill>
                <a:effectLst/>
                <a:latin typeface="Nunito"/>
              </a:rPr>
              <a:t> </a:t>
            </a:r>
            <a:r>
              <a:rPr lang="en-US" sz="2800" b="0" i="0" dirty="0">
                <a:solidFill>
                  <a:srgbClr val="222222"/>
                </a:solidFill>
                <a:effectLst/>
                <a:latin typeface="Nunito"/>
              </a:rPr>
              <a:t>is an Indian international cricketer, who plays all forms of the game. He has battled against cancer to come back strong as a successful sportsman. He endorses the brand with big names like Puma and Microsoft, which makes him one of the richest sportspersons in India.</a:t>
            </a:r>
          </a:p>
          <a:p>
            <a:pPr algn="just"/>
            <a:r>
              <a:rPr lang="en-US" sz="2800" b="0" i="0" dirty="0">
                <a:solidFill>
                  <a:srgbClr val="222222"/>
                </a:solidFill>
                <a:effectLst/>
                <a:latin typeface="Nunito"/>
              </a:rPr>
              <a:t>His net worth is $35 million</a:t>
            </a:r>
          </a:p>
          <a:p>
            <a:endParaRPr lang="en-IN" dirty="0"/>
          </a:p>
        </p:txBody>
      </p:sp>
    </p:spTree>
    <p:extLst>
      <p:ext uri="{BB962C8B-B14F-4D97-AF65-F5344CB8AC3E}">
        <p14:creationId xmlns:p14="http://schemas.microsoft.com/office/powerpoint/2010/main" val="25654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A1B9-D4F6-4BD9-9AB7-2587EA56E642}"/>
              </a:ext>
            </a:extLst>
          </p:cNvPr>
          <p:cNvSpPr>
            <a:spLocks noGrp="1"/>
          </p:cNvSpPr>
          <p:nvPr>
            <p:ph type="title"/>
          </p:nvPr>
        </p:nvSpPr>
        <p:spPr/>
        <p:txBody>
          <a:bodyPr/>
          <a:lstStyle/>
          <a:p>
            <a:r>
              <a:rPr lang="en-IN" b="1" dirty="0">
                <a:solidFill>
                  <a:srgbClr val="111111"/>
                </a:solidFill>
                <a:latin typeface="Montserrat"/>
                <a:ea typeface="Times New Roman" panose="02020603050405020304" pitchFamily="18" charset="0"/>
                <a:cs typeface="Times New Roman" panose="02020603050405020304" pitchFamily="18" charset="0"/>
              </a:rPr>
              <a:t>1. PV Sindhu</a:t>
            </a:r>
            <a:endParaRPr lang="en-IN" dirty="0"/>
          </a:p>
        </p:txBody>
      </p:sp>
      <p:pic>
        <p:nvPicPr>
          <p:cNvPr id="5" name="Content Placeholder 4">
            <a:extLst>
              <a:ext uri="{FF2B5EF4-FFF2-40B4-BE49-F238E27FC236}">
                <a16:creationId xmlns:a16="http://schemas.microsoft.com/office/drawing/2014/main" id="{C3CB26C9-F90A-4644-8BFB-137B94D284AC}"/>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342417" y="1984443"/>
            <a:ext cx="3652652" cy="4095344"/>
          </a:xfrm>
          <a:prstGeom prst="rect">
            <a:avLst/>
          </a:prstGeom>
          <a:noFill/>
          <a:ln>
            <a:noFill/>
          </a:ln>
        </p:spPr>
      </p:pic>
      <p:sp>
        <p:nvSpPr>
          <p:cNvPr id="4" name="Content Placeholder 3">
            <a:extLst>
              <a:ext uri="{FF2B5EF4-FFF2-40B4-BE49-F238E27FC236}">
                <a16:creationId xmlns:a16="http://schemas.microsoft.com/office/drawing/2014/main" id="{A11E2DD5-1703-4590-B75E-3E8C10BF3CFA}"/>
              </a:ext>
            </a:extLst>
          </p:cNvPr>
          <p:cNvSpPr>
            <a:spLocks noGrp="1"/>
          </p:cNvSpPr>
          <p:nvPr>
            <p:ph sz="half" idx="2"/>
          </p:nvPr>
        </p:nvSpPr>
        <p:spPr>
          <a:xfrm>
            <a:off x="5911823" y="2056427"/>
            <a:ext cx="4937760" cy="4023360"/>
          </a:xfrm>
        </p:spPr>
        <p:txBody>
          <a:bodyPr/>
          <a:lstStyle/>
          <a:p>
            <a:pPr algn="just"/>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 a top-ten list of Forbes highest-earning female athletes, a certain PV Sindhu (with annual earnings of $8.5 million) rocked the spectators by emerging seventh on the charts.  This came as a real achievement since she surpassed World No. 1 Simona Halep.</a:t>
            </a:r>
            <a:endParaRPr lang="en-IN" sz="2800" dirty="0">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035334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A4A9-2D91-40D5-AF6E-5E21B6551041}"/>
              </a:ext>
            </a:extLst>
          </p:cNvPr>
          <p:cNvSpPr>
            <a:spLocks noGrp="1"/>
          </p:cNvSpPr>
          <p:nvPr>
            <p:ph type="title"/>
          </p:nvPr>
        </p:nvSpPr>
        <p:spPr/>
        <p:txBody>
          <a:bodyPr/>
          <a:lstStyle/>
          <a:p>
            <a:r>
              <a:rPr lang="en-IN" b="1" dirty="0">
                <a:solidFill>
                  <a:srgbClr val="111111"/>
                </a:solidFill>
                <a:latin typeface="Montserrat"/>
                <a:ea typeface="Times New Roman" panose="02020603050405020304" pitchFamily="18" charset="0"/>
                <a:cs typeface="Times New Roman" panose="02020603050405020304" pitchFamily="18" charset="0"/>
              </a:rPr>
              <a:t>2. </a:t>
            </a:r>
            <a:r>
              <a:rPr lang="en-IN" b="1" dirty="0" err="1">
                <a:solidFill>
                  <a:srgbClr val="111111"/>
                </a:solidFill>
                <a:latin typeface="Montserrat"/>
                <a:ea typeface="Times New Roman" panose="02020603050405020304" pitchFamily="18" charset="0"/>
                <a:cs typeface="Times New Roman" panose="02020603050405020304" pitchFamily="18" charset="0"/>
              </a:rPr>
              <a:t>Sania</a:t>
            </a:r>
            <a:r>
              <a:rPr lang="en-IN" b="1" dirty="0">
                <a:solidFill>
                  <a:srgbClr val="111111"/>
                </a:solidFill>
                <a:latin typeface="Montserrat"/>
                <a:ea typeface="Times New Roman" panose="02020603050405020304" pitchFamily="18" charset="0"/>
                <a:cs typeface="Times New Roman" panose="02020603050405020304" pitchFamily="18" charset="0"/>
              </a:rPr>
              <a:t> Mirza </a:t>
            </a:r>
            <a:endParaRPr lang="en-IN" dirty="0"/>
          </a:p>
        </p:txBody>
      </p:sp>
      <p:pic>
        <p:nvPicPr>
          <p:cNvPr id="5" name="Content Placeholder 4">
            <a:extLst>
              <a:ext uri="{FF2B5EF4-FFF2-40B4-BE49-F238E27FC236}">
                <a16:creationId xmlns:a16="http://schemas.microsoft.com/office/drawing/2014/main" id="{6A4A7E0D-CD65-4714-A3F4-366C1455A2A8}"/>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25685" y="2023353"/>
            <a:ext cx="3440771" cy="4023360"/>
          </a:xfrm>
          <a:prstGeom prst="rect">
            <a:avLst/>
          </a:prstGeom>
          <a:noFill/>
          <a:ln>
            <a:noFill/>
          </a:ln>
        </p:spPr>
      </p:pic>
      <p:sp>
        <p:nvSpPr>
          <p:cNvPr id="4" name="Content Placeholder 3">
            <a:extLst>
              <a:ext uri="{FF2B5EF4-FFF2-40B4-BE49-F238E27FC236}">
                <a16:creationId xmlns:a16="http://schemas.microsoft.com/office/drawing/2014/main" id="{82E30430-D801-4DA4-85FD-CE279AB4FE39}"/>
              </a:ext>
            </a:extLst>
          </p:cNvPr>
          <p:cNvSpPr>
            <a:spLocks noGrp="1"/>
          </p:cNvSpPr>
          <p:nvPr>
            <p:ph sz="half" idx="2"/>
          </p:nvPr>
        </p:nvSpPr>
        <p:spPr>
          <a:xfrm>
            <a:off x="5682898" y="2011105"/>
            <a:ext cx="4937760" cy="4023360"/>
          </a:xfrm>
        </p:spPr>
        <p:txBody>
          <a:bodyPr>
            <a:normAutofit lnSpcReduction="10000"/>
          </a:bodyPr>
          <a:lstStyle/>
          <a:p>
            <a:pPr algn="just"/>
            <a:r>
              <a:rPr lang="en-IN"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Sania</a:t>
            </a:r>
            <a:r>
              <a:rPr lang="en-I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Mirza carved a niche for herself and an example for the world as India’s leading female tennis player – one that remains unchallenged to this day. With her popularizing forehand groundstrokes, </a:t>
            </a:r>
            <a:r>
              <a:rPr lang="en-IN"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Sania</a:t>
            </a:r>
            <a:r>
              <a:rPr lang="en-I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Mirza was the first Indian woman to get through the top 20 rankings in World Tennis Association for singles and top 10 for doubles. According to the WTA, </a:t>
            </a:r>
            <a:r>
              <a:rPr lang="en-IN"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Sania’s</a:t>
            </a:r>
            <a:r>
              <a:rPr lang="en-I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estimated worth is around $6 million.</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655470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E8C2-34E1-4427-9583-E41FD625D1EC}"/>
              </a:ext>
            </a:extLst>
          </p:cNvPr>
          <p:cNvSpPr>
            <a:spLocks noGrp="1"/>
          </p:cNvSpPr>
          <p:nvPr>
            <p:ph type="title"/>
          </p:nvPr>
        </p:nvSpPr>
        <p:spPr/>
        <p:txBody>
          <a:bodyPr/>
          <a:lstStyle/>
          <a:p>
            <a:r>
              <a:rPr lang="en-IN" b="1" dirty="0">
                <a:solidFill>
                  <a:srgbClr val="111111"/>
                </a:solidFill>
                <a:latin typeface="Montserrat"/>
                <a:ea typeface="Times New Roman" panose="02020603050405020304" pitchFamily="18" charset="0"/>
                <a:cs typeface="Times New Roman" panose="02020603050405020304" pitchFamily="18" charset="0"/>
              </a:rPr>
              <a:t>3. </a:t>
            </a:r>
            <a:r>
              <a:rPr lang="en-IN" b="1" dirty="0" err="1">
                <a:solidFill>
                  <a:srgbClr val="111111"/>
                </a:solidFill>
                <a:latin typeface="Montserrat"/>
                <a:ea typeface="Times New Roman" panose="02020603050405020304" pitchFamily="18" charset="0"/>
                <a:cs typeface="Times New Roman" panose="02020603050405020304" pitchFamily="18" charset="0"/>
              </a:rPr>
              <a:t>Saina</a:t>
            </a:r>
            <a:r>
              <a:rPr lang="en-IN" b="1" dirty="0">
                <a:solidFill>
                  <a:srgbClr val="111111"/>
                </a:solidFill>
                <a:latin typeface="Montserrat"/>
                <a:ea typeface="Times New Roman" panose="02020603050405020304" pitchFamily="18" charset="0"/>
                <a:cs typeface="Times New Roman" panose="02020603050405020304" pitchFamily="18" charset="0"/>
              </a:rPr>
              <a:t> </a:t>
            </a:r>
            <a:r>
              <a:rPr lang="en-IN" b="1" dirty="0" err="1">
                <a:solidFill>
                  <a:srgbClr val="111111"/>
                </a:solidFill>
                <a:latin typeface="Montserrat"/>
                <a:ea typeface="Times New Roman" panose="02020603050405020304" pitchFamily="18" charset="0"/>
                <a:cs typeface="Times New Roman" panose="02020603050405020304" pitchFamily="18" charset="0"/>
              </a:rPr>
              <a:t>Nehwal</a:t>
            </a:r>
            <a:r>
              <a:rPr lang="en-IN" b="1" dirty="0">
                <a:solidFill>
                  <a:srgbClr val="111111"/>
                </a:solidFill>
                <a:latin typeface="Montserrat"/>
                <a:ea typeface="Times New Roman" panose="02020603050405020304" pitchFamily="18" charset="0"/>
                <a:cs typeface="Times New Roman" panose="02020603050405020304" pitchFamily="18" charset="0"/>
              </a:rPr>
              <a:t> </a:t>
            </a:r>
            <a:endParaRPr lang="en-IN" dirty="0"/>
          </a:p>
        </p:txBody>
      </p:sp>
      <p:pic>
        <p:nvPicPr>
          <p:cNvPr id="5" name="Content Placeholder 4">
            <a:extLst>
              <a:ext uri="{FF2B5EF4-FFF2-40B4-BE49-F238E27FC236}">
                <a16:creationId xmlns:a16="http://schemas.microsoft.com/office/drawing/2014/main" id="{88D6B9B9-118C-4F46-9C3F-39E24FCD1685}"/>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74323" y="2091447"/>
            <a:ext cx="3720746" cy="4105072"/>
          </a:xfrm>
          <a:prstGeom prst="rect">
            <a:avLst/>
          </a:prstGeom>
          <a:noFill/>
          <a:ln>
            <a:noFill/>
          </a:ln>
        </p:spPr>
      </p:pic>
      <p:sp>
        <p:nvSpPr>
          <p:cNvPr id="4" name="Content Placeholder 3">
            <a:extLst>
              <a:ext uri="{FF2B5EF4-FFF2-40B4-BE49-F238E27FC236}">
                <a16:creationId xmlns:a16="http://schemas.microsoft.com/office/drawing/2014/main" id="{A196CDE8-6D41-4587-9960-78F939B6962E}"/>
              </a:ext>
            </a:extLst>
          </p:cNvPr>
          <p:cNvSpPr>
            <a:spLocks noGrp="1"/>
          </p:cNvSpPr>
          <p:nvPr>
            <p:ph sz="half" idx="2"/>
          </p:nvPr>
        </p:nvSpPr>
        <p:spPr>
          <a:xfrm>
            <a:off x="5887180" y="2091447"/>
            <a:ext cx="4937760" cy="4023360"/>
          </a:xfrm>
        </p:spPr>
        <p:txBody>
          <a:bodyPr/>
          <a:lstStyle/>
          <a:p>
            <a:pPr algn="just"/>
            <a:r>
              <a:rPr lang="en-IN"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Saina</a:t>
            </a:r>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Nehwal</a:t>
            </a:r>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is an Indian badminton champion who holds the holds No.1 rank in the World Women’s Singles. The estimated net worth of </a:t>
            </a:r>
            <a:r>
              <a:rPr lang="en-IN"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Saina</a:t>
            </a:r>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is a whopping amount of $4 million (20 crores). She is ranked 29 in the Forbes Top 100 Celebrities List, making it a money rank to 43.</a:t>
            </a:r>
            <a:endParaRPr lang="en-IN" sz="2800" dirty="0">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64998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0BEBA-4EF8-4920-BF75-FB29C352800D}"/>
              </a:ext>
            </a:extLst>
          </p:cNvPr>
          <p:cNvSpPr>
            <a:spLocks noGrp="1"/>
          </p:cNvSpPr>
          <p:nvPr>
            <p:ph type="title"/>
          </p:nvPr>
        </p:nvSpPr>
        <p:spPr/>
        <p:txBody>
          <a:bodyPr/>
          <a:lstStyle/>
          <a:p>
            <a:r>
              <a:rPr lang="en-IN" b="1" dirty="0">
                <a:solidFill>
                  <a:srgbClr val="111111"/>
                </a:solidFill>
                <a:latin typeface="Montserrat"/>
                <a:ea typeface="Times New Roman" panose="02020603050405020304" pitchFamily="18" charset="0"/>
                <a:cs typeface="Times New Roman" panose="02020603050405020304" pitchFamily="18" charset="0"/>
              </a:rPr>
              <a:t>4. </a:t>
            </a:r>
            <a:r>
              <a:rPr lang="en-IN" b="1" dirty="0" err="1">
                <a:solidFill>
                  <a:srgbClr val="111111"/>
                </a:solidFill>
                <a:latin typeface="Montserrat"/>
                <a:ea typeface="Times New Roman" panose="02020603050405020304" pitchFamily="18" charset="0"/>
                <a:cs typeface="Times New Roman" panose="02020603050405020304" pitchFamily="18" charset="0"/>
              </a:rPr>
              <a:t>Mithali</a:t>
            </a:r>
            <a:r>
              <a:rPr lang="en-IN" b="1" dirty="0">
                <a:solidFill>
                  <a:srgbClr val="111111"/>
                </a:solidFill>
                <a:latin typeface="Montserrat"/>
                <a:ea typeface="Times New Roman" panose="02020603050405020304" pitchFamily="18" charset="0"/>
                <a:cs typeface="Times New Roman" panose="02020603050405020304" pitchFamily="18" charset="0"/>
              </a:rPr>
              <a:t> Raj </a:t>
            </a:r>
            <a:endParaRPr lang="en-IN" dirty="0"/>
          </a:p>
        </p:txBody>
      </p:sp>
      <p:pic>
        <p:nvPicPr>
          <p:cNvPr id="5" name="Content Placeholder 4">
            <a:extLst>
              <a:ext uri="{FF2B5EF4-FFF2-40B4-BE49-F238E27FC236}">
                <a16:creationId xmlns:a16="http://schemas.microsoft.com/office/drawing/2014/main" id="{53B70601-6DBE-4094-AD73-CC7B61DF2DAA}"/>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74323" y="2149813"/>
            <a:ext cx="3720746" cy="4023360"/>
          </a:xfrm>
          <a:prstGeom prst="rect">
            <a:avLst/>
          </a:prstGeom>
          <a:noFill/>
          <a:ln>
            <a:noFill/>
          </a:ln>
        </p:spPr>
      </p:pic>
      <p:sp>
        <p:nvSpPr>
          <p:cNvPr id="4" name="Content Placeholder 3">
            <a:extLst>
              <a:ext uri="{FF2B5EF4-FFF2-40B4-BE49-F238E27FC236}">
                <a16:creationId xmlns:a16="http://schemas.microsoft.com/office/drawing/2014/main" id="{72F308F7-BCDB-42C7-AEC9-277857A98907}"/>
              </a:ext>
            </a:extLst>
          </p:cNvPr>
          <p:cNvSpPr>
            <a:spLocks noGrp="1"/>
          </p:cNvSpPr>
          <p:nvPr>
            <p:ph sz="half" idx="2"/>
          </p:nvPr>
        </p:nvSpPr>
        <p:spPr>
          <a:xfrm>
            <a:off x="5838541" y="2166748"/>
            <a:ext cx="4937760" cy="4023360"/>
          </a:xfrm>
        </p:spPr>
        <p:txBody>
          <a:bodyPr/>
          <a:lstStyle/>
          <a:p>
            <a:pPr algn="just"/>
            <a:r>
              <a:rPr lang="en-IN"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Mithali</a:t>
            </a:r>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Dorai</a:t>
            </a:r>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Raj with a whopping amount of $1 million net worth is placed at the 4</a:t>
            </a:r>
            <a:r>
              <a:rPr lang="en-IN" sz="2800" baseline="30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a:t>
            </a:r>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position in the highest earning woman athletes in India. </a:t>
            </a:r>
            <a:r>
              <a:rPr lang="en-IN"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Mithali</a:t>
            </a:r>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is an elegant batswoman who was the former captain of the women’s cricket team.</a:t>
            </a:r>
            <a:endParaRPr lang="en-IN" sz="2800" dirty="0">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70319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F179-1F0C-4044-B7FA-B006346F870B}"/>
              </a:ext>
            </a:extLst>
          </p:cNvPr>
          <p:cNvSpPr>
            <a:spLocks noGrp="1"/>
          </p:cNvSpPr>
          <p:nvPr>
            <p:ph type="title"/>
          </p:nvPr>
        </p:nvSpPr>
        <p:spPr/>
        <p:txBody>
          <a:bodyPr/>
          <a:lstStyle/>
          <a:p>
            <a:r>
              <a:rPr lang="en-IN" b="1" dirty="0">
                <a:solidFill>
                  <a:srgbClr val="111111"/>
                </a:solidFill>
                <a:latin typeface="Montserrat"/>
                <a:ea typeface="Times New Roman" panose="02020603050405020304" pitchFamily="18" charset="0"/>
                <a:cs typeface="Times New Roman" panose="02020603050405020304" pitchFamily="18" charset="0"/>
              </a:rPr>
              <a:t>5. Mary </a:t>
            </a:r>
            <a:r>
              <a:rPr lang="en-IN" b="1" dirty="0" err="1">
                <a:solidFill>
                  <a:srgbClr val="111111"/>
                </a:solidFill>
                <a:latin typeface="Montserrat"/>
                <a:ea typeface="Times New Roman" panose="02020603050405020304" pitchFamily="18" charset="0"/>
                <a:cs typeface="Times New Roman" panose="02020603050405020304" pitchFamily="18" charset="0"/>
              </a:rPr>
              <a:t>Kom</a:t>
            </a:r>
            <a:endParaRPr lang="en-IN" dirty="0"/>
          </a:p>
        </p:txBody>
      </p:sp>
      <p:pic>
        <p:nvPicPr>
          <p:cNvPr id="5" name="Content Placeholder 4">
            <a:extLst>
              <a:ext uri="{FF2B5EF4-FFF2-40B4-BE49-F238E27FC236}">
                <a16:creationId xmlns:a16="http://schemas.microsoft.com/office/drawing/2014/main" id="{60E42E42-96CB-45E0-9838-CFFE51330CB4}"/>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96502" y="2130356"/>
            <a:ext cx="3798567" cy="4095345"/>
          </a:xfrm>
          <a:prstGeom prst="rect">
            <a:avLst/>
          </a:prstGeom>
          <a:noFill/>
          <a:ln>
            <a:noFill/>
          </a:ln>
        </p:spPr>
      </p:pic>
      <p:sp>
        <p:nvSpPr>
          <p:cNvPr id="4" name="Content Placeholder 3">
            <a:extLst>
              <a:ext uri="{FF2B5EF4-FFF2-40B4-BE49-F238E27FC236}">
                <a16:creationId xmlns:a16="http://schemas.microsoft.com/office/drawing/2014/main" id="{E6D2E833-D7F0-4E08-AA19-673C97B44F0F}"/>
              </a:ext>
            </a:extLst>
          </p:cNvPr>
          <p:cNvSpPr>
            <a:spLocks noGrp="1"/>
          </p:cNvSpPr>
          <p:nvPr>
            <p:ph sz="half" idx="2"/>
          </p:nvPr>
        </p:nvSpPr>
        <p:spPr>
          <a:xfrm>
            <a:off x="5780175" y="2130356"/>
            <a:ext cx="4937760" cy="4023360"/>
          </a:xfrm>
        </p:spPr>
        <p:txBody>
          <a:bodyPr>
            <a:normAutofit/>
          </a:bodyPr>
          <a:lstStyle/>
          <a:p>
            <a:pPr algn="just"/>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Mary’s career and name need no introduction and her achievements define her. Mary is currently leading the Indian contingency strongly at the Women’s World Boxing Championships.</a:t>
            </a:r>
            <a:endParaRPr lang="en-IN"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IN"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With a whopping net worth estimated close to 3.32 crores </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784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F9C85-2B1E-40CE-AC25-21D960647968}"/>
              </a:ext>
            </a:extLst>
          </p:cNvPr>
          <p:cNvSpPr>
            <a:spLocks noGrp="1"/>
          </p:cNvSpPr>
          <p:nvPr>
            <p:ph type="title"/>
          </p:nvPr>
        </p:nvSpPr>
        <p:spPr/>
        <p:txBody>
          <a:bodyPr>
            <a:normAutofit/>
          </a:bodyPr>
          <a:lstStyle/>
          <a:p>
            <a:r>
              <a:rPr lang="en-IN" sz="2800" dirty="0">
                <a:latin typeface="Albertus" panose="020E0702040304020204" pitchFamily="34" charset="0"/>
              </a:rPr>
              <a:t>Now have a compact comparison of top 5 male and female athlete of India on their net worth</a:t>
            </a:r>
          </a:p>
        </p:txBody>
      </p:sp>
      <p:sp>
        <p:nvSpPr>
          <p:cNvPr id="3" name="Content Placeholder 2">
            <a:extLst>
              <a:ext uri="{FF2B5EF4-FFF2-40B4-BE49-F238E27FC236}">
                <a16:creationId xmlns:a16="http://schemas.microsoft.com/office/drawing/2014/main" id="{0D5C299D-8A1D-41EB-B9C2-FD2D394BD81A}"/>
              </a:ext>
            </a:extLst>
          </p:cNvPr>
          <p:cNvSpPr>
            <a:spLocks noGrp="1"/>
          </p:cNvSpPr>
          <p:nvPr>
            <p:ph sz="half" idx="1"/>
          </p:nvPr>
        </p:nvSpPr>
        <p:spPr/>
        <p:txBody>
          <a:bodyPr>
            <a:normAutofit/>
          </a:bodyPr>
          <a:lstStyle/>
          <a:p>
            <a:pPr marL="514350" indent="-514350">
              <a:buFont typeface="+mj-lt"/>
              <a:buAutoNum type="arabicPeriod"/>
            </a:pPr>
            <a:r>
              <a:rPr lang="en-IN" dirty="0"/>
              <a:t>Sachin Tendulkar=</a:t>
            </a:r>
            <a:r>
              <a:rPr lang="en-IN" b="0" i="0" dirty="0">
                <a:solidFill>
                  <a:srgbClr val="222222"/>
                </a:solidFill>
                <a:effectLst/>
                <a:latin typeface="Nunito"/>
              </a:rPr>
              <a:t>$118 million</a:t>
            </a:r>
          </a:p>
          <a:p>
            <a:pPr marL="514350" indent="-514350">
              <a:buFont typeface="+mj-lt"/>
              <a:buAutoNum type="arabicPeriod"/>
            </a:pPr>
            <a:r>
              <a:rPr lang="en-IN" dirty="0">
                <a:solidFill>
                  <a:srgbClr val="222222"/>
                </a:solidFill>
                <a:latin typeface="Nunito"/>
              </a:rPr>
              <a:t>M. S. </a:t>
            </a:r>
            <a:r>
              <a:rPr lang="en-IN" dirty="0" err="1">
                <a:solidFill>
                  <a:srgbClr val="222222"/>
                </a:solidFill>
                <a:latin typeface="Nunito"/>
              </a:rPr>
              <a:t>Dhoni</a:t>
            </a:r>
            <a:r>
              <a:rPr lang="en-IN" dirty="0">
                <a:solidFill>
                  <a:srgbClr val="222222"/>
                </a:solidFill>
                <a:latin typeface="Nunito"/>
              </a:rPr>
              <a:t>=</a:t>
            </a:r>
            <a:r>
              <a:rPr lang="en-IN" b="0" i="0" dirty="0">
                <a:solidFill>
                  <a:srgbClr val="222222"/>
                </a:solidFill>
                <a:effectLst/>
                <a:latin typeface="Nunito"/>
              </a:rPr>
              <a:t>$ 111 million</a:t>
            </a:r>
          </a:p>
          <a:p>
            <a:pPr marL="514350" indent="-514350">
              <a:buFont typeface="+mj-lt"/>
              <a:buAutoNum type="arabicPeriod"/>
            </a:pPr>
            <a:r>
              <a:rPr lang="en-IN" b="0" i="0" dirty="0">
                <a:solidFill>
                  <a:srgbClr val="222222"/>
                </a:solidFill>
                <a:effectLst/>
                <a:latin typeface="Nunito"/>
              </a:rPr>
              <a:t>Virat Kohli=$60 million</a:t>
            </a:r>
          </a:p>
          <a:p>
            <a:pPr marL="514350" indent="-514350">
              <a:buFont typeface="+mj-lt"/>
              <a:buAutoNum type="arabicPeriod"/>
            </a:pPr>
            <a:r>
              <a:rPr lang="en-IN" b="0" i="0" dirty="0">
                <a:solidFill>
                  <a:srgbClr val="222222"/>
                </a:solidFill>
                <a:effectLst/>
                <a:latin typeface="Nunito"/>
              </a:rPr>
              <a:t>Virender Sehwag=$ 40 million</a:t>
            </a:r>
          </a:p>
          <a:p>
            <a:pPr marL="514350" indent="-514350">
              <a:buFont typeface="+mj-lt"/>
              <a:buAutoNum type="arabicPeriod"/>
            </a:pPr>
            <a:r>
              <a:rPr lang="en-IN" dirty="0">
                <a:latin typeface="Nunito"/>
              </a:rPr>
              <a:t>Yuvraj</a:t>
            </a:r>
            <a:r>
              <a:rPr lang="en-IN" dirty="0">
                <a:solidFill>
                  <a:srgbClr val="222222"/>
                </a:solidFill>
                <a:latin typeface="Nunito"/>
              </a:rPr>
              <a:t>=$ 35 million</a:t>
            </a:r>
          </a:p>
          <a:p>
            <a:pPr marL="0" indent="0">
              <a:buNone/>
            </a:pPr>
            <a:endParaRPr lang="en-IN" b="0" i="0" dirty="0">
              <a:effectLst/>
              <a:latin typeface="Nunito"/>
            </a:endParaRPr>
          </a:p>
          <a:p>
            <a:pPr marL="0" indent="0">
              <a:buNone/>
            </a:pPr>
            <a:r>
              <a:rPr lang="en-IN" dirty="0"/>
              <a:t>TOTAL=364 </a:t>
            </a:r>
            <a:r>
              <a:rPr lang="en-IN" b="0" i="0" dirty="0">
                <a:effectLst/>
                <a:latin typeface="Nunito"/>
              </a:rPr>
              <a:t>million</a:t>
            </a:r>
          </a:p>
          <a:p>
            <a:pPr marL="0" indent="0">
              <a:buNone/>
            </a:pPr>
            <a:r>
              <a:rPr lang="en-IN" dirty="0">
                <a:latin typeface="Nunito"/>
              </a:rPr>
              <a:t>(2548 Crore)</a:t>
            </a:r>
            <a:endParaRPr lang="en-IN" b="0" i="0" dirty="0">
              <a:effectLst/>
              <a:latin typeface="Nunito"/>
            </a:endParaRPr>
          </a:p>
          <a:p>
            <a:pPr marL="0" indent="0">
              <a:buNone/>
            </a:pPr>
            <a:endParaRPr lang="en-IN" dirty="0"/>
          </a:p>
        </p:txBody>
      </p:sp>
      <p:sp>
        <p:nvSpPr>
          <p:cNvPr id="4" name="Content Placeholder 3">
            <a:extLst>
              <a:ext uri="{FF2B5EF4-FFF2-40B4-BE49-F238E27FC236}">
                <a16:creationId xmlns:a16="http://schemas.microsoft.com/office/drawing/2014/main" id="{773E954D-F2A1-49DE-86A2-A2F757DC2A1A}"/>
              </a:ext>
            </a:extLst>
          </p:cNvPr>
          <p:cNvSpPr>
            <a:spLocks noGrp="1"/>
          </p:cNvSpPr>
          <p:nvPr>
            <p:ph sz="half" idx="2"/>
          </p:nvPr>
        </p:nvSpPr>
        <p:spPr/>
        <p:txBody>
          <a:bodyPr>
            <a:normAutofit/>
          </a:bodyPr>
          <a:lstStyle/>
          <a:p>
            <a:pPr marL="514350" indent="-514350">
              <a:buFont typeface="+mj-lt"/>
              <a:buAutoNum type="arabicPeriod"/>
            </a:pPr>
            <a:r>
              <a:rPr lang="en-IN" dirty="0">
                <a:solidFill>
                  <a:srgbClr val="222222"/>
                </a:solidFill>
                <a:latin typeface="Nunito"/>
                <a:ea typeface="Times New Roman" panose="02020603050405020304" pitchFamily="18" charset="0"/>
                <a:cs typeface="Times New Roman" panose="02020603050405020304" pitchFamily="18" charset="0"/>
              </a:rPr>
              <a:t>PV Sindhu=$8.5 million</a:t>
            </a:r>
          </a:p>
          <a:p>
            <a:pPr marL="514350" indent="-514350">
              <a:buFont typeface="+mj-lt"/>
              <a:buAutoNum type="arabicPeriod"/>
            </a:pPr>
            <a:r>
              <a:rPr lang="en-IN" dirty="0" err="1">
                <a:solidFill>
                  <a:srgbClr val="222222"/>
                </a:solidFill>
                <a:latin typeface="Nunito"/>
                <a:ea typeface="Times New Roman" panose="02020603050405020304" pitchFamily="18" charset="0"/>
                <a:cs typeface="Times New Roman" panose="02020603050405020304" pitchFamily="18" charset="0"/>
              </a:rPr>
              <a:t>Sania</a:t>
            </a:r>
            <a:r>
              <a:rPr lang="en-IN" dirty="0">
                <a:solidFill>
                  <a:srgbClr val="222222"/>
                </a:solidFill>
                <a:latin typeface="Nunito"/>
                <a:ea typeface="Times New Roman" panose="02020603050405020304" pitchFamily="18" charset="0"/>
                <a:cs typeface="Times New Roman" panose="02020603050405020304" pitchFamily="18" charset="0"/>
              </a:rPr>
              <a:t> Mirza=$6 million</a:t>
            </a:r>
          </a:p>
          <a:p>
            <a:pPr marL="514350" indent="-514350">
              <a:buFont typeface="+mj-lt"/>
              <a:buAutoNum type="arabicPeriod"/>
            </a:pPr>
            <a:r>
              <a:rPr lang="en-IN" dirty="0" err="1">
                <a:solidFill>
                  <a:srgbClr val="222222"/>
                </a:solidFill>
                <a:latin typeface="Nunito"/>
                <a:ea typeface="Times New Roman" panose="02020603050405020304" pitchFamily="18" charset="0"/>
                <a:cs typeface="Times New Roman" panose="02020603050405020304" pitchFamily="18" charset="0"/>
              </a:rPr>
              <a:t>Saina</a:t>
            </a:r>
            <a:r>
              <a:rPr lang="en-IN" dirty="0">
                <a:solidFill>
                  <a:srgbClr val="222222"/>
                </a:solidFill>
                <a:latin typeface="Nunito"/>
                <a:ea typeface="Times New Roman" panose="02020603050405020304" pitchFamily="18" charset="0"/>
                <a:cs typeface="Times New Roman" panose="02020603050405020304" pitchFamily="18" charset="0"/>
              </a:rPr>
              <a:t> </a:t>
            </a:r>
            <a:r>
              <a:rPr lang="en-IN" dirty="0" err="1">
                <a:solidFill>
                  <a:srgbClr val="222222"/>
                </a:solidFill>
                <a:latin typeface="Nunito"/>
                <a:ea typeface="Times New Roman" panose="02020603050405020304" pitchFamily="18" charset="0"/>
                <a:cs typeface="Times New Roman" panose="02020603050405020304" pitchFamily="18" charset="0"/>
              </a:rPr>
              <a:t>Nehwal</a:t>
            </a:r>
            <a:r>
              <a:rPr lang="en-IN" dirty="0">
                <a:solidFill>
                  <a:srgbClr val="222222"/>
                </a:solidFill>
                <a:latin typeface="Nunito"/>
                <a:ea typeface="Times New Roman" panose="02020603050405020304" pitchFamily="18" charset="0"/>
                <a:cs typeface="Times New Roman" panose="02020603050405020304" pitchFamily="18" charset="0"/>
              </a:rPr>
              <a:t>=$4 million</a:t>
            </a:r>
          </a:p>
          <a:p>
            <a:pPr marL="514350" indent="-514350">
              <a:buFont typeface="+mj-lt"/>
              <a:buAutoNum type="arabicPeriod"/>
            </a:pPr>
            <a:r>
              <a:rPr lang="en-IN" dirty="0" err="1">
                <a:solidFill>
                  <a:srgbClr val="222222"/>
                </a:solidFill>
                <a:latin typeface="Nunito"/>
                <a:ea typeface="Times New Roman" panose="02020603050405020304" pitchFamily="18" charset="0"/>
                <a:cs typeface="Times New Roman" panose="02020603050405020304" pitchFamily="18" charset="0"/>
              </a:rPr>
              <a:t>Mithali</a:t>
            </a:r>
            <a:r>
              <a:rPr lang="en-IN" dirty="0">
                <a:solidFill>
                  <a:srgbClr val="222222"/>
                </a:solidFill>
                <a:latin typeface="Nunito"/>
                <a:ea typeface="Times New Roman" panose="02020603050405020304" pitchFamily="18" charset="0"/>
                <a:cs typeface="Times New Roman" panose="02020603050405020304" pitchFamily="18" charset="0"/>
              </a:rPr>
              <a:t> </a:t>
            </a:r>
            <a:r>
              <a:rPr lang="en-IN" dirty="0" err="1">
                <a:solidFill>
                  <a:srgbClr val="222222"/>
                </a:solidFill>
                <a:latin typeface="Nunito"/>
                <a:ea typeface="Times New Roman" panose="02020603050405020304" pitchFamily="18" charset="0"/>
                <a:cs typeface="Times New Roman" panose="02020603050405020304" pitchFamily="18" charset="0"/>
              </a:rPr>
              <a:t>Dorai</a:t>
            </a:r>
            <a:r>
              <a:rPr lang="en-IN" dirty="0">
                <a:solidFill>
                  <a:srgbClr val="222222"/>
                </a:solidFill>
                <a:latin typeface="Nunito"/>
                <a:ea typeface="Times New Roman" panose="02020603050405020304" pitchFamily="18" charset="0"/>
                <a:cs typeface="Times New Roman" panose="02020603050405020304" pitchFamily="18" charset="0"/>
              </a:rPr>
              <a:t> Raj=$1 million</a:t>
            </a:r>
          </a:p>
          <a:p>
            <a:pPr marL="514350" indent="-514350">
              <a:buFont typeface="+mj-lt"/>
              <a:buAutoNum type="arabicPeriod"/>
            </a:pPr>
            <a:r>
              <a:rPr lang="en-IN" dirty="0">
                <a:solidFill>
                  <a:srgbClr val="222222"/>
                </a:solidFill>
                <a:latin typeface="Nunito"/>
                <a:ea typeface="Times New Roman" panose="02020603050405020304" pitchFamily="18" charset="0"/>
                <a:cs typeface="Times New Roman" panose="02020603050405020304" pitchFamily="18" charset="0"/>
              </a:rPr>
              <a:t>Mary </a:t>
            </a:r>
            <a:r>
              <a:rPr lang="en-IN" dirty="0" err="1">
                <a:solidFill>
                  <a:srgbClr val="222222"/>
                </a:solidFill>
                <a:latin typeface="Nunito"/>
                <a:ea typeface="Times New Roman" panose="02020603050405020304" pitchFamily="18" charset="0"/>
                <a:cs typeface="Times New Roman" panose="02020603050405020304" pitchFamily="18" charset="0"/>
              </a:rPr>
              <a:t>Kom</a:t>
            </a:r>
            <a:r>
              <a:rPr lang="en-IN" dirty="0">
                <a:solidFill>
                  <a:srgbClr val="222222"/>
                </a:solidFill>
                <a:latin typeface="Nunito"/>
                <a:ea typeface="Times New Roman" panose="02020603050405020304" pitchFamily="18" charset="0"/>
                <a:cs typeface="Times New Roman" panose="02020603050405020304" pitchFamily="18" charset="0"/>
              </a:rPr>
              <a:t>= $ .5 million</a:t>
            </a:r>
          </a:p>
          <a:p>
            <a:pPr marL="0" indent="0">
              <a:buNone/>
            </a:pPr>
            <a:endParaRPr lang="en-IN" dirty="0">
              <a:solidFill>
                <a:srgbClr val="222222"/>
              </a:solidFill>
              <a:latin typeface="Nunito"/>
              <a:cs typeface="Times New Roman" panose="02020603050405020304" pitchFamily="18" charset="0"/>
            </a:endParaRPr>
          </a:p>
          <a:p>
            <a:pPr marL="0" indent="0">
              <a:buNone/>
            </a:pPr>
            <a:r>
              <a:rPr lang="en-IN" dirty="0">
                <a:solidFill>
                  <a:srgbClr val="222222"/>
                </a:solidFill>
                <a:latin typeface="Nunito"/>
                <a:cs typeface="Times New Roman" panose="02020603050405020304" pitchFamily="18" charset="0"/>
              </a:rPr>
              <a:t>TOTAL=</a:t>
            </a:r>
            <a:r>
              <a:rPr lang="en-IN" b="0" i="0" dirty="0">
                <a:effectLst/>
                <a:latin typeface="Nunito"/>
              </a:rPr>
              <a:t>$ </a:t>
            </a:r>
            <a:r>
              <a:rPr lang="en-IN" dirty="0">
                <a:solidFill>
                  <a:srgbClr val="222222"/>
                </a:solidFill>
                <a:latin typeface="Nunito"/>
                <a:cs typeface="Times New Roman" panose="02020603050405020304" pitchFamily="18" charset="0"/>
              </a:rPr>
              <a:t>20 </a:t>
            </a:r>
            <a:r>
              <a:rPr lang="en-IN" dirty="0">
                <a:solidFill>
                  <a:srgbClr val="222222"/>
                </a:solidFill>
                <a:latin typeface="Nunito"/>
                <a:ea typeface="Times New Roman" panose="02020603050405020304" pitchFamily="18" charset="0"/>
                <a:cs typeface="Times New Roman" panose="02020603050405020304" pitchFamily="18" charset="0"/>
              </a:rPr>
              <a:t>million</a:t>
            </a:r>
          </a:p>
          <a:p>
            <a:pPr marL="0" indent="0">
              <a:buNone/>
            </a:pPr>
            <a:r>
              <a:rPr lang="en-IN" dirty="0">
                <a:solidFill>
                  <a:srgbClr val="222222"/>
                </a:solidFill>
                <a:latin typeface="Nunito"/>
                <a:cs typeface="Times New Roman" panose="02020603050405020304" pitchFamily="18" charset="0"/>
              </a:rPr>
              <a:t>(14 </a:t>
            </a:r>
            <a:r>
              <a:rPr lang="en-IN" dirty="0">
                <a:latin typeface="Nunito"/>
              </a:rPr>
              <a:t>Crore)</a:t>
            </a:r>
            <a:endParaRPr lang="en-IN" b="0" i="0" dirty="0">
              <a:effectLst/>
              <a:latin typeface="Nunito"/>
            </a:endParaRPr>
          </a:p>
          <a:p>
            <a:pPr marL="0" indent="0">
              <a:buNone/>
            </a:pPr>
            <a:endParaRPr lang="en-IN" dirty="0">
              <a:solidFill>
                <a:srgbClr val="222222"/>
              </a:solidFill>
              <a:latin typeface="Nunito"/>
              <a:cs typeface="Times New Roman" panose="02020603050405020304" pitchFamily="18" charset="0"/>
            </a:endParaRPr>
          </a:p>
        </p:txBody>
      </p:sp>
    </p:spTree>
    <p:extLst>
      <p:ext uri="{BB962C8B-B14F-4D97-AF65-F5344CB8AC3E}">
        <p14:creationId xmlns:p14="http://schemas.microsoft.com/office/powerpoint/2010/main" val="2607843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E54A4-8DD5-45E6-B4CD-72E7249CF2C8}"/>
              </a:ext>
            </a:extLst>
          </p:cNvPr>
          <p:cNvSpPr>
            <a:spLocks noGrp="1"/>
          </p:cNvSpPr>
          <p:nvPr>
            <p:ph type="title"/>
          </p:nvPr>
        </p:nvSpPr>
        <p:spPr>
          <a:xfrm>
            <a:off x="4278225" y="2315183"/>
            <a:ext cx="3085613" cy="793778"/>
          </a:xfrm>
        </p:spPr>
        <p:txBody>
          <a:bodyPr>
            <a:normAutofit/>
          </a:bodyPr>
          <a:lstStyle/>
          <a:p>
            <a:r>
              <a:rPr lang="en-IN" dirty="0">
                <a:latin typeface="Albertus" panose="020E0702040304020204" pitchFamily="34" charset="0"/>
              </a:rPr>
              <a:t>Thank You</a:t>
            </a:r>
          </a:p>
        </p:txBody>
      </p:sp>
    </p:spTree>
    <p:extLst>
      <p:ext uri="{BB962C8B-B14F-4D97-AF65-F5344CB8AC3E}">
        <p14:creationId xmlns:p14="http://schemas.microsoft.com/office/powerpoint/2010/main" val="180444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93AFF-5546-451F-A5F1-7BEF739306F9}"/>
              </a:ext>
            </a:extLst>
          </p:cNvPr>
          <p:cNvSpPr>
            <a:spLocks noGrp="1"/>
          </p:cNvSpPr>
          <p:nvPr>
            <p:ph type="title"/>
          </p:nvPr>
        </p:nvSpPr>
        <p:spPr/>
        <p:txBody>
          <a:bodyPr/>
          <a:lstStyle/>
          <a:p>
            <a:pPr algn="ctr"/>
            <a:r>
              <a:rPr lang="en-IN" b="0" i="0" dirty="0">
                <a:solidFill>
                  <a:srgbClr val="3B3835"/>
                </a:solidFill>
                <a:effectLst/>
                <a:latin typeface="Helvetica Neue"/>
              </a:rPr>
              <a:t>LACK OF MEDIA ATTENTION</a:t>
            </a:r>
            <a:endParaRPr lang="en-IN" dirty="0"/>
          </a:p>
        </p:txBody>
      </p:sp>
      <p:sp>
        <p:nvSpPr>
          <p:cNvPr id="3" name="Content Placeholder 2">
            <a:extLst>
              <a:ext uri="{FF2B5EF4-FFF2-40B4-BE49-F238E27FC236}">
                <a16:creationId xmlns:a16="http://schemas.microsoft.com/office/drawing/2014/main" id="{4E7123F4-2716-4593-9A2F-7DF8CED7540C}"/>
              </a:ext>
            </a:extLst>
          </p:cNvPr>
          <p:cNvSpPr>
            <a:spLocks noGrp="1"/>
          </p:cNvSpPr>
          <p:nvPr>
            <p:ph idx="1"/>
          </p:nvPr>
        </p:nvSpPr>
        <p:spPr/>
        <p:txBody>
          <a:bodyPr/>
          <a:lstStyle/>
          <a:p>
            <a:endParaRPr lang="en-US" b="0" i="0" dirty="0">
              <a:solidFill>
                <a:srgbClr val="3B3835"/>
              </a:solidFill>
              <a:effectLst/>
              <a:latin typeface="Helvetica Neue"/>
            </a:endParaRPr>
          </a:p>
          <a:p>
            <a:pPr algn="just"/>
            <a:r>
              <a:rPr lang="en-US" sz="3200" b="0" i="0" dirty="0">
                <a:solidFill>
                  <a:srgbClr val="3B3835"/>
                </a:solidFill>
                <a:effectLst/>
                <a:latin typeface="Bodoni MT" panose="02070603080606020203" pitchFamily="18" charset="0"/>
              </a:rPr>
              <a:t>Women are making great sporting achievements, yet the media attention to back it up unlike male sporting achievements is very minimal. This lack of media coverage is a major issue for the sports industry and not just the female athletes involved in sport. Not to mention they are usually objectified and sexualized.</a:t>
            </a:r>
            <a:endParaRPr lang="en-IN" sz="3200" dirty="0">
              <a:latin typeface="Bodoni MT" panose="02070603080606020203" pitchFamily="18" charset="0"/>
            </a:endParaRPr>
          </a:p>
        </p:txBody>
      </p:sp>
    </p:spTree>
    <p:extLst>
      <p:ext uri="{BB962C8B-B14F-4D97-AF65-F5344CB8AC3E}">
        <p14:creationId xmlns:p14="http://schemas.microsoft.com/office/powerpoint/2010/main" val="2411342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79D4-B6CE-4D84-B80D-010A07328D35}"/>
              </a:ext>
            </a:extLst>
          </p:cNvPr>
          <p:cNvSpPr>
            <a:spLocks noGrp="1"/>
          </p:cNvSpPr>
          <p:nvPr>
            <p:ph type="title"/>
          </p:nvPr>
        </p:nvSpPr>
        <p:spPr/>
        <p:txBody>
          <a:bodyPr/>
          <a:lstStyle/>
          <a:p>
            <a:r>
              <a:rPr lang="en-IN" b="0" i="0" dirty="0">
                <a:solidFill>
                  <a:srgbClr val="222222"/>
                </a:solidFill>
                <a:effectLst/>
                <a:latin typeface="Nunito"/>
              </a:rPr>
              <a:t>Virat Kohli </a:t>
            </a:r>
            <a:endParaRPr lang="en-IN" dirty="0"/>
          </a:p>
        </p:txBody>
      </p:sp>
      <p:sp>
        <p:nvSpPr>
          <p:cNvPr id="3" name="Content Placeholder 2">
            <a:extLst>
              <a:ext uri="{FF2B5EF4-FFF2-40B4-BE49-F238E27FC236}">
                <a16:creationId xmlns:a16="http://schemas.microsoft.com/office/drawing/2014/main" id="{25C43120-C502-4726-BD82-3C69D0E2ECFB}"/>
              </a:ext>
            </a:extLst>
          </p:cNvPr>
          <p:cNvSpPr>
            <a:spLocks noGrp="1"/>
          </p:cNvSpPr>
          <p:nvPr>
            <p:ph idx="1"/>
          </p:nvPr>
        </p:nvSpPr>
        <p:spPr>
          <a:xfrm>
            <a:off x="5777689" y="1835623"/>
            <a:ext cx="5029741" cy="4351338"/>
          </a:xfrm>
        </p:spPr>
        <p:txBody>
          <a:bodyPr>
            <a:normAutofit lnSpcReduction="10000"/>
          </a:bodyPr>
          <a:lstStyle/>
          <a:p>
            <a:endParaRPr lang="en-US" dirty="0"/>
          </a:p>
          <a:p>
            <a:pPr algn="just"/>
            <a:r>
              <a:rPr lang="en-US" sz="2800" b="0" i="0" dirty="0">
                <a:solidFill>
                  <a:srgbClr val="222222"/>
                </a:solidFill>
                <a:effectLst/>
                <a:latin typeface="Nunito"/>
              </a:rPr>
              <a:t>Virat Kohli is an Indian international cricketer who currently captains the India national team. Currently he won the test series against Bangladesh </a:t>
            </a:r>
            <a:r>
              <a:rPr lang="en-US" sz="2800" dirty="0"/>
              <a:t>and this has been covered extensively in the media (including a lengthy interview for so many channels</a:t>
            </a:r>
          </a:p>
          <a:p>
            <a:r>
              <a:rPr lang="en-US" dirty="0"/>
              <a:t>.</a:t>
            </a:r>
            <a:endParaRPr lang="en-IN" dirty="0"/>
          </a:p>
        </p:txBody>
      </p:sp>
      <p:pic>
        <p:nvPicPr>
          <p:cNvPr id="1026" name="Picture 2" descr="Virat - top paid">
            <a:extLst>
              <a:ext uri="{FF2B5EF4-FFF2-40B4-BE49-F238E27FC236}">
                <a16:creationId xmlns:a16="http://schemas.microsoft.com/office/drawing/2014/main" id="{096A7EE9-1F95-49BF-B967-EF8388FA5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140" y="1917126"/>
            <a:ext cx="438717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97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1E11-44E5-46CF-B406-A0D3D7F1936F}"/>
              </a:ext>
            </a:extLst>
          </p:cNvPr>
          <p:cNvSpPr>
            <a:spLocks noGrp="1"/>
          </p:cNvSpPr>
          <p:nvPr>
            <p:ph type="title"/>
          </p:nvPr>
        </p:nvSpPr>
        <p:spPr/>
        <p:txBody>
          <a:bodyPr/>
          <a:lstStyle/>
          <a:p>
            <a:r>
              <a:rPr lang="en-IN" dirty="0" err="1">
                <a:latin typeface="Nunito"/>
              </a:rPr>
              <a:t>Mithali</a:t>
            </a:r>
            <a:r>
              <a:rPr lang="en-IN" dirty="0">
                <a:latin typeface="Nunito"/>
              </a:rPr>
              <a:t> Raj</a:t>
            </a:r>
          </a:p>
        </p:txBody>
      </p:sp>
      <p:pic>
        <p:nvPicPr>
          <p:cNvPr id="5" name="Content Placeholder 4">
            <a:extLst>
              <a:ext uri="{FF2B5EF4-FFF2-40B4-BE49-F238E27FC236}">
                <a16:creationId xmlns:a16="http://schemas.microsoft.com/office/drawing/2014/main" id="{A44BA08F-A5AE-4309-889A-1C7DDAC03065}"/>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15957" y="1845735"/>
            <a:ext cx="3779112" cy="4467516"/>
          </a:xfrm>
          <a:prstGeom prst="rect">
            <a:avLst/>
          </a:prstGeom>
          <a:noFill/>
          <a:ln>
            <a:noFill/>
          </a:ln>
        </p:spPr>
      </p:pic>
      <p:sp>
        <p:nvSpPr>
          <p:cNvPr id="4" name="Content Placeholder 3">
            <a:extLst>
              <a:ext uri="{FF2B5EF4-FFF2-40B4-BE49-F238E27FC236}">
                <a16:creationId xmlns:a16="http://schemas.microsoft.com/office/drawing/2014/main" id="{FB797068-FC21-4E7B-B2F6-5ACB3D5319BC}"/>
              </a:ext>
            </a:extLst>
          </p:cNvPr>
          <p:cNvSpPr>
            <a:spLocks noGrp="1"/>
          </p:cNvSpPr>
          <p:nvPr>
            <p:ph sz="half" idx="2"/>
          </p:nvPr>
        </p:nvSpPr>
        <p:spPr>
          <a:xfrm>
            <a:off x="5136204" y="1845735"/>
            <a:ext cx="6019476" cy="4023360"/>
          </a:xfrm>
        </p:spPr>
        <p:txBody>
          <a:bodyPr>
            <a:normAutofit fontScale="92500" lnSpcReduction="10000"/>
          </a:bodyPr>
          <a:lstStyle/>
          <a:p>
            <a:pPr algn="just"/>
            <a:r>
              <a:rPr lang="en-IN" sz="2800" dirty="0" err="1"/>
              <a:t>Mithali</a:t>
            </a:r>
            <a:r>
              <a:rPr lang="en-IN" sz="2800" dirty="0"/>
              <a:t> Raj is an elegant batswoman who was the former captain of the women’s cricket team.</a:t>
            </a:r>
          </a:p>
          <a:p>
            <a:pPr algn="just"/>
            <a:r>
              <a:rPr lang="en-IN" sz="2800" dirty="0"/>
              <a:t>With her brilliant and consistent performances, </a:t>
            </a:r>
            <a:r>
              <a:rPr lang="en-IN" sz="2800" dirty="0" err="1"/>
              <a:t>Mithali</a:t>
            </a:r>
            <a:r>
              <a:rPr lang="en-IN" sz="2800" dirty="0"/>
              <a:t> has surpassed New Zealand’s Martin Guptill, the highest T20 run-scorer amongst men cricketers. As a guiding light.</a:t>
            </a:r>
            <a:r>
              <a:rPr lang="en-US" sz="2800" dirty="0"/>
              <a:t> she’s either ignored or relegated to a single sentence, as if her achievements are not even worth covering. “Women’s player of the year”</a:t>
            </a:r>
            <a:endParaRPr lang="en-IN" sz="2800" dirty="0"/>
          </a:p>
          <a:p>
            <a:pPr marL="0" indent="0">
              <a:buNone/>
            </a:pPr>
            <a:endParaRPr lang="en-IN" dirty="0"/>
          </a:p>
        </p:txBody>
      </p:sp>
    </p:spTree>
    <p:extLst>
      <p:ext uri="{BB962C8B-B14F-4D97-AF65-F5344CB8AC3E}">
        <p14:creationId xmlns:p14="http://schemas.microsoft.com/office/powerpoint/2010/main" val="329171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E11DF2-4434-4DCB-8FD7-AE64AB343CDA}"/>
              </a:ext>
            </a:extLst>
          </p:cNvPr>
          <p:cNvSpPr/>
          <p:nvPr/>
        </p:nvSpPr>
        <p:spPr>
          <a:xfrm>
            <a:off x="1225685" y="904671"/>
            <a:ext cx="9854119" cy="4524315"/>
          </a:xfrm>
          <a:prstGeom prst="rect">
            <a:avLst/>
          </a:prstGeom>
        </p:spPr>
        <p:txBody>
          <a:bodyPr wrap="square">
            <a:spAutoFit/>
          </a:bodyPr>
          <a:lstStyle/>
          <a:p>
            <a:pPr algn="just"/>
            <a:r>
              <a:rPr lang="en-US" sz="3200" dirty="0"/>
              <a:t>This lack of media attention on Women’s sporting achievements, means that there is significantly fewer sportswomen idols out there who young women can aspire to be like. </a:t>
            </a:r>
          </a:p>
          <a:p>
            <a:pPr algn="just"/>
            <a:endParaRPr lang="en-US" sz="3200" dirty="0"/>
          </a:p>
          <a:p>
            <a:pPr algn="just"/>
            <a:r>
              <a:rPr lang="en-US" sz="3200" dirty="0"/>
              <a:t>This issue of minimal media coverage must be addressed especially in sports such as cricket where the potential of significant growth is evident, as female teams have been playing since the 19th century.</a:t>
            </a:r>
            <a:endParaRPr lang="en-IN" sz="3200" dirty="0"/>
          </a:p>
        </p:txBody>
      </p:sp>
    </p:spTree>
    <p:extLst>
      <p:ext uri="{BB962C8B-B14F-4D97-AF65-F5344CB8AC3E}">
        <p14:creationId xmlns:p14="http://schemas.microsoft.com/office/powerpoint/2010/main" val="424690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8C01-B19E-499A-8069-8DBFB7C1B8AC}"/>
              </a:ext>
            </a:extLst>
          </p:cNvPr>
          <p:cNvSpPr>
            <a:spLocks noGrp="1"/>
          </p:cNvSpPr>
          <p:nvPr>
            <p:ph type="title"/>
          </p:nvPr>
        </p:nvSpPr>
        <p:spPr/>
        <p:txBody>
          <a:bodyPr/>
          <a:lstStyle/>
          <a:p>
            <a:r>
              <a:rPr lang="en-IN" b="0" i="0" dirty="0">
                <a:solidFill>
                  <a:srgbClr val="3B3835"/>
                </a:solidFill>
                <a:effectLst/>
                <a:latin typeface="Helvetica Neue"/>
              </a:rPr>
              <a:t>SPORTING SALARIES/PRIZE MONEY </a:t>
            </a:r>
            <a:endParaRPr lang="en-IN" dirty="0"/>
          </a:p>
        </p:txBody>
      </p:sp>
      <p:sp>
        <p:nvSpPr>
          <p:cNvPr id="3" name="Content Placeholder 2">
            <a:extLst>
              <a:ext uri="{FF2B5EF4-FFF2-40B4-BE49-F238E27FC236}">
                <a16:creationId xmlns:a16="http://schemas.microsoft.com/office/drawing/2014/main" id="{C01B11AD-472F-44C8-8265-388435B1C4F3}"/>
              </a:ext>
            </a:extLst>
          </p:cNvPr>
          <p:cNvSpPr>
            <a:spLocks noGrp="1"/>
          </p:cNvSpPr>
          <p:nvPr>
            <p:ph idx="1"/>
          </p:nvPr>
        </p:nvSpPr>
        <p:spPr>
          <a:xfrm>
            <a:off x="1097280" y="2791838"/>
            <a:ext cx="10058400" cy="3077256"/>
          </a:xfrm>
        </p:spPr>
        <p:txBody>
          <a:bodyPr>
            <a:normAutofit/>
          </a:bodyPr>
          <a:lstStyle/>
          <a:p>
            <a:r>
              <a:rPr lang="en-US" sz="2800" b="0" i="0" dirty="0">
                <a:solidFill>
                  <a:srgbClr val="3B3835"/>
                </a:solidFill>
                <a:effectLst/>
                <a:latin typeface="Helvetica Neue"/>
              </a:rPr>
              <a:t>The gender gap of salary and wages in sport is improving yet still clearly existent.</a:t>
            </a:r>
          </a:p>
          <a:p>
            <a:endParaRPr lang="en-US" sz="2800" b="0" i="0" dirty="0">
              <a:solidFill>
                <a:srgbClr val="3B3835"/>
              </a:solidFill>
              <a:effectLst/>
              <a:latin typeface="Helvetica Neue"/>
            </a:endParaRPr>
          </a:p>
          <a:p>
            <a:r>
              <a:rPr lang="en-US" sz="2800" dirty="0">
                <a:solidFill>
                  <a:srgbClr val="3B3835"/>
                </a:solidFill>
                <a:latin typeface="Helvetica Neue"/>
              </a:rPr>
              <a:t>In the next slides only cricketers and 5 top female athlete of India compared, </a:t>
            </a:r>
            <a:r>
              <a:rPr lang="en-US" sz="2800" dirty="0"/>
              <a:t>Let us see the list of some sportspersons of India who are wealthy …………</a:t>
            </a:r>
            <a:endParaRPr lang="en-IN" sz="2800" dirty="0"/>
          </a:p>
        </p:txBody>
      </p:sp>
    </p:spTree>
    <p:extLst>
      <p:ext uri="{BB962C8B-B14F-4D97-AF65-F5344CB8AC3E}">
        <p14:creationId xmlns:p14="http://schemas.microsoft.com/office/powerpoint/2010/main" val="128168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B55D-3DCB-4CE4-8930-E1A673DBDCE0}"/>
              </a:ext>
            </a:extLst>
          </p:cNvPr>
          <p:cNvSpPr>
            <a:spLocks noGrp="1"/>
          </p:cNvSpPr>
          <p:nvPr>
            <p:ph type="title"/>
          </p:nvPr>
        </p:nvSpPr>
        <p:spPr>
          <a:xfrm>
            <a:off x="1097280" y="286603"/>
            <a:ext cx="10058400" cy="1559132"/>
          </a:xfrm>
        </p:spPr>
        <p:txBody>
          <a:bodyPr>
            <a:normAutofit/>
          </a:bodyPr>
          <a:lstStyle/>
          <a:p>
            <a:br>
              <a:rPr lang="en-US" dirty="0"/>
            </a:br>
            <a:r>
              <a:rPr lang="en-US" sz="3600" dirty="0">
                <a:latin typeface="Albertus" panose="020E0702040304020204" pitchFamily="34" charset="0"/>
              </a:rPr>
              <a:t>1. </a:t>
            </a:r>
            <a:r>
              <a:rPr lang="en-US" sz="3600" dirty="0" err="1">
                <a:latin typeface="Albertus" panose="020E0702040304020204" pitchFamily="34" charset="0"/>
              </a:rPr>
              <a:t>Sachin</a:t>
            </a:r>
            <a:r>
              <a:rPr lang="en-US" sz="3600" dirty="0">
                <a:latin typeface="Albertus" panose="020E0702040304020204" pitchFamily="34" charset="0"/>
              </a:rPr>
              <a:t> Tendulkar</a:t>
            </a:r>
            <a:endParaRPr lang="en-IN" sz="3600" dirty="0">
              <a:latin typeface="Albertus" panose="020E0702040304020204" pitchFamily="34" charset="0"/>
            </a:endParaRPr>
          </a:p>
        </p:txBody>
      </p:sp>
      <p:pic>
        <p:nvPicPr>
          <p:cNvPr id="2050" name="Picture 2" descr="Sachin - top paid">
            <a:extLst>
              <a:ext uri="{FF2B5EF4-FFF2-40B4-BE49-F238E27FC236}">
                <a16:creationId xmlns:a16="http://schemas.microsoft.com/office/drawing/2014/main" id="{1CEB4E21-F1BD-477A-812B-3F550F20096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595415" y="1846263"/>
            <a:ext cx="3941808" cy="40227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39CF979-1521-4CFA-86A1-65F175FE759B}"/>
              </a:ext>
            </a:extLst>
          </p:cNvPr>
          <p:cNvSpPr>
            <a:spLocks noGrp="1"/>
          </p:cNvSpPr>
          <p:nvPr>
            <p:ph sz="half" idx="2"/>
          </p:nvPr>
        </p:nvSpPr>
        <p:spPr/>
        <p:txBody>
          <a:bodyPr/>
          <a:lstStyle/>
          <a:p>
            <a:pPr algn="just"/>
            <a:r>
              <a:rPr lang="en-US" sz="2800" b="0" i="0" dirty="0">
                <a:solidFill>
                  <a:schemeClr val="tx1"/>
                </a:solidFill>
                <a:effectLst/>
                <a:latin typeface="Nunito"/>
              </a:rPr>
              <a:t>The God of Cricket does not require any introduction. But for the layman, he is a former </a:t>
            </a:r>
            <a:r>
              <a:rPr lang="en-US" sz="2800" dirty="0">
                <a:solidFill>
                  <a:schemeClr val="tx1"/>
                </a:solidFill>
                <a:latin typeface="Nunito"/>
              </a:rPr>
              <a:t>Indian international cricketer</a:t>
            </a:r>
            <a:r>
              <a:rPr lang="en-US" sz="2800" b="0" i="0" dirty="0">
                <a:solidFill>
                  <a:schemeClr val="tx1"/>
                </a:solidFill>
                <a:effectLst/>
                <a:latin typeface="Nunito"/>
              </a:rPr>
              <a:t> and a former captain of the Indian national team and one of the greatest batsmen of all time.</a:t>
            </a:r>
          </a:p>
          <a:p>
            <a:pPr algn="just"/>
            <a:r>
              <a:rPr lang="en-US" sz="2800" b="0" i="0" dirty="0">
                <a:solidFill>
                  <a:schemeClr val="tx1"/>
                </a:solidFill>
                <a:effectLst/>
                <a:latin typeface="Nunito"/>
              </a:rPr>
              <a:t>His net worth is of $118 million.</a:t>
            </a:r>
          </a:p>
          <a:p>
            <a:endParaRPr lang="en-IN" dirty="0"/>
          </a:p>
        </p:txBody>
      </p:sp>
    </p:spTree>
    <p:extLst>
      <p:ext uri="{BB962C8B-B14F-4D97-AF65-F5344CB8AC3E}">
        <p14:creationId xmlns:p14="http://schemas.microsoft.com/office/powerpoint/2010/main" val="138056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A8930-2A20-4F1D-86DD-FC9E504B8C85}"/>
              </a:ext>
            </a:extLst>
          </p:cNvPr>
          <p:cNvSpPr>
            <a:spLocks noGrp="1"/>
          </p:cNvSpPr>
          <p:nvPr>
            <p:ph type="title"/>
          </p:nvPr>
        </p:nvSpPr>
        <p:spPr/>
        <p:txBody>
          <a:bodyPr>
            <a:normAutofit fontScale="90000"/>
          </a:bodyPr>
          <a:lstStyle/>
          <a:p>
            <a:br>
              <a:rPr lang="en-IN" b="0" i="0" dirty="0">
                <a:solidFill>
                  <a:srgbClr val="111111"/>
                </a:solidFill>
                <a:effectLst/>
                <a:latin typeface="Montserrat"/>
              </a:rPr>
            </a:br>
            <a:br>
              <a:rPr lang="en-IN" b="0" i="0" dirty="0">
                <a:solidFill>
                  <a:srgbClr val="111111"/>
                </a:solidFill>
                <a:effectLst/>
                <a:latin typeface="Montserrat"/>
              </a:rPr>
            </a:br>
            <a:br>
              <a:rPr lang="en-IN" b="0" i="0" dirty="0">
                <a:solidFill>
                  <a:srgbClr val="111111"/>
                </a:solidFill>
                <a:effectLst/>
                <a:latin typeface="Montserrat"/>
              </a:rPr>
            </a:br>
            <a:br>
              <a:rPr lang="en-IN" b="0" i="0" dirty="0">
                <a:solidFill>
                  <a:srgbClr val="111111"/>
                </a:solidFill>
                <a:effectLst/>
                <a:latin typeface="Montserrat"/>
              </a:rPr>
            </a:br>
            <a:br>
              <a:rPr lang="en-IN" b="0" i="0" dirty="0">
                <a:solidFill>
                  <a:srgbClr val="111111"/>
                </a:solidFill>
                <a:effectLst/>
                <a:latin typeface="Montserrat"/>
              </a:rPr>
            </a:br>
            <a:r>
              <a:rPr lang="en-IN" sz="4000" b="0" i="0" dirty="0">
                <a:solidFill>
                  <a:srgbClr val="111111"/>
                </a:solidFill>
                <a:effectLst/>
                <a:latin typeface="Albertus" panose="020E0702040304020204" pitchFamily="34" charset="0"/>
              </a:rPr>
              <a:t>2. </a:t>
            </a:r>
            <a:r>
              <a:rPr lang="en-IN" sz="4000" b="0" i="0" dirty="0" err="1">
                <a:solidFill>
                  <a:srgbClr val="111111"/>
                </a:solidFill>
                <a:effectLst/>
                <a:latin typeface="Albertus" panose="020E0702040304020204" pitchFamily="34" charset="0"/>
              </a:rPr>
              <a:t>Mahendra</a:t>
            </a:r>
            <a:r>
              <a:rPr lang="en-IN" sz="4000" b="0" i="0" dirty="0">
                <a:solidFill>
                  <a:srgbClr val="111111"/>
                </a:solidFill>
                <a:effectLst/>
                <a:latin typeface="Albertus" panose="020E0702040304020204" pitchFamily="34" charset="0"/>
              </a:rPr>
              <a:t> Singh </a:t>
            </a:r>
            <a:r>
              <a:rPr lang="en-IN" sz="4000" b="0" i="0" dirty="0" err="1">
                <a:solidFill>
                  <a:srgbClr val="111111"/>
                </a:solidFill>
                <a:effectLst/>
                <a:latin typeface="Albertus" panose="020E0702040304020204" pitchFamily="34" charset="0"/>
              </a:rPr>
              <a:t>Dhoni</a:t>
            </a:r>
            <a:endParaRPr lang="en-IN" dirty="0"/>
          </a:p>
        </p:txBody>
      </p:sp>
      <p:pic>
        <p:nvPicPr>
          <p:cNvPr id="3074" name="Picture 2" descr="MS Dhoni - top paid">
            <a:extLst>
              <a:ext uri="{FF2B5EF4-FFF2-40B4-BE49-F238E27FC236}">
                <a16:creationId xmlns:a16="http://schemas.microsoft.com/office/drawing/2014/main" id="{F981A030-6449-4BCB-A5F4-220D1A49BA3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349882" y="2039987"/>
            <a:ext cx="4010058" cy="411762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41269882-0C92-417D-A3F0-011570C7F333}"/>
              </a:ext>
            </a:extLst>
          </p:cNvPr>
          <p:cNvSpPr>
            <a:spLocks noGrp="1"/>
          </p:cNvSpPr>
          <p:nvPr>
            <p:ph sz="half" idx="2"/>
          </p:nvPr>
        </p:nvSpPr>
        <p:spPr>
          <a:xfrm>
            <a:off x="5943599" y="2030754"/>
            <a:ext cx="5019473" cy="4023360"/>
          </a:xfrm>
        </p:spPr>
        <p:txBody>
          <a:bodyPr>
            <a:normAutofit/>
          </a:bodyPr>
          <a:lstStyle/>
          <a:p>
            <a:pPr algn="just"/>
            <a:r>
              <a:rPr lang="en-US" sz="2800" dirty="0" err="1"/>
              <a:t>Mahendra</a:t>
            </a:r>
            <a:r>
              <a:rPr lang="en-US" sz="2800" dirty="0"/>
              <a:t> Singh </a:t>
            </a:r>
            <a:r>
              <a:rPr lang="en-US" sz="2800" dirty="0" err="1"/>
              <a:t>Dhoni</a:t>
            </a:r>
            <a:r>
              <a:rPr lang="en-US" sz="2800" dirty="0"/>
              <a:t> captained the Indian national team in limited-overs formats from 2007 to 2016 and in Test cricket from 2008 to 2014. His net worth is of $ 111 million. </a:t>
            </a:r>
            <a:r>
              <a:rPr lang="en-US" sz="2800" dirty="0" err="1"/>
              <a:t>Dhoni</a:t>
            </a:r>
            <a:r>
              <a:rPr lang="en-US" sz="2800" dirty="0"/>
              <a:t> endorses brands like Reebok, Pepsi, GE Money and TVS Motors.</a:t>
            </a:r>
            <a:endParaRPr lang="en-IN" sz="2800" dirty="0"/>
          </a:p>
        </p:txBody>
      </p:sp>
    </p:spTree>
    <p:extLst>
      <p:ext uri="{BB962C8B-B14F-4D97-AF65-F5344CB8AC3E}">
        <p14:creationId xmlns:p14="http://schemas.microsoft.com/office/powerpoint/2010/main" val="347205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0A55-2AC9-4E0E-AE1B-E84FEF79685C}"/>
              </a:ext>
            </a:extLst>
          </p:cNvPr>
          <p:cNvSpPr>
            <a:spLocks noGrp="1"/>
          </p:cNvSpPr>
          <p:nvPr>
            <p:ph type="title"/>
          </p:nvPr>
        </p:nvSpPr>
        <p:spPr/>
        <p:txBody>
          <a:bodyPr>
            <a:normAutofit/>
          </a:bodyPr>
          <a:lstStyle/>
          <a:p>
            <a:r>
              <a:rPr lang="en-IN" sz="3600" b="1" dirty="0">
                <a:latin typeface="Albertus" panose="020E0702040304020204" pitchFamily="34" charset="0"/>
              </a:rPr>
              <a:t>3. Virat Kohli</a:t>
            </a:r>
            <a:endParaRPr lang="en-IN" sz="3600" dirty="0">
              <a:latin typeface="Albertus" panose="020E0702040304020204" pitchFamily="34" charset="0"/>
            </a:endParaRPr>
          </a:p>
        </p:txBody>
      </p:sp>
      <p:pic>
        <p:nvPicPr>
          <p:cNvPr id="4098" name="Picture 2" descr="Virat - top paid">
            <a:extLst>
              <a:ext uri="{FF2B5EF4-FFF2-40B4-BE49-F238E27FC236}">
                <a16:creationId xmlns:a16="http://schemas.microsoft.com/office/drawing/2014/main" id="{CD9F0D8E-84C2-449E-80A2-2EC43EE5F07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96963" y="2328977"/>
            <a:ext cx="4938712" cy="387727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0C47C5F-84D1-4CE8-8B6B-C3BDB38AB815}"/>
              </a:ext>
            </a:extLst>
          </p:cNvPr>
          <p:cNvSpPr>
            <a:spLocks noGrp="1"/>
          </p:cNvSpPr>
          <p:nvPr>
            <p:ph sz="half" idx="2"/>
          </p:nvPr>
        </p:nvSpPr>
        <p:spPr>
          <a:xfrm>
            <a:off x="6217920" y="2328977"/>
            <a:ext cx="4937760" cy="3540118"/>
          </a:xfrm>
        </p:spPr>
        <p:txBody>
          <a:bodyPr>
            <a:normAutofit/>
          </a:bodyPr>
          <a:lstStyle/>
          <a:p>
            <a:pPr algn="just"/>
            <a:r>
              <a:rPr lang="en-US" sz="2800" b="0" i="0" dirty="0">
                <a:solidFill>
                  <a:srgbClr val="222222"/>
                </a:solidFill>
                <a:effectLst/>
                <a:latin typeface="Nunito"/>
              </a:rPr>
              <a:t>Virat Kohli is an Indian international cricketer who currently captains the India national team. His estimated net worth is $60 million, recently he is included in </a:t>
            </a:r>
            <a:r>
              <a:rPr lang="en-US" sz="2800" dirty="0">
                <a:solidFill>
                  <a:schemeClr val="tx1"/>
                </a:solidFill>
                <a:latin typeface="Nunito"/>
              </a:rPr>
              <a:t>Forbes list</a:t>
            </a:r>
            <a:r>
              <a:rPr lang="en-US" sz="2800" b="0" i="0" dirty="0">
                <a:solidFill>
                  <a:schemeClr val="tx1"/>
                </a:solidFill>
                <a:effectLst/>
                <a:latin typeface="Nunito"/>
              </a:rPr>
              <a:t> </a:t>
            </a:r>
            <a:r>
              <a:rPr lang="en-US" sz="2800" b="0" i="0" dirty="0">
                <a:solidFill>
                  <a:srgbClr val="222222"/>
                </a:solidFill>
                <a:effectLst/>
                <a:latin typeface="Nunito"/>
              </a:rPr>
              <a:t>as highest paid brand endorsements athletes in India.</a:t>
            </a:r>
            <a:endParaRPr lang="en-IN" sz="2800" dirty="0"/>
          </a:p>
        </p:txBody>
      </p:sp>
    </p:spTree>
    <p:extLst>
      <p:ext uri="{BB962C8B-B14F-4D97-AF65-F5344CB8AC3E}">
        <p14:creationId xmlns:p14="http://schemas.microsoft.com/office/powerpoint/2010/main" val="382228487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0</TotalTime>
  <Words>952</Words>
  <Application>Microsoft Office PowerPoint</Application>
  <PresentationFormat>Widescreen</PresentationFormat>
  <Paragraphs>62</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Albertus</vt:lpstr>
      <vt:lpstr>Arial</vt:lpstr>
      <vt:lpstr>Bodoni MT</vt:lpstr>
      <vt:lpstr>Calibri</vt:lpstr>
      <vt:lpstr>Calibri Light</vt:lpstr>
      <vt:lpstr>Gabriola</vt:lpstr>
      <vt:lpstr>Helvetica Neue</vt:lpstr>
      <vt:lpstr>Montserrat</vt:lpstr>
      <vt:lpstr>Nunito</vt:lpstr>
      <vt:lpstr>Times New Roman</vt:lpstr>
      <vt:lpstr>Retrospect</vt:lpstr>
      <vt:lpstr>Gender Inequality and Sports </vt:lpstr>
      <vt:lpstr>LACK OF MEDIA ATTENTION</vt:lpstr>
      <vt:lpstr>Virat Kohli </vt:lpstr>
      <vt:lpstr>Mithali Raj</vt:lpstr>
      <vt:lpstr>PowerPoint Presentation</vt:lpstr>
      <vt:lpstr>SPORTING SALARIES/PRIZE MONEY </vt:lpstr>
      <vt:lpstr> 1. Sachin Tendulkar</vt:lpstr>
      <vt:lpstr>     2. Mahendra Singh Dhoni</vt:lpstr>
      <vt:lpstr>3. Virat Kohli</vt:lpstr>
      <vt:lpstr>4.Virender Sehwag</vt:lpstr>
      <vt:lpstr>5. Yuvraj Singh</vt:lpstr>
      <vt:lpstr>1. PV Sindhu</vt:lpstr>
      <vt:lpstr>2. Sania Mirza </vt:lpstr>
      <vt:lpstr>3. Saina Nehwal </vt:lpstr>
      <vt:lpstr>4. Mithali Raj </vt:lpstr>
      <vt:lpstr>5. Mary Kom</vt:lpstr>
      <vt:lpstr>Now have a compact comparison of top 5 male and female athlete of India on their net worth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Inequality and Sports</dc:title>
  <dc:creator>Santosh</dc:creator>
  <cp:lastModifiedBy>Santosh</cp:lastModifiedBy>
  <cp:revision>9</cp:revision>
  <dcterms:created xsi:type="dcterms:W3CDTF">2019-11-25T17:20:51Z</dcterms:created>
  <dcterms:modified xsi:type="dcterms:W3CDTF">2019-11-25T18:36:04Z</dcterms:modified>
</cp:coreProperties>
</file>