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ishi" userId="860f5c96af57a40e" providerId="LiveId" clId="{BFAAA1E9-B8CE-4643-922A-8193CBE6B06B}"/>
    <pc:docChg chg="addSld modSld">
      <pc:chgData name="Manishi" userId="860f5c96af57a40e" providerId="LiveId" clId="{BFAAA1E9-B8CE-4643-922A-8193CBE6B06B}" dt="2021-11-24T09:31:15.357" v="5" actId="114"/>
      <pc:docMkLst>
        <pc:docMk/>
      </pc:docMkLst>
      <pc:sldChg chg="modSp mod">
        <pc:chgData name="Manishi" userId="860f5c96af57a40e" providerId="LiveId" clId="{BFAAA1E9-B8CE-4643-922A-8193CBE6B06B}" dt="2021-11-24T09:31:15.357" v="5" actId="114"/>
        <pc:sldMkLst>
          <pc:docMk/>
          <pc:sldMk cId="641261813" sldId="256"/>
        </pc:sldMkLst>
        <pc:spChg chg="mod">
          <ac:chgData name="Manishi" userId="860f5c96af57a40e" providerId="LiveId" clId="{BFAAA1E9-B8CE-4643-922A-8193CBE6B06B}" dt="2021-11-24T09:31:15.357" v="5" actId="114"/>
          <ac:spMkLst>
            <pc:docMk/>
            <pc:sldMk cId="641261813" sldId="256"/>
            <ac:spMk id="5" creationId="{A883407E-BC8E-4DA2-ABD9-C21D7EEE21CB}"/>
          </ac:spMkLst>
        </pc:spChg>
      </pc:sldChg>
      <pc:sldChg chg="addSp modSp mod">
        <pc:chgData name="Manishi" userId="860f5c96af57a40e" providerId="LiveId" clId="{BFAAA1E9-B8CE-4643-922A-8193CBE6B06B}" dt="2021-11-24T09:29:17.008" v="2" actId="1076"/>
        <pc:sldMkLst>
          <pc:docMk/>
          <pc:sldMk cId="2082502885" sldId="262"/>
        </pc:sldMkLst>
        <pc:spChg chg="add mod">
          <ac:chgData name="Manishi" userId="860f5c96af57a40e" providerId="LiveId" clId="{BFAAA1E9-B8CE-4643-922A-8193CBE6B06B}" dt="2021-11-24T09:29:14.933" v="1" actId="14100"/>
          <ac:spMkLst>
            <pc:docMk/>
            <pc:sldMk cId="2082502885" sldId="262"/>
            <ac:spMk id="6" creationId="{CFE80D9B-BF82-440B-A524-76705CABC806}"/>
          </ac:spMkLst>
        </pc:spChg>
        <pc:picChg chg="mod">
          <ac:chgData name="Manishi" userId="860f5c96af57a40e" providerId="LiveId" clId="{BFAAA1E9-B8CE-4643-922A-8193CBE6B06B}" dt="2021-11-24T09:29:17.008" v="2" actId="1076"/>
          <ac:picMkLst>
            <pc:docMk/>
            <pc:sldMk cId="2082502885" sldId="262"/>
            <ac:picMk id="5" creationId="{D0B6AFF3-E441-411D-9AB9-EE5113470A00}"/>
          </ac:picMkLst>
        </pc:picChg>
      </pc:sldChg>
      <pc:sldChg chg="new">
        <pc:chgData name="Manishi" userId="860f5c96af57a40e" providerId="LiveId" clId="{BFAAA1E9-B8CE-4643-922A-8193CBE6B06B}" dt="2021-11-24T09:29:24.322" v="3" actId="680"/>
        <pc:sldMkLst>
          <pc:docMk/>
          <pc:sldMk cId="259687356"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B2AB-634A-4394-AE35-C79140BF6F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55FE33E-77AF-449A-BD39-FBD7AEF955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6BB0245-88DF-4497-A398-49BFE6A41A46}"/>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5" name="Footer Placeholder 4">
            <a:extLst>
              <a:ext uri="{FF2B5EF4-FFF2-40B4-BE49-F238E27FC236}">
                <a16:creationId xmlns:a16="http://schemas.microsoft.com/office/drawing/2014/main" id="{F261E2A9-FFD5-49B1-AD89-445A646A0B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AE1A50-0F13-4073-8369-883997FE741A}"/>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172305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000DF-D2C6-4032-9F95-12AD8317612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C8F5425-FDEA-4BE1-9C1B-BB818E628F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1BE037-789E-4FAB-B8C0-48D7E25D4479}"/>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5" name="Footer Placeholder 4">
            <a:extLst>
              <a:ext uri="{FF2B5EF4-FFF2-40B4-BE49-F238E27FC236}">
                <a16:creationId xmlns:a16="http://schemas.microsoft.com/office/drawing/2014/main" id="{FA7C6619-B7AF-4B2F-8657-E6A8689246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F74C27-D1EE-4FC2-8E9F-B4EEC9E59886}"/>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346673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D43304-A3EC-403D-A717-98CCBF8DFC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38D267F-E15C-4197-A4E2-F9B9A2A245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79ACD32-BE4E-4FF0-B527-6A7E242C3BC4}"/>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5" name="Footer Placeholder 4">
            <a:extLst>
              <a:ext uri="{FF2B5EF4-FFF2-40B4-BE49-F238E27FC236}">
                <a16:creationId xmlns:a16="http://schemas.microsoft.com/office/drawing/2014/main" id="{87DC483F-4FFF-4D80-92A2-5D203519D70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8367024-627E-43E0-AA4D-7831AB811CD7}"/>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344072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4006E-F874-4952-B8A8-89A958F9056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802650E-772E-462A-B513-0287394A6C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465EEF-985D-46EF-A093-5AF88CFDC29F}"/>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5" name="Footer Placeholder 4">
            <a:extLst>
              <a:ext uri="{FF2B5EF4-FFF2-40B4-BE49-F238E27FC236}">
                <a16:creationId xmlns:a16="http://schemas.microsoft.com/office/drawing/2014/main" id="{F6250872-DB5B-43EA-991E-4CBD556C9ED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069B249-C1C1-4B3D-925D-6CFBBC79E9D7}"/>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205281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8F7AC-9904-47AE-8D77-658028AE41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FA0D1E3-73C4-4004-B0B3-59171E82BA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716746-C987-4FD4-9A99-12C673BE06C9}"/>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5" name="Footer Placeholder 4">
            <a:extLst>
              <a:ext uri="{FF2B5EF4-FFF2-40B4-BE49-F238E27FC236}">
                <a16:creationId xmlns:a16="http://schemas.microsoft.com/office/drawing/2014/main" id="{FD4CD283-8403-4E1C-9373-53EBE98AF3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BEF16AF-8126-4CDD-A5C9-8BAE26C1C5D8}"/>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402363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B6E5-0533-4B1C-9951-3ECE79C587B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6DE906D-3BA7-4158-98EA-681E9BB68B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769F3B7-9F5A-48A9-AFBD-98F4DFF2AB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134859A-5726-4512-AA5F-0F45E23E76F6}"/>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6" name="Footer Placeholder 5">
            <a:extLst>
              <a:ext uri="{FF2B5EF4-FFF2-40B4-BE49-F238E27FC236}">
                <a16:creationId xmlns:a16="http://schemas.microsoft.com/office/drawing/2014/main" id="{183656C6-6498-40CF-B577-32B6999E8D2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B508A4E-D3F9-4F2E-AE05-7668711EF884}"/>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251737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15FA9-DDC7-411F-85EF-5B98379E054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77159B4-94A2-4AB8-82BA-858340876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D8F651-208B-4426-A488-F3A14FDB49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9CE1273-2220-490D-9F39-C830CC1402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9DDD95-F2A2-4354-A754-BEB3F473B5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C8BDB5D-5F72-4A38-84C5-891D1F6234D4}"/>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8" name="Footer Placeholder 7">
            <a:extLst>
              <a:ext uri="{FF2B5EF4-FFF2-40B4-BE49-F238E27FC236}">
                <a16:creationId xmlns:a16="http://schemas.microsoft.com/office/drawing/2014/main" id="{A0E8042D-F58E-4BF3-9436-B59A86BC720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C17AA6D-8422-4D3C-833B-0B9313ECCE41}"/>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98953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72C6D-0566-4304-A7B8-DF21E545615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4D85081-CB85-4E63-BD04-18FA248912DC}"/>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4" name="Footer Placeholder 3">
            <a:extLst>
              <a:ext uri="{FF2B5EF4-FFF2-40B4-BE49-F238E27FC236}">
                <a16:creationId xmlns:a16="http://schemas.microsoft.com/office/drawing/2014/main" id="{977022BF-3A91-4FDF-813F-2393218A0DE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4529C0-E96B-4641-BDEB-ED377AB0015C}"/>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220806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6B8829-8780-47EB-B071-A6389C6BA825}"/>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3" name="Footer Placeholder 2">
            <a:extLst>
              <a:ext uri="{FF2B5EF4-FFF2-40B4-BE49-F238E27FC236}">
                <a16:creationId xmlns:a16="http://schemas.microsoft.com/office/drawing/2014/main" id="{C99BFC8D-220F-4C39-9C83-A70CF0F1360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A5F3CA6-88F9-4AE5-BC29-85CA7C5489FA}"/>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400900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3A32-C269-4C7F-8BED-2D0F19EF79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A13E8D9-B705-4375-80C6-AC8D47EC16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E46AC57-AB18-4A09-B1F2-15BF4A27A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36B153-2F97-485A-AA74-E47CFBF52E94}"/>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6" name="Footer Placeholder 5">
            <a:extLst>
              <a:ext uri="{FF2B5EF4-FFF2-40B4-BE49-F238E27FC236}">
                <a16:creationId xmlns:a16="http://schemas.microsoft.com/office/drawing/2014/main" id="{0A9DB2B3-7ED1-4DF3-B94F-281ACFE3C34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B64AD24-3225-4EEB-B6DD-92F8A63BDF3C}"/>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332122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1B04D-0F57-4448-AB5D-F0A40F81A0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7E77644-D7D3-4DE0-96B2-07F27016F0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A7C74F0-95D1-4CD3-BD37-D8BBF2BA9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78978A-E470-43C4-83F6-0A11C6AB6C0F}"/>
              </a:ext>
            </a:extLst>
          </p:cNvPr>
          <p:cNvSpPr>
            <a:spLocks noGrp="1"/>
          </p:cNvSpPr>
          <p:nvPr>
            <p:ph type="dt" sz="half" idx="10"/>
          </p:nvPr>
        </p:nvSpPr>
        <p:spPr/>
        <p:txBody>
          <a:bodyPr/>
          <a:lstStyle/>
          <a:p>
            <a:fld id="{AA5BEB3A-3878-4757-ADD1-16241B317730}" type="datetimeFigureOut">
              <a:rPr lang="en-IN" smtClean="0"/>
              <a:t>24-11-2021</a:t>
            </a:fld>
            <a:endParaRPr lang="en-IN"/>
          </a:p>
        </p:txBody>
      </p:sp>
      <p:sp>
        <p:nvSpPr>
          <p:cNvPr id="6" name="Footer Placeholder 5">
            <a:extLst>
              <a:ext uri="{FF2B5EF4-FFF2-40B4-BE49-F238E27FC236}">
                <a16:creationId xmlns:a16="http://schemas.microsoft.com/office/drawing/2014/main" id="{64237EBF-5E57-4FB2-89C4-8E2C0C250B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6A7CF48-681C-4348-AC72-C8E204F1B380}"/>
              </a:ext>
            </a:extLst>
          </p:cNvPr>
          <p:cNvSpPr>
            <a:spLocks noGrp="1"/>
          </p:cNvSpPr>
          <p:nvPr>
            <p:ph type="sldNum" sz="quarter" idx="12"/>
          </p:nvPr>
        </p:nvSpPr>
        <p:spPr/>
        <p:txBody>
          <a:bodyPr/>
          <a:lstStyle/>
          <a:p>
            <a:fld id="{87223916-2733-422D-A25D-F279D7BCEDBA}" type="slidenum">
              <a:rPr lang="en-IN" smtClean="0"/>
              <a:t>‹#›</a:t>
            </a:fld>
            <a:endParaRPr lang="en-IN"/>
          </a:p>
        </p:txBody>
      </p:sp>
    </p:spTree>
    <p:extLst>
      <p:ext uri="{BB962C8B-B14F-4D97-AF65-F5344CB8AC3E}">
        <p14:creationId xmlns:p14="http://schemas.microsoft.com/office/powerpoint/2010/main" val="134999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D5A182-6CCF-4E89-8B68-EFA0233CD3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EF0EC00-E48F-434E-B615-461858713E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FF89F75-2BEA-4037-A5BC-13A4A44A43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BEB3A-3878-4757-ADD1-16241B317730}" type="datetimeFigureOut">
              <a:rPr lang="en-IN" smtClean="0"/>
              <a:t>24-11-2021</a:t>
            </a:fld>
            <a:endParaRPr lang="en-IN"/>
          </a:p>
        </p:txBody>
      </p:sp>
      <p:sp>
        <p:nvSpPr>
          <p:cNvPr id="5" name="Footer Placeholder 4">
            <a:extLst>
              <a:ext uri="{FF2B5EF4-FFF2-40B4-BE49-F238E27FC236}">
                <a16:creationId xmlns:a16="http://schemas.microsoft.com/office/drawing/2014/main" id="{6AE31326-06FF-4864-8C4A-96743AB484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1568AEA-C2A5-478B-B297-F09615247F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23916-2733-422D-A25D-F279D7BCEDBA}" type="slidenum">
              <a:rPr lang="en-IN" smtClean="0"/>
              <a:t>‹#›</a:t>
            </a:fld>
            <a:endParaRPr lang="en-IN"/>
          </a:p>
        </p:txBody>
      </p:sp>
    </p:spTree>
    <p:extLst>
      <p:ext uri="{BB962C8B-B14F-4D97-AF65-F5344CB8AC3E}">
        <p14:creationId xmlns:p14="http://schemas.microsoft.com/office/powerpoint/2010/main" val="62469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1C7DFF-70F2-4518-A48E-3F0E3A2236BD}"/>
              </a:ext>
            </a:extLst>
          </p:cNvPr>
          <p:cNvSpPr>
            <a:spLocks noGrp="1"/>
          </p:cNvSpPr>
          <p:nvPr>
            <p:ph type="title"/>
          </p:nvPr>
        </p:nvSpPr>
        <p:spPr/>
        <p:txBody>
          <a:bodyPr/>
          <a:lstStyle/>
          <a:p>
            <a:pPr algn="ctr"/>
            <a:r>
              <a:rPr lang="en-US" b="1" dirty="0"/>
              <a:t>Genetic analysis of Yeast</a:t>
            </a:r>
            <a:endParaRPr lang="en-IN" b="1" dirty="0"/>
          </a:p>
        </p:txBody>
      </p:sp>
      <p:sp>
        <p:nvSpPr>
          <p:cNvPr id="5" name="Content Placeholder 4">
            <a:extLst>
              <a:ext uri="{FF2B5EF4-FFF2-40B4-BE49-F238E27FC236}">
                <a16:creationId xmlns:a16="http://schemas.microsoft.com/office/drawing/2014/main" id="{A883407E-BC8E-4DA2-ABD9-C21D7EEE21CB}"/>
              </a:ext>
            </a:extLst>
          </p:cNvPr>
          <p:cNvSpPr>
            <a:spLocks noGrp="1"/>
          </p:cNvSpPr>
          <p:nvPr>
            <p:ph idx="1"/>
          </p:nvPr>
        </p:nvSpPr>
        <p:spPr/>
        <p:txBody>
          <a:bodyPr>
            <a:normAutofit lnSpcReduction="10000"/>
          </a:bodyPr>
          <a:lstStyle/>
          <a:p>
            <a:r>
              <a:rPr lang="en-IN" dirty="0"/>
              <a:t>Yeast are unicellular fungi</a:t>
            </a:r>
          </a:p>
          <a:p>
            <a:r>
              <a:rPr lang="en-IN" dirty="0"/>
              <a:t>Yeasts multiply as single cells that divide by budding (</a:t>
            </a:r>
            <a:r>
              <a:rPr lang="en-IN" dirty="0" err="1"/>
              <a:t>eg.</a:t>
            </a:r>
            <a:r>
              <a:rPr lang="en-IN" dirty="0"/>
              <a:t> </a:t>
            </a:r>
            <a:r>
              <a:rPr lang="en-IN" i="1" dirty="0"/>
              <a:t>Saccharomyces</a:t>
            </a:r>
            <a:r>
              <a:rPr lang="en-IN" dirty="0"/>
              <a:t>) or direct division (fission, </a:t>
            </a:r>
            <a:r>
              <a:rPr lang="en-IN" dirty="0" err="1"/>
              <a:t>eg.</a:t>
            </a:r>
            <a:r>
              <a:rPr lang="en-IN" dirty="0"/>
              <a:t> </a:t>
            </a:r>
            <a:r>
              <a:rPr lang="en-IN" i="1" dirty="0" err="1"/>
              <a:t>Schizosaccharomyces</a:t>
            </a:r>
            <a:r>
              <a:rPr lang="en-IN" dirty="0"/>
              <a:t>), or they may grow as simple irregular filaments (mycelium). </a:t>
            </a:r>
          </a:p>
          <a:p>
            <a:r>
              <a:rPr lang="en-IN" dirty="0"/>
              <a:t>In sexual reproduction most yeasts form asci, which contain up to eight haploid ascospores.</a:t>
            </a:r>
          </a:p>
          <a:p>
            <a:r>
              <a:rPr lang="en-US" dirty="0"/>
              <a:t>The most well-known and commercially significant yeasts are the related species and strains of Saccharomyces cerevisiae</a:t>
            </a:r>
            <a:r>
              <a:rPr lang="en-IN" dirty="0"/>
              <a:t>.</a:t>
            </a:r>
            <a:r>
              <a:rPr lang="en-US" dirty="0"/>
              <a:t> </a:t>
            </a:r>
          </a:p>
          <a:p>
            <a:r>
              <a:rPr lang="en-US" dirty="0"/>
              <a:t> yeasts have greater genetic complexity than bacteria, containing 3.5 times more DNA than Escherichia coli cells.</a:t>
            </a:r>
            <a:endParaRPr lang="en-IN" dirty="0"/>
          </a:p>
          <a:p>
            <a:endParaRPr lang="en-IN" dirty="0"/>
          </a:p>
          <a:p>
            <a:endParaRPr lang="en-IN" dirty="0"/>
          </a:p>
        </p:txBody>
      </p:sp>
    </p:spTree>
    <p:extLst>
      <p:ext uri="{BB962C8B-B14F-4D97-AF65-F5344CB8AC3E}">
        <p14:creationId xmlns:p14="http://schemas.microsoft.com/office/powerpoint/2010/main" val="64126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4A928-2BB0-4666-A123-1ED7F082D47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495C114-7C5D-40C9-981B-5DFE9AC4135B}"/>
              </a:ext>
            </a:extLst>
          </p:cNvPr>
          <p:cNvSpPr>
            <a:spLocks noGrp="1"/>
          </p:cNvSpPr>
          <p:nvPr>
            <p:ph idx="1"/>
          </p:nvPr>
        </p:nvSpPr>
        <p:spPr/>
        <p:txBody>
          <a:bodyPr>
            <a:normAutofit fontScale="92500" lnSpcReduction="20000"/>
          </a:bodyPr>
          <a:lstStyle/>
          <a:p>
            <a:r>
              <a:rPr lang="en-US" dirty="0"/>
              <a:t>Strains of </a:t>
            </a:r>
            <a:r>
              <a:rPr lang="en-US" i="1" dirty="0"/>
              <a:t>S. cerevisiae </a:t>
            </a:r>
            <a:r>
              <a:rPr lang="en-US" dirty="0"/>
              <a:t>have both a stable haploid and diploid state. Thus, recessive mutations can be conveniently isolated and manifested in haploid strains, and complementation tests can be carried out in diploid strains.</a:t>
            </a:r>
          </a:p>
          <a:p>
            <a:r>
              <a:rPr lang="en-US" dirty="0"/>
              <a:t> The development of DNA transformation has made yeast particularly accessible to gene cloning and genetic engineering techniques.</a:t>
            </a:r>
          </a:p>
          <a:p>
            <a:r>
              <a:rPr lang="en-US" dirty="0"/>
              <a:t>Structural genes corresponding to virtually any genetic trait can be identified by complementation from plasmid libraries.</a:t>
            </a:r>
          </a:p>
          <a:p>
            <a:r>
              <a:rPr lang="en-US" dirty="0"/>
              <a:t>Transformation can be carried out directly with synthetic oligonucleotides, permitting the convenient productions of numerous altered forms of proteins. These techniques have been extensively exploited in the analysis of gene regulation, structure-function relationships of proteins, chromosome structure, and other general questions in cell biology</a:t>
            </a:r>
          </a:p>
          <a:p>
            <a:r>
              <a:rPr lang="en-US" dirty="0"/>
              <a:t> .</a:t>
            </a:r>
          </a:p>
          <a:p>
            <a:endParaRPr lang="en-US" dirty="0"/>
          </a:p>
          <a:p>
            <a:endParaRPr lang="en-IN" dirty="0"/>
          </a:p>
        </p:txBody>
      </p:sp>
    </p:spTree>
    <p:extLst>
      <p:ext uri="{BB962C8B-B14F-4D97-AF65-F5344CB8AC3E}">
        <p14:creationId xmlns:p14="http://schemas.microsoft.com/office/powerpoint/2010/main" val="339005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D77C8-C5DF-4F35-90F0-53507D90567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27133B1-282A-4D25-901C-F32A0343C302}"/>
              </a:ext>
            </a:extLst>
          </p:cNvPr>
          <p:cNvSpPr>
            <a:spLocks noGrp="1"/>
          </p:cNvSpPr>
          <p:nvPr>
            <p:ph idx="1"/>
          </p:nvPr>
        </p:nvSpPr>
        <p:spPr/>
        <p:txBody>
          <a:bodyPr>
            <a:normAutofit lnSpcReduction="10000"/>
          </a:bodyPr>
          <a:lstStyle/>
          <a:p>
            <a:r>
              <a:rPr lang="en-US" dirty="0"/>
              <a:t> Yeast, as a simple, unicellular eukaryote developed to a unique powerful model system for biological research. Its prominent useful features are the cheap and easy cultivation, short generation times, the detailed genetic and biochemical knowledge accumulated in many years of research and the ease of the application of molecular techniques for its genetic manipulation. Therefore, this organism provides a highly suitable system to study basic biological processes that are relevant for many other higher eukaryotes.</a:t>
            </a:r>
          </a:p>
          <a:p>
            <a:r>
              <a:rPr lang="en-IN" dirty="0"/>
              <a:t>The whole Saccharomyces cerevisiae nuclear genome contains 16 chromosomes including more than 13 million bases. As all other eukaryotic organisms the yeast Saccharomyces cerevisiae contains an additional, extranuclear genome in the mitochondria.</a:t>
            </a:r>
            <a:endParaRPr lang="en-US" dirty="0"/>
          </a:p>
          <a:p>
            <a:endParaRPr lang="en-IN" dirty="0"/>
          </a:p>
        </p:txBody>
      </p:sp>
    </p:spTree>
    <p:extLst>
      <p:ext uri="{BB962C8B-B14F-4D97-AF65-F5344CB8AC3E}">
        <p14:creationId xmlns:p14="http://schemas.microsoft.com/office/powerpoint/2010/main" val="321890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23A48-AD31-43AD-AF1D-24D4E5D02545}"/>
              </a:ext>
            </a:extLst>
          </p:cNvPr>
          <p:cNvSpPr>
            <a:spLocks noGrp="1"/>
          </p:cNvSpPr>
          <p:nvPr>
            <p:ph type="title"/>
          </p:nvPr>
        </p:nvSpPr>
        <p:spPr/>
        <p:txBody>
          <a:bodyPr/>
          <a:lstStyle/>
          <a:p>
            <a:r>
              <a:rPr lang="en-IN" dirty="0"/>
              <a:t>. GROWTH AND LIFE CYCLES</a:t>
            </a:r>
          </a:p>
        </p:txBody>
      </p:sp>
      <p:sp>
        <p:nvSpPr>
          <p:cNvPr id="3" name="Content Placeholder 2">
            <a:extLst>
              <a:ext uri="{FF2B5EF4-FFF2-40B4-BE49-F238E27FC236}">
                <a16:creationId xmlns:a16="http://schemas.microsoft.com/office/drawing/2014/main" id="{F267FE1E-1BAA-4D30-822E-42637CA2CD57}"/>
              </a:ext>
            </a:extLst>
          </p:cNvPr>
          <p:cNvSpPr>
            <a:spLocks noGrp="1"/>
          </p:cNvSpPr>
          <p:nvPr>
            <p:ph idx="1"/>
          </p:nvPr>
        </p:nvSpPr>
        <p:spPr/>
        <p:txBody>
          <a:bodyPr/>
          <a:lstStyle/>
          <a:p>
            <a:r>
              <a:rPr lang="en-US" dirty="0"/>
              <a:t>Vegetative cell division of yeast characteristically occurs by budding, in which a daughter is initiated as an out growth from the mother cell, followed by nuclear division, cell-wall formation, and finally cell separation. The sizes of haploid and diploid cells vary with the phase of growth and from strain to strain.</a:t>
            </a:r>
          </a:p>
          <a:p>
            <a:r>
              <a:rPr lang="en-US" dirty="0"/>
              <a:t>"Normal" laboratory haploid strains have a doubling time of approximately 90 min. in complete YPD (1% yeast extract, 2% peptone, and 2% glucose) medium and approximately 140 min. in synthetic media during the exponential phase of growth at the optimum temperature of 30°C</a:t>
            </a:r>
            <a:endParaRPr lang="en-IN" dirty="0"/>
          </a:p>
        </p:txBody>
      </p:sp>
    </p:spTree>
    <p:extLst>
      <p:ext uri="{BB962C8B-B14F-4D97-AF65-F5344CB8AC3E}">
        <p14:creationId xmlns:p14="http://schemas.microsoft.com/office/powerpoint/2010/main" val="907186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99F1D-AB89-4B8C-B067-99EC0AE688FC}"/>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2C46B874-EF6E-4212-AE17-BC5075FB3A6E}"/>
              </a:ext>
            </a:extLst>
          </p:cNvPr>
          <p:cNvPicPr>
            <a:picLocks noGrp="1" noChangeAspect="1"/>
          </p:cNvPicPr>
          <p:nvPr>
            <p:ph idx="1"/>
          </p:nvPr>
        </p:nvPicPr>
        <p:blipFill>
          <a:blip r:embed="rId2"/>
          <a:stretch>
            <a:fillRect/>
          </a:stretch>
        </p:blipFill>
        <p:spPr>
          <a:xfrm>
            <a:off x="1261981" y="1825625"/>
            <a:ext cx="9668038" cy="4351338"/>
          </a:xfrm>
        </p:spPr>
      </p:pic>
    </p:spTree>
    <p:extLst>
      <p:ext uri="{BB962C8B-B14F-4D97-AF65-F5344CB8AC3E}">
        <p14:creationId xmlns:p14="http://schemas.microsoft.com/office/powerpoint/2010/main" val="1319272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6228C-7CD3-4F44-BECC-7DDDEC88D16A}"/>
              </a:ext>
            </a:extLst>
          </p:cNvPr>
          <p:cNvSpPr>
            <a:spLocks noGrp="1"/>
          </p:cNvSpPr>
          <p:nvPr>
            <p:ph type="title"/>
          </p:nvPr>
        </p:nvSpPr>
        <p:spPr/>
        <p:txBody>
          <a:bodyPr/>
          <a:lstStyle/>
          <a:p>
            <a:r>
              <a:rPr lang="en-IN" dirty="0"/>
              <a:t>. GENETIC ANALYSES</a:t>
            </a:r>
          </a:p>
        </p:txBody>
      </p:sp>
      <p:pic>
        <p:nvPicPr>
          <p:cNvPr id="5" name="Content Placeholder 4">
            <a:extLst>
              <a:ext uri="{FF2B5EF4-FFF2-40B4-BE49-F238E27FC236}">
                <a16:creationId xmlns:a16="http://schemas.microsoft.com/office/drawing/2014/main" id="{5ED59944-8072-4E02-BE43-972B7F492EE2}"/>
              </a:ext>
            </a:extLst>
          </p:cNvPr>
          <p:cNvPicPr>
            <a:picLocks noGrp="1" noChangeAspect="1"/>
          </p:cNvPicPr>
          <p:nvPr>
            <p:ph idx="1"/>
          </p:nvPr>
        </p:nvPicPr>
        <p:blipFill>
          <a:blip r:embed="rId2"/>
          <a:stretch>
            <a:fillRect/>
          </a:stretch>
        </p:blipFill>
        <p:spPr>
          <a:xfrm>
            <a:off x="1438183" y="1420427"/>
            <a:ext cx="9250532" cy="4756536"/>
          </a:xfrm>
        </p:spPr>
      </p:pic>
    </p:spTree>
    <p:extLst>
      <p:ext uri="{BB962C8B-B14F-4D97-AF65-F5344CB8AC3E}">
        <p14:creationId xmlns:p14="http://schemas.microsoft.com/office/powerpoint/2010/main" val="197025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F981-F0D7-4FEF-BF2C-E069840A4E0B}"/>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D0B6AFF3-E441-411D-9AB9-EE5113470A00}"/>
              </a:ext>
            </a:extLst>
          </p:cNvPr>
          <p:cNvPicPr>
            <a:picLocks noGrp="1" noChangeAspect="1"/>
          </p:cNvPicPr>
          <p:nvPr>
            <p:ph idx="1"/>
          </p:nvPr>
        </p:nvPicPr>
        <p:blipFill>
          <a:blip r:embed="rId2"/>
          <a:stretch>
            <a:fillRect/>
          </a:stretch>
        </p:blipFill>
        <p:spPr>
          <a:xfrm>
            <a:off x="1991117" y="1932157"/>
            <a:ext cx="3753175" cy="4351338"/>
          </a:xfrm>
        </p:spPr>
      </p:pic>
      <p:sp>
        <p:nvSpPr>
          <p:cNvPr id="6" name="TextBox 5">
            <a:extLst>
              <a:ext uri="{FF2B5EF4-FFF2-40B4-BE49-F238E27FC236}">
                <a16:creationId xmlns:a16="http://schemas.microsoft.com/office/drawing/2014/main" id="{CFE80D9B-BF82-440B-A524-76705CABC806}"/>
              </a:ext>
            </a:extLst>
          </p:cNvPr>
          <p:cNvSpPr txBox="1"/>
          <p:nvPr/>
        </p:nvSpPr>
        <p:spPr>
          <a:xfrm>
            <a:off x="7519386" y="2849732"/>
            <a:ext cx="1622394" cy="2031325"/>
          </a:xfrm>
          <a:prstGeom prst="rect">
            <a:avLst/>
          </a:prstGeom>
          <a:noFill/>
        </p:spPr>
        <p:txBody>
          <a:bodyPr wrap="square">
            <a:spAutoFit/>
          </a:bodyPr>
          <a:lstStyle/>
          <a:p>
            <a:r>
              <a:rPr lang="en-US" dirty="0"/>
              <a:t>When PD &gt; NPD, then the genes are on homologous chromosomes, because of the rarity of NPD</a:t>
            </a:r>
            <a:endParaRPr lang="en-IN" dirty="0"/>
          </a:p>
        </p:txBody>
      </p:sp>
    </p:spTree>
    <p:extLst>
      <p:ext uri="{BB962C8B-B14F-4D97-AF65-F5344CB8AC3E}">
        <p14:creationId xmlns:p14="http://schemas.microsoft.com/office/powerpoint/2010/main" val="2082502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DEEDC-CBCF-4A7C-8FE1-C5D2E9876FC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22A7954-4450-402E-AB45-3A3B4D2C73BF}"/>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59687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480</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Genetic analysis of Yeast</vt:lpstr>
      <vt:lpstr>PowerPoint Presentation</vt:lpstr>
      <vt:lpstr>PowerPoint Presentation</vt:lpstr>
      <vt:lpstr>. GROWTH AND LIFE CYCLES</vt:lpstr>
      <vt:lpstr>PowerPoint Presentation</vt:lpstr>
      <vt:lpstr>. GENETIC ANALYSES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analysis of Yeast</dc:title>
  <dc:creator>Manishi</dc:creator>
  <cp:lastModifiedBy>Manishi</cp:lastModifiedBy>
  <cp:revision>1</cp:revision>
  <dcterms:created xsi:type="dcterms:W3CDTF">2021-11-24T07:34:52Z</dcterms:created>
  <dcterms:modified xsi:type="dcterms:W3CDTF">2021-11-24T09:31:38Z</dcterms:modified>
</cp:coreProperties>
</file>