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Default Extension="xlsx" ContentType="application/vnd.openxmlformats-officedocument.spreadsheetml.sheet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1" r:id="rId2"/>
    <p:sldId id="257" r:id="rId3"/>
    <p:sldId id="258" r:id="rId4"/>
    <p:sldId id="259" r:id="rId5"/>
    <p:sldId id="277" r:id="rId6"/>
    <p:sldId id="260" r:id="rId7"/>
    <p:sldId id="285" r:id="rId8"/>
    <p:sldId id="286" r:id="rId9"/>
    <p:sldId id="261" r:id="rId10"/>
    <p:sldId id="262" r:id="rId11"/>
    <p:sldId id="263" r:id="rId12"/>
    <p:sldId id="264" r:id="rId13"/>
    <p:sldId id="267" r:id="rId14"/>
    <p:sldId id="268" r:id="rId15"/>
    <p:sldId id="278" r:id="rId16"/>
    <p:sldId id="269" r:id="rId17"/>
    <p:sldId id="270" r:id="rId18"/>
    <p:sldId id="279" r:id="rId19"/>
    <p:sldId id="271" r:id="rId20"/>
    <p:sldId id="272" r:id="rId21"/>
    <p:sldId id="273" r:id="rId22"/>
    <p:sldId id="274" r:id="rId23"/>
    <p:sldId id="282" r:id="rId24"/>
    <p:sldId id="276" r:id="rId25"/>
    <p:sldId id="284" r:id="rId26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1945\Desktop\New%20Microsoft%20Office%20Excel%20Worksheet%20(2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PowerPoint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1945\Desktop\New%20Microsoft%20Office%20Excel%20Worksheet%20(2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1945\Desktop\New%20Microsoft%20Office%20Excel%20Worksheet%20(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1945\Desktop\New%20Microsoft%20Office%20Excel%20Workshee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1945\Desktop\New%20Microsoft%20Office%20Excel%20Workshee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1945\Desktop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1723421337038753"/>
          <c:y val="5.6516112569262172E-2"/>
          <c:w val="0.78199428747877109"/>
          <c:h val="0.71676691455234764"/>
        </c:manualLayout>
      </c:layout>
      <c:barChart>
        <c:barDir val="col"/>
        <c:grouping val="clustered"/>
        <c:ser>
          <c:idx val="0"/>
          <c:order val="0"/>
          <c:tx>
            <c:strRef>
              <c:f>Sheet1!$B$3</c:f>
              <c:strCache>
                <c:ptCount val="1"/>
                <c:pt idx="0">
                  <c:v>Frequency</c:v>
                </c:pt>
              </c:strCache>
            </c:strRef>
          </c:tx>
          <c:spPr>
            <a:ln w="22225" cap="sq" cmpd="dbl">
              <a:gradFill>
                <a:gsLst>
                  <a:gs pos="0">
                    <a:schemeClr val="tx1"/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a:ln>
          </c:spPr>
          <c:cat>
            <c:strRef>
              <c:f>Sheet1!$C$2:$F$2</c:f>
              <c:strCache>
                <c:ptCount val="4"/>
                <c:pt idx="0">
                  <c:v>10-20</c:v>
                </c:pt>
                <c:pt idx="1">
                  <c:v>20-30</c:v>
                </c:pt>
                <c:pt idx="2">
                  <c:v>30-40</c:v>
                </c:pt>
                <c:pt idx="3">
                  <c:v>40-50</c:v>
                </c:pt>
              </c:strCache>
            </c:strRef>
          </c:cat>
          <c:val>
            <c:numRef>
              <c:f>Sheet1!$C$3:$F$3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</c:ser>
        <c:gapWidth val="0"/>
        <c:axId val="84151296"/>
        <c:axId val="84198912"/>
      </c:barChart>
      <c:catAx>
        <c:axId val="8415129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0"/>
            </a:pPr>
            <a:endParaRPr lang="en-US"/>
          </a:p>
        </c:txPr>
        <c:crossAx val="84198912"/>
        <c:crosses val="autoZero"/>
        <c:auto val="1"/>
        <c:lblAlgn val="ctr"/>
        <c:lblOffset val="100"/>
      </c:catAx>
      <c:valAx>
        <c:axId val="8419891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4151296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33785672234895886"/>
          <c:y val="2.222222222222223E-2"/>
          <c:w val="0.38629283489096577"/>
          <c:h val="0.91851851851851862"/>
        </c:manualLayout>
      </c:layout>
      <c:pieChart>
        <c:varyColors val="1"/>
        <c:ser>
          <c:idx val="0"/>
          <c:order val="0"/>
          <c:tx>
            <c:strRef>
              <c:f>Sheet1!$B$9</c:f>
              <c:strCache>
                <c:ptCount val="1"/>
                <c:pt idx="0">
                  <c:v>Degree</c:v>
                </c:pt>
              </c:strCache>
            </c:strRef>
          </c:tx>
          <c:cat>
            <c:strRef>
              <c:f>Sheet1!$A$10:$A$13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AB</c:v>
                </c:pt>
                <c:pt idx="3">
                  <c:v>O</c:v>
                </c:pt>
              </c:strCache>
            </c:strRef>
          </c:cat>
          <c:val>
            <c:numRef>
              <c:f>Sheet1!$B$10:$B$13</c:f>
              <c:numCache>
                <c:formatCode>General</c:formatCode>
                <c:ptCount val="4"/>
                <c:pt idx="0">
                  <c:v>72</c:v>
                </c:pt>
                <c:pt idx="1">
                  <c:v>108</c:v>
                </c:pt>
                <c:pt idx="2">
                  <c:v>72</c:v>
                </c:pt>
                <c:pt idx="3">
                  <c:v>108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83146677845824812"/>
          <c:y val="4.563575386410032E-2"/>
          <c:w val="0.15927396228249252"/>
          <c:h val="0.9308579760863227"/>
        </c:manualLayout>
      </c:layout>
      <c:txPr>
        <a:bodyPr/>
        <a:lstStyle/>
        <a:p>
          <a:pPr>
            <a:defRPr sz="2800"/>
          </a:pPr>
          <a:endParaRPr lang="en-US"/>
        </a:p>
      </c:txPr>
    </c:legend>
    <c:plotVisOnly val="1"/>
  </c:chart>
  <c:spPr>
    <a:noFill/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800" dirty="0" smtClean="0"/>
              <a:t>Pie</a:t>
            </a:r>
            <a:r>
              <a:rPr lang="en-US" sz="2800" baseline="0" dirty="0" smtClean="0"/>
              <a:t> Chart</a:t>
            </a:r>
            <a:endParaRPr lang="en-US" sz="2800" dirty="0"/>
          </a:p>
        </c:rich>
      </c:tx>
      <c:layout>
        <c:manualLayout>
          <c:xMode val="edge"/>
          <c:yMode val="edge"/>
          <c:x val="0.23663841807909608"/>
          <c:y val="1.7543859649122813E-2"/>
        </c:manualLayout>
      </c:layout>
    </c:title>
    <c:plotArea>
      <c:layout>
        <c:manualLayout>
          <c:layoutTarget val="inner"/>
          <c:xMode val="edge"/>
          <c:yMode val="edge"/>
          <c:x val="3.3898305084745776E-2"/>
          <c:y val="0.1753656121932127"/>
          <c:w val="0.7288840695760489"/>
          <c:h val="0.75445894921029621"/>
        </c:manualLayout>
      </c:layout>
      <c:pieChart>
        <c:varyColors val="1"/>
        <c:ser>
          <c:idx val="0"/>
          <c:order val="0"/>
          <c:tx>
            <c:strRef>
              <c:f>'[Chart in Microsoft Office PowerPoint]Sheet1'!$B$9</c:f>
              <c:strCache>
                <c:ptCount val="1"/>
                <c:pt idx="0">
                  <c:v>Degree</c:v>
                </c:pt>
              </c:strCache>
            </c:strRef>
          </c:tx>
          <c:cat>
            <c:strRef>
              <c:f>'[Chart in Microsoft Office PowerPoint]Sheet1'!$A$10:$A$13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AB</c:v>
                </c:pt>
                <c:pt idx="3">
                  <c:v>O</c:v>
                </c:pt>
              </c:strCache>
            </c:strRef>
          </c:cat>
          <c:val>
            <c:numRef>
              <c:f>'[Chart in Microsoft Office PowerPoint]Sheet1'!$B$10:$B$13</c:f>
              <c:numCache>
                <c:formatCode>General</c:formatCode>
                <c:ptCount val="4"/>
                <c:pt idx="0">
                  <c:v>72</c:v>
                </c:pt>
                <c:pt idx="1">
                  <c:v>108</c:v>
                </c:pt>
                <c:pt idx="2">
                  <c:v>72</c:v>
                </c:pt>
                <c:pt idx="3">
                  <c:v>108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6211997864673708"/>
          <c:y val="8.8659805682184512E-2"/>
          <c:w val="0.18703256372614441"/>
          <c:h val="0.84015103375235989"/>
        </c:manualLayout>
      </c:layout>
      <c:txPr>
        <a:bodyPr/>
        <a:lstStyle/>
        <a:p>
          <a:pPr>
            <a:defRPr sz="2400"/>
          </a:pPr>
          <a:endParaRPr lang="en-US"/>
        </a:p>
      </c:txPr>
    </c:legend>
    <c:plotVisOnly val="1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3200" dirty="0"/>
              <a:t>Histogram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3867016622922114E-2"/>
          <c:y val="0.16570428696412948"/>
          <c:w val="0.86137989695732475"/>
          <c:h val="0.68888597258675999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</c:v>
                </c:pt>
              </c:strCache>
            </c:strRef>
          </c:tx>
          <c:spPr>
            <a:gradFill>
              <a:gsLst>
                <a:gs pos="0">
                  <a:srgbClr val="4F81BD">
                    <a:tint val="66000"/>
                    <a:satMod val="160000"/>
                  </a:srgbClr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5400000" scaled="0"/>
            </a:gradFill>
            <a:ln>
              <a:solidFill>
                <a:sysClr val="window" lastClr="FFFFFF">
                  <a:alpha val="0"/>
                </a:sysClr>
              </a:solidFill>
            </a:ln>
          </c:spPr>
          <c:dPt>
            <c:idx val="0"/>
            <c:spPr>
              <a:solidFill>
                <a:srgbClr val="FFFF00"/>
              </a:solidFill>
              <a:ln>
                <a:solidFill>
                  <a:sysClr val="window" lastClr="FFFFFF">
                    <a:alpha val="0"/>
                  </a:sysClr>
                </a:solidFill>
              </a:ln>
            </c:spPr>
          </c:dPt>
          <c:dPt>
            <c:idx val="1"/>
            <c:spPr>
              <a:solidFill>
                <a:srgbClr val="C00000"/>
              </a:solidFill>
              <a:ln>
                <a:solidFill>
                  <a:sysClr val="window" lastClr="FFFFFF">
                    <a:alpha val="0"/>
                  </a:sysClr>
                </a:solidFill>
              </a:ln>
            </c:spPr>
          </c:dPt>
          <c:dPt>
            <c:idx val="2"/>
            <c:spPr>
              <a:solidFill>
                <a:srgbClr val="C00000"/>
              </a:solidFill>
              <a:ln>
                <a:solidFill>
                  <a:sysClr val="window" lastClr="FFFFFF">
                    <a:alpha val="0"/>
                  </a:sysClr>
                </a:solidFill>
              </a:ln>
            </c:spPr>
          </c:dPt>
          <c:dPt>
            <c:idx val="3"/>
            <c:spPr>
              <a:solidFill>
                <a:srgbClr val="FFC000"/>
              </a:solidFill>
              <a:ln>
                <a:solidFill>
                  <a:sysClr val="window" lastClr="FFFFFF">
                    <a:alpha val="0"/>
                  </a:sysClr>
                </a:solidFill>
              </a:ln>
            </c:spPr>
          </c:dPt>
          <c:dPt>
            <c:idx val="4"/>
            <c:spPr>
              <a:solidFill>
                <a:srgbClr val="FFC000"/>
              </a:solidFill>
              <a:ln>
                <a:solidFill>
                  <a:sysClr val="window" lastClr="FFFFFF">
                    <a:alpha val="0"/>
                  </a:sysClr>
                </a:solidFill>
              </a:ln>
            </c:spPr>
          </c:dPt>
          <c:dPt>
            <c:idx val="5"/>
            <c:spPr>
              <a:solidFill>
                <a:srgbClr val="FFC000"/>
              </a:solidFill>
              <a:ln>
                <a:solidFill>
                  <a:sysClr val="window" lastClr="FFFFFF">
                    <a:alpha val="0"/>
                  </a:sysClr>
                </a:solidFill>
              </a:ln>
            </c:spPr>
          </c:dPt>
          <c:cat>
            <c:strRef>
              <c:f>Sheet1!$A$2:$A$11</c:f>
              <c:strCache>
                <c:ptCount val="10"/>
                <c:pt idx="0">
                  <c:v>10-20</c:v>
                </c:pt>
                <c:pt idx="1">
                  <c:v>20-30</c:v>
                </c:pt>
                <c:pt idx="2">
                  <c:v>30-40</c:v>
                </c:pt>
                <c:pt idx="3">
                  <c:v>40-50</c:v>
                </c:pt>
                <c:pt idx="4">
                  <c:v>50-60</c:v>
                </c:pt>
                <c:pt idx="5">
                  <c:v>60-70</c:v>
                </c:pt>
                <c:pt idx="6">
                  <c:v>70-80</c:v>
                </c:pt>
                <c:pt idx="7">
                  <c:v>80-90</c:v>
                </c:pt>
                <c:pt idx="8">
                  <c:v>90-100</c:v>
                </c:pt>
                <c:pt idx="9">
                  <c:v>100-110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10</c:v>
                </c:pt>
                <c:pt idx="1">
                  <c:v>15</c:v>
                </c:pt>
                <c:pt idx="2">
                  <c:v>15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13</c:v>
                </c:pt>
                <c:pt idx="7">
                  <c:v>13</c:v>
                </c:pt>
                <c:pt idx="8">
                  <c:v>13</c:v>
                </c:pt>
                <c:pt idx="9">
                  <c:v>13</c:v>
                </c:pt>
              </c:numCache>
            </c:numRef>
          </c:val>
        </c:ser>
        <c:gapWidth val="0"/>
        <c:axId val="84359808"/>
        <c:axId val="84419328"/>
      </c:barChart>
      <c:catAx>
        <c:axId val="843598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4419328"/>
        <c:crosses val="autoZero"/>
        <c:auto val="1"/>
        <c:lblAlgn val="ctr"/>
        <c:lblOffset val="100"/>
      </c:catAx>
      <c:valAx>
        <c:axId val="8441932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4359808"/>
        <c:crosses val="autoZero"/>
        <c:crossBetween val="between"/>
      </c:valAx>
    </c:plotArea>
    <c:plotVisOnly val="1"/>
  </c:chart>
  <c:spPr>
    <a:solidFill>
      <a:schemeClr val="accent6">
        <a:lumMod val="60000"/>
        <a:lumOff val="40000"/>
      </a:schemeClr>
    </a:solidFill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7.3468180607858799E-2"/>
          <c:y val="6.3697246177561131E-2"/>
          <c:w val="0.89996177108296249"/>
          <c:h val="0.80804649418822649"/>
        </c:manualLayout>
      </c:layout>
      <c:barChart>
        <c:barDir val="col"/>
        <c:grouping val="clustered"/>
        <c:ser>
          <c:idx val="0"/>
          <c:order val="0"/>
          <c:tx>
            <c:strRef>
              <c:f>Sheet1!$B$22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spPr>
              <a:solidFill>
                <a:schemeClr val="tx1"/>
              </a:solidFill>
            </c:spPr>
          </c:dPt>
          <c:dPt>
            <c:idx val="1"/>
            <c:spPr>
              <a:solidFill>
                <a:schemeClr val="bg2">
                  <a:lumMod val="90000"/>
                </a:schemeClr>
              </a:solidFill>
            </c:spPr>
          </c:dPt>
          <c:dPt>
            <c:idx val="2"/>
            <c:spPr>
              <a:solidFill>
                <a:schemeClr val="bg2">
                  <a:lumMod val="90000"/>
                </a:schemeClr>
              </a:solidFill>
            </c:spPr>
          </c:dPt>
          <c:dPt>
            <c:idx val="3"/>
            <c:spPr>
              <a:solidFill>
                <a:srgbClr val="002060"/>
              </a:solidFill>
            </c:spPr>
          </c:dPt>
          <c:cat>
            <c:strRef>
              <c:f>Sheet1!$A$23:$A$29</c:f>
              <c:strCache>
                <c:ptCount val="7"/>
                <c:pt idx="0">
                  <c:v>5-10</c:v>
                </c:pt>
                <c:pt idx="1">
                  <c:v>10-15</c:v>
                </c:pt>
                <c:pt idx="2">
                  <c:v>15-20</c:v>
                </c:pt>
                <c:pt idx="3">
                  <c:v>20-25</c:v>
                </c:pt>
                <c:pt idx="4">
                  <c:v>25-30</c:v>
                </c:pt>
                <c:pt idx="5">
                  <c:v>30-35</c:v>
                </c:pt>
                <c:pt idx="6">
                  <c:v>35-40</c:v>
                </c:pt>
              </c:strCache>
            </c:strRef>
          </c:cat>
          <c:val>
            <c:numRef>
              <c:f>Sheet1!$B$23:$B$29</c:f>
              <c:numCache>
                <c:formatCode>General</c:formatCode>
                <c:ptCount val="7"/>
                <c:pt idx="0">
                  <c:v>10</c:v>
                </c:pt>
                <c:pt idx="1">
                  <c:v>15</c:v>
                </c:pt>
                <c:pt idx="2">
                  <c:v>15</c:v>
                </c:pt>
                <c:pt idx="3">
                  <c:v>12</c:v>
                </c:pt>
                <c:pt idx="4">
                  <c:v>14</c:v>
                </c:pt>
                <c:pt idx="5">
                  <c:v>14</c:v>
                </c:pt>
                <c:pt idx="6">
                  <c:v>14</c:v>
                </c:pt>
              </c:numCache>
            </c:numRef>
          </c:val>
        </c:ser>
        <c:gapWidth val="0"/>
        <c:axId val="143196544"/>
        <c:axId val="143216000"/>
      </c:barChart>
      <c:catAx>
        <c:axId val="1431965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43216000"/>
        <c:crosses val="autoZero"/>
        <c:auto val="1"/>
        <c:lblAlgn val="ctr"/>
        <c:lblOffset val="100"/>
      </c:catAx>
      <c:valAx>
        <c:axId val="14321600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43196544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noFill/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213697506561675"/>
          <c:y val="4.9051251406074255E-2"/>
          <c:w val="0.7322641076115487"/>
          <c:h val="0.7948020950506185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Maize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Rice 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Wheat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overlap val="100"/>
        <c:axId val="63950208"/>
        <c:axId val="63952000"/>
      </c:barChart>
      <c:catAx>
        <c:axId val="63950208"/>
        <c:scaling>
          <c:orientation val="minMax"/>
        </c:scaling>
        <c:axPos val="b"/>
        <c:numFmt formatCode="General" sourceLinked="1"/>
        <c:tickLblPos val="nextTo"/>
        <c:crossAx val="63952000"/>
        <c:crosses val="autoZero"/>
        <c:auto val="1"/>
        <c:lblAlgn val="ctr"/>
        <c:lblOffset val="100"/>
      </c:catAx>
      <c:valAx>
        <c:axId val="63952000"/>
        <c:scaling>
          <c:orientation val="minMax"/>
        </c:scaling>
        <c:axPos val="l"/>
        <c:numFmt formatCode="General" sourceLinked="1"/>
        <c:tickLblPos val="nextTo"/>
        <c:crossAx val="63950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440108267716563"/>
          <c:y val="0.31860341676040504"/>
          <c:w val="0.15559891732283473"/>
          <c:h val="0.37618567210348725"/>
        </c:manualLayout>
      </c:layout>
    </c:legend>
    <c:plotVisOnly val="1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Sheet1!$A$13</c:f>
              <c:strCache>
                <c:ptCount val="1"/>
                <c:pt idx="0">
                  <c:v>Wheat</c:v>
                </c:pt>
              </c:strCache>
            </c:strRef>
          </c:tx>
          <c:cat>
            <c:numRef>
              <c:f>Sheet1!$B$12:$E$12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</c:numCache>
            </c:numRef>
          </c:cat>
          <c:val>
            <c:numRef>
              <c:f>Sheet1!$B$13:$E$13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Sheet1!$A$14</c:f>
              <c:strCache>
                <c:ptCount val="1"/>
                <c:pt idx="0">
                  <c:v>Rice</c:v>
                </c:pt>
              </c:strCache>
            </c:strRef>
          </c:tx>
          <c:cat>
            <c:numRef>
              <c:f>Sheet1!$B$12:$E$12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</c:numCache>
            </c:numRef>
          </c:cat>
          <c:val>
            <c:numRef>
              <c:f>Sheet1!$B$14:$E$14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Sheet1!$A$15</c:f>
              <c:strCache>
                <c:ptCount val="1"/>
                <c:pt idx="0">
                  <c:v>Maize</c:v>
                </c:pt>
              </c:strCache>
            </c:strRef>
          </c:tx>
          <c:cat>
            <c:numRef>
              <c:f>Sheet1!$B$12:$E$12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</c:numCache>
            </c:numRef>
          </c:cat>
          <c:val>
            <c:numRef>
              <c:f>Sheet1!$B$15:$E$15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overlap val="100"/>
        <c:axId val="101758464"/>
        <c:axId val="101760000"/>
      </c:barChart>
      <c:catAx>
        <c:axId val="101758464"/>
        <c:scaling>
          <c:orientation val="minMax"/>
        </c:scaling>
        <c:axPos val="b"/>
        <c:numFmt formatCode="General" sourceLinked="1"/>
        <c:tickLblPos val="nextTo"/>
        <c:crossAx val="101760000"/>
        <c:crosses val="autoZero"/>
        <c:auto val="1"/>
        <c:lblAlgn val="ctr"/>
        <c:lblOffset val="100"/>
      </c:catAx>
      <c:valAx>
        <c:axId val="101760000"/>
        <c:scaling>
          <c:orientation val="minMax"/>
        </c:scaling>
        <c:axPos val="l"/>
        <c:numFmt formatCode="General" sourceLinked="1"/>
        <c:tickLblPos val="nextTo"/>
        <c:crossAx val="101758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048360193293546"/>
          <c:y val="0.13831291921843106"/>
          <c:w val="0.17017060367454062"/>
          <c:h val="0.48726268591426097"/>
        </c:manualLayout>
      </c:layout>
    </c:legend>
    <c:plotVisOnly val="1"/>
  </c:chart>
  <c:spPr>
    <a:noFill/>
    <a:ln>
      <a:noFill/>
    </a:ln>
  </c:spPr>
  <c:txPr>
    <a:bodyPr/>
    <a:lstStyle/>
    <a:p>
      <a:pPr>
        <a:defRPr sz="2400" baseline="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154330708661425"/>
          <c:y val="6.9978674540682434E-2"/>
          <c:w val="0.66744110892388486"/>
          <c:h val="0.74387204724409484"/>
        </c:manualLayout>
      </c:layout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Wheat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60</c:v>
                </c:pt>
                <c:pt idx="2">
                  <c:v>40</c:v>
                </c:pt>
                <c:pt idx="3">
                  <c:v>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Rice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</c:v>
                </c:pt>
                <c:pt idx="1">
                  <c:v>20</c:v>
                </c:pt>
                <c:pt idx="2">
                  <c:v>20</c:v>
                </c:pt>
                <c:pt idx="3">
                  <c:v>30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Maize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40</c:v>
                </c:pt>
                <c:pt idx="3">
                  <c:v>30</c:v>
                </c:pt>
              </c:numCache>
            </c:numRef>
          </c:val>
        </c:ser>
        <c:overlap val="100"/>
        <c:axId val="64002304"/>
        <c:axId val="64016384"/>
      </c:barChart>
      <c:catAx>
        <c:axId val="64002304"/>
        <c:scaling>
          <c:orientation val="minMax"/>
        </c:scaling>
        <c:axPos val="b"/>
        <c:numFmt formatCode="General" sourceLinked="1"/>
        <c:tickLblPos val="nextTo"/>
        <c:crossAx val="64016384"/>
        <c:crosses val="autoZero"/>
        <c:auto val="1"/>
        <c:lblAlgn val="ctr"/>
        <c:lblOffset val="100"/>
      </c:catAx>
      <c:valAx>
        <c:axId val="64016384"/>
        <c:scaling>
          <c:orientation val="minMax"/>
        </c:scaling>
        <c:axPos val="l"/>
        <c:numFmt formatCode="0%" sourceLinked="1"/>
        <c:tickLblPos val="nextTo"/>
        <c:crossAx val="64002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680299521383368"/>
          <c:y val="0.20739739173228358"/>
          <c:w val="0.21319700478616649"/>
          <c:h val="0.26853838582677175"/>
        </c:manualLayout>
      </c:layout>
    </c:legend>
    <c:plotVisOnly val="1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6174885336302669"/>
          <c:y val="8.4119243617275116E-2"/>
          <c:w val="0.64683846337389705"/>
          <c:h val="0.73038505130040565"/>
        </c:manualLayout>
      </c:layout>
      <c:barChart>
        <c:barDir val="col"/>
        <c:grouping val="percentStacked"/>
        <c:ser>
          <c:idx val="0"/>
          <c:order val="0"/>
          <c:tx>
            <c:strRef>
              <c:f>Sheet1!$B$4</c:f>
              <c:strCache>
                <c:ptCount val="1"/>
                <c:pt idx="0">
                  <c:v>Wheat</c:v>
                </c:pt>
              </c:strCache>
            </c:strRef>
          </c:tx>
          <c:cat>
            <c:numLit>
              <c:formatCode>General</c:formatCode>
              <c:ptCount val="4"/>
              <c:pt idx="0">
                <c:v>2005</c:v>
              </c:pt>
              <c:pt idx="1">
                <c:v>2010</c:v>
              </c:pt>
              <c:pt idx="2">
                <c:v>2015</c:v>
              </c:pt>
              <c:pt idx="3">
                <c:v>2020</c:v>
              </c:pt>
            </c:numLit>
          </c:cat>
          <c:val>
            <c:numRef>
              <c:f>Sheet1!$C$4:$F$4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Rice</c:v>
                </c:pt>
              </c:strCache>
            </c:strRef>
          </c:tx>
          <c:cat>
            <c:numLit>
              <c:formatCode>General</c:formatCode>
              <c:ptCount val="4"/>
              <c:pt idx="0">
                <c:v>2005</c:v>
              </c:pt>
              <c:pt idx="1">
                <c:v>2010</c:v>
              </c:pt>
              <c:pt idx="2">
                <c:v>2015</c:v>
              </c:pt>
              <c:pt idx="3">
                <c:v>2020</c:v>
              </c:pt>
            </c:numLit>
          </c:cat>
          <c:val>
            <c:numRef>
              <c:f>Sheet1!$C$5:$F$5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Maize</c:v>
                </c:pt>
              </c:strCache>
            </c:strRef>
          </c:tx>
          <c:cat>
            <c:numLit>
              <c:formatCode>General</c:formatCode>
              <c:ptCount val="4"/>
              <c:pt idx="0">
                <c:v>2005</c:v>
              </c:pt>
              <c:pt idx="1">
                <c:v>2010</c:v>
              </c:pt>
              <c:pt idx="2">
                <c:v>2015</c:v>
              </c:pt>
              <c:pt idx="3">
                <c:v>2020</c:v>
              </c:pt>
            </c:numLit>
          </c:cat>
          <c:val>
            <c:numRef>
              <c:f>Sheet1!$C$6:$F$6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</c:ser>
        <c:overlap val="100"/>
        <c:axId val="102503168"/>
        <c:axId val="102504704"/>
      </c:barChart>
      <c:catAx>
        <c:axId val="102503168"/>
        <c:scaling>
          <c:orientation val="minMax"/>
        </c:scaling>
        <c:axPos val="b"/>
        <c:numFmt formatCode="General" sourceLinked="1"/>
        <c:tickLblPos val="nextTo"/>
        <c:crossAx val="102504704"/>
        <c:crosses val="autoZero"/>
        <c:lblAlgn val="ctr"/>
        <c:lblOffset val="100"/>
        <c:tickLblSkip val="1"/>
      </c:catAx>
      <c:valAx>
        <c:axId val="102504704"/>
        <c:scaling>
          <c:orientation val="minMax"/>
        </c:scaling>
        <c:axPos val="l"/>
        <c:numFmt formatCode="0%" sourceLinked="1"/>
        <c:tickLblPos val="nextTo"/>
        <c:crossAx val="102503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733423473580955"/>
          <c:y val="0.32857492245287551"/>
          <c:w val="0.2025647551631804"/>
          <c:h val="0.34284985683607733"/>
        </c:manualLayout>
      </c:layout>
    </c:legend>
    <c:plotVisOnly val="1"/>
  </c:chart>
  <c:txPr>
    <a:bodyPr/>
    <a:lstStyle/>
    <a:p>
      <a:pPr>
        <a:defRPr sz="20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6052567027252438E-2"/>
          <c:y val="6.4482473964947953E-2"/>
          <c:w val="0.78750275958495819"/>
          <c:h val="0.6998298196596397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Variable 1</c:v>
                </c:pt>
                <c:pt idx="1">
                  <c:v>Variable 2</c:v>
                </c:pt>
                <c:pt idx="2">
                  <c:v>Variable 3</c:v>
                </c:pt>
                <c:pt idx="3">
                  <c:v>Variable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Variable 1</c:v>
                </c:pt>
                <c:pt idx="1">
                  <c:v>Variable 2</c:v>
                </c:pt>
                <c:pt idx="2">
                  <c:v>Variable 3</c:v>
                </c:pt>
                <c:pt idx="3">
                  <c:v>Variable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Variable 1</c:v>
                </c:pt>
                <c:pt idx="1">
                  <c:v>Variable 2</c:v>
                </c:pt>
                <c:pt idx="2">
                  <c:v>Variable 3</c:v>
                </c:pt>
                <c:pt idx="3">
                  <c:v>Variable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64145280"/>
        <c:axId val="64146816"/>
      </c:barChart>
      <c:catAx>
        <c:axId val="64145280"/>
        <c:scaling>
          <c:orientation val="minMax"/>
        </c:scaling>
        <c:axPos val="b"/>
        <c:tickLblPos val="nextTo"/>
        <c:crossAx val="64146816"/>
        <c:crosses val="autoZero"/>
        <c:auto val="1"/>
        <c:lblAlgn val="ctr"/>
        <c:lblOffset val="100"/>
      </c:catAx>
      <c:valAx>
        <c:axId val="64146816"/>
        <c:scaling>
          <c:orientation val="minMax"/>
        </c:scaling>
        <c:axPos val="l"/>
        <c:numFmt formatCode="General" sourceLinked="1"/>
        <c:tickLblPos val="nextTo"/>
        <c:crossAx val="64145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822822380847287"/>
          <c:y val="3.3245068156802941E-2"/>
          <c:w val="0.12865651139401962"/>
          <c:h val="0.22383223266446539"/>
        </c:manualLayout>
      </c:layout>
    </c:legend>
    <c:plotVisOnly val="1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9619238599847921"/>
          <c:y val="5.4249927092446804E-2"/>
          <c:w val="0.60830242598179907"/>
          <c:h val="0.70192884222805518"/>
        </c:manualLayout>
      </c:layout>
      <c:barChart>
        <c:barDir val="col"/>
        <c:grouping val="clustered"/>
        <c:ser>
          <c:idx val="0"/>
          <c:order val="0"/>
          <c:tx>
            <c:strRef>
              <c:f>Sheet1!$B$4</c:f>
              <c:strCache>
                <c:ptCount val="1"/>
                <c:pt idx="0">
                  <c:v>Wheat</c:v>
                </c:pt>
              </c:strCache>
            </c:strRef>
          </c:tx>
          <c:cat>
            <c:numLit>
              <c:formatCode>General</c:formatCode>
              <c:ptCount val="4"/>
              <c:pt idx="0">
                <c:v>2005</c:v>
              </c:pt>
              <c:pt idx="1">
                <c:v>2010</c:v>
              </c:pt>
              <c:pt idx="2">
                <c:v>2015</c:v>
              </c:pt>
              <c:pt idx="3">
                <c:v>2020</c:v>
              </c:pt>
            </c:numLit>
          </c:cat>
          <c:val>
            <c:numRef>
              <c:f>Sheet1!$C$4:$F$4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Rice</c:v>
                </c:pt>
              </c:strCache>
            </c:strRef>
          </c:tx>
          <c:cat>
            <c:numLit>
              <c:formatCode>General</c:formatCode>
              <c:ptCount val="4"/>
              <c:pt idx="0">
                <c:v>2005</c:v>
              </c:pt>
              <c:pt idx="1">
                <c:v>2010</c:v>
              </c:pt>
              <c:pt idx="2">
                <c:v>2015</c:v>
              </c:pt>
              <c:pt idx="3">
                <c:v>2020</c:v>
              </c:pt>
            </c:numLit>
          </c:cat>
          <c:val>
            <c:numRef>
              <c:f>Sheet1!$C$5:$F$5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Maize</c:v>
                </c:pt>
              </c:strCache>
            </c:strRef>
          </c:tx>
          <c:cat>
            <c:numLit>
              <c:formatCode>General</c:formatCode>
              <c:ptCount val="4"/>
              <c:pt idx="0">
                <c:v>2005</c:v>
              </c:pt>
              <c:pt idx="1">
                <c:v>2010</c:v>
              </c:pt>
              <c:pt idx="2">
                <c:v>2015</c:v>
              </c:pt>
              <c:pt idx="3">
                <c:v>2020</c:v>
              </c:pt>
            </c:numLit>
          </c:cat>
          <c:val>
            <c:numRef>
              <c:f>Sheet1!$C$6:$F$6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</c:ser>
        <c:axId val="102608896"/>
        <c:axId val="102610432"/>
      </c:barChart>
      <c:catAx>
        <c:axId val="102608896"/>
        <c:scaling>
          <c:orientation val="minMax"/>
        </c:scaling>
        <c:axPos val="b"/>
        <c:numFmt formatCode="General" sourceLinked="1"/>
        <c:tickLblPos val="nextTo"/>
        <c:crossAx val="102610432"/>
        <c:crosses val="autoZero"/>
        <c:auto val="1"/>
        <c:lblAlgn val="ctr"/>
        <c:lblOffset val="100"/>
      </c:catAx>
      <c:valAx>
        <c:axId val="102610432"/>
        <c:scaling>
          <c:orientation val="minMax"/>
        </c:scaling>
        <c:axPos val="l"/>
        <c:numFmt formatCode="General" sourceLinked="1"/>
        <c:tickLblPos val="nextTo"/>
        <c:crossAx val="102608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480106458655318"/>
          <c:y val="7.2703412073491078E-4"/>
          <c:w val="0.21669548899845475"/>
          <c:h val="0.30965704286964146"/>
        </c:manualLayout>
      </c:layout>
    </c:legend>
    <c:plotVisOnly val="1"/>
  </c:chart>
  <c:txPr>
    <a:bodyPr/>
    <a:lstStyle/>
    <a:p>
      <a:pPr>
        <a:defRPr sz="24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D5A6-3068-4B65-8AA5-4FBDB1E3287C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4B3EA-A083-443D-B644-74E25B663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4B3EA-A083-443D-B644-74E25B66352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4B3EA-A083-443D-B644-74E25B66352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IN" sz="6600" dirty="0" smtClean="0">
                <a:solidFill>
                  <a:srgbClr val="002060"/>
                </a:solidFill>
                <a:latin typeface="Arial Rounded MT Bold" pitchFamily="34" charset="0"/>
              </a:rPr>
              <a:t>Graphical </a:t>
            </a:r>
            <a:r>
              <a:rPr lang="en-IN" sz="6600" dirty="0" smtClean="0">
                <a:solidFill>
                  <a:srgbClr val="002060"/>
                </a:solidFill>
                <a:latin typeface="Arial Rounded MT Bold" pitchFamily="34" charset="0"/>
              </a:rPr>
              <a:t>Representation of Data</a:t>
            </a:r>
            <a:endParaRPr lang="en-US" sz="66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en-IN" dirty="0" smtClean="0"/>
              <a:t> </a:t>
            </a:r>
            <a:r>
              <a:rPr lang="en-IN" dirty="0" err="1" smtClean="0"/>
              <a:t>i</a:t>
            </a:r>
            <a:r>
              <a:rPr lang="en-IN" dirty="0" smtClean="0"/>
              <a:t>) 	Histogram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IN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Exercise no. </a:t>
            </a:r>
            <a:r>
              <a:rPr lang="en-IN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5: Draw the histogram for 				following frequency table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590800"/>
          <a:ext cx="822959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816"/>
                <a:gridCol w="1571946"/>
                <a:gridCol w="1664413"/>
                <a:gridCol w="1479478"/>
                <a:gridCol w="1571946"/>
              </a:tblGrid>
              <a:tr h="685800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Class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Interval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–20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25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25 –40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IN" sz="2400" b="1" dirty="0" smtClean="0"/>
                        <a:t>Frequency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10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30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12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42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en-IN" dirty="0" smtClean="0"/>
              <a:t> </a:t>
            </a:r>
            <a:r>
              <a:rPr lang="en-IN" dirty="0" err="1" smtClean="0"/>
              <a:t>i</a:t>
            </a:r>
            <a:r>
              <a:rPr lang="en-IN" dirty="0" smtClean="0"/>
              <a:t>) 	</a:t>
            </a:r>
            <a:r>
              <a:rPr lang="en-IN" dirty="0" smtClean="0"/>
              <a:t>Histogram - </a:t>
            </a:r>
            <a:r>
              <a:rPr lang="en-IN" sz="31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Exercise no. </a:t>
            </a:r>
            <a:r>
              <a:rPr lang="en-IN" sz="31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5: Solution</a:t>
            </a:r>
            <a:r>
              <a:rPr lang="en-IN" sz="3100" dirty="0" smtClean="0"/>
              <a:t> 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IN" dirty="0" smtClean="0"/>
              <a:t>	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905001"/>
          <a:ext cx="2971800" cy="4837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765"/>
                <a:gridCol w="1515035"/>
              </a:tblGrid>
              <a:tr h="786446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Class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Interval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Frequency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3451">
                <a:tc>
                  <a:txBody>
                    <a:bodyPr/>
                    <a:lstStyle/>
                    <a:p>
                      <a:pPr algn="ctr"/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  <a:tr h="573451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15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</a:tr>
              <a:tr h="5734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15 – 20 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</a:tr>
              <a:tr h="5734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– 25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  <a:tr h="5734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– 30 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</a:tr>
              <a:tr h="573451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– 35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/>
                        <a:t>14</a:t>
                      </a:r>
                      <a:endParaRPr lang="en-US" sz="2400" b="0" dirty="0"/>
                    </a:p>
                  </a:txBody>
                  <a:tcPr/>
                </a:tc>
              </a:tr>
              <a:tr h="573451">
                <a:tc>
                  <a:txBody>
                    <a:bodyPr/>
                    <a:lstStyle/>
                    <a:p>
                      <a:pPr algn="ctr"/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35 – 40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/>
                        <a:t>14</a:t>
                      </a:r>
                      <a:endParaRPr lang="en-US" sz="24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3505200" y="1905000"/>
          <a:ext cx="5257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219200" y="1143000"/>
            <a:ext cx="1295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/>
              <a:t>Table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4724400" y="1143000"/>
            <a:ext cx="2971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 smtClean="0"/>
              <a:t>Histogram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7" grpId="1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en-IN" sz="3600" dirty="0" smtClean="0"/>
              <a:t>ii) 	Frequency Polygon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IN" dirty="0" smtClean="0"/>
              <a:t>	ii) 	Divided Bar Diagram –</a:t>
            </a:r>
          </a:p>
          <a:p>
            <a:pPr>
              <a:buNone/>
            </a:pPr>
            <a:r>
              <a:rPr lang="en-IN" dirty="0" smtClean="0"/>
              <a:t>		</a:t>
            </a:r>
            <a:r>
              <a:rPr lang="en-IN" sz="2400" dirty="0" smtClean="0"/>
              <a:t>The frequency is divided into different  components </a:t>
            </a:r>
            <a:endParaRPr lang="en-IN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600200" y="2895600"/>
          <a:ext cx="6096000" cy="284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600" dirty="0" smtClean="0"/>
              <a:t>ii) 	Divided Bar Diagram –   </a:t>
            </a:r>
            <a:r>
              <a:rPr lang="en-IN" sz="32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Exercise no. 1</a:t>
            </a:r>
            <a:endParaRPr lang="en-US" sz="36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502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Crops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Years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2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2005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2020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Wheat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Times New Roman"/>
                          <a:cs typeface="Times New Roman"/>
                        </a:rPr>
                        <a:t>Rice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Times New Roman"/>
                          <a:cs typeface="Times New Roman"/>
                        </a:rPr>
                        <a:t>Maize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57200" y="3429000"/>
          <a:ext cx="81534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6"/>
          <p:cNvSpPr/>
          <p:nvPr/>
        </p:nvSpPr>
        <p:spPr>
          <a:xfrm>
            <a:off x="4114800" y="3352800"/>
            <a:ext cx="1752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Divided BAR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iii)	Percentage bar diagram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IN" dirty="0" smtClean="0"/>
              <a:t> 	</a:t>
            </a:r>
            <a:r>
              <a:rPr lang="en-IN" sz="2200" dirty="0" smtClean="0"/>
              <a:t>The length of the bar is kept equal to 100 and the divisions of 	the correspond to the % of different component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IN" sz="2000" dirty="0" smtClean="0"/>
              <a:t> 	</a:t>
            </a:r>
            <a:r>
              <a:rPr lang="en-IN" sz="2200" dirty="0" smtClean="0"/>
              <a:t>Each component have different percentage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None/>
            </a:pPr>
            <a:endParaRPr lang="en-IN" dirty="0" smtClean="0"/>
          </a:p>
          <a:p>
            <a:pPr lvl="1" algn="just">
              <a:spcBef>
                <a:spcPts val="0"/>
              </a:spcBef>
              <a:buNone/>
            </a:pPr>
            <a:endParaRPr lang="en-IN" dirty="0" smtClean="0"/>
          </a:p>
          <a:p>
            <a:pPr algn="just"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2971800"/>
          <a:ext cx="67818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en-IN" sz="3600" dirty="0" smtClean="0"/>
              <a:t>iii)	Percentage bar diagram -   </a:t>
            </a:r>
            <a:r>
              <a:rPr lang="en-IN" sz="36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Exercise no. 2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305800" cy="2121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3777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Crops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Years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2005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2020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Wheat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/>
                </a:tc>
              </a:tr>
              <a:tr h="383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Times New Roman"/>
                          <a:cs typeface="Times New Roman"/>
                        </a:rPr>
                        <a:t>Rice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/>
                </a:tc>
              </a:tr>
              <a:tr h="383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Times New Roman"/>
                          <a:cs typeface="Times New Roman"/>
                        </a:rPr>
                        <a:t>Maize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1143000" y="3352800"/>
          <a:ext cx="7543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Oval 11"/>
          <p:cNvSpPr/>
          <p:nvPr/>
        </p:nvSpPr>
        <p:spPr>
          <a:xfrm>
            <a:off x="304800" y="42672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%  BAR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11" grpId="1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iv)	Multiple bar diagram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IN" dirty="0" smtClean="0"/>
              <a:t> 	They are preferred whenever a comparison 	between two or more related variables is to be 	made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IN" dirty="0" smtClean="0"/>
              <a:t> 	The techniques of simple bar diagram can be 	extended to represented two or more sets of 	interrelated data in a diagram 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IN" dirty="0" smtClean="0"/>
              <a:t> 	These diagrams facilitate the comparison of data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IN" dirty="0" smtClean="0"/>
              <a:t> 	Such data can be represented either by divided 	bar diagram, % divided bar diagram or multiple 	bar diagram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600" dirty="0" smtClean="0"/>
              <a:t>iv)	Multiple bar diagram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524000"/>
          <a:ext cx="815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en-IN" sz="3600" dirty="0" smtClean="0"/>
              <a:t>iv)	Multiple bar diagram -       </a:t>
            </a:r>
            <a:r>
              <a:rPr lang="en-IN" sz="36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Exercise no. 3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494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Crops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Years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2005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2020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Wheat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/>
                </a:tc>
              </a:tr>
              <a:tr h="376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Times New Roman"/>
                          <a:cs typeface="Times New Roman"/>
                        </a:rPr>
                        <a:t>Rice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/>
                </a:tc>
              </a:tr>
              <a:tr h="376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Times New Roman"/>
                          <a:cs typeface="Times New Roman"/>
                        </a:rPr>
                        <a:t>Maize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57200" y="3276600"/>
          <a:ext cx="8153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0" y="39624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2000" dirty="0" smtClean="0"/>
              <a:t>Multiple  Bar 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159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C)	Pie diagram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864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IN" sz="5100" dirty="0" smtClean="0"/>
              <a:t> 	Representing discrete data of qualitative 	characters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IN" sz="5100" dirty="0" smtClean="0"/>
              <a:t> 	Data represent in a circle form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IN" sz="5100" dirty="0" smtClean="0"/>
              <a:t> 	Angle of the circles will be proportional to the 	frequencies or different components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IN" sz="5100" dirty="0" smtClean="0"/>
              <a:t> 	Pie diagram should be used on a % basis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IN" sz="5100" dirty="0" smtClean="0"/>
              <a:t> 	% can be presented by sector equal in size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IN" sz="5100" dirty="0" smtClean="0"/>
              <a:t> 	To construction a pie diagram, the data can 	be 	transposed in to the corresponding degrees on a 	circle</a:t>
            </a:r>
          </a:p>
          <a:p>
            <a:pPr>
              <a:buNone/>
            </a:pPr>
            <a:r>
              <a:rPr lang="en-IN" sz="3500" dirty="0" smtClean="0"/>
              <a:t>	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IN" sz="6600" dirty="0" smtClean="0">
                <a:solidFill>
                  <a:srgbClr val="002060"/>
                </a:solidFill>
              </a:rPr>
              <a:t>Introduction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IN" sz="4800" dirty="0" smtClean="0">
                <a:solidFill>
                  <a:srgbClr val="002060"/>
                </a:solidFill>
              </a:rPr>
              <a:t> 	Graphical method used to present 	quantitative data in a simple, clear and 	effective manner</a:t>
            </a:r>
          </a:p>
          <a:p>
            <a:pPr>
              <a:buFont typeface="Wingdings" pitchFamily="2" charset="2"/>
              <a:buChar char="ü"/>
            </a:pPr>
            <a:r>
              <a:rPr lang="en-IN" sz="4800" dirty="0" smtClean="0">
                <a:solidFill>
                  <a:srgbClr val="002060"/>
                </a:solidFill>
              </a:rPr>
              <a:t> </a:t>
            </a:r>
            <a:r>
              <a:rPr lang="en-IN" sz="4800" dirty="0" smtClean="0">
                <a:solidFill>
                  <a:srgbClr val="002060"/>
                </a:solidFill>
              </a:rPr>
              <a:t>	Graphic representation of data, represent as a 	frequency distribution table </a:t>
            </a:r>
          </a:p>
          <a:p>
            <a:pPr>
              <a:buFont typeface="Wingdings" pitchFamily="2" charset="2"/>
              <a:buChar char="ü"/>
            </a:pPr>
            <a:r>
              <a:rPr lang="en-IN" sz="4800" dirty="0" smtClean="0">
                <a:solidFill>
                  <a:srgbClr val="002060"/>
                </a:solidFill>
              </a:rPr>
              <a:t> 	The frequency distribution table of variables 	can be compared with the standard 	distribution, such as normal, binomial and 	</a:t>
            </a:r>
            <a:r>
              <a:rPr lang="en-IN" sz="4800" dirty="0" err="1" smtClean="0">
                <a:solidFill>
                  <a:srgbClr val="002060"/>
                </a:solidFill>
              </a:rPr>
              <a:t>poisson</a:t>
            </a:r>
            <a:r>
              <a:rPr lang="en-IN" sz="4800" dirty="0" smtClean="0">
                <a:solidFill>
                  <a:srgbClr val="002060"/>
                </a:solidFill>
              </a:rPr>
              <a:t>   </a:t>
            </a:r>
            <a:r>
              <a:rPr lang="en-IN" sz="4800" dirty="0" smtClean="0">
                <a:solidFill>
                  <a:srgbClr val="002060"/>
                </a:solidFill>
              </a:rPr>
              <a:t>	</a:t>
            </a:r>
            <a:endParaRPr lang="en-IN" sz="48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IN" sz="4800" dirty="0" smtClean="0">
                <a:solidFill>
                  <a:srgbClr val="002060"/>
                </a:solidFill>
              </a:rPr>
              <a:t> </a:t>
            </a:r>
            <a:r>
              <a:rPr lang="en-IN" sz="4800" dirty="0" smtClean="0">
                <a:solidFill>
                  <a:srgbClr val="002060"/>
                </a:solidFill>
              </a:rPr>
              <a:t>	A graph is a visual form of representation of 	statistical data</a:t>
            </a:r>
          </a:p>
          <a:p>
            <a:pPr>
              <a:buNone/>
            </a:pPr>
            <a:r>
              <a:rPr lang="en-IN" sz="4800" dirty="0" smtClean="0">
                <a:solidFill>
                  <a:srgbClr val="002060"/>
                </a:solidFill>
              </a:rPr>
              <a:t> </a:t>
            </a:r>
            <a:endParaRPr lang="en-IN" sz="4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IN" sz="4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C)	Pie diagram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/>
              <a:t>St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Step I:  Calculate the %</a:t>
            </a:r>
          </a:p>
          <a:p>
            <a:pPr>
              <a:buNone/>
            </a:pPr>
            <a:r>
              <a:rPr lang="en-IN" dirty="0" smtClean="0"/>
              <a:t>		   </a:t>
            </a:r>
            <a:r>
              <a:rPr lang="en-IN" sz="3000" dirty="0" smtClean="0"/>
              <a:t>The % of blood group A = 30% (150</a:t>
            </a:r>
            <a:r>
              <a:rPr lang="en-IN" sz="2800" dirty="0" smtClean="0">
                <a:sym typeface="Symbol"/>
              </a:rPr>
              <a:t> </a:t>
            </a:r>
            <a:r>
              <a:rPr lang="en-IN" sz="3000" dirty="0" smtClean="0"/>
              <a:t>500)x100</a:t>
            </a:r>
          </a:p>
          <a:p>
            <a:pPr>
              <a:buNone/>
            </a:pPr>
            <a:r>
              <a:rPr lang="en-IN" sz="2400" dirty="0" smtClean="0"/>
              <a:t>					           </a:t>
            </a:r>
            <a:r>
              <a:rPr lang="en-IN" sz="3000" dirty="0" smtClean="0"/>
              <a:t>B = 24%</a:t>
            </a:r>
          </a:p>
          <a:p>
            <a:pPr>
              <a:buNone/>
            </a:pPr>
            <a:r>
              <a:rPr lang="en-IN" sz="3000" dirty="0" smtClean="0"/>
              <a:t>					         C = 22%</a:t>
            </a:r>
          </a:p>
          <a:p>
            <a:pPr>
              <a:buNone/>
            </a:pPr>
            <a:r>
              <a:rPr lang="en-IN" sz="3000" dirty="0" smtClean="0"/>
              <a:t>					         O = 24%	</a:t>
            </a:r>
            <a:r>
              <a:rPr lang="en-IN" sz="2400" dirty="0" smtClean="0"/>
              <a:t>	</a:t>
            </a:r>
            <a:endParaRPr lang="en-IN" dirty="0" smtClean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57200" y="1143001"/>
          <a:ext cx="8229600" cy="294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939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Blood</a:t>
                      </a:r>
                      <a:r>
                        <a:rPr lang="en-US" sz="24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groups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Number of persons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3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Total 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293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293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AB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293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29391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                                   Total  500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7159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en-IN" dirty="0" smtClean="0"/>
              <a:t>C)	Pie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5626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IN" dirty="0" smtClean="0"/>
              <a:t>Step II:  Calculate the angle /degree	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IN" dirty="0" smtClean="0"/>
              <a:t>		The total angle of circle = 360</a:t>
            </a:r>
            <a:r>
              <a:rPr lang="en-IN" dirty="0" smtClean="0">
                <a:sym typeface="Symbol"/>
              </a:rPr>
              <a:t></a:t>
            </a:r>
            <a:r>
              <a:rPr lang="en-IN" dirty="0" smtClean="0"/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IN" dirty="0" smtClean="0"/>
              <a:t>		So, one % is equal to 3.6</a:t>
            </a:r>
            <a:r>
              <a:rPr lang="en-IN" dirty="0" smtClean="0">
                <a:sym typeface="Symbol"/>
              </a:rPr>
              <a:t> (360  100)</a:t>
            </a:r>
            <a:r>
              <a:rPr lang="en-IN" dirty="0" smtClean="0"/>
              <a:t>	     	Therefore the corresponding value will be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IN" dirty="0" smtClean="0"/>
              <a:t>		Angle for blood group A = 30x3.6 = 108</a:t>
            </a:r>
            <a:r>
              <a:rPr lang="en-IN" dirty="0" smtClean="0">
                <a:sym typeface="Symbol"/>
              </a:rPr>
              <a:t>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IN" dirty="0" smtClean="0">
                <a:sym typeface="Symbol"/>
              </a:rPr>
              <a:t>						B = 24</a:t>
            </a:r>
            <a:r>
              <a:rPr lang="en-IN" dirty="0" smtClean="0"/>
              <a:t>x3.6 = 86.4</a:t>
            </a:r>
            <a:r>
              <a:rPr lang="en-IN" dirty="0" smtClean="0">
                <a:sym typeface="Symbol"/>
              </a:rPr>
              <a:t>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IN" dirty="0" smtClean="0">
                <a:sym typeface="Symbol"/>
              </a:rPr>
              <a:t>						C = 22</a:t>
            </a:r>
            <a:r>
              <a:rPr lang="en-IN" dirty="0" smtClean="0"/>
              <a:t>x3.6 = 79.2</a:t>
            </a:r>
            <a:r>
              <a:rPr lang="en-IN" dirty="0" smtClean="0">
                <a:sym typeface="Symbol"/>
              </a:rPr>
              <a:t>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IN" dirty="0" smtClean="0">
                <a:sym typeface="Symbol"/>
              </a:rPr>
              <a:t>						D = 24</a:t>
            </a:r>
            <a:r>
              <a:rPr lang="en-IN" dirty="0" smtClean="0"/>
              <a:t>x3.6 = 86.4</a:t>
            </a:r>
            <a:r>
              <a:rPr lang="en-IN" dirty="0" smtClean="0">
                <a:sym typeface="Symbol"/>
              </a:rPr>
              <a:t> </a:t>
            </a:r>
            <a:r>
              <a:rPr lang="en-IN" dirty="0" smtClean="0"/>
              <a:t>				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C)	Pie diagram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3429000"/>
          <a:ext cx="8153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457200" y="1066800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Blood</a:t>
                      </a:r>
                      <a:r>
                        <a:rPr lang="en-US" sz="24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groups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latin typeface="Calibri"/>
                          <a:ea typeface="Times New Roman"/>
                          <a:cs typeface="Times New Roman"/>
                        </a:rPr>
                        <a:t>Percentage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Degree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 smtClean="0"/>
                        <a:t>108</a:t>
                      </a:r>
                      <a:r>
                        <a:rPr lang="en-IN" sz="2400" dirty="0" smtClean="0">
                          <a:sym typeface="Symbol"/>
                        </a:rPr>
                        <a:t>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86.4</a:t>
                      </a:r>
                      <a:r>
                        <a:rPr lang="en-IN" sz="2400" dirty="0" smtClean="0">
                          <a:sym typeface="Symbol"/>
                        </a:rPr>
                        <a:t>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AB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79.2</a:t>
                      </a:r>
                      <a:r>
                        <a:rPr lang="en-IN" sz="2400" dirty="0" smtClean="0">
                          <a:sym typeface="Symbol"/>
                        </a:rPr>
                        <a:t>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86.4</a:t>
                      </a:r>
                      <a:r>
                        <a:rPr lang="en-IN" sz="2400" dirty="0" smtClean="0">
                          <a:sym typeface="Symbol"/>
                        </a:rPr>
                        <a:t>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159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C)	Pie diagram: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4864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Exercise no. 4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sz="2400" dirty="0" smtClean="0"/>
              <a:t>	</a:t>
            </a:r>
            <a:endParaRPr lang="en-IN" dirty="0" smtClean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57200" y="2133600"/>
          <a:ext cx="8305800" cy="3124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4463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Blood</a:t>
                      </a:r>
                      <a:r>
                        <a:rPr lang="en-US" sz="24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groups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Number of persons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Total 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446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446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AB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446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44631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                                   Total  600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C)	Pie diagram: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IN" dirty="0" smtClean="0"/>
              <a:t>Solution: </a:t>
            </a:r>
            <a:r>
              <a:rPr lang="en-IN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Exercise no. 4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57200" y="2286000"/>
          <a:ext cx="36576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524000"/>
                <a:gridCol w="1066800"/>
              </a:tblGrid>
              <a:tr h="1447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Blood</a:t>
                      </a:r>
                      <a:r>
                        <a:rPr lang="en-US" sz="24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groups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latin typeface="Calibri"/>
                          <a:ea typeface="Times New Roman"/>
                          <a:cs typeface="Times New Roman"/>
                        </a:rPr>
                        <a:t>Percentage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Degree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 smtClean="0"/>
                        <a:t>72</a:t>
                      </a:r>
                      <a:r>
                        <a:rPr lang="en-IN" sz="2400" dirty="0" smtClean="0">
                          <a:sym typeface="Symbol"/>
                        </a:rPr>
                        <a:t>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  <a:r>
                        <a:rPr lang="en-IN" sz="2400" dirty="0" smtClean="0">
                          <a:sym typeface="Symbol"/>
                        </a:rPr>
                        <a:t>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AB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  <a:r>
                        <a:rPr lang="en-IN" sz="2400" dirty="0" smtClean="0">
                          <a:sym typeface="Symbol"/>
                        </a:rPr>
                        <a:t>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  <a:r>
                        <a:rPr lang="en-IN" sz="2400" dirty="0" smtClean="0">
                          <a:sym typeface="Symbol"/>
                        </a:rPr>
                        <a:t>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343400" y="2286000"/>
          <a:ext cx="4495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676400" y="1752600"/>
            <a:ext cx="1066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/>
              <a:t>Table</a:t>
            </a:r>
            <a:endParaRPr lang="en-US" sz="2400" b="1" dirty="0"/>
          </a:p>
        </p:txBody>
      </p:sp>
      <p:sp>
        <p:nvSpPr>
          <p:cNvPr id="9" name="Oval 8"/>
          <p:cNvSpPr/>
          <p:nvPr/>
        </p:nvSpPr>
        <p:spPr>
          <a:xfrm>
            <a:off x="5715000" y="1600200"/>
            <a:ext cx="990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 smtClean="0"/>
              <a:t>Pie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7" grpId="1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IN" sz="6600" dirty="0" smtClean="0">
                <a:solidFill>
                  <a:srgbClr val="002060"/>
                </a:solidFill>
              </a:rPr>
              <a:t> </a:t>
            </a:r>
            <a:r>
              <a:rPr lang="en-IN" sz="6600" dirty="0" smtClean="0">
                <a:solidFill>
                  <a:srgbClr val="002060"/>
                </a:solidFill>
                <a:latin typeface="Arial Rounded MT Bold" pitchFamily="34" charset="0"/>
              </a:rPr>
              <a:t>THANKS</a:t>
            </a:r>
            <a:endParaRPr lang="en-US" sz="6600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IN" dirty="0" smtClean="0">
                <a:solidFill>
                  <a:srgbClr val="002060"/>
                </a:solidFill>
              </a:rPr>
              <a:t>Graphic representation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914400" lvl="1" indent="-514350">
              <a:buFont typeface="Wingdings" pitchFamily="2" charset="2"/>
              <a:buChar char="ü"/>
            </a:pPr>
            <a:endParaRPr lang="en-IN" dirty="0" smtClean="0"/>
          </a:p>
          <a:p>
            <a:pPr marL="914400" lvl="1" indent="-514350">
              <a:buFont typeface="Wingdings" pitchFamily="2" charset="2"/>
              <a:buChar char="ü"/>
            </a:pPr>
            <a:r>
              <a:rPr lang="en-IN" dirty="0" smtClean="0"/>
              <a:t>The frequency distribution can be represented graphically in any of the following ways:</a:t>
            </a:r>
          </a:p>
          <a:p>
            <a:pPr marL="914400" lvl="1" indent="-514350">
              <a:buNone/>
            </a:pPr>
            <a:endParaRPr lang="en-IN" dirty="0" smtClean="0"/>
          </a:p>
          <a:p>
            <a:pPr marL="971550" lvl="1" indent="-571500">
              <a:spcBef>
                <a:spcPts val="600"/>
              </a:spcBef>
              <a:spcAft>
                <a:spcPts val="600"/>
              </a:spcAft>
              <a:buAutoNum type="romanLcParenR"/>
            </a:pPr>
            <a:r>
              <a:rPr lang="en-IN" dirty="0" smtClean="0"/>
              <a:t>Histogram</a:t>
            </a:r>
          </a:p>
          <a:p>
            <a:pPr marL="971550" lvl="1" indent="-571500">
              <a:spcBef>
                <a:spcPts val="600"/>
              </a:spcBef>
              <a:spcAft>
                <a:spcPts val="600"/>
              </a:spcAft>
              <a:buAutoNum type="romanLcParenR"/>
            </a:pPr>
            <a:r>
              <a:rPr lang="en-IN" dirty="0" smtClean="0"/>
              <a:t>Frequency polygon</a:t>
            </a:r>
          </a:p>
          <a:p>
            <a:pPr marL="971550" lvl="1" indent="-571500">
              <a:spcBef>
                <a:spcPts val="600"/>
              </a:spcBef>
              <a:spcAft>
                <a:spcPts val="600"/>
              </a:spcAft>
              <a:buAutoNum type="romanLcParenR"/>
            </a:pPr>
            <a:r>
              <a:rPr lang="en-IN" dirty="0" smtClean="0"/>
              <a:t>Frequency curve</a:t>
            </a:r>
          </a:p>
          <a:p>
            <a:pPr marL="971550" lvl="1" indent="-571500">
              <a:spcBef>
                <a:spcPts val="600"/>
              </a:spcBef>
              <a:spcAft>
                <a:spcPts val="600"/>
              </a:spcAft>
              <a:buAutoNum type="romanLcParenR"/>
            </a:pPr>
            <a:r>
              <a:rPr lang="en-IN" dirty="0" smtClean="0"/>
              <a:t>Cumulative frequency curve or OGIVE</a:t>
            </a:r>
          </a:p>
          <a:p>
            <a:pPr marL="971550" lvl="1" indent="-571500">
              <a:buAutoNum type="romanLcParenR"/>
            </a:pPr>
            <a:endParaRPr lang="en-IN" dirty="0" smtClean="0"/>
          </a:p>
          <a:p>
            <a:pPr marL="914400" lvl="1" indent="-514350">
              <a:buNone/>
            </a:pPr>
            <a:r>
              <a:rPr lang="en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err="1" smtClean="0"/>
              <a:t>i</a:t>
            </a:r>
            <a:r>
              <a:rPr lang="en-IN" sz="3200" dirty="0" smtClean="0"/>
              <a:t>) 	Histogram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 	It is the most important method for displaying 	the frequency distribution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</a:t>
            </a:r>
            <a:r>
              <a:rPr lang="en-IN" dirty="0" smtClean="0"/>
              <a:t>	Histogram is a set of variables bars whose 	area are proportional to the frequency 	represented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</a:t>
            </a:r>
            <a:r>
              <a:rPr lang="en-IN" dirty="0" smtClean="0"/>
              <a:t>	To constructing the histogram, the variable 	should be taken on the horizontal axis (x-axis) 	and the frequencies displaying on the vertical 	axis (y-axis)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</a:t>
            </a:r>
            <a:r>
              <a:rPr lang="en-IN" dirty="0" smtClean="0"/>
              <a:t>	Each class is represented by a distance which 	is always proportional to its class interval 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en-IN" sz="3600" dirty="0" err="1" smtClean="0"/>
              <a:t>i</a:t>
            </a:r>
            <a:r>
              <a:rPr lang="en-IN" sz="3600" dirty="0" smtClean="0"/>
              <a:t>) 	Histogram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endParaRPr lang="en-IN" sz="2000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	When all the classes are of equal 	lengths, the heights of the rectangles will 	be proportional to the frequency of the 	respective classes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	Each rectangle represent the class interval 	distance as its width and the frequency 	distance as its height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	Histogram is two-dimensional where both the 	length as well as width are important, where 	a bar diagram is one-dimensional      </a:t>
            </a:r>
            <a:r>
              <a:rPr lang="en-IN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en-IN" dirty="0" err="1" smtClean="0"/>
              <a:t>i</a:t>
            </a:r>
            <a:r>
              <a:rPr lang="en-IN" dirty="0" smtClean="0"/>
              <a:t>) 	Histogram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IN" sz="4100" dirty="0" smtClean="0"/>
              <a:t> 	</a:t>
            </a:r>
            <a:r>
              <a:rPr lang="en-IN" sz="3600" dirty="0" smtClean="0"/>
              <a:t>The histogram can be constructed in 	two ways depending up class- 	interval: </a:t>
            </a:r>
          </a:p>
          <a:p>
            <a:pPr>
              <a:buNone/>
            </a:pPr>
            <a:r>
              <a:rPr lang="en-IN" sz="3600" dirty="0" smtClean="0"/>
              <a:t> </a:t>
            </a:r>
            <a:r>
              <a:rPr lang="en-IN" sz="3600" dirty="0" smtClean="0"/>
              <a:t>a</a:t>
            </a:r>
            <a:r>
              <a:rPr lang="en-IN" sz="3600" dirty="0" smtClean="0"/>
              <a:t>) 	For distributions that have equal class 	intervals</a:t>
            </a:r>
          </a:p>
          <a:p>
            <a:pPr>
              <a:buNone/>
            </a:pPr>
            <a:r>
              <a:rPr lang="en-IN" sz="3600" dirty="0" smtClean="0"/>
              <a:t>b</a:t>
            </a:r>
            <a:r>
              <a:rPr lang="en-IN" sz="3600" dirty="0" smtClean="0"/>
              <a:t>) 	For </a:t>
            </a:r>
            <a:r>
              <a:rPr lang="en-IN" sz="3600" dirty="0" smtClean="0"/>
              <a:t>distributions that have </a:t>
            </a:r>
            <a:r>
              <a:rPr lang="en-IN" sz="3600" dirty="0" smtClean="0"/>
              <a:t>unequal 	class </a:t>
            </a:r>
            <a:r>
              <a:rPr lang="en-IN" sz="3600" dirty="0" smtClean="0"/>
              <a:t>intervals</a:t>
            </a:r>
            <a:r>
              <a:rPr lang="en-IN" sz="3600" dirty="0" smtClean="0"/>
              <a:t> 	</a:t>
            </a:r>
          </a:p>
          <a:p>
            <a:pPr>
              <a:buNone/>
            </a:pPr>
            <a:endParaRPr lang="en-IN" sz="4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en-IN" dirty="0" err="1" smtClean="0"/>
              <a:t>i</a:t>
            </a:r>
            <a:r>
              <a:rPr lang="en-IN" dirty="0" smtClean="0"/>
              <a:t>) 	Histogram 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IN" sz="3600" dirty="0" smtClean="0"/>
              <a:t> </a:t>
            </a:r>
            <a:r>
              <a:rPr lang="en-IN" sz="3600" dirty="0" smtClean="0"/>
              <a:t>a</a:t>
            </a:r>
            <a:r>
              <a:rPr lang="en-IN" sz="3600" dirty="0" smtClean="0"/>
              <a:t>) 	</a:t>
            </a:r>
            <a:r>
              <a:rPr lang="en-IN" dirty="0" smtClean="0"/>
              <a:t>For distributions that have equal class 	intervals</a:t>
            </a:r>
            <a:endParaRPr lang="en-IN" sz="3600" dirty="0" smtClean="0"/>
          </a:p>
          <a:p>
            <a:pPr>
              <a:buNone/>
            </a:pPr>
            <a:r>
              <a:rPr lang="en-IN" sz="2800" dirty="0" smtClean="0"/>
              <a:t>For example:	</a:t>
            </a:r>
            <a:r>
              <a:rPr lang="en-IN" sz="2800" dirty="0" smtClean="0"/>
              <a:t> Table </a:t>
            </a:r>
            <a:r>
              <a:rPr lang="en-IN" sz="2800" dirty="0" smtClean="0"/>
              <a:t>1</a:t>
            </a:r>
          </a:p>
          <a:p>
            <a:pPr>
              <a:buNone/>
            </a:pPr>
            <a:r>
              <a:rPr lang="en-IN" sz="2800" dirty="0" smtClean="0"/>
              <a:t> </a:t>
            </a:r>
          </a:p>
          <a:p>
            <a:pPr>
              <a:buNone/>
            </a:pPr>
            <a:endParaRPr lang="en-IN" sz="41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2667000"/>
          <a:ext cx="8229599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816"/>
                <a:gridCol w="1571946"/>
                <a:gridCol w="1664413"/>
                <a:gridCol w="1479478"/>
                <a:gridCol w="1571946"/>
              </a:tblGrid>
              <a:tr h="571500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Class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Interval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– 20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– 30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– 40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–50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IN" sz="2400" b="1" dirty="0" smtClean="0"/>
                        <a:t>Frequency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10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20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30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20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1524000" y="3886200"/>
          <a:ext cx="6477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en-IN" dirty="0" smtClean="0"/>
              <a:t>  </a:t>
            </a:r>
            <a:r>
              <a:rPr lang="en-IN" dirty="0" err="1" smtClean="0"/>
              <a:t>i</a:t>
            </a:r>
            <a:r>
              <a:rPr lang="en-IN" dirty="0" smtClean="0"/>
              <a:t>) 	Histogram 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IN" sz="3600" dirty="0" smtClean="0"/>
              <a:t> b) 	</a:t>
            </a:r>
            <a:r>
              <a:rPr lang="en-IN" dirty="0" smtClean="0"/>
              <a:t>For distributions that have unequal class 	intervals:      </a:t>
            </a:r>
            <a:r>
              <a:rPr lang="en-IN" sz="2800" dirty="0" smtClean="0"/>
              <a:t>For example:	 Table 2</a:t>
            </a:r>
            <a:endParaRPr lang="en-IN" sz="3600" dirty="0" smtClean="0"/>
          </a:p>
          <a:p>
            <a:pPr>
              <a:buNone/>
            </a:pPr>
            <a:endParaRPr lang="en-IN" sz="3600" dirty="0" smtClean="0"/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r>
              <a:rPr lang="en-IN" sz="2800" dirty="0" smtClean="0"/>
              <a:t> </a:t>
            </a:r>
          </a:p>
          <a:p>
            <a:pPr>
              <a:buNone/>
            </a:pPr>
            <a:endParaRPr lang="en-IN" sz="41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2209800"/>
          <a:ext cx="8229599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816"/>
                <a:gridCol w="1571946"/>
                <a:gridCol w="1664413"/>
                <a:gridCol w="1479478"/>
                <a:gridCol w="1571946"/>
              </a:tblGrid>
              <a:tr h="571500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Class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Interval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– 20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40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70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–110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IN" sz="2400" b="1" dirty="0" smtClean="0"/>
                        <a:t>Frequency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10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30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15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52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0" y="3657600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492"/>
                <a:gridCol w="2237492"/>
                <a:gridCol w="1979320"/>
                <a:gridCol w="1775296"/>
              </a:tblGrid>
              <a:tr h="274320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Class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Interval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Frequency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Class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Interval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Frequency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– 20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70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/>
                        <a:t>5</a:t>
                      </a:r>
                      <a:endParaRPr lang="en-US" sz="2400" b="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– 30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80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/>
                        <a:t>13</a:t>
                      </a:r>
                      <a:endParaRPr lang="en-US" sz="2400" b="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IN" sz="240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IN" sz="2400" baseline="0" smtClean="0">
                          <a:solidFill>
                            <a:schemeClr val="tx1"/>
                          </a:solidFill>
                        </a:rPr>
                        <a:t> – 40 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90 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/>
                        <a:t>13</a:t>
                      </a:r>
                      <a:endParaRPr lang="en-US" sz="2400" b="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– 50 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100 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/>
                        <a:t>13</a:t>
                      </a:r>
                      <a:endParaRPr lang="en-US" sz="2400" b="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– 60 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110 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/>
                        <a:t>13</a:t>
                      </a:r>
                      <a:endParaRPr lang="en-US" sz="2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en-IN" dirty="0" err="1" smtClean="0"/>
              <a:t>i</a:t>
            </a:r>
            <a:r>
              <a:rPr lang="en-IN" dirty="0" smtClean="0"/>
              <a:t>) 	Histogram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435</Words>
  <Application>Microsoft Office PowerPoint</Application>
  <PresentationFormat>On-screen Show (4:3)</PresentationFormat>
  <Paragraphs>321</Paragraphs>
  <Slides>25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  <vt:variant>
        <vt:lpstr>Custom Shows</vt:lpstr>
      </vt:variant>
      <vt:variant>
        <vt:i4>1</vt:i4>
      </vt:variant>
    </vt:vector>
  </HeadingPairs>
  <TitlesOfParts>
    <vt:vector size="27" baseType="lpstr">
      <vt:lpstr>Office Theme</vt:lpstr>
      <vt:lpstr>Graphical Representation of Data</vt:lpstr>
      <vt:lpstr>Introduction </vt:lpstr>
      <vt:lpstr>Graphic representation of data</vt:lpstr>
      <vt:lpstr>i)  Histogram </vt:lpstr>
      <vt:lpstr>i)  Histogram </vt:lpstr>
      <vt:lpstr>i)  Histogram </vt:lpstr>
      <vt:lpstr>i)  Histogram </vt:lpstr>
      <vt:lpstr>  i)  Histogram </vt:lpstr>
      <vt:lpstr>i)  Histogram </vt:lpstr>
      <vt:lpstr> i)  Histogram </vt:lpstr>
      <vt:lpstr> i)  Histogram - Exercise no. 5: Solution  </vt:lpstr>
      <vt:lpstr>ii)  Frequency Polygon</vt:lpstr>
      <vt:lpstr>ii)  Divided Bar Diagram –   Exercise no. 1</vt:lpstr>
      <vt:lpstr>iii) Percentage bar diagram</vt:lpstr>
      <vt:lpstr>iii) Percentage bar diagram -   Exercise no. 2</vt:lpstr>
      <vt:lpstr>iv) Multiple bar diagram</vt:lpstr>
      <vt:lpstr>iv) Multiple bar diagram</vt:lpstr>
      <vt:lpstr>iv) Multiple bar diagram -       Exercise no. 3</vt:lpstr>
      <vt:lpstr>C) Pie diagram</vt:lpstr>
      <vt:lpstr>C) Pie diagram</vt:lpstr>
      <vt:lpstr>C) Pie diagram</vt:lpstr>
      <vt:lpstr>C) Pie diagram</vt:lpstr>
      <vt:lpstr>C) Pie diagram:</vt:lpstr>
      <vt:lpstr>C) Pie diagram:</vt:lpstr>
      <vt:lpstr> THANKS</vt:lpstr>
      <vt:lpstr>Custom Show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Diagrammatic representation of data</dc:title>
  <dc:creator>91945</dc:creator>
  <cp:lastModifiedBy>919450273925</cp:lastModifiedBy>
  <cp:revision>112</cp:revision>
  <dcterms:created xsi:type="dcterms:W3CDTF">2006-08-16T00:00:00Z</dcterms:created>
  <dcterms:modified xsi:type="dcterms:W3CDTF">2021-04-27T11:40:19Z</dcterms:modified>
</cp:coreProperties>
</file>