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8" r:id="rId2"/>
    <p:sldId id="269" r:id="rId3"/>
    <p:sldId id="270" r:id="rId4"/>
    <p:sldId id="280" r:id="rId5"/>
    <p:sldId id="281" r:id="rId6"/>
    <p:sldId id="282" r:id="rId7"/>
    <p:sldId id="272" r:id="rId8"/>
    <p:sldId id="283" r:id="rId9"/>
    <p:sldId id="273" r:id="rId10"/>
    <p:sldId id="284" r:id="rId11"/>
    <p:sldId id="292" r:id="rId12"/>
    <p:sldId id="293" r:id="rId13"/>
    <p:sldId id="286" r:id="rId14"/>
    <p:sldId id="295" r:id="rId15"/>
    <p:sldId id="287" r:id="rId16"/>
    <p:sldId id="296" r:id="rId17"/>
    <p:sldId id="297" r:id="rId18"/>
    <p:sldId id="288" r:id="rId19"/>
    <p:sldId id="289" r:id="rId20"/>
    <p:sldId id="298" r:id="rId21"/>
    <p:sldId id="300" r:id="rId22"/>
    <p:sldId id="301" r:id="rId23"/>
    <p:sldId id="302" r:id="rId24"/>
    <p:sldId id="303" r:id="rId25"/>
    <p:sldId id="304" r:id="rId26"/>
    <p:sldId id="305" r:id="rId27"/>
    <p:sldId id="290" r:id="rId28"/>
  </p:sldIdLst>
  <p:sldSz cx="9144000" cy="6858000" type="screen4x3"/>
  <p:notesSz cx="7023100" cy="93091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99"/>
    <a:srgbClr val="339933"/>
    <a:srgbClr val="FFFF00"/>
    <a:srgbClr val="66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711" autoAdjust="0"/>
  </p:normalViewPr>
  <p:slideViewPr>
    <p:cSldViewPr snapToGrid="0">
      <p:cViewPr varScale="1">
        <p:scale>
          <a:sx n="65" d="100"/>
          <a:sy n="65" d="100"/>
        </p:scale>
        <p:origin x="-14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a:defRPr sz="1200"/>
            </a:lvl1pPr>
          </a:lstStyle>
          <a:p>
            <a:pPr>
              <a:defRPr/>
            </a:pPr>
            <a:fld id="{1C18C3CB-EFC8-4189-97AC-C1A78DD96343}" type="datetimeFigureOut">
              <a:rPr lang="en-US"/>
              <a:pPr>
                <a:defRPr/>
              </a:pPr>
              <a:t>12/27/2021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a:defRPr sz="1200"/>
            </a:lvl1pPr>
          </a:lstStyle>
          <a:p>
            <a:pPr>
              <a:defRPr/>
            </a:pPr>
            <a:fld id="{AE889D41-EA12-4D32-B0BF-32E62EA8983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vl1pPr>
          </a:lstStyle>
          <a:p>
            <a:pPr>
              <a:defRPr/>
            </a:pPr>
            <a:fld id="{74E32388-55CF-42F6-8E0E-26EF41476FD8}" type="datetimeFigureOut">
              <a:rPr lang="en-US"/>
              <a:pPr>
                <a:defRPr/>
              </a:pPr>
              <a:t>12/27/2021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a:defRPr sz="1200"/>
            </a:lvl1pPr>
          </a:lstStyle>
          <a:p>
            <a:pPr>
              <a:defRPr/>
            </a:pPr>
            <a:fld id="{217A1CEC-3798-4929-9A61-699DB57ACB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Njcds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F8B26-2F4C-415E-B964-324C79471865}"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558EE4-26F0-434B-9017-F2805887CF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78C51-C5AA-4C80-AF5B-789DEFD0E9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6C02B-17CA-43A9-A3C3-2D22C63ED7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F12ABA-04D7-4C97-8D7B-C79F054D5E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19957-5EF0-4BC7-B5BD-160D2D9AA4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882B0-C5E5-459F-B1BE-7AAAE0BFA0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4A480C-7BD4-42B6-8DB8-9ACBE669B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8D80EC-78CE-4112-A355-F7FDD1E0C6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55F907-5D48-41DD-9F5E-E7421822B4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5280C-7455-4379-9403-305F74591B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8EF95-6B53-4682-8AF0-6859E80CB74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AF9D1E0-9EA9-4E17-B993-697E74D8B1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3075" name="Text Box 8"/>
          <p:cNvSpPr txBox="1">
            <a:spLocks noChangeArrowheads="1"/>
          </p:cNvSpPr>
          <p:nvPr/>
        </p:nvSpPr>
        <p:spPr bwMode="auto">
          <a:xfrm>
            <a:off x="377825" y="1079500"/>
            <a:ext cx="8383588" cy="5416550"/>
          </a:xfrm>
          <a:prstGeom prst="rect">
            <a:avLst/>
          </a:prstGeom>
          <a:noFill/>
          <a:ln w="9525">
            <a:noFill/>
            <a:miter lim="800000"/>
            <a:headEnd/>
            <a:tailEnd/>
          </a:ln>
        </p:spPr>
        <p:txBody>
          <a:bodyPr>
            <a:spAutoFit/>
          </a:bodyPr>
          <a:lstStyle/>
          <a:p>
            <a:pPr marL="457200" indent="-457200"/>
            <a:r>
              <a:rPr lang="en-US" sz="2000" b="0" i="1">
                <a:solidFill>
                  <a:schemeClr val="tx2"/>
                </a:solidFill>
              </a:rPr>
              <a:t>Introduction</a:t>
            </a:r>
          </a:p>
          <a:p>
            <a:pPr marL="457200" indent="-457200"/>
            <a:endParaRPr lang="en-US" b="0" i="1">
              <a:solidFill>
                <a:schemeClr val="tx2"/>
              </a:solidFill>
            </a:endParaRPr>
          </a:p>
          <a:p>
            <a:pPr marL="914400" lvl="1" indent="-457200"/>
            <a:r>
              <a:rPr lang="en-US" b="0"/>
              <a:t>1.)</a:t>
            </a:r>
            <a:r>
              <a:rPr lang="en-US" sz="1600" b="0"/>
              <a:t>	</a:t>
            </a:r>
            <a:r>
              <a:rPr lang="en-US">
                <a:solidFill>
                  <a:srgbClr val="CC3300"/>
                </a:solidFill>
              </a:rPr>
              <a:t>Gravimetric Analysis:</a:t>
            </a:r>
          </a:p>
          <a:p>
            <a:pPr marL="1371600" lvl="2" indent="-457200"/>
            <a:r>
              <a:rPr lang="en-US">
                <a:solidFill>
                  <a:srgbClr val="CC3300"/>
                </a:solidFill>
              </a:rPr>
              <a:t>	</a:t>
            </a:r>
            <a:r>
              <a:rPr lang="en-US" b="0">
                <a:solidFill>
                  <a:schemeClr val="accent2"/>
                </a:solidFill>
              </a:rPr>
              <a:t>(i)</a:t>
            </a:r>
            <a:r>
              <a:rPr lang="en-US" sz="2000">
                <a:solidFill>
                  <a:srgbClr val="CC3300"/>
                </a:solidFill>
              </a:rPr>
              <a:t> </a:t>
            </a:r>
            <a:r>
              <a:rPr lang="en-US" b="0"/>
              <a:t>A technique in which the amount of an analyte in a sample is </a:t>
            </a:r>
          </a:p>
          <a:p>
            <a:pPr marL="1371600" lvl="2" indent="-457200"/>
            <a:r>
              <a:rPr lang="en-US" b="0"/>
              <a:t>            determined by converting the analyte to some product  </a:t>
            </a:r>
            <a:endParaRPr lang="en-US" b="0" i="1"/>
          </a:p>
          <a:p>
            <a:pPr marL="2286000" lvl="4" indent="-457200">
              <a:buClr>
                <a:srgbClr val="CC3300"/>
              </a:buClr>
              <a:buSzPct val="60000"/>
              <a:buFont typeface="Wingdings" pitchFamily="2" charset="2"/>
              <a:buChar char="Ø"/>
            </a:pPr>
            <a:r>
              <a:rPr lang="en-US" b="0" i="1">
                <a:solidFill>
                  <a:schemeClr val="accent2"/>
                </a:solidFill>
              </a:rPr>
              <a:t>Mass of product can be easily measured</a:t>
            </a:r>
          </a:p>
          <a:p>
            <a:pPr marL="2286000" lvl="4" indent="-457200">
              <a:buClr>
                <a:srgbClr val="CC3300"/>
              </a:buClr>
              <a:buSzPct val="60000"/>
              <a:buFont typeface="Wingdings" pitchFamily="2" charset="2"/>
              <a:buChar char="Ø"/>
            </a:pPr>
            <a:endParaRPr lang="en-US" sz="1600" b="0">
              <a:solidFill>
                <a:schemeClr val="accent2"/>
              </a:solidFill>
            </a:endParaRPr>
          </a:p>
          <a:p>
            <a:pPr marL="914400" lvl="1" indent="-457200"/>
            <a:r>
              <a:rPr lang="en-US" b="0"/>
              <a:t>	       </a:t>
            </a:r>
            <a:r>
              <a:rPr lang="en-US" b="0">
                <a:solidFill>
                  <a:schemeClr val="accent2"/>
                </a:solidFill>
              </a:rPr>
              <a:t>(ii)</a:t>
            </a:r>
            <a:r>
              <a:rPr lang="en-US" b="0"/>
              <a:t> </a:t>
            </a:r>
            <a:r>
              <a:rPr lang="en-US" b="0" u="sng"/>
              <a:t>Analyte</a:t>
            </a:r>
            <a:r>
              <a:rPr lang="en-US" b="0"/>
              <a:t>: the compound or species to be analyzed in a sample</a:t>
            </a:r>
          </a:p>
          <a:p>
            <a:pPr marL="914400" lvl="1" indent="-457200"/>
            <a:endParaRPr lang="en-US" b="0"/>
          </a:p>
          <a:p>
            <a:pPr marL="914400" lvl="1" indent="-457200"/>
            <a:r>
              <a:rPr lang="en-US" b="0"/>
              <a:t>	       </a:t>
            </a:r>
            <a:r>
              <a:rPr lang="en-US" b="0">
                <a:solidFill>
                  <a:schemeClr val="accent2"/>
                </a:solidFill>
              </a:rPr>
              <a:t>(iii)</a:t>
            </a:r>
            <a:r>
              <a:rPr lang="en-US" b="0"/>
              <a:t> Overall, gravimetry sounds simple.</a:t>
            </a:r>
          </a:p>
          <a:p>
            <a:pPr marL="2286000" lvl="4" indent="-457200">
              <a:buClr>
                <a:srgbClr val="CC3300"/>
              </a:buClr>
              <a:buSzPct val="60000"/>
              <a:buFont typeface="Wingdings" pitchFamily="2" charset="2"/>
              <a:buChar char="Ø"/>
            </a:pPr>
            <a:r>
              <a:rPr lang="en-US" b="0" i="1" u="sng">
                <a:solidFill>
                  <a:schemeClr val="accent2"/>
                </a:solidFill>
              </a:rPr>
              <a:t>Advantages</a:t>
            </a:r>
            <a:r>
              <a:rPr lang="en-US" b="0">
                <a:solidFill>
                  <a:schemeClr val="accent2"/>
                </a:solidFill>
              </a:rPr>
              <a:t> - when done correctly is highly accurate (most accurate of all time); requires minimal equipment</a:t>
            </a:r>
          </a:p>
          <a:p>
            <a:pPr marL="2286000" lvl="4" indent="-457200">
              <a:buClr>
                <a:srgbClr val="CC3300"/>
              </a:buClr>
              <a:buSzPct val="60000"/>
              <a:buFont typeface="Wingdings" pitchFamily="2" charset="2"/>
              <a:buChar char="Ø"/>
            </a:pPr>
            <a:endParaRPr lang="en-US" b="0">
              <a:solidFill>
                <a:schemeClr val="accent2"/>
              </a:solidFill>
            </a:endParaRPr>
          </a:p>
          <a:p>
            <a:pPr marL="2286000" lvl="4" indent="-457200">
              <a:buClr>
                <a:srgbClr val="CC3300"/>
              </a:buClr>
              <a:buSzPct val="60000"/>
              <a:buFont typeface="Wingdings" pitchFamily="2" charset="2"/>
              <a:buChar char="Ø"/>
            </a:pPr>
            <a:r>
              <a:rPr lang="en-US" b="0" i="1" u="sng">
                <a:solidFill>
                  <a:schemeClr val="accent2"/>
                </a:solidFill>
              </a:rPr>
              <a:t>Disadvantage</a:t>
            </a:r>
            <a:r>
              <a:rPr lang="en-US" b="0">
                <a:solidFill>
                  <a:schemeClr val="accent2"/>
                </a:solidFill>
              </a:rPr>
              <a:t> - requires skilled operator, slow.</a:t>
            </a:r>
          </a:p>
          <a:p>
            <a:pPr marL="2286000" lvl="4" indent="-457200">
              <a:buClr>
                <a:srgbClr val="CC3300"/>
              </a:buClr>
              <a:buSzPct val="60000"/>
              <a:buFont typeface="Wingdings" pitchFamily="2" charset="2"/>
              <a:buChar char="Ø"/>
            </a:pPr>
            <a:endParaRPr lang="en-US" b="0">
              <a:solidFill>
                <a:schemeClr val="accent2"/>
              </a:solidFill>
            </a:endParaRPr>
          </a:p>
          <a:p>
            <a:pPr marL="457200" indent="-457200"/>
            <a:endParaRPr lang="en-US" b="0"/>
          </a:p>
          <a:p>
            <a:pPr marL="457200" indent="-457200"/>
            <a:r>
              <a:rPr lang="en-US" b="0"/>
              <a:t>	</a:t>
            </a:r>
            <a:r>
              <a:rPr lang="en-US" sz="2000" b="0" i="1">
                <a:solidFill>
                  <a:srgbClr val="CC3300"/>
                </a:solidFill>
              </a:rPr>
              <a:t>Convert analyte into a solid, filter, weigh, calculate via a mole map</a:t>
            </a:r>
          </a:p>
          <a:p>
            <a:pPr marL="1828800" lvl="3" indent="-457200">
              <a:buClr>
                <a:srgbClr val="CC3300"/>
              </a:buClr>
              <a:buSzPct val="60000"/>
              <a:buFont typeface="Wingdings" pitchFamily="2" charset="2"/>
              <a:buNone/>
            </a:pPr>
            <a:endParaRPr lang="en-US" b="0" i="1">
              <a:solidFill>
                <a:srgbClr val="CC3300"/>
              </a:solidFill>
              <a:sym typeface="Wingdings" pitchFamily="2" charset="2"/>
            </a:endParaRPr>
          </a:p>
          <a:p>
            <a:pPr marL="1828800" lvl="3" indent="-457200">
              <a:buClr>
                <a:srgbClr val="CC3300"/>
              </a:buClr>
              <a:buSzPct val="60000"/>
              <a:buFont typeface="Wingdings" pitchFamily="2" charset="2"/>
              <a:buNone/>
            </a:pPr>
            <a:r>
              <a:rPr lang="en-US" b="0">
                <a:solidFill>
                  <a:srgbClr val="CC3300"/>
                </a:solidFill>
                <a:sym typeface="Wingdings" pitchFamily="2" charset="2"/>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11267" name="Text Box 5"/>
          <p:cNvSpPr txBox="1">
            <a:spLocks noChangeArrowheads="1"/>
          </p:cNvSpPr>
          <p:nvPr/>
        </p:nvSpPr>
        <p:spPr bwMode="auto">
          <a:xfrm>
            <a:off x="436563" y="1168400"/>
            <a:ext cx="8528050" cy="5119688"/>
          </a:xfrm>
          <a:prstGeom prst="rect">
            <a:avLst/>
          </a:prstGeom>
          <a:noFill/>
          <a:ln w="9525">
            <a:noFill/>
            <a:miter lim="800000"/>
            <a:headEnd/>
            <a:tailEnd/>
          </a:ln>
        </p:spPr>
        <p:txBody>
          <a:bodyPr>
            <a:spAutoFit/>
          </a:bodyPr>
          <a:lstStyle/>
          <a:p>
            <a:pPr marL="457200" indent="-457200"/>
            <a:endParaRPr lang="en-US" b="0" i="1">
              <a:solidFill>
                <a:schemeClr val="tx2"/>
              </a:solidFill>
            </a:endParaRPr>
          </a:p>
          <a:p>
            <a:pPr marL="914400" lvl="1" indent="-457200"/>
            <a:r>
              <a:rPr lang="en-US" b="0"/>
              <a:t>4.)</a:t>
            </a:r>
            <a:r>
              <a:rPr lang="en-US" sz="1600" b="0"/>
              <a:t>	</a:t>
            </a:r>
            <a:r>
              <a:rPr lang="en-US">
                <a:solidFill>
                  <a:srgbClr val="CC3300"/>
                </a:solidFill>
              </a:rPr>
              <a:t>Process of Crystal Growth:</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(vi)</a:t>
            </a:r>
            <a:r>
              <a:rPr lang="en-US" sz="1600" b="0">
                <a:sym typeface="Wingdings" pitchFamily="2" charset="2"/>
              </a:rPr>
              <a:t> Methods for Minimizing </a:t>
            </a:r>
            <a:r>
              <a:rPr lang="en-US" sz="1600" b="0" i="1" u="sng">
                <a:solidFill>
                  <a:srgbClr val="000099"/>
                </a:solidFill>
                <a:sym typeface="Wingdings" pitchFamily="2" charset="2"/>
              </a:rPr>
              <a:t>R</a:t>
            </a:r>
          </a:p>
          <a:p>
            <a:pPr marL="2286000" lvl="4" indent="-457200">
              <a:buClr>
                <a:srgbClr val="CC3300"/>
              </a:buClr>
              <a:buFont typeface="Wingdings" pitchFamily="2" charset="2"/>
              <a:buNone/>
            </a:pPr>
            <a:r>
              <a:rPr lang="en-US" sz="1600" b="0">
                <a:solidFill>
                  <a:srgbClr val="CC3300"/>
                </a:solidFill>
                <a:sym typeface="Wingdings" pitchFamily="2" charset="2"/>
              </a:rPr>
              <a:t>1.</a:t>
            </a:r>
            <a:r>
              <a:rPr lang="en-US" sz="1600" b="0">
                <a:solidFill>
                  <a:schemeClr val="accent2"/>
                </a:solidFill>
                <a:sym typeface="Wingdings" pitchFamily="2" charset="2"/>
              </a:rPr>
              <a:t>	Increase temperature of solution</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increases </a:t>
            </a:r>
            <a:r>
              <a:rPr lang="en-US" sz="1400" i="1">
                <a:solidFill>
                  <a:srgbClr val="CC3300"/>
                </a:solidFill>
                <a:sym typeface="Wingdings" pitchFamily="2" charset="2"/>
              </a:rPr>
              <a:t>S</a:t>
            </a:r>
          </a:p>
          <a:p>
            <a:pPr marL="2286000" lvl="4" indent="-457200">
              <a:buClr>
                <a:srgbClr val="CC3300"/>
              </a:buClr>
              <a:buSzPct val="60000"/>
              <a:buFont typeface="Wingdings" pitchFamily="2" charset="2"/>
              <a:buNone/>
            </a:pPr>
            <a:r>
              <a:rPr lang="en-US" sz="1400" i="1">
                <a:solidFill>
                  <a:srgbClr val="CC3300"/>
                </a:solidFill>
                <a:sym typeface="Wingdings" pitchFamily="2" charset="2"/>
              </a:rPr>
              <a:t>		</a:t>
            </a:r>
            <a:r>
              <a:rPr lang="en-US" sz="1400">
                <a:solidFill>
                  <a:srgbClr val="CC3300"/>
                </a:solidFill>
                <a:sym typeface="Wingdings" pitchFamily="2" charset="2"/>
              </a:rPr>
              <a:t>- increase amount of solute that can be in solution at equilibrium</a:t>
            </a:r>
          </a:p>
          <a:p>
            <a:pPr marL="2286000" lvl="4" indent="-457200">
              <a:buClr>
                <a:srgbClr val="CC3300"/>
              </a:buClr>
              <a:buFont typeface="Wingdings" pitchFamily="2" charset="2"/>
              <a:buNone/>
            </a:pPr>
            <a:r>
              <a:rPr lang="en-US" sz="1600" b="0">
                <a:solidFill>
                  <a:srgbClr val="CC3300"/>
                </a:solidFill>
                <a:sym typeface="Wingdings" pitchFamily="2" charset="2"/>
              </a:rPr>
              <a:t>2.</a:t>
            </a:r>
            <a:r>
              <a:rPr lang="en-US" sz="1600" b="0">
                <a:solidFill>
                  <a:schemeClr val="accent2"/>
                </a:solidFill>
                <a:sym typeface="Wingdings" pitchFamily="2" charset="2"/>
              </a:rPr>
              <a:t>	Add precipitating reagent (precipitant) slowly while vigorously mixing solution</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avoids local high concentrations of solution</a:t>
            </a:r>
          </a:p>
          <a:p>
            <a:pPr marL="2286000" lvl="4" indent="-457200">
              <a:buClr>
                <a:srgbClr val="CC3300"/>
              </a:buClr>
              <a:buSzPct val="60000"/>
              <a:buFont typeface="Wingdings" pitchFamily="2" charset="2"/>
              <a:buNone/>
            </a:pPr>
            <a:r>
              <a:rPr lang="en-US" sz="1400">
                <a:solidFill>
                  <a:srgbClr val="CC3300"/>
                </a:solidFill>
                <a:sym typeface="Wingdings" pitchFamily="2" charset="2"/>
              </a:rPr>
              <a:t>		- avoid nucleation and colloid formation</a:t>
            </a:r>
          </a:p>
          <a:p>
            <a:pPr marL="2286000" lvl="4" indent="-457200">
              <a:buClr>
                <a:srgbClr val="CC3300"/>
              </a:buClr>
              <a:buSzPct val="60000"/>
              <a:buFont typeface="Wingdings" pitchFamily="2" charset="2"/>
              <a:buNone/>
            </a:pPr>
            <a:r>
              <a:rPr lang="en-US" sz="1600" b="0">
                <a:solidFill>
                  <a:srgbClr val="CC3300"/>
                </a:solidFill>
                <a:sym typeface="Wingdings" pitchFamily="2" charset="2"/>
              </a:rPr>
              <a:t>3.</a:t>
            </a:r>
            <a:r>
              <a:rPr lang="en-US" sz="1600" b="0">
                <a:solidFill>
                  <a:schemeClr val="accent2"/>
                </a:solidFill>
                <a:sym typeface="Wingdings" pitchFamily="2" charset="2"/>
              </a:rPr>
              <a:t>	Keep volume of solution large</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keep concentration of analyte and precipitating reagent low</a:t>
            </a:r>
          </a:p>
          <a:p>
            <a:pPr marL="2286000" lvl="4" indent="-457200">
              <a:buClr>
                <a:srgbClr val="CC3300"/>
              </a:buClr>
              <a:buSzPct val="60000"/>
              <a:buFont typeface="Wingdings" pitchFamily="2" charset="2"/>
              <a:buNone/>
            </a:pPr>
            <a:r>
              <a:rPr lang="en-US" sz="1600" b="0">
                <a:solidFill>
                  <a:srgbClr val="CC3300"/>
                </a:solidFill>
                <a:sym typeface="Wingdings" pitchFamily="2" charset="2"/>
              </a:rPr>
              <a:t>4.</a:t>
            </a:r>
            <a:r>
              <a:rPr lang="en-US" sz="1600" b="0">
                <a:solidFill>
                  <a:schemeClr val="accent2"/>
                </a:solidFill>
                <a:sym typeface="Wingdings" pitchFamily="2" charset="2"/>
              </a:rPr>
              <a:t>	Control </a:t>
            </a:r>
            <a:r>
              <a:rPr lang="en-US" sz="1600" b="0" i="1">
                <a:solidFill>
                  <a:schemeClr val="accent2"/>
                </a:solidFill>
                <a:sym typeface="Wingdings" pitchFamily="2" charset="2"/>
              </a:rPr>
              <a:t>S</a:t>
            </a:r>
            <a:r>
              <a:rPr lang="en-US" sz="1600" b="0">
                <a:solidFill>
                  <a:schemeClr val="accent2"/>
                </a:solidFill>
                <a:sym typeface="Wingdings" pitchFamily="2" charset="2"/>
              </a:rPr>
              <a:t> through chemical means</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by adjusting pH</a:t>
            </a:r>
          </a:p>
          <a:p>
            <a:pPr marL="2286000" lvl="4" indent="-457200">
              <a:buClr>
                <a:srgbClr val="CC3300"/>
              </a:buClr>
              <a:buSzPct val="60000"/>
              <a:buFont typeface="Wingdings" pitchFamily="2" charset="2"/>
              <a:buNone/>
            </a:pPr>
            <a:r>
              <a:rPr lang="en-US" sz="1400">
                <a:solidFill>
                  <a:srgbClr val="CC3300"/>
                </a:solidFill>
                <a:sym typeface="Wingdings" pitchFamily="2" charset="2"/>
              </a:rPr>
              <a:t>		- adding complexing agents</a:t>
            </a:r>
          </a:p>
          <a:p>
            <a:pPr marL="1828800" lvl="3"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example: precipitation of Ca</a:t>
            </a:r>
            <a:r>
              <a:rPr lang="en-US" sz="1400" baseline="30000">
                <a:solidFill>
                  <a:srgbClr val="CC3300"/>
                </a:solidFill>
                <a:sym typeface="Wingdings" pitchFamily="2" charset="2"/>
              </a:rPr>
              <a:t>2+</a:t>
            </a:r>
            <a:r>
              <a:rPr lang="en-US" sz="1400">
                <a:solidFill>
                  <a:srgbClr val="CC3300"/>
                </a:solidFill>
                <a:sym typeface="Wingdings" pitchFamily="2" charset="2"/>
              </a:rPr>
              <a:t> with C</a:t>
            </a:r>
            <a:r>
              <a:rPr lang="en-US" sz="1400" baseline="-25000">
                <a:solidFill>
                  <a:srgbClr val="CC3300"/>
                </a:solidFill>
                <a:sym typeface="Wingdings" pitchFamily="2" charset="2"/>
              </a:rPr>
              <a:t>2</a:t>
            </a:r>
            <a:r>
              <a:rPr lang="en-US" sz="1400">
                <a:solidFill>
                  <a:srgbClr val="CC3300"/>
                </a:solidFill>
                <a:sym typeface="Wingdings" pitchFamily="2" charset="2"/>
              </a:rPr>
              <a:t>O</a:t>
            </a:r>
            <a:r>
              <a:rPr lang="en-US" sz="1400" baseline="-25000">
                <a:solidFill>
                  <a:srgbClr val="CC3300"/>
                </a:solidFill>
                <a:sym typeface="Wingdings" pitchFamily="2" charset="2"/>
              </a:rPr>
              <a:t>4</a:t>
            </a:r>
            <a:r>
              <a:rPr lang="en-US" sz="1400" baseline="30000">
                <a:solidFill>
                  <a:srgbClr val="CC3300"/>
                </a:solidFill>
                <a:sym typeface="Wingdings" pitchFamily="2" charset="2"/>
              </a:rPr>
              <a:t>2-</a:t>
            </a:r>
          </a:p>
          <a:p>
            <a:pPr marL="1828800" lvl="3" indent="-457200">
              <a:buClr>
                <a:srgbClr val="CC3300"/>
              </a:buClr>
              <a:buSzPct val="60000"/>
              <a:buFont typeface="Wingdings" pitchFamily="2" charset="2"/>
              <a:buNone/>
            </a:pPr>
            <a:endParaRPr lang="en-US" sz="1400" baseline="30000">
              <a:solidFill>
                <a:srgbClr val="CC3300"/>
              </a:solidFill>
              <a:sym typeface="Wingdings" pitchFamily="2" charset="2"/>
            </a:endParaRPr>
          </a:p>
          <a:p>
            <a:pPr marL="1828800" lvl="3" indent="-457200">
              <a:buClr>
                <a:srgbClr val="CC3300"/>
              </a:buClr>
              <a:buSzPct val="60000"/>
              <a:buFont typeface="Wingdings" pitchFamily="2" charset="2"/>
              <a:buNone/>
            </a:pPr>
            <a:endParaRPr lang="en-US" sz="1400" baseline="30000">
              <a:solidFill>
                <a:srgbClr val="CC3300"/>
              </a:solidFill>
              <a:sym typeface="Wingdings" pitchFamily="2" charset="2"/>
            </a:endParaRPr>
          </a:p>
          <a:p>
            <a:pPr marL="1828800" lvl="3" indent="-457200">
              <a:buClr>
                <a:srgbClr val="CC3300"/>
              </a:buClr>
              <a:buSzPct val="60000"/>
              <a:buFont typeface="Wingdings" pitchFamily="2" charset="2"/>
              <a:buNone/>
            </a:pPr>
            <a:r>
              <a:rPr lang="en-US" sz="1400" baseline="30000">
                <a:solidFill>
                  <a:srgbClr val="CC3300"/>
                </a:solidFill>
                <a:sym typeface="Wingdings" pitchFamily="2" charset="2"/>
              </a:rPr>
              <a:t>			</a:t>
            </a:r>
            <a:r>
              <a:rPr lang="en-US" b="0">
                <a:sym typeface="Wingdings" pitchFamily="2" charset="2"/>
              </a:rPr>
              <a:t>C</a:t>
            </a:r>
            <a:r>
              <a:rPr lang="en-US" b="0" baseline="-25000">
                <a:sym typeface="Wingdings" pitchFamily="2" charset="2"/>
              </a:rPr>
              <a:t>2</a:t>
            </a:r>
            <a:r>
              <a:rPr lang="en-US" b="0">
                <a:sym typeface="Wingdings" pitchFamily="2" charset="2"/>
              </a:rPr>
              <a:t>O</a:t>
            </a:r>
            <a:r>
              <a:rPr lang="en-US" b="0" baseline="-25000">
                <a:sym typeface="Wingdings" pitchFamily="2" charset="2"/>
              </a:rPr>
              <a:t>4</a:t>
            </a:r>
            <a:r>
              <a:rPr lang="en-US" b="0" baseline="30000">
                <a:sym typeface="Wingdings" pitchFamily="2" charset="2"/>
              </a:rPr>
              <a:t>2-</a:t>
            </a:r>
            <a:r>
              <a:rPr lang="en-US" b="0">
                <a:sym typeface="Wingdings" pitchFamily="2" charset="2"/>
              </a:rPr>
              <a:t>   + 2H</a:t>
            </a:r>
            <a:r>
              <a:rPr lang="en-US" b="0" baseline="30000">
                <a:sym typeface="Wingdings" pitchFamily="2" charset="2"/>
              </a:rPr>
              <a:t>+</a:t>
            </a:r>
            <a:r>
              <a:rPr lang="en-US" b="0">
                <a:sym typeface="Wingdings" pitchFamily="2" charset="2"/>
              </a:rPr>
              <a:t>  	      H</a:t>
            </a:r>
            <a:r>
              <a:rPr lang="en-US" b="0" baseline="-25000">
                <a:sym typeface="Wingdings" pitchFamily="2" charset="2"/>
              </a:rPr>
              <a:t>2</a:t>
            </a:r>
            <a:r>
              <a:rPr lang="en-US" b="0">
                <a:sym typeface="Wingdings" pitchFamily="2" charset="2"/>
              </a:rPr>
              <a:t>C</a:t>
            </a:r>
            <a:r>
              <a:rPr lang="en-US" b="0" baseline="-25000">
                <a:sym typeface="Wingdings" pitchFamily="2" charset="2"/>
              </a:rPr>
              <a:t>2</a:t>
            </a:r>
            <a:r>
              <a:rPr lang="en-US" b="0">
                <a:sym typeface="Wingdings" pitchFamily="2" charset="2"/>
              </a:rPr>
              <a:t>O</a:t>
            </a:r>
            <a:r>
              <a:rPr lang="en-US" b="0" baseline="-25000">
                <a:sym typeface="Wingdings" pitchFamily="2" charset="2"/>
              </a:rPr>
              <a:t>4</a:t>
            </a:r>
            <a:r>
              <a:rPr lang="en-US" b="0" baseline="30000">
                <a:sym typeface="Wingdings" pitchFamily="2" charset="2"/>
              </a:rPr>
              <a:t>-</a:t>
            </a:r>
          </a:p>
          <a:p>
            <a:pPr marL="1828800" lvl="3" indent="-457200">
              <a:buClr>
                <a:srgbClr val="CC3300"/>
              </a:buClr>
              <a:buSzPct val="60000"/>
              <a:buFont typeface="Wingdings" pitchFamily="2" charset="2"/>
              <a:buNone/>
            </a:pPr>
            <a:endParaRPr lang="en-US" b="0">
              <a:sym typeface="Wingdings" pitchFamily="2" charset="2"/>
            </a:endParaRPr>
          </a:p>
          <a:p>
            <a:pPr marL="1828800" lvl="3" indent="-457200">
              <a:buClr>
                <a:srgbClr val="CC3300"/>
              </a:buClr>
              <a:buSzPct val="60000"/>
              <a:buFont typeface="Wingdings" pitchFamily="2" charset="2"/>
              <a:buNone/>
            </a:pPr>
            <a:r>
              <a:rPr lang="en-US" b="0">
                <a:sym typeface="Wingdings" pitchFamily="2" charset="2"/>
              </a:rPr>
              <a:t>			Ca</a:t>
            </a:r>
            <a:r>
              <a:rPr lang="en-US" b="0" baseline="30000">
                <a:sym typeface="Wingdings" pitchFamily="2" charset="2"/>
              </a:rPr>
              <a:t>2+</a:t>
            </a:r>
            <a:r>
              <a:rPr lang="en-US" b="0">
                <a:sym typeface="Wingdings" pitchFamily="2" charset="2"/>
              </a:rPr>
              <a:t>  + C</a:t>
            </a:r>
            <a:r>
              <a:rPr lang="en-US" b="0" baseline="-25000">
                <a:sym typeface="Wingdings" pitchFamily="2" charset="2"/>
              </a:rPr>
              <a:t>2</a:t>
            </a:r>
            <a:r>
              <a:rPr lang="en-US" b="0">
                <a:sym typeface="Wingdings" pitchFamily="2" charset="2"/>
              </a:rPr>
              <a:t>O</a:t>
            </a:r>
            <a:r>
              <a:rPr lang="en-US" b="0" baseline="-25000">
                <a:sym typeface="Wingdings" pitchFamily="2" charset="2"/>
              </a:rPr>
              <a:t>4</a:t>
            </a:r>
            <a:r>
              <a:rPr lang="en-US" b="0" baseline="30000">
                <a:sym typeface="Wingdings" pitchFamily="2" charset="2"/>
              </a:rPr>
              <a:t>2-</a:t>
            </a:r>
            <a:r>
              <a:rPr lang="en-US" b="0">
                <a:sym typeface="Wingdings" pitchFamily="2" charset="2"/>
              </a:rPr>
              <a:t>   	      CaC</a:t>
            </a:r>
            <a:r>
              <a:rPr lang="en-US" b="0" baseline="-25000">
                <a:sym typeface="Wingdings" pitchFamily="2" charset="2"/>
              </a:rPr>
              <a:t>2</a:t>
            </a:r>
            <a:r>
              <a:rPr lang="en-US" b="0">
                <a:sym typeface="Wingdings" pitchFamily="2" charset="2"/>
              </a:rPr>
              <a:t>O</a:t>
            </a:r>
            <a:r>
              <a:rPr lang="en-US" b="0" baseline="-25000">
                <a:sym typeface="Wingdings" pitchFamily="2" charset="2"/>
              </a:rPr>
              <a:t>4</a:t>
            </a:r>
            <a:r>
              <a:rPr lang="en-US" b="0">
                <a:sym typeface="Wingdings" pitchFamily="2" charset="2"/>
              </a:rPr>
              <a:t>(s)</a:t>
            </a:r>
          </a:p>
        </p:txBody>
      </p:sp>
      <p:sp>
        <p:nvSpPr>
          <p:cNvPr id="11268" name="Line 7"/>
          <p:cNvSpPr>
            <a:spLocks noChangeShapeType="1"/>
          </p:cNvSpPr>
          <p:nvPr/>
        </p:nvSpPr>
        <p:spPr bwMode="auto">
          <a:xfrm flipV="1">
            <a:off x="5592763" y="5784850"/>
            <a:ext cx="7112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1269" name="Line 8"/>
          <p:cNvSpPr>
            <a:spLocks noChangeShapeType="1"/>
          </p:cNvSpPr>
          <p:nvPr/>
        </p:nvSpPr>
        <p:spPr bwMode="auto">
          <a:xfrm flipV="1">
            <a:off x="5634038" y="6337300"/>
            <a:ext cx="711200" cy="1588"/>
          </a:xfrm>
          <a:prstGeom prst="line">
            <a:avLst/>
          </a:prstGeom>
          <a:noFill/>
          <a:ln w="9525">
            <a:solidFill>
              <a:schemeClr val="tx1"/>
            </a:solidFill>
            <a:round/>
            <a:headEnd type="triangle" w="med" len="med"/>
            <a:tailEnd type="triangle" w="med" len="med"/>
          </a:ln>
        </p:spPr>
        <p:txBody>
          <a:bodyPr/>
          <a:lstStyle/>
          <a:p>
            <a:endParaRPr lang="en-US"/>
          </a:p>
        </p:txBody>
      </p:sp>
      <p:sp>
        <p:nvSpPr>
          <p:cNvPr id="11270" name="Text Box 9"/>
          <p:cNvSpPr txBox="1">
            <a:spLocks noChangeArrowheads="1"/>
          </p:cNvSpPr>
          <p:nvPr/>
        </p:nvSpPr>
        <p:spPr bwMode="auto">
          <a:xfrm>
            <a:off x="5746750" y="6007100"/>
            <a:ext cx="466725" cy="336550"/>
          </a:xfrm>
          <a:prstGeom prst="rect">
            <a:avLst/>
          </a:prstGeom>
          <a:noFill/>
          <a:ln w="9525">
            <a:noFill/>
            <a:miter lim="800000"/>
            <a:headEnd/>
            <a:tailEnd/>
          </a:ln>
        </p:spPr>
        <p:txBody>
          <a:bodyPr wrap="none">
            <a:spAutoFit/>
          </a:bodyPr>
          <a:lstStyle/>
          <a:p>
            <a:r>
              <a:rPr lang="en-US" sz="1600" b="0"/>
              <a:t>K</a:t>
            </a:r>
            <a:r>
              <a:rPr lang="en-US" sz="1600" b="0" baseline="-25000"/>
              <a:t>sp</a:t>
            </a:r>
          </a:p>
        </p:txBody>
      </p:sp>
      <p:sp>
        <p:nvSpPr>
          <p:cNvPr id="11271" name="AutoShape 10"/>
          <p:cNvSpPr>
            <a:spLocks/>
          </p:cNvSpPr>
          <p:nvPr/>
        </p:nvSpPr>
        <p:spPr bwMode="auto">
          <a:xfrm>
            <a:off x="3851275" y="5657850"/>
            <a:ext cx="119063" cy="862013"/>
          </a:xfrm>
          <a:prstGeom prst="leftBrace">
            <a:avLst>
              <a:gd name="adj1" fmla="val 60333"/>
              <a:gd name="adj2" fmla="val 50000"/>
            </a:avLst>
          </a:prstGeom>
          <a:noFill/>
          <a:ln w="9525">
            <a:solidFill>
              <a:schemeClr val="tx1"/>
            </a:solidFill>
            <a:round/>
            <a:headEnd/>
            <a:tailEnd/>
          </a:ln>
        </p:spPr>
        <p:txBody>
          <a:bodyPr wrap="none" anchor="ctr"/>
          <a:lstStyle/>
          <a:p>
            <a:endParaRPr lang="en-US"/>
          </a:p>
        </p:txBody>
      </p:sp>
      <p:sp>
        <p:nvSpPr>
          <p:cNvPr id="11272" name="Text Box 11"/>
          <p:cNvSpPr txBox="1">
            <a:spLocks noChangeArrowheads="1"/>
          </p:cNvSpPr>
          <p:nvPr/>
        </p:nvSpPr>
        <p:spPr bwMode="auto">
          <a:xfrm>
            <a:off x="1252538" y="5670550"/>
            <a:ext cx="2366962" cy="825500"/>
          </a:xfrm>
          <a:prstGeom prst="rect">
            <a:avLst/>
          </a:prstGeom>
          <a:noFill/>
          <a:ln w="9525">
            <a:noFill/>
            <a:miter lim="800000"/>
            <a:headEnd/>
            <a:tailEnd/>
          </a:ln>
        </p:spPr>
        <p:txBody>
          <a:bodyPr>
            <a:spAutoFit/>
          </a:bodyPr>
          <a:lstStyle/>
          <a:p>
            <a:r>
              <a:rPr lang="en-US" sz="1600" b="0" u="sng"/>
              <a:t>Note:</a:t>
            </a:r>
            <a:r>
              <a:rPr lang="en-US" sz="1600" b="0"/>
              <a:t> As pH ([H</a:t>
            </a:r>
            <a:r>
              <a:rPr lang="en-US" sz="1600" b="0" baseline="30000"/>
              <a:t>+</a:t>
            </a:r>
            <a:r>
              <a:rPr lang="en-US" sz="1600" b="0"/>
              <a:t>]) changes, the solubility of CaC</a:t>
            </a:r>
            <a:r>
              <a:rPr lang="en-US" sz="1600" b="0" baseline="-25000"/>
              <a:t>2</a:t>
            </a:r>
            <a:r>
              <a:rPr lang="en-US" sz="1600" b="0"/>
              <a:t>O</a:t>
            </a:r>
            <a:r>
              <a:rPr lang="en-US" sz="1600" b="0" baseline="-25000"/>
              <a:t>4</a:t>
            </a:r>
            <a:r>
              <a:rPr lang="en-US" sz="1600" b="0"/>
              <a:t> changes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709613" y="328613"/>
            <a:ext cx="7734300" cy="571500"/>
          </a:xfrm>
        </p:spPr>
        <p:txBody>
          <a:bodyPr/>
          <a:lstStyle/>
          <a:p>
            <a:pPr algn="l"/>
            <a:r>
              <a:rPr lang="en-US" sz="1600" smtClean="0">
                <a:solidFill>
                  <a:srgbClr val="CC3300"/>
                </a:solidFill>
              </a:rPr>
              <a:t>Colloidal state: </a:t>
            </a:r>
          </a:p>
        </p:txBody>
      </p:sp>
      <p:sp>
        <p:nvSpPr>
          <p:cNvPr id="3" name="Subtitle 2"/>
          <p:cNvSpPr>
            <a:spLocks noGrp="1"/>
          </p:cNvSpPr>
          <p:nvPr>
            <p:ph type="subTitle" idx="1"/>
          </p:nvPr>
        </p:nvSpPr>
        <p:spPr>
          <a:xfrm>
            <a:off x="695325" y="887413"/>
            <a:ext cx="7685088" cy="5076825"/>
          </a:xfrm>
        </p:spPr>
        <p:txBody>
          <a:bodyPr/>
          <a:lstStyle/>
          <a:p>
            <a:pPr algn="l">
              <a:defRPr/>
            </a:pPr>
            <a:r>
              <a:rPr lang="en-US" sz="1600" dirty="0" smtClean="0"/>
              <a:t>Certain range of particle size : 0.1 µm &amp; 1 nm  </a:t>
            </a:r>
          </a:p>
          <a:p>
            <a:pPr algn="l">
              <a:defRPr/>
            </a:pPr>
            <a:r>
              <a:rPr lang="en-US" sz="1600" dirty="0" smtClean="0"/>
              <a:t>1 µm = 10</a:t>
            </a:r>
            <a:r>
              <a:rPr lang="en-US" sz="1600" baseline="30000" dirty="0" smtClean="0"/>
              <a:t>-3</a:t>
            </a:r>
            <a:r>
              <a:rPr lang="en-US" sz="1600" dirty="0" smtClean="0"/>
              <a:t> mm  		1 nm = 10</a:t>
            </a:r>
            <a:r>
              <a:rPr lang="en-US" sz="1600" baseline="30000" dirty="0" smtClean="0"/>
              <a:t>-6</a:t>
            </a:r>
            <a:r>
              <a:rPr lang="en-US" sz="1600" dirty="0" smtClean="0"/>
              <a:t> mm    1A</a:t>
            </a:r>
            <a:r>
              <a:rPr lang="en-US" sz="1600" baseline="30000" dirty="0" smtClean="0"/>
              <a:t>0</a:t>
            </a:r>
            <a:r>
              <a:rPr lang="en-US" sz="1600" dirty="0" smtClean="0"/>
              <a:t> = 10</a:t>
            </a:r>
            <a:r>
              <a:rPr lang="en-US" sz="1600" baseline="30000" dirty="0" smtClean="0"/>
              <a:t>-10</a:t>
            </a:r>
            <a:r>
              <a:rPr lang="en-US" sz="1600" dirty="0" smtClean="0"/>
              <a:t> m = 10</a:t>
            </a:r>
            <a:r>
              <a:rPr lang="en-US" sz="1600" baseline="30000" dirty="0" smtClean="0"/>
              <a:t>-7mm</a:t>
            </a:r>
            <a:r>
              <a:rPr lang="en-US" sz="1600" dirty="0" smtClean="0"/>
              <a:t> = 0.1nm</a:t>
            </a:r>
          </a:p>
          <a:p>
            <a:pPr algn="l">
              <a:defRPr/>
            </a:pPr>
            <a:r>
              <a:rPr lang="en-US" sz="1600" dirty="0" smtClean="0"/>
              <a:t>Colloidal state behaves like true solution (10</a:t>
            </a:r>
            <a:r>
              <a:rPr lang="en-US" sz="1600" baseline="30000" dirty="0" smtClean="0"/>
              <a:t>-8</a:t>
            </a:r>
            <a:r>
              <a:rPr lang="en-US" sz="1600" dirty="0" smtClean="0"/>
              <a:t> cm or 0.1nm)</a:t>
            </a:r>
          </a:p>
          <a:p>
            <a:pPr algn="l">
              <a:defRPr/>
            </a:pPr>
            <a:r>
              <a:rPr lang="en-US" sz="1600" dirty="0" smtClean="0"/>
              <a:t>The colloidal particles in the solution exhibit </a:t>
            </a:r>
            <a:r>
              <a:rPr lang="en-US" sz="1600" dirty="0" err="1" smtClean="0"/>
              <a:t>tyndall</a:t>
            </a:r>
            <a:r>
              <a:rPr lang="en-US" sz="1600" dirty="0" smtClean="0"/>
              <a:t> effect shown by John T.</a:t>
            </a:r>
          </a:p>
          <a:p>
            <a:pPr algn="l">
              <a:defRPr/>
            </a:pPr>
            <a:r>
              <a:rPr lang="en-US" sz="1600" dirty="0" smtClean="0"/>
              <a:t>Tyndall effect: Phenomenon of scattering light by colloidal suspension.</a:t>
            </a:r>
          </a:p>
          <a:p>
            <a:pPr algn="l">
              <a:defRPr/>
            </a:pPr>
            <a:r>
              <a:rPr lang="en-US" sz="1600" dirty="0" smtClean="0"/>
              <a:t>Colloids are classified into two types: </a:t>
            </a:r>
          </a:p>
          <a:p>
            <a:pPr marL="342900" indent="-342900" algn="l">
              <a:buFontTx/>
              <a:buAutoNum type="alphaUcParenR"/>
              <a:defRPr/>
            </a:pPr>
            <a:r>
              <a:rPr lang="en-US" sz="1600" dirty="0" err="1" smtClean="0"/>
              <a:t>Lyophobic</a:t>
            </a:r>
            <a:r>
              <a:rPr lang="en-US" sz="1600" dirty="0" smtClean="0"/>
              <a:t>	B) </a:t>
            </a:r>
            <a:r>
              <a:rPr lang="en-US" sz="1600" dirty="0" err="1" smtClean="0"/>
              <a:t>Lyophilic</a:t>
            </a:r>
            <a:endParaRPr lang="en-US" sz="1600" dirty="0" smtClean="0"/>
          </a:p>
          <a:p>
            <a:pPr marL="342900" indent="-342900" algn="l">
              <a:defRPr/>
            </a:pPr>
            <a:r>
              <a:rPr lang="en-US" sz="1600" dirty="0" err="1" smtClean="0"/>
              <a:t>Lyophobic</a:t>
            </a:r>
            <a:r>
              <a:rPr lang="en-US" sz="1600" dirty="0" smtClean="0"/>
              <a:t> : Dispersions (sols) slightly viscous, sols of metals, </a:t>
            </a:r>
            <a:r>
              <a:rPr lang="en-US" sz="1600" dirty="0" err="1" smtClean="0"/>
              <a:t>AgX</a:t>
            </a:r>
            <a:r>
              <a:rPr lang="en-US" sz="1600" dirty="0" smtClean="0"/>
              <a:t>, M</a:t>
            </a:r>
            <a:r>
              <a:rPr lang="en-US" sz="1600" baseline="30000" dirty="0" smtClean="0"/>
              <a:t>+</a:t>
            </a:r>
            <a:r>
              <a:rPr lang="en-US" sz="1600" dirty="0" smtClean="0"/>
              <a:t>S etc.</a:t>
            </a:r>
          </a:p>
          <a:p>
            <a:pPr marL="342900" indent="-342900" algn="l">
              <a:defRPr/>
            </a:pPr>
            <a:r>
              <a:rPr lang="en-US" sz="1600" dirty="0" smtClean="0"/>
              <a:t>Minute conc. Of an electrolyte results in flocculation. Change is irreversible. Water has no effect on flocculated solid. These have definite electric charge. Under ultra microscope these are seen as bright particles in vigorous motion. (Brownian Movement)</a:t>
            </a:r>
          </a:p>
          <a:p>
            <a:pPr marL="342900" indent="-342900" algn="l">
              <a:defRPr/>
            </a:pPr>
            <a:r>
              <a:rPr lang="en-US" sz="1600" dirty="0" err="1" smtClean="0"/>
              <a:t>Lyophilic</a:t>
            </a:r>
            <a:r>
              <a:rPr lang="en-US" sz="1600" dirty="0" smtClean="0"/>
              <a:t> : These are viscous, set to jelly like masses known as gels. </a:t>
            </a:r>
            <a:r>
              <a:rPr lang="en-US" sz="1600" dirty="0" err="1" smtClean="0"/>
              <a:t>Eg</a:t>
            </a:r>
            <a:r>
              <a:rPr lang="en-US" sz="1600" dirty="0" smtClean="0"/>
              <a:t>.: sol of </a:t>
            </a:r>
            <a:r>
              <a:rPr lang="en-US" sz="1600" dirty="0" err="1" smtClean="0"/>
              <a:t>silicic</a:t>
            </a:r>
            <a:r>
              <a:rPr lang="en-US" sz="1600" dirty="0" smtClean="0"/>
              <a:t> acid, </a:t>
            </a:r>
            <a:r>
              <a:rPr lang="en-US" sz="1600" dirty="0" err="1" smtClean="0"/>
              <a:t>Mn</a:t>
            </a:r>
            <a:r>
              <a:rPr lang="en-US" sz="1600" dirty="0" smtClean="0"/>
              <a:t> (IV) oxide, gelatin.</a:t>
            </a:r>
          </a:p>
          <a:p>
            <a:pPr marL="342900" indent="-342900" algn="l">
              <a:defRPr/>
            </a:pPr>
            <a:r>
              <a:rPr lang="en-US" sz="1600" dirty="0" smtClean="0"/>
              <a:t>Large conc. Of electrolyte results in precipitation (salting out), Change is reversible, &amp; reversal is effected by addition of solvent (water).</a:t>
            </a:r>
          </a:p>
          <a:p>
            <a:pPr marL="342900" indent="-342900" algn="l">
              <a:defRPr/>
            </a:pPr>
            <a:r>
              <a:rPr lang="en-US" sz="1600" dirty="0" smtClean="0"/>
              <a:t>Change their charge readily (+</a:t>
            </a:r>
            <a:r>
              <a:rPr lang="en-US" sz="1600" dirty="0" err="1" smtClean="0"/>
              <a:t>vely</a:t>
            </a:r>
            <a:r>
              <a:rPr lang="en-US" sz="1600" dirty="0" smtClean="0"/>
              <a:t> charged in acidic medium &amp; -</a:t>
            </a:r>
            <a:r>
              <a:rPr lang="en-US" sz="1600" dirty="0" err="1" smtClean="0"/>
              <a:t>vely</a:t>
            </a:r>
            <a:r>
              <a:rPr lang="en-US" sz="1600" dirty="0" smtClean="0"/>
              <a:t> charged in basic medium. ) Diffuse light cone is exhibited under ultra microscope.</a:t>
            </a:r>
          </a:p>
          <a:p>
            <a:pPr marL="342900" indent="-342900" algn="l">
              <a:defRPr/>
            </a:pP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90538" y="258763"/>
            <a:ext cx="7967662" cy="436562"/>
          </a:xfrm>
        </p:spPr>
        <p:txBody>
          <a:bodyPr/>
          <a:lstStyle/>
          <a:p>
            <a:r>
              <a:rPr lang="en-US" sz="2400" smtClean="0"/>
              <a:t>Peptization</a:t>
            </a:r>
          </a:p>
        </p:txBody>
      </p:sp>
      <p:sp>
        <p:nvSpPr>
          <p:cNvPr id="13315" name="Subtitle 2"/>
          <p:cNvSpPr>
            <a:spLocks noGrp="1"/>
          </p:cNvSpPr>
          <p:nvPr>
            <p:ph type="subTitle" idx="1"/>
          </p:nvPr>
        </p:nvSpPr>
        <p:spPr>
          <a:xfrm>
            <a:off x="887413" y="860425"/>
            <a:ext cx="7588250" cy="5240338"/>
          </a:xfrm>
        </p:spPr>
        <p:txBody>
          <a:bodyPr/>
          <a:lstStyle/>
          <a:p>
            <a:pPr algn="l"/>
            <a:r>
              <a:rPr lang="en-US" sz="2400" smtClean="0"/>
              <a:t>Process of dispersing an insoluble material into a liquid as a colloid is Peptization</a:t>
            </a:r>
          </a:p>
          <a:p>
            <a:pPr algn="l"/>
            <a:r>
              <a:rPr lang="en-US" sz="2400" smtClean="0"/>
              <a:t>Coagulation of colloidal dispersion is brought about by ions other than those ions that precipitates it off.</a:t>
            </a:r>
          </a:p>
          <a:p>
            <a:pPr algn="l"/>
            <a:r>
              <a:rPr lang="en-US" sz="2400" smtClean="0"/>
              <a:t>If these ions are dissolved when a ppt is washed, solid particles will go back into colloidal dispersion &amp; pass thru the filter.</a:t>
            </a:r>
          </a:p>
          <a:p>
            <a:pPr algn="l"/>
            <a:r>
              <a:rPr lang="en-US" sz="2400" smtClean="0"/>
              <a:t>Ions of same charge repel each other. So multivalent ion salt is added to solution for flocculation.</a:t>
            </a:r>
          </a:p>
          <a:p>
            <a:pPr algn="l"/>
            <a:r>
              <a:rPr lang="en-US" sz="2400" smtClean="0"/>
              <a:t>By adding electrolyte that reduces the repulsion of particles &amp; particles remain as flocs that are easy to filter.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ollo"/>
          <p:cNvPicPr>
            <a:picLocks noChangeAspect="1" noChangeArrowheads="1"/>
          </p:cNvPicPr>
          <p:nvPr/>
        </p:nvPicPr>
        <p:blipFill>
          <a:blip r:embed="rId2"/>
          <a:srcRect/>
          <a:stretch>
            <a:fillRect/>
          </a:stretch>
        </p:blipFill>
        <p:spPr bwMode="auto">
          <a:xfrm>
            <a:off x="0" y="2101850"/>
            <a:ext cx="1908175" cy="1595438"/>
          </a:xfrm>
          <a:prstGeom prst="rect">
            <a:avLst/>
          </a:prstGeom>
          <a:noFill/>
          <a:ln w="9525">
            <a:noFill/>
            <a:miter lim="800000"/>
            <a:headEnd/>
            <a:tailEnd/>
          </a:ln>
        </p:spPr>
      </p:pic>
      <p:sp>
        <p:nvSpPr>
          <p:cNvPr id="14339"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14340" name="Text Box 5"/>
          <p:cNvSpPr txBox="1">
            <a:spLocks noChangeArrowheads="1"/>
          </p:cNvSpPr>
          <p:nvPr/>
        </p:nvSpPr>
        <p:spPr bwMode="auto">
          <a:xfrm>
            <a:off x="204788" y="1065213"/>
            <a:ext cx="8761412" cy="5324475"/>
          </a:xfrm>
          <a:prstGeom prst="rect">
            <a:avLst/>
          </a:prstGeom>
          <a:noFill/>
          <a:ln w="9525">
            <a:noFill/>
            <a:miter lim="800000"/>
            <a:headEnd/>
            <a:tailEnd/>
          </a:ln>
        </p:spPr>
        <p:txBody>
          <a:bodyPr>
            <a:spAutoFit/>
          </a:bodyPr>
          <a:lstStyle/>
          <a:p>
            <a:pPr marL="457200" indent="-457200"/>
            <a:endParaRPr lang="en-US" sz="2000" b="0" i="1">
              <a:solidFill>
                <a:schemeClr val="tx2"/>
              </a:solidFill>
            </a:endParaRPr>
          </a:p>
          <a:p>
            <a:pPr marL="1828800" lvl="3" indent="-457200">
              <a:buClr>
                <a:srgbClr val="CC3300"/>
              </a:buClr>
              <a:buSzPct val="60000"/>
              <a:buFont typeface="Wingdings" pitchFamily="2" charset="2"/>
              <a:buNone/>
            </a:pPr>
            <a:r>
              <a:rPr lang="en-US" sz="1600" b="0">
                <a:solidFill>
                  <a:schemeClr val="accent2"/>
                </a:solidFill>
                <a:sym typeface="Wingdings" pitchFamily="2" charset="2"/>
              </a:rPr>
              <a:t>(i)</a:t>
            </a:r>
            <a:r>
              <a:rPr lang="en-US" sz="1600" b="0">
                <a:sym typeface="Wingdings" pitchFamily="2" charset="2"/>
              </a:rPr>
              <a:t> Most ionic compounds are precipitated in the presence of some added electrolyte</a:t>
            </a:r>
            <a:endParaRPr lang="en-US" sz="1600" b="0" i="1" u="sng">
              <a:solidFill>
                <a:srgbClr val="000099"/>
              </a:solidFill>
              <a:sym typeface="Wingdings" pitchFamily="2" charset="2"/>
            </a:endParaRP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e.g. 0.1 M HNO</a:t>
            </a:r>
            <a:r>
              <a:rPr lang="en-US" sz="1600" b="0" baseline="-25000">
                <a:solidFill>
                  <a:schemeClr val="accent2"/>
                </a:solidFill>
                <a:sym typeface="Wingdings" pitchFamily="2" charset="2"/>
              </a:rPr>
              <a:t>3</a:t>
            </a:r>
            <a:endParaRPr lang="en-US" sz="1400">
              <a:solidFill>
                <a:srgbClr val="CC3300"/>
              </a:solidFill>
              <a:sym typeface="Wingdings" pitchFamily="2" charset="2"/>
            </a:endParaRP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Allows the small nucleation aggregates to better overcome any charge repulsion and promotes particle growth</a:t>
            </a: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1828800" lvl="3" indent="-457200">
              <a:buClr>
                <a:srgbClr val="CC3300"/>
              </a:buClr>
              <a:buSzPct val="60000"/>
              <a:buFont typeface="Wingdings" pitchFamily="2" charset="2"/>
              <a:buNone/>
            </a:pPr>
            <a:r>
              <a:rPr lang="en-US" sz="1600" b="0">
                <a:solidFill>
                  <a:schemeClr val="accent2"/>
                </a:solidFill>
                <a:sym typeface="Wingdings" pitchFamily="2" charset="2"/>
              </a:rPr>
              <a:t>(ii) </a:t>
            </a:r>
            <a:r>
              <a:rPr lang="en-US" sz="1600" b="0">
                <a:sym typeface="Wingdings" pitchFamily="2" charset="2"/>
              </a:rPr>
              <a:t>Impurities may also be present in the crystal</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Known as co-precipitation (contamination by substances which are generally soluble in mother liqor)</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Creates errors in gravimetric analysis</a:t>
            </a: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1828800" lvl="3" indent="-457200">
              <a:buClr>
                <a:srgbClr val="CC3300"/>
              </a:buClr>
              <a:buSzPct val="60000"/>
              <a:buFont typeface="Wingdings" pitchFamily="2" charset="2"/>
              <a:buNone/>
            </a:pPr>
            <a:r>
              <a:rPr lang="en-US" sz="1600" b="0">
                <a:solidFill>
                  <a:schemeClr val="accent2"/>
                </a:solidFill>
                <a:sym typeface="Wingdings" pitchFamily="2" charset="2"/>
              </a:rPr>
              <a:t>(iii) </a:t>
            </a:r>
            <a:r>
              <a:rPr lang="en-US" sz="1600" b="0">
                <a:sym typeface="Wingdings" pitchFamily="2" charset="2"/>
              </a:rPr>
              <a:t>Types of Impurities/co-precipitation</a:t>
            </a:r>
          </a:p>
          <a:p>
            <a:pPr marL="1828800" lvl="3" indent="-457200">
              <a:buClr>
                <a:srgbClr val="CC3300"/>
              </a:buClr>
              <a:buSzPct val="60000"/>
              <a:buFont typeface="Wingdings" pitchFamily="2" charset="2"/>
              <a:buNone/>
            </a:pPr>
            <a:r>
              <a:rPr lang="en-US" sz="1600" b="0">
                <a:sym typeface="Wingdings" pitchFamily="2" charset="2"/>
              </a:rPr>
              <a:t>	a)</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Impurities adsorbed to crystal surface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Surface adsorption is greatest for </a:t>
            </a:r>
          </a:p>
          <a:p>
            <a:pPr marL="2286000" lvl="4" indent="-457200">
              <a:buClr>
                <a:srgbClr val="CC3300"/>
              </a:buClr>
              <a:buSzPct val="60000"/>
            </a:pPr>
            <a:r>
              <a:rPr lang="en-US" sz="1600" b="0">
                <a:solidFill>
                  <a:schemeClr val="accent2"/>
                </a:solidFill>
                <a:sym typeface="Wingdings" pitchFamily="2" charset="2"/>
              </a:rPr>
              <a:t>Gelatinous precipitates &amp; least for </a:t>
            </a:r>
          </a:p>
          <a:p>
            <a:pPr marL="2286000" lvl="4" indent="-457200">
              <a:buClr>
                <a:srgbClr val="CC3300"/>
              </a:buClr>
              <a:buSzPct val="60000"/>
            </a:pPr>
            <a:r>
              <a:rPr lang="en-US" sz="1600" b="0">
                <a:solidFill>
                  <a:schemeClr val="accent2"/>
                </a:solidFill>
                <a:sym typeface="Wingdings" pitchFamily="2" charset="2"/>
              </a:rPr>
              <a:t>Macrocrystalline partcles. </a:t>
            </a:r>
          </a:p>
          <a:p>
            <a:pPr marL="2286000" lvl="4" indent="-457200">
              <a:buClr>
                <a:srgbClr val="CC3300"/>
              </a:buClr>
              <a:buSzPct val="60000"/>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pPr>
            <a:endParaRPr lang="en-US" sz="1600" b="0">
              <a:solidFill>
                <a:schemeClr val="accent2"/>
              </a:solidFill>
              <a:sym typeface="Wingdings" pitchFamily="2" charset="2"/>
            </a:endParaRPr>
          </a:p>
        </p:txBody>
      </p:sp>
      <p:pic>
        <p:nvPicPr>
          <p:cNvPr id="14341" name="Picture 7" descr="adsorbed-impurity"/>
          <p:cNvPicPr>
            <a:picLocks noChangeAspect="1" noChangeArrowheads="1"/>
          </p:cNvPicPr>
          <p:nvPr/>
        </p:nvPicPr>
        <p:blipFill>
          <a:blip r:embed="rId3"/>
          <a:srcRect/>
          <a:stretch>
            <a:fillRect/>
          </a:stretch>
        </p:blipFill>
        <p:spPr bwMode="auto">
          <a:xfrm>
            <a:off x="6316663" y="4538663"/>
            <a:ext cx="2490787"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09575" y="204788"/>
            <a:ext cx="8556625" cy="3384550"/>
          </a:xfrm>
        </p:spPr>
        <p:txBody>
          <a:bodyPr/>
          <a:lstStyle/>
          <a:p>
            <a:pPr algn="l"/>
            <a:r>
              <a:rPr lang="en-US" sz="2000" smtClean="0"/>
              <a:t/>
            </a:r>
            <a:br>
              <a:rPr lang="en-US" sz="2000" smtClean="0"/>
            </a:br>
            <a:r>
              <a:rPr lang="en-US" sz="2000" smtClean="0"/>
              <a:t/>
            </a:r>
            <a:br>
              <a:rPr lang="en-US" sz="2000" smtClean="0"/>
            </a:br>
            <a:r>
              <a:rPr lang="en-US" sz="2000" smtClean="0">
                <a:solidFill>
                  <a:srgbClr val="00B050"/>
                </a:solidFill>
              </a:rPr>
              <a:t>Panath fajans Hahn adsorption rule: </a:t>
            </a:r>
            <a:r>
              <a:rPr lang="en-US" sz="2000" smtClean="0"/>
              <a:t/>
            </a:r>
            <a:br>
              <a:rPr lang="en-US" sz="2000" smtClean="0"/>
            </a:br>
            <a:r>
              <a:rPr lang="en-US" sz="2000" smtClean="0">
                <a:solidFill>
                  <a:srgbClr val="000099"/>
                </a:solidFill>
              </a:rPr>
              <a:t># states that ion that is most strongly adsorbed by an ionic substance (crystal lattice) is that ion which forms the least soluble salt. </a:t>
            </a:r>
            <a:r>
              <a:rPr lang="en-US" sz="2000" smtClean="0"/>
              <a:t/>
            </a:r>
            <a:br>
              <a:rPr lang="en-US" sz="2000" smtClean="0"/>
            </a:br>
            <a:r>
              <a:rPr lang="en-US" sz="2000" smtClean="0">
                <a:solidFill>
                  <a:srgbClr val="C00000"/>
                </a:solidFill>
              </a:rPr>
              <a:t>Eg: On sparingly soluble SO</a:t>
            </a:r>
            <a:r>
              <a:rPr lang="en-US" sz="2000" baseline="-25000" smtClean="0">
                <a:solidFill>
                  <a:srgbClr val="C00000"/>
                </a:solidFill>
              </a:rPr>
              <a:t>4</a:t>
            </a:r>
            <a:r>
              <a:rPr lang="en-US" sz="2000" baseline="36000" smtClean="0">
                <a:solidFill>
                  <a:srgbClr val="C00000"/>
                </a:solidFill>
              </a:rPr>
              <a:t>--  </a:t>
            </a:r>
            <a:r>
              <a:rPr lang="en-US" sz="2000" smtClean="0">
                <a:solidFill>
                  <a:srgbClr val="C00000"/>
                </a:solidFill>
              </a:rPr>
              <a:t> , Ca++ are most readily adsorbed compared to Mg++. </a:t>
            </a:r>
            <a:br>
              <a:rPr lang="en-US" sz="2000" smtClean="0">
                <a:solidFill>
                  <a:srgbClr val="C00000"/>
                </a:solidFill>
              </a:rPr>
            </a:br>
            <a:r>
              <a:rPr lang="en-US" sz="2000" smtClean="0">
                <a:solidFill>
                  <a:srgbClr val="C00000"/>
                </a:solidFill>
              </a:rPr>
              <a:t>Because Ca++ are less soluble .</a:t>
            </a:r>
            <a:r>
              <a:rPr lang="en-US" sz="2000" smtClean="0"/>
              <a:t/>
            </a:r>
            <a:br>
              <a:rPr lang="en-US" sz="2000" smtClean="0"/>
            </a:br>
            <a:r>
              <a:rPr lang="en-US" sz="2000" smtClean="0">
                <a:solidFill>
                  <a:srgbClr val="000099"/>
                </a:solidFill>
              </a:rPr>
              <a:t>Deformability of adsorbed ions &amp; electrolytic dissociation of adsorbed compound plays important role.</a:t>
            </a:r>
            <a:br>
              <a:rPr lang="en-US" sz="2000" smtClean="0">
                <a:solidFill>
                  <a:srgbClr val="000099"/>
                </a:solidFill>
              </a:rPr>
            </a:br>
            <a:r>
              <a:rPr lang="en-US" sz="2000" smtClean="0"/>
              <a:t/>
            </a:r>
            <a:br>
              <a:rPr lang="en-US" sz="2000" smtClean="0"/>
            </a:br>
            <a:r>
              <a:rPr lang="en-US" sz="2000" smtClean="0"/>
              <a:t> </a:t>
            </a:r>
            <a:br>
              <a:rPr lang="en-US" sz="2000" smtClean="0"/>
            </a:br>
            <a:r>
              <a:rPr lang="en-US" sz="2000" smtClean="0"/>
              <a:t> </a:t>
            </a:r>
            <a:br>
              <a:rPr lang="en-US" sz="2000" smtClean="0"/>
            </a:br>
            <a:endParaRPr lang="en-US" sz="2000" smtClean="0"/>
          </a:p>
        </p:txBody>
      </p:sp>
      <p:sp>
        <p:nvSpPr>
          <p:cNvPr id="3" name="Subtitle 2"/>
          <p:cNvSpPr>
            <a:spLocks noGrp="1"/>
          </p:cNvSpPr>
          <p:nvPr>
            <p:ph type="subTitle" idx="1"/>
          </p:nvPr>
        </p:nvSpPr>
        <p:spPr>
          <a:xfrm>
            <a:off x="382588" y="3009900"/>
            <a:ext cx="8515350" cy="3527425"/>
          </a:xfrm>
        </p:spPr>
        <p:txBody>
          <a:bodyPr/>
          <a:lstStyle/>
          <a:p>
            <a:pPr algn="l">
              <a:defRPr/>
            </a:pPr>
            <a:r>
              <a:rPr lang="en-US" sz="2000" dirty="0" smtClean="0">
                <a:solidFill>
                  <a:srgbClr val="C00000"/>
                </a:solidFill>
              </a:rPr>
              <a:t>Lesser is the dissociation of a compound greater is the adsorption.</a:t>
            </a:r>
          </a:p>
          <a:p>
            <a:pPr algn="l">
              <a:defRPr/>
            </a:pPr>
            <a:r>
              <a:rPr lang="en-US" sz="2000" dirty="0" smtClean="0">
                <a:solidFill>
                  <a:srgbClr val="C00000"/>
                </a:solidFill>
              </a:rPr>
              <a:t>Ex: H</a:t>
            </a:r>
            <a:r>
              <a:rPr lang="en-US" sz="2000" baseline="-25000" dirty="0" smtClean="0">
                <a:solidFill>
                  <a:srgbClr val="C00000"/>
                </a:solidFill>
              </a:rPr>
              <a:t>2</a:t>
            </a:r>
            <a:r>
              <a:rPr lang="en-US" sz="2000" dirty="0" smtClean="0">
                <a:solidFill>
                  <a:srgbClr val="C00000"/>
                </a:solidFill>
              </a:rPr>
              <a:t>S is a weak electrolyte and is highly adsorbed by metallic </a:t>
            </a:r>
            <a:r>
              <a:rPr lang="en-US" sz="2000" dirty="0" err="1" smtClean="0">
                <a:solidFill>
                  <a:srgbClr val="C00000"/>
                </a:solidFill>
              </a:rPr>
              <a:t>sulphides</a:t>
            </a:r>
            <a:r>
              <a:rPr lang="en-US" sz="2000" dirty="0" smtClean="0">
                <a:solidFill>
                  <a:srgbClr val="C00000"/>
                </a:solidFill>
              </a:rPr>
              <a:t>.</a:t>
            </a:r>
          </a:p>
          <a:p>
            <a:pPr algn="l">
              <a:defRPr/>
            </a:pPr>
            <a:r>
              <a:rPr lang="en-US" sz="2000" dirty="0" smtClean="0"/>
              <a:t>b) </a:t>
            </a:r>
            <a:r>
              <a:rPr lang="en-US" sz="2000" dirty="0" smtClean="0">
                <a:solidFill>
                  <a:srgbClr val="00B050"/>
                </a:solidFill>
              </a:rPr>
              <a:t>Occlusion : </a:t>
            </a:r>
          </a:p>
          <a:p>
            <a:pPr algn="l">
              <a:buFont typeface="Wingdings" pitchFamily="2" charset="2"/>
              <a:buChar char="Ø"/>
              <a:defRPr/>
            </a:pPr>
            <a:r>
              <a:rPr lang="en-US" sz="2000" dirty="0" smtClean="0">
                <a:solidFill>
                  <a:srgbClr val="00B050"/>
                </a:solidFill>
              </a:rPr>
              <a:t> </a:t>
            </a:r>
            <a:r>
              <a:rPr lang="en-US" sz="2000" dirty="0" smtClean="0">
                <a:solidFill>
                  <a:srgbClr val="000099"/>
                </a:solidFill>
              </a:rPr>
              <a:t>During the building up of precipitates from primary particles.</a:t>
            </a:r>
          </a:p>
          <a:p>
            <a:pPr algn="l">
              <a:buFont typeface="Wingdings" pitchFamily="2" charset="2"/>
              <a:buChar char="Ø"/>
              <a:defRPr/>
            </a:pPr>
            <a:r>
              <a:rPr lang="en-US" sz="2000" dirty="0" smtClean="0">
                <a:solidFill>
                  <a:srgbClr val="000099"/>
                </a:solidFill>
              </a:rPr>
              <a:t>Primary particles are subjected to some amount  of surface adsorption.</a:t>
            </a:r>
          </a:p>
          <a:p>
            <a:pPr algn="l">
              <a:buFont typeface="Wingdings" pitchFamily="2" charset="2"/>
              <a:buChar char="Ø"/>
              <a:defRPr/>
            </a:pPr>
            <a:r>
              <a:rPr lang="en-US" sz="2000" dirty="0" smtClean="0">
                <a:solidFill>
                  <a:srgbClr val="000099"/>
                </a:solidFill>
              </a:rPr>
              <a:t> During the coalescence the impurities may be </a:t>
            </a:r>
          </a:p>
          <a:p>
            <a:pPr marL="457200" indent="-457200" algn="l">
              <a:buFontTx/>
              <a:buAutoNum type="arabicParenR"/>
              <a:defRPr/>
            </a:pPr>
            <a:r>
              <a:rPr lang="en-US" sz="2000" dirty="0" smtClean="0">
                <a:solidFill>
                  <a:srgbClr val="000099"/>
                </a:solidFill>
              </a:rPr>
              <a:t>Partially eliminated if large single crystals are formed &amp; process should take place slowly.				</a:t>
            </a:r>
          </a:p>
          <a:p>
            <a:pPr marL="457200" indent="-457200" algn="l">
              <a:defRPr/>
            </a:pPr>
            <a:r>
              <a:rPr lang="en-US" sz="2000" dirty="0" smtClean="0">
                <a:solidFill>
                  <a:srgbClr val="000099"/>
                </a:solidFill>
              </a:rPr>
              <a:t>									cont…</a:t>
            </a:r>
          </a:p>
          <a:p>
            <a:pPr algn="l">
              <a:defRPr/>
            </a:pPr>
            <a:endParaRPr lang="en-US" sz="2000" dirty="0" smtClean="0">
              <a:solidFill>
                <a:srgbClr val="00B050"/>
              </a:solidFill>
            </a:endParaRPr>
          </a:p>
          <a:p>
            <a:pPr algn="l">
              <a:defRPr/>
            </a:pP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16387" name="Text Box 5"/>
          <p:cNvSpPr txBox="1">
            <a:spLocks noChangeArrowheads="1"/>
          </p:cNvSpPr>
          <p:nvPr/>
        </p:nvSpPr>
        <p:spPr bwMode="auto">
          <a:xfrm>
            <a:off x="436563" y="1168400"/>
            <a:ext cx="8528050" cy="1816100"/>
          </a:xfrm>
          <a:prstGeom prst="rect">
            <a:avLst/>
          </a:prstGeom>
          <a:noFill/>
          <a:ln w="9525">
            <a:noFill/>
            <a:miter lim="800000"/>
            <a:headEnd/>
            <a:tailEnd/>
          </a:ln>
        </p:spPr>
        <p:txBody>
          <a:bodyPr>
            <a:spAutoFit/>
          </a:bodyPr>
          <a:lstStyle/>
          <a:p>
            <a:pPr marL="1828800" lvl="3" indent="-457200">
              <a:buClr>
                <a:srgbClr val="CC3300"/>
              </a:buClr>
              <a:buSzPct val="60000"/>
              <a:buFont typeface="Wingdings" pitchFamily="2" charset="2"/>
              <a:buNone/>
            </a:pPr>
            <a:r>
              <a:rPr lang="en-US" sz="2400" b="0">
                <a:solidFill>
                  <a:schemeClr val="accent2"/>
                </a:solidFill>
                <a:sym typeface="Wingdings" pitchFamily="2" charset="2"/>
              </a:rPr>
              <a:t>2. Or if coalescence is fast, large crystals composed of loosely bound small crystals may be produced &amp; some of the impurities may be entrained within the walls of large crystals.</a:t>
            </a:r>
          </a:p>
          <a:p>
            <a:pPr marL="2286000" lvl="4" indent="-457200">
              <a:buClr>
                <a:srgbClr val="CC3300"/>
              </a:buClr>
              <a:buSzPct val="60000"/>
            </a:pPr>
            <a:endParaRPr lang="en-US" sz="1600" b="0">
              <a:solidFill>
                <a:schemeClr val="accent2"/>
              </a:solidFill>
              <a:sym typeface="Wingdings" pitchFamily="2" charset="2"/>
            </a:endParaRPr>
          </a:p>
        </p:txBody>
      </p:sp>
      <p:pic>
        <p:nvPicPr>
          <p:cNvPr id="16388" name="Picture 6" descr="occlusion-impurity"/>
          <p:cNvPicPr>
            <a:picLocks noChangeAspect="1" noChangeArrowheads="1"/>
          </p:cNvPicPr>
          <p:nvPr/>
        </p:nvPicPr>
        <p:blipFill>
          <a:blip r:embed="rId2"/>
          <a:srcRect/>
          <a:stretch>
            <a:fillRect/>
          </a:stretch>
        </p:blipFill>
        <p:spPr bwMode="auto">
          <a:xfrm>
            <a:off x="5035550" y="3451225"/>
            <a:ext cx="3698875" cy="2668588"/>
          </a:xfrm>
          <a:prstGeom prst="rect">
            <a:avLst/>
          </a:prstGeom>
          <a:noFill/>
          <a:ln w="9525">
            <a:noFill/>
            <a:miter lim="800000"/>
            <a:headEnd/>
            <a:tailEnd/>
          </a:ln>
        </p:spPr>
      </p:pic>
      <p:pic>
        <p:nvPicPr>
          <p:cNvPr id="16389" name="Picture 7" descr="inclusion-impurity"/>
          <p:cNvPicPr>
            <a:picLocks noChangeAspect="1" noChangeArrowheads="1"/>
          </p:cNvPicPr>
          <p:nvPr/>
        </p:nvPicPr>
        <p:blipFill>
          <a:blip r:embed="rId3"/>
          <a:srcRect/>
          <a:stretch>
            <a:fillRect/>
          </a:stretch>
        </p:blipFill>
        <p:spPr bwMode="auto">
          <a:xfrm>
            <a:off x="485775" y="3684588"/>
            <a:ext cx="4619625"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17538" y="315913"/>
            <a:ext cx="7967662" cy="447675"/>
          </a:xfrm>
        </p:spPr>
        <p:txBody>
          <a:bodyPr/>
          <a:lstStyle/>
          <a:p>
            <a:r>
              <a:rPr lang="en-US" smtClean="0"/>
              <a:t>Post Precipitation:</a:t>
            </a:r>
          </a:p>
        </p:txBody>
      </p:sp>
      <p:sp>
        <p:nvSpPr>
          <p:cNvPr id="17411" name="Subtitle 2"/>
          <p:cNvSpPr>
            <a:spLocks noGrp="1"/>
          </p:cNvSpPr>
          <p:nvPr>
            <p:ph type="subTitle" idx="1"/>
          </p:nvPr>
        </p:nvSpPr>
        <p:spPr>
          <a:xfrm>
            <a:off x="831850" y="1146175"/>
            <a:ext cx="7670800" cy="4872038"/>
          </a:xfrm>
        </p:spPr>
        <p:txBody>
          <a:bodyPr/>
          <a:lstStyle/>
          <a:p>
            <a:pPr algn="l">
              <a:buFont typeface="Wingdings" pitchFamily="2" charset="2"/>
              <a:buChar char="Ø"/>
            </a:pPr>
            <a:r>
              <a:rPr lang="en-US" smtClean="0"/>
              <a:t> </a:t>
            </a:r>
            <a:r>
              <a:rPr lang="en-US" sz="2400" smtClean="0">
                <a:solidFill>
                  <a:srgbClr val="C00000"/>
                </a:solidFill>
              </a:rPr>
              <a:t>Occurs on the surface of 1</a:t>
            </a:r>
            <a:r>
              <a:rPr lang="en-US" sz="2400" baseline="30000" smtClean="0">
                <a:solidFill>
                  <a:srgbClr val="C00000"/>
                </a:solidFill>
              </a:rPr>
              <a:t>st</a:t>
            </a:r>
            <a:r>
              <a:rPr lang="en-US" sz="2400" smtClean="0">
                <a:solidFill>
                  <a:srgbClr val="C00000"/>
                </a:solidFill>
              </a:rPr>
              <a:t> precipitate after its formation.</a:t>
            </a:r>
          </a:p>
          <a:p>
            <a:pPr algn="l">
              <a:buFont typeface="Wingdings" pitchFamily="2" charset="2"/>
              <a:buChar char="Ø"/>
            </a:pPr>
            <a:r>
              <a:rPr lang="en-US" sz="2400" smtClean="0">
                <a:solidFill>
                  <a:srgbClr val="C00000"/>
                </a:solidFill>
              </a:rPr>
              <a:t> occurs with sparingly soluble substance which form supersaturated solutions.</a:t>
            </a:r>
          </a:p>
          <a:p>
            <a:pPr algn="l">
              <a:buFont typeface="Wingdings" pitchFamily="2" charset="2"/>
              <a:buChar char="Ø"/>
            </a:pPr>
            <a:r>
              <a:rPr lang="en-US" sz="2400" smtClean="0">
                <a:solidFill>
                  <a:srgbClr val="C00000"/>
                </a:solidFill>
              </a:rPr>
              <a:t>Usually they have ion in common with the primary ppt.</a:t>
            </a:r>
          </a:p>
          <a:p>
            <a:pPr algn="l">
              <a:buFont typeface="Wingdings" pitchFamily="2" charset="2"/>
              <a:buChar char="Ø"/>
            </a:pPr>
            <a:r>
              <a:rPr lang="en-US" sz="2400" smtClean="0">
                <a:solidFill>
                  <a:srgbClr val="C00000"/>
                </a:solidFill>
              </a:rPr>
              <a:t>eg: In precipitation of Ca as oxalate in presence of Mg, Mg-oxalate also separates gradually upon Ca-oxalate .</a:t>
            </a:r>
          </a:p>
          <a:p>
            <a:pPr algn="l">
              <a:buFont typeface="Wingdings" pitchFamily="2" charset="2"/>
              <a:buChar char="Ø"/>
            </a:pPr>
            <a:r>
              <a:rPr lang="en-US" sz="2400" smtClean="0">
                <a:solidFill>
                  <a:srgbClr val="C00000"/>
                </a:solidFill>
              </a:rPr>
              <a:t>Longer the ppts is allowed to stand in contact with solution greater is the error.</a:t>
            </a:r>
          </a:p>
          <a:p>
            <a:pPr algn="l">
              <a:buFontTx/>
              <a:buChar char="•"/>
            </a:pPr>
            <a:endParaRPr 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344488" y="452438"/>
            <a:ext cx="8308975" cy="488950"/>
          </a:xfrm>
        </p:spPr>
        <p:txBody>
          <a:bodyPr/>
          <a:lstStyle/>
          <a:p>
            <a:r>
              <a:rPr lang="en-US" sz="2400" smtClean="0">
                <a:solidFill>
                  <a:srgbClr val="000099"/>
                </a:solidFill>
              </a:rPr>
              <a:t>Differences between Co-precipitation &amp; Post precipitation</a:t>
            </a:r>
          </a:p>
        </p:txBody>
      </p:sp>
      <p:sp>
        <p:nvSpPr>
          <p:cNvPr id="18435" name="Subtitle 2"/>
          <p:cNvSpPr>
            <a:spLocks noGrp="1"/>
          </p:cNvSpPr>
          <p:nvPr>
            <p:ph type="subTitle" idx="1"/>
          </p:nvPr>
        </p:nvSpPr>
        <p:spPr>
          <a:xfrm>
            <a:off x="531813" y="1077913"/>
            <a:ext cx="8080375" cy="4981575"/>
          </a:xfrm>
        </p:spPr>
        <p:txBody>
          <a:bodyPr/>
          <a:lstStyle/>
          <a:p>
            <a:pPr algn="l"/>
            <a:r>
              <a:rPr lang="en-US" sz="2000" smtClean="0">
                <a:solidFill>
                  <a:srgbClr val="C00000"/>
                </a:solidFill>
              </a:rPr>
              <a:t>@</a:t>
            </a:r>
          </a:p>
        </p:txBody>
      </p:sp>
      <p:graphicFrame>
        <p:nvGraphicFramePr>
          <p:cNvPr id="4" name="Table 3"/>
          <p:cNvGraphicFramePr>
            <a:graphicFrameLocks noGrp="1"/>
          </p:cNvGraphicFramePr>
          <p:nvPr/>
        </p:nvGraphicFramePr>
        <p:xfrm>
          <a:off x="1296988" y="1065213"/>
          <a:ext cx="6742112" cy="4572000"/>
        </p:xfrm>
        <a:graphic>
          <a:graphicData uri="http://schemas.openxmlformats.org/drawingml/2006/table">
            <a:tbl>
              <a:tblPr firstRow="1" bandRow="1">
                <a:tableStyleId>{5C22544A-7EE6-4342-B048-85BDC9FD1C3A}</a:tableStyleId>
              </a:tblPr>
              <a:tblGrid>
                <a:gridCol w="3370998"/>
                <a:gridCol w="3370998"/>
              </a:tblGrid>
              <a:tr h="544463">
                <a:tc>
                  <a:txBody>
                    <a:bodyPr/>
                    <a:lstStyle/>
                    <a:p>
                      <a:r>
                        <a:rPr lang="en-US" dirty="0" smtClean="0"/>
                        <a:t> </a:t>
                      </a:r>
                      <a:r>
                        <a:rPr lang="en-US" sz="1800" dirty="0" smtClean="0">
                          <a:solidFill>
                            <a:srgbClr val="000099"/>
                          </a:solidFill>
                        </a:rPr>
                        <a:t>Post precipitation</a:t>
                      </a:r>
                      <a:endParaRPr lang="en-US" dirty="0"/>
                    </a:p>
                  </a:txBody>
                  <a:tcPr/>
                </a:tc>
                <a:tc>
                  <a:txBody>
                    <a:bodyPr/>
                    <a:lstStyle/>
                    <a:p>
                      <a:r>
                        <a:rPr lang="en-US" sz="1800" dirty="0" smtClean="0">
                          <a:solidFill>
                            <a:srgbClr val="000099"/>
                          </a:solidFill>
                        </a:rPr>
                        <a:t>Co-precipitation</a:t>
                      </a:r>
                      <a:endParaRPr lang="en-US" dirty="0"/>
                    </a:p>
                  </a:txBody>
                  <a:tcPr/>
                </a:tc>
              </a:tr>
              <a:tr h="1342512">
                <a:tc>
                  <a:txBody>
                    <a:bodyPr/>
                    <a:lstStyle/>
                    <a:p>
                      <a:r>
                        <a:rPr lang="en-US" dirty="0" smtClean="0"/>
                        <a:t>Contamination ↑ with time that the </a:t>
                      </a:r>
                      <a:r>
                        <a:rPr lang="en-US" dirty="0" err="1" smtClean="0"/>
                        <a:t>ppt</a:t>
                      </a:r>
                      <a:r>
                        <a:rPr lang="en-US" dirty="0" smtClean="0"/>
                        <a:t> is left in contact with mother liquor</a:t>
                      </a:r>
                      <a:r>
                        <a:rPr lang="en-US" baseline="0" dirty="0" smtClean="0"/>
                        <a:t>.</a:t>
                      </a:r>
                      <a:endParaRPr lang="en-US" dirty="0"/>
                    </a:p>
                  </a:txBody>
                  <a:tcPr/>
                </a:tc>
                <a:tc>
                  <a:txBody>
                    <a:bodyPr/>
                    <a:lstStyle/>
                    <a:p>
                      <a:r>
                        <a:rPr lang="en-US" dirty="0" smtClean="0"/>
                        <a:t>↓</a:t>
                      </a:r>
                      <a:r>
                        <a:rPr lang="en-US" dirty="0" err="1" smtClean="0"/>
                        <a:t>ses</a:t>
                      </a:r>
                      <a:endParaRPr lang="en-US" dirty="0"/>
                    </a:p>
                  </a:txBody>
                  <a:tcPr/>
                </a:tc>
              </a:tr>
              <a:tr h="1745266">
                <a:tc>
                  <a:txBody>
                    <a:bodyPr/>
                    <a:lstStyle/>
                    <a:p>
                      <a:r>
                        <a:rPr lang="en-US" dirty="0" smtClean="0"/>
                        <a:t>Contamination ↑, The faster the solution is agitated</a:t>
                      </a:r>
                      <a:r>
                        <a:rPr lang="en-US" baseline="0" dirty="0" smtClean="0"/>
                        <a:t> by either mechanical / thermal means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ses</a:t>
                      </a:r>
                      <a:endParaRPr lang="en-US" dirty="0" smtClean="0"/>
                    </a:p>
                    <a:p>
                      <a:endParaRPr lang="en-US" dirty="0"/>
                    </a:p>
                  </a:txBody>
                  <a:tcPr/>
                </a:tc>
              </a:tr>
              <a:tr h="939758">
                <a:tc>
                  <a:txBody>
                    <a:bodyPr/>
                    <a:lstStyle/>
                    <a:p>
                      <a:r>
                        <a:rPr lang="en-US" dirty="0" smtClean="0"/>
                        <a:t>Magnitude of contamination ↑</a:t>
                      </a:r>
                      <a:endParaRPr lang="en-US" dirty="0"/>
                    </a:p>
                  </a:txBody>
                  <a:tcPr/>
                </a:tc>
                <a:tc>
                  <a:txBody>
                    <a:bodyPr/>
                    <a:lstStyle/>
                    <a:p>
                      <a:r>
                        <a:rPr lang="en-US" dirty="0" smtClean="0"/>
                        <a:t>Low</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ChangeArrowheads="1"/>
          </p:cNvSpPr>
          <p:nvPr/>
        </p:nvSpPr>
        <p:spPr bwMode="auto">
          <a:xfrm>
            <a:off x="4873625" y="5895975"/>
            <a:ext cx="687388" cy="322263"/>
          </a:xfrm>
          <a:prstGeom prst="rect">
            <a:avLst/>
          </a:prstGeom>
          <a:solidFill>
            <a:srgbClr val="FFFF00"/>
          </a:solidFill>
          <a:ln w="9525">
            <a:noFill/>
            <a:miter lim="800000"/>
            <a:headEnd/>
            <a:tailEnd/>
          </a:ln>
        </p:spPr>
        <p:txBody>
          <a:bodyPr wrap="none" anchor="ctr"/>
          <a:lstStyle/>
          <a:p>
            <a:endParaRPr lang="en-US"/>
          </a:p>
        </p:txBody>
      </p:sp>
      <p:sp>
        <p:nvSpPr>
          <p:cNvPr id="19459" name="Oval 7"/>
          <p:cNvSpPr>
            <a:spLocks noChangeArrowheads="1"/>
          </p:cNvSpPr>
          <p:nvPr/>
        </p:nvSpPr>
        <p:spPr bwMode="auto">
          <a:xfrm>
            <a:off x="4905375" y="6345238"/>
            <a:ext cx="538163" cy="457200"/>
          </a:xfrm>
          <a:prstGeom prst="ellipse">
            <a:avLst/>
          </a:prstGeom>
          <a:solidFill>
            <a:schemeClr val="accent1"/>
          </a:solidFill>
          <a:ln w="9525">
            <a:noFill/>
            <a:round/>
            <a:headEnd/>
            <a:tailEnd/>
          </a:ln>
        </p:spPr>
        <p:txBody>
          <a:bodyPr wrap="none" anchor="ctr"/>
          <a:lstStyle/>
          <a:p>
            <a:endParaRPr lang="en-US"/>
          </a:p>
        </p:txBody>
      </p:sp>
      <p:sp>
        <p:nvSpPr>
          <p:cNvPr id="19460"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19461" name="Text Box 5"/>
          <p:cNvSpPr txBox="1">
            <a:spLocks noChangeArrowheads="1"/>
          </p:cNvSpPr>
          <p:nvPr/>
        </p:nvSpPr>
        <p:spPr bwMode="auto">
          <a:xfrm>
            <a:off x="436563" y="1046163"/>
            <a:ext cx="8488362" cy="4494212"/>
          </a:xfrm>
          <a:prstGeom prst="rect">
            <a:avLst/>
          </a:prstGeom>
          <a:noFill/>
          <a:ln w="9525">
            <a:noFill/>
            <a:miter lim="800000"/>
            <a:headEnd/>
            <a:tailEnd/>
          </a:ln>
        </p:spPr>
        <p:txBody>
          <a:bodyPr>
            <a:spAutoFit/>
          </a:bodyPr>
          <a:lstStyle/>
          <a:p>
            <a:pPr marL="914400" lvl="1" indent="-457200"/>
            <a:r>
              <a:rPr lang="en-US">
                <a:solidFill>
                  <a:srgbClr val="CC3300"/>
                </a:solidFill>
              </a:rPr>
              <a:t>Miscellaneous Notes on Precipitation:</a:t>
            </a:r>
            <a:endParaRPr lang="en-US" b="0"/>
          </a:p>
          <a:p>
            <a:pPr marL="1828800" lvl="3" indent="-457200">
              <a:buClr>
                <a:srgbClr val="CC3300"/>
              </a:buClr>
              <a:buSzPct val="60000"/>
              <a:buFont typeface="Wingdings" pitchFamily="2" charset="2"/>
              <a:buNone/>
            </a:pPr>
            <a:r>
              <a:rPr lang="en-US" sz="1600" b="0">
                <a:sym typeface="Wingdings" pitchFamily="2" charset="2"/>
              </a:rPr>
              <a:t>Impurities are undesirable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Change the chemical composition of the precipitate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Causes errors in the analysis</a:t>
            </a: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1828800" lvl="3" indent="-457200">
              <a:buClr>
                <a:srgbClr val="CC3300"/>
              </a:buClr>
              <a:buSzPct val="60000"/>
              <a:buFont typeface="Wingdings" pitchFamily="2" charset="2"/>
              <a:buNone/>
            </a:pPr>
            <a:r>
              <a:rPr lang="en-US" sz="1600" b="0">
                <a:sym typeface="Wingdings" pitchFamily="2" charset="2"/>
              </a:rPr>
              <a:t>Ways to Minimize Impurities</a:t>
            </a:r>
            <a:endParaRPr lang="en-US" sz="1600" b="0">
              <a:solidFill>
                <a:schemeClr val="accent2"/>
              </a:solidFill>
              <a:sym typeface="Wingdings" pitchFamily="2" charset="2"/>
            </a:endParaRPr>
          </a:p>
          <a:p>
            <a:pPr marL="2286000" lvl="4" indent="-457200">
              <a:buClr>
                <a:srgbClr val="CC3300"/>
              </a:buClr>
              <a:buFont typeface="Wingdings" pitchFamily="2" charset="2"/>
              <a:buAutoNum type="arabicPeriod"/>
            </a:pPr>
            <a:r>
              <a:rPr lang="en-US" sz="1600" b="0">
                <a:solidFill>
                  <a:schemeClr val="accent2"/>
                </a:solidFill>
                <a:sym typeface="Wingdings" pitchFamily="2" charset="2"/>
              </a:rPr>
              <a:t>Keep </a:t>
            </a:r>
            <a:r>
              <a:rPr lang="en-US" sz="1600" b="0" i="1" u="sng">
                <a:solidFill>
                  <a:schemeClr val="accent2"/>
                </a:solidFill>
                <a:sym typeface="Wingdings" pitchFamily="2" charset="2"/>
              </a:rPr>
              <a:t>R</a:t>
            </a:r>
            <a:r>
              <a:rPr lang="en-US" sz="1600" b="0">
                <a:solidFill>
                  <a:schemeClr val="accent2"/>
                </a:solidFill>
                <a:sym typeface="Wingdings" pitchFamily="2" charset="2"/>
              </a:rPr>
              <a:t> small</a:t>
            </a:r>
          </a:p>
          <a:p>
            <a:pPr marL="2286000" lvl="4" indent="-457200">
              <a:buClr>
                <a:srgbClr val="CC3300"/>
              </a:buClr>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large pure crystals decrease occlusions and adsorbed impurities</a:t>
            </a:r>
          </a:p>
          <a:p>
            <a:pPr marL="2286000" lvl="4" indent="-457200">
              <a:buClr>
                <a:srgbClr val="CC3300"/>
              </a:buClr>
              <a:buFont typeface="Wingdings" pitchFamily="2" charset="2"/>
              <a:buAutoNum type="arabicPeriod" startAt="2"/>
            </a:pPr>
            <a:r>
              <a:rPr lang="en-US" sz="1600" b="0" u="sng">
                <a:solidFill>
                  <a:schemeClr val="accent2"/>
                </a:solidFill>
                <a:sym typeface="Wingdings" pitchFamily="2" charset="2"/>
              </a:rPr>
              <a:t>Digestion</a:t>
            </a:r>
            <a:r>
              <a:rPr lang="en-US" sz="1600" b="0">
                <a:solidFill>
                  <a:schemeClr val="accent2"/>
                </a:solidFill>
                <a:sym typeface="Wingdings" pitchFamily="2" charset="2"/>
              </a:rPr>
              <a:t> allowing precipitate to stand in mother liquor (precipitating solution), usually while being heated</a:t>
            </a:r>
          </a:p>
          <a:p>
            <a:pPr marL="2286000" lvl="4" indent="-457200">
              <a:buClr>
                <a:srgbClr val="CC3300"/>
              </a:buClr>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promotes removal of impurities from crystal</a:t>
            </a:r>
          </a:p>
          <a:p>
            <a:pPr marL="2286000" lvl="4" indent="-457200">
              <a:buClr>
                <a:srgbClr val="CC3300"/>
              </a:buClr>
              <a:buFont typeface="Wingdings" pitchFamily="2" charset="2"/>
              <a:buNone/>
            </a:pPr>
            <a:r>
              <a:rPr lang="en-US" sz="1400">
                <a:solidFill>
                  <a:srgbClr val="CC3300"/>
                </a:solidFill>
                <a:sym typeface="Wingdings" pitchFamily="2" charset="2"/>
              </a:rPr>
              <a:t>		- increases size of crystals</a:t>
            </a:r>
          </a:p>
          <a:p>
            <a:pPr marL="2286000" lvl="4" indent="-457200">
              <a:buClr>
                <a:srgbClr val="CC3300"/>
              </a:buClr>
              <a:buSzPct val="60000"/>
              <a:buFont typeface="Wingdings" pitchFamily="2" charset="2"/>
              <a:buNone/>
            </a:pPr>
            <a:r>
              <a:rPr lang="en-US" sz="1600" b="0">
                <a:solidFill>
                  <a:srgbClr val="CC3300"/>
                </a:solidFill>
                <a:sym typeface="Wingdings" pitchFamily="2" charset="2"/>
              </a:rPr>
              <a:t>3.	</a:t>
            </a:r>
            <a:r>
              <a:rPr lang="en-US" sz="1600" b="0">
                <a:solidFill>
                  <a:schemeClr val="accent2"/>
                </a:solidFill>
                <a:sym typeface="Wingdings" pitchFamily="2" charset="2"/>
              </a:rPr>
              <a:t>Wash precipitate, redissolve the precipitate in fresh solvent and reprecipitate</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helps decrease all types of impurities</a:t>
            </a: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r>
              <a:rPr lang="en-US" sz="1600" b="0">
                <a:solidFill>
                  <a:srgbClr val="CC3300"/>
                </a:solidFill>
                <a:sym typeface="Wingdings" pitchFamily="2" charset="2"/>
              </a:rPr>
              <a:t>4.</a:t>
            </a:r>
            <a:r>
              <a:rPr lang="en-US" sz="1600" b="0">
                <a:solidFill>
                  <a:schemeClr val="accent2"/>
                </a:solidFill>
                <a:sym typeface="Wingdings" pitchFamily="2" charset="2"/>
              </a:rPr>
              <a:t> 	Add a </a:t>
            </a:r>
            <a:r>
              <a:rPr lang="en-US" sz="1600" b="0" u="sng">
                <a:solidFill>
                  <a:schemeClr val="accent2"/>
                </a:solidFill>
                <a:sym typeface="Wingdings" pitchFamily="2" charset="2"/>
              </a:rPr>
              <a:t>masking agent</a:t>
            </a:r>
            <a:r>
              <a:rPr lang="en-US" sz="1600" b="0">
                <a:solidFill>
                  <a:schemeClr val="accent2"/>
                </a:solidFill>
                <a:sym typeface="Wingdings" pitchFamily="2" charset="2"/>
              </a:rPr>
              <a:t> to solution</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r>
              <a:rPr lang="en-US" sz="1400">
                <a:solidFill>
                  <a:srgbClr val="CC3300"/>
                </a:solidFill>
                <a:sym typeface="Wingdings" pitchFamily="2" charset="2"/>
              </a:rPr>
              <a:t>- keeps impurities from precipitating, but not analyte</a:t>
            </a:r>
          </a:p>
        </p:txBody>
      </p:sp>
      <p:sp>
        <p:nvSpPr>
          <p:cNvPr id="19462" name="Text Box 6"/>
          <p:cNvSpPr txBox="1">
            <a:spLocks noChangeArrowheads="1"/>
          </p:cNvSpPr>
          <p:nvPr/>
        </p:nvSpPr>
        <p:spPr bwMode="auto">
          <a:xfrm>
            <a:off x="3981450" y="5637213"/>
            <a:ext cx="3271838" cy="825500"/>
          </a:xfrm>
          <a:prstGeom prst="rect">
            <a:avLst/>
          </a:prstGeom>
          <a:noFill/>
          <a:ln w="9525">
            <a:noFill/>
            <a:miter lim="800000"/>
            <a:headEnd/>
            <a:tailEnd/>
          </a:ln>
        </p:spPr>
        <p:txBody>
          <a:bodyPr wrap="none">
            <a:spAutoFit/>
          </a:bodyPr>
          <a:lstStyle/>
          <a:p>
            <a:r>
              <a:rPr lang="en-US" sz="1600" b="0"/>
              <a:t>Mg</a:t>
            </a:r>
            <a:r>
              <a:rPr lang="en-US" sz="1600" b="0" baseline="30000"/>
              <a:t>2+</a:t>
            </a:r>
            <a:r>
              <a:rPr lang="en-US" sz="1600" b="0"/>
              <a:t>   +  CPCH   </a:t>
            </a:r>
            <a:r>
              <a:rPr lang="en-US" sz="1600" b="0">
                <a:sym typeface="Wingdings" pitchFamily="2" charset="2"/>
              </a:rPr>
              <a:t>  Solid product</a:t>
            </a:r>
          </a:p>
          <a:p>
            <a:endParaRPr lang="en-US" sz="1600" b="0">
              <a:sym typeface="Wingdings" pitchFamily="2" charset="2"/>
            </a:endParaRPr>
          </a:p>
          <a:p>
            <a:r>
              <a:rPr lang="en-US" sz="1600" b="0">
                <a:sym typeface="Wingdings" pitchFamily="2" charset="2"/>
              </a:rPr>
              <a:t>Mn</a:t>
            </a:r>
            <a:r>
              <a:rPr lang="en-US" sz="1600" b="0" baseline="30000">
                <a:sym typeface="Wingdings" pitchFamily="2" charset="2"/>
              </a:rPr>
              <a:t>2+</a:t>
            </a:r>
            <a:r>
              <a:rPr lang="en-US" sz="1600" b="0">
                <a:sym typeface="Wingdings" pitchFamily="2" charset="2"/>
              </a:rPr>
              <a:t>   +  6CN</a:t>
            </a:r>
            <a:r>
              <a:rPr lang="en-US" sz="1600" b="0" baseline="30000">
                <a:sym typeface="Wingdings" pitchFamily="2" charset="2"/>
              </a:rPr>
              <a:t>-</a:t>
            </a:r>
            <a:r>
              <a:rPr lang="en-US" sz="1600" b="0">
                <a:sym typeface="Wingdings" pitchFamily="2" charset="2"/>
              </a:rPr>
              <a:t>        Mn(CN)</a:t>
            </a:r>
            <a:r>
              <a:rPr lang="en-US" sz="1600" b="0" baseline="-25000">
                <a:sym typeface="Wingdings" pitchFamily="2" charset="2"/>
              </a:rPr>
              <a:t>6</a:t>
            </a:r>
            <a:r>
              <a:rPr lang="en-US" sz="1600" b="0" baseline="30000">
                <a:sym typeface="Wingdings" pitchFamily="2" charset="2"/>
              </a:rPr>
              <a:t>4-</a:t>
            </a:r>
            <a:endParaRPr lang="en-US" sz="1600" b="0" baseline="30000"/>
          </a:p>
        </p:txBody>
      </p:sp>
      <p:sp>
        <p:nvSpPr>
          <p:cNvPr id="19463" name="Line 8"/>
          <p:cNvSpPr>
            <a:spLocks noChangeShapeType="1"/>
          </p:cNvSpPr>
          <p:nvPr/>
        </p:nvSpPr>
        <p:spPr bwMode="auto">
          <a:xfrm>
            <a:off x="3427413" y="6321425"/>
            <a:ext cx="1485900" cy="227013"/>
          </a:xfrm>
          <a:prstGeom prst="line">
            <a:avLst/>
          </a:prstGeom>
          <a:noFill/>
          <a:ln w="28575">
            <a:solidFill>
              <a:srgbClr val="CC3300"/>
            </a:solidFill>
            <a:round/>
            <a:headEnd/>
            <a:tailEnd type="triangle" w="med" len="med"/>
          </a:ln>
        </p:spPr>
        <p:txBody>
          <a:bodyPr/>
          <a:lstStyle/>
          <a:p>
            <a:endParaRPr lang="en-US"/>
          </a:p>
        </p:txBody>
      </p:sp>
      <p:sp>
        <p:nvSpPr>
          <p:cNvPr id="19464" name="Text Box 9"/>
          <p:cNvSpPr txBox="1">
            <a:spLocks noChangeArrowheads="1"/>
          </p:cNvSpPr>
          <p:nvPr/>
        </p:nvSpPr>
        <p:spPr bwMode="auto">
          <a:xfrm>
            <a:off x="2008188" y="6100763"/>
            <a:ext cx="1412875" cy="304800"/>
          </a:xfrm>
          <a:prstGeom prst="rect">
            <a:avLst/>
          </a:prstGeom>
          <a:noFill/>
          <a:ln w="9525">
            <a:noFill/>
            <a:miter lim="800000"/>
            <a:headEnd/>
            <a:tailEnd/>
          </a:ln>
        </p:spPr>
        <p:txBody>
          <a:bodyPr wrap="none">
            <a:spAutoFit/>
          </a:bodyPr>
          <a:lstStyle/>
          <a:p>
            <a:r>
              <a:rPr lang="en-US" sz="1400"/>
              <a:t>Masking agent</a:t>
            </a:r>
          </a:p>
        </p:txBody>
      </p:sp>
      <p:sp>
        <p:nvSpPr>
          <p:cNvPr id="19465" name="Line 11"/>
          <p:cNvSpPr>
            <a:spLocks noChangeShapeType="1"/>
          </p:cNvSpPr>
          <p:nvPr/>
        </p:nvSpPr>
        <p:spPr bwMode="auto">
          <a:xfrm flipH="1" flipV="1">
            <a:off x="5599113" y="5872163"/>
            <a:ext cx="1836737" cy="319087"/>
          </a:xfrm>
          <a:prstGeom prst="line">
            <a:avLst/>
          </a:prstGeom>
          <a:noFill/>
          <a:ln w="28575">
            <a:solidFill>
              <a:srgbClr val="CC3300"/>
            </a:solidFill>
            <a:round/>
            <a:headEnd/>
            <a:tailEnd type="triangle" w="med" len="med"/>
          </a:ln>
        </p:spPr>
        <p:txBody>
          <a:bodyPr/>
          <a:lstStyle/>
          <a:p>
            <a:endParaRPr lang="en-US"/>
          </a:p>
        </p:txBody>
      </p:sp>
      <p:sp>
        <p:nvSpPr>
          <p:cNvPr id="19466" name="Text Box 12"/>
          <p:cNvSpPr txBox="1">
            <a:spLocks noChangeArrowheads="1"/>
          </p:cNvSpPr>
          <p:nvPr/>
        </p:nvSpPr>
        <p:spPr bwMode="auto">
          <a:xfrm>
            <a:off x="7418388" y="6062663"/>
            <a:ext cx="1089025" cy="304800"/>
          </a:xfrm>
          <a:prstGeom prst="rect">
            <a:avLst/>
          </a:prstGeom>
          <a:noFill/>
          <a:ln w="9525">
            <a:noFill/>
            <a:miter lim="800000"/>
            <a:headEnd/>
            <a:tailEnd/>
          </a:ln>
        </p:spPr>
        <p:txBody>
          <a:bodyPr wrap="none">
            <a:spAutoFit/>
          </a:bodyPr>
          <a:lstStyle/>
          <a:p>
            <a:r>
              <a:rPr lang="en-US" sz="1400"/>
              <a:t>precipitant</a:t>
            </a:r>
          </a:p>
        </p:txBody>
      </p:sp>
      <p:pic>
        <p:nvPicPr>
          <p:cNvPr id="19467" name="Picture 13" descr="fluorite"/>
          <p:cNvPicPr>
            <a:picLocks noChangeAspect="1" noChangeArrowheads="1"/>
          </p:cNvPicPr>
          <p:nvPr/>
        </p:nvPicPr>
        <p:blipFill>
          <a:blip r:embed="rId2"/>
          <a:srcRect/>
          <a:stretch>
            <a:fillRect/>
          </a:stretch>
        </p:blipFill>
        <p:spPr bwMode="auto">
          <a:xfrm>
            <a:off x="0" y="3606800"/>
            <a:ext cx="2301875" cy="1535113"/>
          </a:xfrm>
          <a:prstGeom prst="rect">
            <a:avLst/>
          </a:prstGeom>
          <a:noFill/>
          <a:ln w="9525">
            <a:noFill/>
            <a:miter lim="800000"/>
            <a:headEnd/>
            <a:tailEnd/>
          </a:ln>
        </p:spPr>
      </p:pic>
      <p:sp>
        <p:nvSpPr>
          <p:cNvPr id="19468" name="Rectangle 14"/>
          <p:cNvSpPr>
            <a:spLocks noChangeArrowheads="1"/>
          </p:cNvSpPr>
          <p:nvPr/>
        </p:nvSpPr>
        <p:spPr bwMode="auto">
          <a:xfrm>
            <a:off x="339725" y="5235575"/>
            <a:ext cx="1633538" cy="314325"/>
          </a:xfrm>
          <a:prstGeom prst="rect">
            <a:avLst/>
          </a:prstGeom>
          <a:noFill/>
          <a:ln w="9525">
            <a:solidFill>
              <a:srgbClr val="CC3300"/>
            </a:solidFill>
            <a:miter lim="800000"/>
            <a:headEnd/>
            <a:tailEnd/>
          </a:ln>
        </p:spPr>
        <p:txBody>
          <a:bodyPr>
            <a:spAutoFit/>
          </a:bodyPr>
          <a:lstStyle/>
          <a:p>
            <a:r>
              <a:rPr lang="en-US" sz="1400"/>
              <a:t>Color </a:t>
            </a:r>
            <a:r>
              <a:rPr lang="en-US" sz="1400">
                <a:sym typeface="Wingdings" pitchFamily="2" charset="2"/>
              </a:rPr>
              <a:t></a:t>
            </a:r>
            <a:r>
              <a:rPr lang="en-US" sz="1400"/>
              <a:t> Impurity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57200" y="231775"/>
            <a:ext cx="8345488" cy="504825"/>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20483" name="Text Box 5"/>
          <p:cNvSpPr txBox="1">
            <a:spLocks noChangeArrowheads="1"/>
          </p:cNvSpPr>
          <p:nvPr/>
        </p:nvSpPr>
        <p:spPr bwMode="auto">
          <a:xfrm>
            <a:off x="300038" y="800100"/>
            <a:ext cx="8529637" cy="5510213"/>
          </a:xfrm>
          <a:prstGeom prst="rect">
            <a:avLst/>
          </a:prstGeom>
          <a:noFill/>
          <a:ln w="9525">
            <a:noFill/>
            <a:miter lim="800000"/>
            <a:headEnd/>
            <a:tailEnd/>
          </a:ln>
        </p:spPr>
        <p:txBody>
          <a:bodyPr>
            <a:spAutoFit/>
          </a:bodyPr>
          <a:lstStyle/>
          <a:p>
            <a:pPr marL="457200" indent="-457200"/>
            <a:r>
              <a:rPr lang="en-US" b="0"/>
              <a:t>	</a:t>
            </a:r>
            <a:r>
              <a:rPr lang="en-US" sz="2800" b="0">
                <a:solidFill>
                  <a:srgbClr val="000099"/>
                </a:solidFill>
              </a:rPr>
              <a:t>Digestion: </a:t>
            </a:r>
          </a:p>
          <a:p>
            <a:pPr marL="457200" indent="-457200"/>
            <a:endParaRPr lang="en-US" sz="2800" b="0">
              <a:solidFill>
                <a:srgbClr val="000099"/>
              </a:solidFill>
            </a:endParaRPr>
          </a:p>
          <a:p>
            <a:pPr marL="457200" indent="-457200">
              <a:buFontTx/>
              <a:buChar char="-"/>
            </a:pPr>
            <a:r>
              <a:rPr lang="en-US" sz="2000" b="0">
                <a:solidFill>
                  <a:srgbClr val="C00000"/>
                </a:solidFill>
              </a:rPr>
              <a:t>Precipitates are allowed to stand for 12-24 hrs at R.Temp. or by warming the ppt for some time in contact with liq from which was formed.</a:t>
            </a:r>
          </a:p>
          <a:p>
            <a:pPr marL="457200" indent="-457200"/>
            <a:endParaRPr lang="en-US" sz="2000" b="0">
              <a:solidFill>
                <a:srgbClr val="C00000"/>
              </a:solidFill>
            </a:endParaRPr>
          </a:p>
          <a:p>
            <a:pPr marL="457200" indent="-457200"/>
            <a:r>
              <a:rPr lang="en-US" sz="2000" b="0">
                <a:solidFill>
                  <a:srgbClr val="C00000"/>
                </a:solidFill>
              </a:rPr>
              <a:t>-  Complete ppt . Bigger particles of ppt are formed easy to filter.	</a:t>
            </a:r>
          </a:p>
          <a:p>
            <a:pPr marL="457200" indent="-457200"/>
            <a:endParaRPr lang="en-US" sz="2000" b="0">
              <a:solidFill>
                <a:srgbClr val="C00000"/>
              </a:solidFill>
            </a:endParaRPr>
          </a:p>
          <a:p>
            <a:pPr marL="457200" indent="-457200"/>
            <a:r>
              <a:rPr lang="en-US" sz="2000" b="0">
                <a:solidFill>
                  <a:srgbClr val="C00000"/>
                </a:solidFill>
              </a:rPr>
              <a:t>- Smaller particles of ppt goes to solution &amp; then reposit on bigger  </a:t>
            </a:r>
          </a:p>
          <a:p>
            <a:pPr marL="457200" indent="-457200"/>
            <a:endParaRPr lang="en-US" sz="2000" b="0">
              <a:solidFill>
                <a:srgbClr val="C00000"/>
              </a:solidFill>
            </a:endParaRPr>
          </a:p>
          <a:p>
            <a:pPr marL="457200" indent="-457200"/>
            <a:r>
              <a:rPr lang="en-US" sz="2000" b="0">
                <a:solidFill>
                  <a:srgbClr val="C00000"/>
                </a:solidFill>
              </a:rPr>
              <a:t>- Co-pptn is minimised, it takes in smaller particles.</a:t>
            </a:r>
          </a:p>
          <a:p>
            <a:pPr marL="457200" indent="-457200"/>
            <a:endParaRPr lang="en-US" sz="2000" b="0">
              <a:solidFill>
                <a:srgbClr val="C00000"/>
              </a:solidFill>
            </a:endParaRPr>
          </a:p>
          <a:p>
            <a:pPr marL="457200" indent="-457200"/>
            <a:r>
              <a:rPr lang="en-US" sz="2000" b="0">
                <a:solidFill>
                  <a:srgbClr val="C00000"/>
                </a:solidFill>
              </a:rPr>
              <a:t>- Reduces co-pptn &amp; ↑ses the size of particles easy to filter.</a:t>
            </a:r>
            <a:r>
              <a:rPr lang="en-US" sz="2400" b="0"/>
              <a:t>	</a:t>
            </a:r>
          </a:p>
          <a:p>
            <a:pPr marL="1828800" lvl="3" indent="-457200">
              <a:buClr>
                <a:srgbClr val="CC3300"/>
              </a:buClr>
              <a:buSzPct val="60000"/>
              <a:buFont typeface="Wingdings" pitchFamily="2" charset="2"/>
              <a:buNone/>
            </a:pPr>
            <a:r>
              <a:rPr lang="en-US" sz="2400" b="0">
                <a:solidFill>
                  <a:schemeClr val="accent2"/>
                </a:solidFill>
                <a:sym typeface="Wingdings" pitchFamily="2" charset="2"/>
              </a:rPr>
              <a:t>	</a:t>
            </a:r>
          </a:p>
          <a:p>
            <a:pPr marL="1828800" lvl="3"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PBCl2-ppt"/>
          <p:cNvPicPr>
            <a:picLocks noChangeAspect="1" noChangeArrowheads="1"/>
          </p:cNvPicPr>
          <p:nvPr/>
        </p:nvPicPr>
        <p:blipFill>
          <a:blip r:embed="rId2"/>
          <a:srcRect/>
          <a:stretch>
            <a:fillRect/>
          </a:stretch>
        </p:blipFill>
        <p:spPr bwMode="auto">
          <a:xfrm>
            <a:off x="90488" y="2541588"/>
            <a:ext cx="1655762" cy="4216400"/>
          </a:xfrm>
          <a:prstGeom prst="rect">
            <a:avLst/>
          </a:prstGeom>
          <a:noFill/>
          <a:ln w="9525">
            <a:noFill/>
            <a:miter lim="800000"/>
            <a:headEnd/>
            <a:tailEnd/>
          </a:ln>
        </p:spPr>
      </p:pic>
      <p:sp>
        <p:nvSpPr>
          <p:cNvPr id="4099" name="Text Box 6"/>
          <p:cNvSpPr txBox="1">
            <a:spLocks noChangeArrowheads="1"/>
          </p:cNvSpPr>
          <p:nvPr/>
        </p:nvSpPr>
        <p:spPr bwMode="auto">
          <a:xfrm>
            <a:off x="284163" y="1189038"/>
            <a:ext cx="8766175" cy="5078412"/>
          </a:xfrm>
          <a:prstGeom prst="rect">
            <a:avLst/>
          </a:prstGeom>
          <a:noFill/>
          <a:ln w="9525">
            <a:noFill/>
            <a:miter lim="800000"/>
            <a:headEnd/>
            <a:tailEnd/>
          </a:ln>
        </p:spPr>
        <p:txBody>
          <a:bodyPr>
            <a:spAutoFit/>
          </a:bodyPr>
          <a:lstStyle/>
          <a:p>
            <a:pPr marL="457200" indent="-457200"/>
            <a:r>
              <a:rPr lang="en-US" sz="2000" b="0" i="1">
                <a:solidFill>
                  <a:schemeClr val="tx2"/>
                </a:solidFill>
              </a:rPr>
              <a:t>Principle: </a:t>
            </a:r>
          </a:p>
          <a:p>
            <a:pPr marL="457200" indent="-457200"/>
            <a:endParaRPr lang="en-US" b="0" i="1">
              <a:solidFill>
                <a:schemeClr val="tx2"/>
              </a:solidFill>
            </a:endParaRPr>
          </a:p>
          <a:p>
            <a:pPr marL="914400" lvl="1" indent="-457200"/>
            <a:r>
              <a:rPr lang="en-US" b="0"/>
              <a:t>1.)</a:t>
            </a:r>
            <a:r>
              <a:rPr lang="en-US" sz="1600" b="0"/>
              <a:t>	</a:t>
            </a:r>
            <a:r>
              <a:rPr lang="en-US">
                <a:solidFill>
                  <a:srgbClr val="CC3300"/>
                </a:solidFill>
              </a:rPr>
              <a:t>Gravimetric Analysis: </a:t>
            </a:r>
            <a:r>
              <a:rPr lang="en-US"/>
              <a:t>aA + rR </a:t>
            </a:r>
            <a:r>
              <a:rPr lang="en-US" b="0">
                <a:sym typeface="Wingdings" pitchFamily="2" charset="2"/>
              </a:rPr>
              <a:t>---------► </a:t>
            </a:r>
            <a:r>
              <a:rPr lang="en-US">
                <a:sym typeface="Wingdings" pitchFamily="2" charset="2"/>
              </a:rPr>
              <a:t>AaRr </a:t>
            </a:r>
            <a:endParaRPr lang="en-US"/>
          </a:p>
          <a:p>
            <a:pPr marL="1828800" lvl="3" indent="-457200">
              <a:buClr>
                <a:srgbClr val="CC3300"/>
              </a:buClr>
              <a:buSzPct val="60000"/>
              <a:buFont typeface="Wingdings" pitchFamily="2" charset="2"/>
              <a:buNone/>
            </a:pPr>
            <a:r>
              <a:rPr lang="en-US" sz="1600" b="0">
                <a:solidFill>
                  <a:schemeClr val="accent2"/>
                </a:solidFill>
              </a:rPr>
              <a:t>(iii) </a:t>
            </a:r>
            <a:r>
              <a:rPr lang="en-US" sz="1600" b="0"/>
              <a:t>Example:</a:t>
            </a:r>
          </a:p>
          <a:p>
            <a:pPr marL="2286000" lvl="4" indent="-457200">
              <a:buClr>
                <a:srgbClr val="CC3300"/>
              </a:buClr>
              <a:buSzPct val="60000"/>
              <a:buFont typeface="Wingdings" pitchFamily="2" charset="2"/>
              <a:buChar char="Ø"/>
            </a:pPr>
            <a:r>
              <a:rPr lang="en-US" sz="1600" b="0">
                <a:solidFill>
                  <a:schemeClr val="accent2"/>
                </a:solidFill>
              </a:rPr>
              <a:t>Determination of lead (Pb</a:t>
            </a:r>
            <a:r>
              <a:rPr lang="en-US" sz="1600" b="0" baseline="30000">
                <a:solidFill>
                  <a:schemeClr val="accent2"/>
                </a:solidFill>
              </a:rPr>
              <a:t>+2</a:t>
            </a:r>
            <a:r>
              <a:rPr lang="en-US" sz="1600" b="0">
                <a:solidFill>
                  <a:schemeClr val="accent2"/>
                </a:solidFill>
              </a:rPr>
              <a:t>) in water</a:t>
            </a:r>
          </a:p>
          <a:p>
            <a:pPr marL="1828800" lvl="3" indent="-457200">
              <a:buClr>
                <a:srgbClr val="CC3300"/>
              </a:buClr>
              <a:buSzPct val="60000"/>
              <a:buFont typeface="Wingdings" pitchFamily="2" charset="2"/>
              <a:buNone/>
            </a:pPr>
            <a:r>
              <a:rPr lang="en-US" sz="1600" b="0">
                <a:solidFill>
                  <a:schemeClr val="accent2"/>
                </a:solidFill>
              </a:rPr>
              <a:t>			</a:t>
            </a:r>
            <a:r>
              <a:rPr lang="en-US" b="0">
                <a:solidFill>
                  <a:srgbClr val="CC3300"/>
                </a:solidFill>
              </a:rPr>
              <a:t>Pb</a:t>
            </a:r>
            <a:r>
              <a:rPr lang="en-US" b="0" baseline="30000">
                <a:solidFill>
                  <a:srgbClr val="CC3300"/>
                </a:solidFill>
              </a:rPr>
              <a:t>+</a:t>
            </a:r>
            <a:r>
              <a:rPr lang="en-US" b="0">
                <a:solidFill>
                  <a:srgbClr val="CC3300"/>
                </a:solidFill>
              </a:rPr>
              <a:t>     +      2Cl</a:t>
            </a:r>
            <a:r>
              <a:rPr lang="en-US" b="0" baseline="30000">
                <a:solidFill>
                  <a:srgbClr val="CC3300"/>
                </a:solidFill>
              </a:rPr>
              <a:t>-</a:t>
            </a:r>
            <a:r>
              <a:rPr lang="en-US" b="0">
                <a:solidFill>
                  <a:srgbClr val="CC3300"/>
                </a:solidFill>
              </a:rPr>
              <a:t>  	</a:t>
            </a:r>
            <a:r>
              <a:rPr lang="en-US" b="0">
                <a:solidFill>
                  <a:srgbClr val="CC3300"/>
                </a:solidFill>
                <a:sym typeface="Wingdings" pitchFamily="2" charset="2"/>
              </a:rPr>
              <a:t> 	PbCl</a:t>
            </a:r>
            <a:r>
              <a:rPr lang="en-US" b="0" baseline="-25000">
                <a:solidFill>
                  <a:srgbClr val="CC3300"/>
                </a:solidFill>
                <a:sym typeface="Wingdings" pitchFamily="2" charset="2"/>
              </a:rPr>
              <a:t>2</a:t>
            </a:r>
            <a:r>
              <a:rPr lang="en-US" b="0">
                <a:solidFill>
                  <a:srgbClr val="CC3300"/>
                </a:solidFill>
                <a:sym typeface="Wingdings" pitchFamily="2" charset="2"/>
              </a:rPr>
              <a:t>(s)</a:t>
            </a:r>
          </a:p>
          <a:p>
            <a:pPr marL="1828800" lvl="3" indent="-457200">
              <a:buClr>
                <a:srgbClr val="CC3300"/>
              </a:buClr>
              <a:buSzPct val="60000"/>
              <a:buFont typeface="Wingdings" pitchFamily="2" charset="2"/>
              <a:buNone/>
            </a:pPr>
            <a:endParaRPr lang="en-US" b="0">
              <a:solidFill>
                <a:srgbClr val="CC3300"/>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By adding excess Cl</a:t>
            </a:r>
            <a:r>
              <a:rPr lang="en-US" sz="1600" b="0" baseline="30000">
                <a:solidFill>
                  <a:schemeClr val="accent2"/>
                </a:solidFill>
                <a:sym typeface="Wingdings" pitchFamily="2" charset="2"/>
              </a:rPr>
              <a:t>-</a:t>
            </a:r>
            <a:r>
              <a:rPr lang="en-US" sz="1600" b="0">
                <a:solidFill>
                  <a:schemeClr val="accent2"/>
                </a:solidFill>
                <a:sym typeface="Wingdings" pitchFamily="2" charset="2"/>
              </a:rPr>
              <a:t> to the sample, essentially all of the Pb</a:t>
            </a:r>
            <a:r>
              <a:rPr lang="en-US" sz="1600" b="0" baseline="30000">
                <a:solidFill>
                  <a:schemeClr val="accent2"/>
                </a:solidFill>
                <a:sym typeface="Wingdings" pitchFamily="2" charset="2"/>
              </a:rPr>
              <a:t>+2</a:t>
            </a:r>
            <a:r>
              <a:rPr lang="en-US" sz="1600" b="0">
                <a:solidFill>
                  <a:schemeClr val="accent2"/>
                </a:solidFill>
                <a:sym typeface="Wingdings" pitchFamily="2" charset="2"/>
              </a:rPr>
              <a:t> will precipitate as PbCl</a:t>
            </a:r>
            <a:r>
              <a:rPr lang="en-US" sz="1600" b="0" baseline="-25000">
                <a:solidFill>
                  <a:schemeClr val="accent2"/>
                </a:solidFill>
                <a:sym typeface="Wingdings" pitchFamily="2" charset="2"/>
              </a:rPr>
              <a:t>2</a:t>
            </a:r>
            <a:r>
              <a:rPr lang="en-US" sz="1600" b="0">
                <a:solidFill>
                  <a:schemeClr val="accent2"/>
                </a:solidFill>
                <a:sym typeface="Wingdings" pitchFamily="2" charset="2"/>
              </a:rPr>
              <a:t>.</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Mass of PbCl</a:t>
            </a:r>
            <a:r>
              <a:rPr lang="en-US" sz="1600" b="0" baseline="-25000">
                <a:solidFill>
                  <a:schemeClr val="accent2"/>
                </a:solidFill>
                <a:sym typeface="Wingdings" pitchFamily="2" charset="2"/>
              </a:rPr>
              <a:t>2</a:t>
            </a:r>
            <a:r>
              <a:rPr lang="en-US" sz="1600" b="0">
                <a:solidFill>
                  <a:schemeClr val="accent2"/>
                </a:solidFill>
                <a:sym typeface="Wingdings" pitchFamily="2" charset="2"/>
              </a:rPr>
              <a:t> is then determined.</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 </a:t>
            </a:r>
            <a:r>
              <a:rPr lang="en-US" sz="1400" i="1">
                <a:solidFill>
                  <a:srgbClr val="CC3300"/>
                </a:solidFill>
                <a:sym typeface="Wingdings" pitchFamily="2" charset="2"/>
              </a:rPr>
              <a:t>used to calculate the amount of Pb</a:t>
            </a:r>
            <a:r>
              <a:rPr lang="en-US" sz="1400" i="1" baseline="30000">
                <a:solidFill>
                  <a:srgbClr val="CC3300"/>
                </a:solidFill>
                <a:sym typeface="Wingdings" pitchFamily="2" charset="2"/>
              </a:rPr>
              <a:t>+2</a:t>
            </a:r>
            <a:r>
              <a:rPr lang="en-US" sz="1400" i="1">
                <a:solidFill>
                  <a:srgbClr val="CC3300"/>
                </a:solidFill>
                <a:sym typeface="Wingdings" pitchFamily="2" charset="2"/>
              </a:rPr>
              <a:t> in original solution</a:t>
            </a:r>
          </a:p>
          <a:p>
            <a:pPr marL="2286000" lvl="4" indent="-457200">
              <a:buClr>
                <a:srgbClr val="CC3300"/>
              </a:buClr>
              <a:buSzPct val="60000"/>
              <a:buFont typeface="Wingdings" pitchFamily="2" charset="2"/>
              <a:buNone/>
            </a:pPr>
            <a:r>
              <a:rPr lang="en-US" sz="1400" b="0">
                <a:sym typeface="Wingdings" pitchFamily="2" charset="2"/>
              </a:rPr>
              <a:t>Ex: Determination of Ca by precipitation as Calcium oxalate and ignition of oxalate to Calcium oxide.: </a:t>
            </a:r>
          </a:p>
          <a:p>
            <a:pPr marL="2286000" lvl="4" indent="-457200">
              <a:buClr>
                <a:srgbClr val="CC3300"/>
              </a:buClr>
              <a:buSzPct val="60000"/>
              <a:buFont typeface="Wingdings" pitchFamily="2" charset="2"/>
              <a:buNone/>
            </a:pPr>
            <a:r>
              <a:rPr lang="en-US" sz="1400" b="0">
                <a:sym typeface="Wingdings" pitchFamily="2" charset="2"/>
              </a:rPr>
              <a:t>                                    Ca</a:t>
            </a:r>
            <a:r>
              <a:rPr lang="en-US" sz="1400" b="0" baseline="30000">
                <a:sym typeface="Wingdings" pitchFamily="2" charset="2"/>
              </a:rPr>
              <a:t>++</a:t>
            </a:r>
            <a:r>
              <a:rPr lang="en-US" sz="1400" b="0">
                <a:sym typeface="Wingdings" pitchFamily="2" charset="2"/>
              </a:rPr>
              <a:t> + C</a:t>
            </a:r>
            <a:r>
              <a:rPr lang="en-US" sz="1400" b="0" baseline="-25000">
                <a:sym typeface="Wingdings" pitchFamily="2" charset="2"/>
              </a:rPr>
              <a:t>2</a:t>
            </a:r>
            <a:r>
              <a:rPr lang="en-US" sz="1400" b="0">
                <a:sym typeface="Wingdings" pitchFamily="2" charset="2"/>
              </a:rPr>
              <a:t>O</a:t>
            </a:r>
            <a:r>
              <a:rPr lang="en-US" sz="1400" b="0" baseline="-25000">
                <a:sym typeface="Wingdings" pitchFamily="2" charset="2"/>
              </a:rPr>
              <a:t>4</a:t>
            </a:r>
            <a:r>
              <a:rPr lang="en-US" sz="1400" b="0">
                <a:sym typeface="Wingdings" pitchFamily="2" charset="2"/>
              </a:rPr>
              <a:t> </a:t>
            </a:r>
            <a:r>
              <a:rPr lang="en-US" sz="1400" b="0" baseline="30000">
                <a:sym typeface="Wingdings" pitchFamily="2" charset="2"/>
              </a:rPr>
              <a:t>2-</a:t>
            </a:r>
            <a:r>
              <a:rPr lang="en-US" sz="1400" b="0">
                <a:sym typeface="Wingdings" pitchFamily="2" charset="2"/>
              </a:rPr>
              <a:t> ---------► CaC</a:t>
            </a:r>
            <a:r>
              <a:rPr lang="en-US" sz="1400" b="0" baseline="-25000">
                <a:sym typeface="Wingdings" pitchFamily="2" charset="2"/>
              </a:rPr>
              <a:t>2</a:t>
            </a:r>
            <a:r>
              <a:rPr lang="en-US" sz="1400" b="0">
                <a:sym typeface="Wingdings" pitchFamily="2" charset="2"/>
              </a:rPr>
              <a:t>O</a:t>
            </a:r>
            <a:r>
              <a:rPr lang="en-US" sz="1400" b="0" baseline="-25000">
                <a:sym typeface="Wingdings" pitchFamily="2" charset="2"/>
              </a:rPr>
              <a:t>4</a:t>
            </a:r>
            <a:r>
              <a:rPr lang="en-US" sz="1400" b="0">
                <a:sym typeface="Wingdings" pitchFamily="2" charset="2"/>
              </a:rPr>
              <a:t> (S)</a:t>
            </a:r>
          </a:p>
          <a:p>
            <a:pPr marL="2286000" lvl="4" indent="-457200">
              <a:buClr>
                <a:srgbClr val="CC3300"/>
              </a:buClr>
              <a:buSzPct val="60000"/>
              <a:buFont typeface="Wingdings" pitchFamily="2" charset="2"/>
              <a:buNone/>
            </a:pPr>
            <a:endParaRPr lang="en-US" sz="1400" b="0">
              <a:sym typeface="Wingdings" pitchFamily="2" charset="2"/>
            </a:endParaRPr>
          </a:p>
          <a:p>
            <a:pPr marL="2286000" lvl="4" indent="-457200">
              <a:buClr>
                <a:srgbClr val="CC3300"/>
              </a:buClr>
              <a:buSzPct val="60000"/>
              <a:buFont typeface="Wingdings" pitchFamily="2" charset="2"/>
              <a:buNone/>
            </a:pPr>
            <a:r>
              <a:rPr lang="en-US" sz="1400" b="0">
                <a:sym typeface="Wingdings" pitchFamily="2" charset="2"/>
              </a:rPr>
              <a:t>                                   CaC</a:t>
            </a:r>
            <a:r>
              <a:rPr lang="en-US" sz="1400" b="0" baseline="-25000">
                <a:sym typeface="Wingdings" pitchFamily="2" charset="2"/>
              </a:rPr>
              <a:t>2</a:t>
            </a:r>
            <a:r>
              <a:rPr lang="en-US" sz="1400" b="0">
                <a:sym typeface="Wingdings" pitchFamily="2" charset="2"/>
              </a:rPr>
              <a:t>O</a:t>
            </a:r>
            <a:r>
              <a:rPr lang="en-US" sz="1400" b="0" baseline="-25000">
                <a:sym typeface="Wingdings" pitchFamily="2" charset="2"/>
              </a:rPr>
              <a:t>4</a:t>
            </a:r>
            <a:r>
              <a:rPr lang="en-US" sz="1400" b="0">
                <a:sym typeface="Wingdings" pitchFamily="2" charset="2"/>
              </a:rPr>
              <a:t> (S) ---------►  CaO + CO</a:t>
            </a:r>
            <a:r>
              <a:rPr lang="en-US" sz="1400" b="0" baseline="-25000">
                <a:sym typeface="Wingdings" pitchFamily="2" charset="2"/>
              </a:rPr>
              <a:t>2</a:t>
            </a:r>
            <a:r>
              <a:rPr lang="en-US" sz="1400" b="0">
                <a:sym typeface="Wingdings" pitchFamily="2" charset="2"/>
              </a:rPr>
              <a:t> </a:t>
            </a:r>
            <a:r>
              <a:rPr lang="en-US" b="0">
                <a:sym typeface="Wingdings" pitchFamily="2" charset="2"/>
              </a:rPr>
              <a:t>⁭ </a:t>
            </a:r>
            <a:r>
              <a:rPr lang="en-US" sz="1400" b="0">
                <a:sym typeface="Wingdings" pitchFamily="2" charset="2"/>
              </a:rPr>
              <a:t>+ CO</a:t>
            </a:r>
            <a:r>
              <a:rPr lang="en-US" b="0">
                <a:sym typeface="Wingdings" pitchFamily="2" charset="2"/>
              </a:rPr>
              <a:t> ⁭  </a:t>
            </a:r>
          </a:p>
          <a:p>
            <a:pPr marL="2286000" lvl="4" indent="-457200">
              <a:buClr>
                <a:srgbClr val="CC3300"/>
              </a:buClr>
              <a:buSzPct val="60000"/>
              <a:buFont typeface="Wingdings" pitchFamily="2" charset="2"/>
              <a:buNone/>
            </a:pPr>
            <a:r>
              <a:rPr lang="en-US" sz="1400" b="0">
                <a:sym typeface="Wingdings" pitchFamily="2" charset="2"/>
              </a:rPr>
              <a:t>Generally excess of Reagent is added to repress the solubility of precipitate.</a:t>
            </a:r>
          </a:p>
          <a:p>
            <a:pPr marL="2286000" lvl="4" indent="-457200">
              <a:buClr>
                <a:srgbClr val="CC3300"/>
              </a:buClr>
              <a:buSzPct val="60000"/>
              <a:buFont typeface="Wingdings" pitchFamily="2" charset="2"/>
              <a:buNone/>
            </a:pPr>
            <a:endParaRPr lang="en-US" sz="1400" b="0">
              <a:sym typeface="Wingdings" pitchFamily="2" charset="2"/>
            </a:endParaRPr>
          </a:p>
          <a:p>
            <a:pPr marL="2286000" lvl="4" indent="-457200">
              <a:buClr>
                <a:srgbClr val="CC3300"/>
              </a:buClr>
              <a:buSzPct val="60000"/>
              <a:buFont typeface="Wingdings" pitchFamily="2" charset="2"/>
              <a:buNone/>
            </a:pPr>
            <a:endParaRPr lang="en-US" sz="1400" i="1">
              <a:solidFill>
                <a:srgbClr val="CC3300"/>
              </a:solidFill>
              <a:sym typeface="Wingdings" pitchFamily="2" charset="2"/>
            </a:endParaRPr>
          </a:p>
        </p:txBody>
      </p:sp>
      <p:sp>
        <p:nvSpPr>
          <p:cNvPr id="4100" name="Text Box 7"/>
          <p:cNvSpPr txBox="1">
            <a:spLocks noChangeArrowheads="1"/>
          </p:cNvSpPr>
          <p:nvPr/>
        </p:nvSpPr>
        <p:spPr bwMode="auto">
          <a:xfrm>
            <a:off x="5019675" y="2819400"/>
            <a:ext cx="960438" cy="346075"/>
          </a:xfrm>
          <a:prstGeom prst="rect">
            <a:avLst/>
          </a:prstGeom>
          <a:noFill/>
          <a:ln w="9525">
            <a:solidFill>
              <a:schemeClr val="tx1"/>
            </a:solidFill>
            <a:miter lim="800000"/>
            <a:headEnd/>
            <a:tailEnd/>
          </a:ln>
        </p:spPr>
        <p:txBody>
          <a:bodyPr wrap="none">
            <a:spAutoFit/>
          </a:bodyPr>
          <a:lstStyle/>
          <a:p>
            <a:r>
              <a:rPr lang="en-US" sz="1600" b="0"/>
              <a:t>Reagent</a:t>
            </a:r>
          </a:p>
        </p:txBody>
      </p:sp>
      <p:sp>
        <p:nvSpPr>
          <p:cNvPr id="4101" name="Text Box 8"/>
          <p:cNvSpPr txBox="1">
            <a:spLocks noChangeArrowheads="1"/>
          </p:cNvSpPr>
          <p:nvPr/>
        </p:nvSpPr>
        <p:spPr bwMode="auto">
          <a:xfrm>
            <a:off x="3836988" y="2840038"/>
            <a:ext cx="869950" cy="346075"/>
          </a:xfrm>
          <a:prstGeom prst="rect">
            <a:avLst/>
          </a:prstGeom>
          <a:noFill/>
          <a:ln w="9525">
            <a:solidFill>
              <a:schemeClr val="tx1"/>
            </a:solidFill>
            <a:miter lim="800000"/>
            <a:headEnd/>
            <a:tailEnd/>
          </a:ln>
        </p:spPr>
        <p:txBody>
          <a:bodyPr wrap="none">
            <a:spAutoFit/>
          </a:bodyPr>
          <a:lstStyle/>
          <a:p>
            <a:r>
              <a:rPr lang="en-US" sz="1600" b="0"/>
              <a:t>Analyte</a:t>
            </a:r>
          </a:p>
        </p:txBody>
      </p:sp>
      <p:sp>
        <p:nvSpPr>
          <p:cNvPr id="4102" name="Text Box 9"/>
          <p:cNvSpPr txBox="1">
            <a:spLocks noChangeArrowheads="1"/>
          </p:cNvSpPr>
          <p:nvPr/>
        </p:nvSpPr>
        <p:spPr bwMode="auto">
          <a:xfrm>
            <a:off x="6688138" y="2859088"/>
            <a:ext cx="1992312" cy="306387"/>
          </a:xfrm>
          <a:prstGeom prst="rect">
            <a:avLst/>
          </a:prstGeom>
          <a:noFill/>
          <a:ln w="9525">
            <a:solidFill>
              <a:schemeClr val="tx1"/>
            </a:solidFill>
            <a:miter lim="800000"/>
            <a:headEnd/>
            <a:tailEnd/>
          </a:ln>
        </p:spPr>
        <p:txBody>
          <a:bodyPr>
            <a:spAutoFit/>
          </a:bodyPr>
          <a:lstStyle/>
          <a:p>
            <a:r>
              <a:rPr lang="en-US" sz="1400" b="0"/>
              <a:t>Solid Product</a:t>
            </a:r>
          </a:p>
        </p:txBody>
      </p:sp>
      <p:sp>
        <p:nvSpPr>
          <p:cNvPr id="4103" name="Rectangle 10"/>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71513" y="301625"/>
            <a:ext cx="8089900" cy="639763"/>
          </a:xfrm>
        </p:spPr>
        <p:txBody>
          <a:bodyPr/>
          <a:lstStyle/>
          <a:p>
            <a:r>
              <a:rPr lang="en-US" smtClean="0">
                <a:sym typeface="Wingdings" pitchFamily="2" charset="2"/>
              </a:rPr>
              <a:t>Washing of Precipitates</a:t>
            </a:r>
            <a:endParaRPr lang="en-US" smtClean="0"/>
          </a:p>
        </p:txBody>
      </p:sp>
      <p:sp>
        <p:nvSpPr>
          <p:cNvPr id="21507" name="Subtitle 2"/>
          <p:cNvSpPr>
            <a:spLocks noGrp="1"/>
          </p:cNvSpPr>
          <p:nvPr>
            <p:ph type="subTitle" idx="1"/>
          </p:nvPr>
        </p:nvSpPr>
        <p:spPr>
          <a:xfrm>
            <a:off x="587375" y="1036638"/>
            <a:ext cx="7751763" cy="5254625"/>
          </a:xfrm>
        </p:spPr>
        <p:txBody>
          <a:bodyPr/>
          <a:lstStyle/>
          <a:p>
            <a:pPr marL="1828800" lvl="3" indent="-457200" algn="l">
              <a:buClr>
                <a:srgbClr val="CC3300"/>
              </a:buClr>
              <a:buSzPct val="60000"/>
            </a:pPr>
            <a:r>
              <a:rPr lang="en-US" sz="1600" smtClean="0">
                <a:solidFill>
                  <a:schemeClr val="accent2"/>
                </a:solidFill>
                <a:sym typeface="Wingdings" pitchFamily="2" charset="2"/>
              </a:rPr>
              <a:t>Object: To remove the surface impurities as much as possible</a:t>
            </a:r>
          </a:p>
          <a:p>
            <a:pPr marL="1828800" lvl="3" indent="-457200" algn="l">
              <a:buClr>
                <a:srgbClr val="CC3300"/>
              </a:buClr>
              <a:buSzPct val="60000"/>
            </a:pPr>
            <a:r>
              <a:rPr lang="en-US" sz="1600" smtClean="0">
                <a:solidFill>
                  <a:schemeClr val="accent2"/>
                </a:solidFill>
                <a:sym typeface="Wingdings" pitchFamily="2" charset="2"/>
              </a:rPr>
              <a:t>Composition of wash liquid depends on: </a:t>
            </a:r>
          </a:p>
          <a:p>
            <a:pPr marL="1828800" lvl="3" indent="-457200" algn="l">
              <a:buClr>
                <a:srgbClr val="CC3300"/>
              </a:buClr>
              <a:buSzPct val="60000"/>
              <a:buFont typeface="Wingdings" pitchFamily="2" charset="2"/>
              <a:buChar char="v"/>
            </a:pPr>
            <a:r>
              <a:rPr lang="en-US" sz="1600" smtClean="0">
                <a:solidFill>
                  <a:srgbClr val="000099"/>
                </a:solidFill>
                <a:sym typeface="Wingdings" pitchFamily="2" charset="2"/>
              </a:rPr>
              <a:t> </a:t>
            </a:r>
            <a:r>
              <a:rPr lang="en-US" sz="1600" smtClean="0">
                <a:solidFill>
                  <a:srgbClr val="C00000"/>
                </a:solidFill>
                <a:sym typeface="Wingdings" pitchFamily="2" charset="2"/>
              </a:rPr>
              <a:t>solubility &amp; chemical property of ppt.</a:t>
            </a:r>
          </a:p>
          <a:p>
            <a:pPr marL="1828800" lvl="3" indent="-457200" algn="l">
              <a:buClr>
                <a:srgbClr val="CC3300"/>
              </a:buClr>
              <a:buSzPct val="60000"/>
              <a:buFont typeface="Wingdings" pitchFamily="2" charset="2"/>
              <a:buChar char="v"/>
            </a:pPr>
            <a:r>
              <a:rPr lang="en-US" sz="1600" smtClean="0">
                <a:solidFill>
                  <a:srgbClr val="C00000"/>
                </a:solidFill>
                <a:sym typeface="Wingdings" pitchFamily="2" charset="2"/>
              </a:rPr>
              <a:t> Tendency of ppt to undergo peptization</a:t>
            </a:r>
          </a:p>
          <a:p>
            <a:pPr marL="1828800" lvl="3" indent="-457200" algn="l">
              <a:buClr>
                <a:srgbClr val="CC3300"/>
              </a:buClr>
              <a:buSzPct val="60000"/>
              <a:buFont typeface="Wingdings" pitchFamily="2" charset="2"/>
              <a:buChar char="v"/>
            </a:pPr>
            <a:r>
              <a:rPr lang="en-US" sz="1600" smtClean="0">
                <a:solidFill>
                  <a:srgbClr val="C00000"/>
                </a:solidFill>
                <a:sym typeface="Wingdings" pitchFamily="2" charset="2"/>
              </a:rPr>
              <a:t> Impurities to be removed</a:t>
            </a:r>
          </a:p>
          <a:p>
            <a:pPr marL="1828800" lvl="3" indent="-457200" algn="l">
              <a:buClr>
                <a:srgbClr val="CC3300"/>
              </a:buClr>
              <a:buSzPct val="60000"/>
              <a:buFont typeface="Wingdings" pitchFamily="2" charset="2"/>
              <a:buChar char="v"/>
            </a:pPr>
            <a:r>
              <a:rPr lang="en-US" sz="1600" smtClean="0">
                <a:solidFill>
                  <a:srgbClr val="C00000"/>
                </a:solidFill>
                <a:sym typeface="Wingdings" pitchFamily="2" charset="2"/>
              </a:rPr>
              <a:t> Influence of traces of wash liquid on ppt before weighing</a:t>
            </a:r>
            <a:endParaRPr lang="en-US" sz="1600" smtClean="0">
              <a:solidFill>
                <a:srgbClr val="000099"/>
              </a:solidFill>
              <a:sym typeface="Wingdings" pitchFamily="2" charset="2"/>
            </a:endParaRPr>
          </a:p>
          <a:p>
            <a:pPr marL="1828800" lvl="3" indent="-457200" algn="l">
              <a:buClr>
                <a:srgbClr val="CC3300"/>
              </a:buClr>
              <a:buSzPct val="60000"/>
              <a:buFont typeface="Wingdings" pitchFamily="2" charset="2"/>
              <a:buChar char="Ø"/>
            </a:pPr>
            <a:r>
              <a:rPr lang="en-US" sz="1600" smtClean="0">
                <a:solidFill>
                  <a:srgbClr val="000099"/>
                </a:solidFill>
                <a:sym typeface="Wingdings" pitchFamily="2" charset="2"/>
              </a:rPr>
              <a:t> Pure water is generally not used, it produces partial peptization of ppt.</a:t>
            </a:r>
          </a:p>
          <a:p>
            <a:pPr marL="1828800" lvl="3" indent="-457200" algn="l">
              <a:buClr>
                <a:srgbClr val="CC3300"/>
              </a:buClr>
              <a:buSzPct val="60000"/>
              <a:buFont typeface="Wingdings" pitchFamily="2" charset="2"/>
              <a:buChar char="Ø"/>
            </a:pPr>
            <a:r>
              <a:rPr lang="en-US" sz="1600" smtClean="0">
                <a:solidFill>
                  <a:srgbClr val="000099"/>
                </a:solidFill>
                <a:sym typeface="Wingdings" pitchFamily="2" charset="2"/>
              </a:rPr>
              <a:t> Peptization is opposite of coagulation. Ppt will go to colloidal </a:t>
            </a:r>
          </a:p>
          <a:p>
            <a:pPr marL="1828800" lvl="3" indent="-457200" algn="l">
              <a:buClr>
                <a:srgbClr val="CC3300"/>
              </a:buClr>
              <a:buSzPct val="60000"/>
              <a:buFont typeface="Wingdings" pitchFamily="2" charset="2"/>
              <a:buChar char="Ø"/>
            </a:pPr>
            <a:r>
              <a:rPr lang="en-US" sz="1600" smtClean="0">
                <a:solidFill>
                  <a:schemeClr val="accent2"/>
                </a:solidFill>
                <a:sym typeface="Wingdings" pitchFamily="2" charset="2"/>
              </a:rPr>
              <a:t> </a:t>
            </a:r>
            <a:r>
              <a:rPr lang="en-US" sz="1800" smtClean="0">
                <a:solidFill>
                  <a:schemeClr val="accent2"/>
                </a:solidFill>
                <a:sym typeface="Wingdings" pitchFamily="2" charset="2"/>
              </a:rPr>
              <a:t>Precipitates from ionic compounds</a:t>
            </a:r>
          </a:p>
          <a:p>
            <a:pPr marL="2286000" lvl="4" indent="-457200" algn="l">
              <a:buClr>
                <a:srgbClr val="CC3300"/>
              </a:buClr>
              <a:buSzPct val="60000"/>
            </a:pPr>
            <a:r>
              <a:rPr lang="en-US" sz="1800" smtClean="0">
                <a:solidFill>
                  <a:schemeClr val="accent2"/>
                </a:solidFill>
                <a:sym typeface="Wingdings" pitchFamily="2" charset="2"/>
              </a:rPr>
              <a:t>	- </a:t>
            </a:r>
            <a:r>
              <a:rPr lang="en-US" sz="1800" smtClean="0">
                <a:solidFill>
                  <a:srgbClr val="CC3300"/>
                </a:solidFill>
                <a:sym typeface="Wingdings" pitchFamily="2" charset="2"/>
              </a:rPr>
              <a:t>need electrolyte in wash solution</a:t>
            </a:r>
          </a:p>
          <a:p>
            <a:pPr marL="2286000" lvl="4" indent="-457200" algn="l">
              <a:buClr>
                <a:srgbClr val="CC3300"/>
              </a:buClr>
              <a:buSzPct val="60000"/>
            </a:pPr>
            <a:r>
              <a:rPr lang="en-US" sz="1800" smtClean="0">
                <a:solidFill>
                  <a:srgbClr val="CC3300"/>
                </a:solidFill>
                <a:sym typeface="Wingdings" pitchFamily="2" charset="2"/>
              </a:rPr>
              <a:t>	- keep precipitate from breaking up and redissolving (</a:t>
            </a:r>
            <a:r>
              <a:rPr lang="en-US" sz="1800" i="1" u="sng" smtClean="0">
                <a:solidFill>
                  <a:srgbClr val="CC3300"/>
                </a:solidFill>
                <a:sym typeface="Wingdings" pitchFamily="2" charset="2"/>
              </a:rPr>
              <a:t>peptization</a:t>
            </a:r>
            <a:r>
              <a:rPr lang="en-US" sz="1800" smtClean="0">
                <a:solidFill>
                  <a:srgbClr val="CC3300"/>
                </a:solidFill>
                <a:sym typeface="Wingdings" pitchFamily="2" charset="2"/>
              </a:rPr>
              <a:t>)</a:t>
            </a:r>
          </a:p>
          <a:p>
            <a:pPr marL="2286000" lvl="4" indent="-457200" algn="l">
              <a:buClr>
                <a:srgbClr val="CC3300"/>
              </a:buClr>
              <a:buSzPct val="60000"/>
              <a:buFont typeface="Wingdings" pitchFamily="2" charset="2"/>
              <a:buChar char="Ø"/>
            </a:pPr>
            <a:r>
              <a:rPr lang="en-US" sz="1800" smtClean="0">
                <a:solidFill>
                  <a:schemeClr val="accent2"/>
                </a:solidFill>
                <a:sym typeface="Wingdings" pitchFamily="2" charset="2"/>
              </a:rPr>
              <a:t>Electrolyte should be volatile</a:t>
            </a:r>
          </a:p>
          <a:p>
            <a:pPr marL="2286000" lvl="4" indent="-457200" algn="l">
              <a:buClr>
                <a:srgbClr val="CC3300"/>
              </a:buClr>
              <a:buSzPct val="60000"/>
            </a:pPr>
            <a:r>
              <a:rPr lang="en-US" sz="1800" smtClean="0">
                <a:solidFill>
                  <a:schemeClr val="accent2"/>
                </a:solidFill>
                <a:sym typeface="Wingdings" pitchFamily="2" charset="2"/>
              </a:rPr>
              <a:t>	- </a:t>
            </a:r>
            <a:r>
              <a:rPr lang="en-US" sz="1800" smtClean="0">
                <a:solidFill>
                  <a:srgbClr val="CC3300"/>
                </a:solidFill>
                <a:sym typeface="Wingdings" pitchFamily="2" charset="2"/>
              </a:rPr>
              <a:t>removed by drying	- HNO</a:t>
            </a:r>
            <a:r>
              <a:rPr lang="en-US" sz="1800" baseline="-25000" smtClean="0">
                <a:solidFill>
                  <a:srgbClr val="CC3300"/>
                </a:solidFill>
                <a:sym typeface="Wingdings" pitchFamily="2" charset="2"/>
              </a:rPr>
              <a:t>3</a:t>
            </a:r>
            <a:r>
              <a:rPr lang="en-US" sz="1800" smtClean="0">
                <a:solidFill>
                  <a:srgbClr val="CC3300"/>
                </a:solidFill>
                <a:sym typeface="Wingdings" pitchFamily="2" charset="2"/>
              </a:rPr>
              <a:t>, HCl, NH</a:t>
            </a:r>
            <a:r>
              <a:rPr lang="en-US" sz="1800" baseline="-25000" smtClean="0">
                <a:solidFill>
                  <a:srgbClr val="CC3300"/>
                </a:solidFill>
                <a:sym typeface="Wingdings" pitchFamily="2" charset="2"/>
              </a:rPr>
              <a:t>4</a:t>
            </a:r>
            <a:r>
              <a:rPr lang="en-US" sz="1800" smtClean="0">
                <a:solidFill>
                  <a:srgbClr val="CC3300"/>
                </a:solidFill>
                <a:sym typeface="Wingdings" pitchFamily="2" charset="2"/>
              </a:rPr>
              <a:t>, NO</a:t>
            </a:r>
            <a:r>
              <a:rPr lang="en-US" sz="1800" baseline="-25000" smtClean="0">
                <a:solidFill>
                  <a:srgbClr val="CC3300"/>
                </a:solidFill>
                <a:sym typeface="Wingdings" pitchFamily="2" charset="2"/>
              </a:rPr>
              <a:t>3</a:t>
            </a:r>
            <a:r>
              <a:rPr lang="en-US" sz="1800" smtClean="0">
                <a:solidFill>
                  <a:srgbClr val="CC3300"/>
                </a:solidFill>
                <a:sym typeface="Wingdings" pitchFamily="2" charset="2"/>
              </a:rPr>
              <a:t>, etc</a:t>
            </a:r>
            <a:r>
              <a:rPr lang="en-US" sz="1800" smtClean="0">
                <a:solidFill>
                  <a:schemeClr val="accent2"/>
                </a:solidFill>
                <a:sym typeface="Wingdings" pitchFamily="2" charset="2"/>
              </a:rPr>
              <a:t>.</a:t>
            </a:r>
          </a:p>
          <a:p>
            <a:pPr marL="2286000" lvl="4" indent="-457200" algn="l">
              <a:buClr>
                <a:srgbClr val="CC3300"/>
              </a:buClr>
              <a:buSzPct val="60000"/>
              <a:buFont typeface="Wingdings" pitchFamily="2" charset="2"/>
              <a:buChar char="Ø"/>
            </a:pPr>
            <a:r>
              <a:rPr lang="en-US" sz="1800" smtClean="0">
                <a:solidFill>
                  <a:schemeClr val="accent2"/>
                </a:solidFill>
                <a:sym typeface="Wingdings" pitchFamily="2" charset="2"/>
              </a:rPr>
              <a:t>Example: </a:t>
            </a:r>
            <a:r>
              <a:rPr lang="en-US" sz="1800" smtClean="0">
                <a:solidFill>
                  <a:srgbClr val="CC3300"/>
                </a:solidFill>
                <a:sym typeface="Wingdings" pitchFamily="2" charset="2"/>
              </a:rPr>
              <a:t>AgCl(s) should not be washed with H</a:t>
            </a:r>
            <a:r>
              <a:rPr lang="en-US" sz="1800" baseline="-25000" smtClean="0">
                <a:solidFill>
                  <a:srgbClr val="CC3300"/>
                </a:solidFill>
                <a:sym typeface="Wingdings" pitchFamily="2" charset="2"/>
              </a:rPr>
              <a:t>2</a:t>
            </a:r>
            <a:r>
              <a:rPr lang="en-US" sz="1800" smtClean="0">
                <a:solidFill>
                  <a:srgbClr val="CC3300"/>
                </a:solidFill>
                <a:sym typeface="Wingdings" pitchFamily="2" charset="2"/>
              </a:rPr>
              <a:t>O, instead wash with dilute HNO</a:t>
            </a:r>
            <a:r>
              <a:rPr lang="en-US" sz="1800" baseline="-25000" smtClean="0">
                <a:solidFill>
                  <a:srgbClr val="CC3300"/>
                </a:solidFill>
                <a:sym typeface="Wingdings" pitchFamily="2" charset="2"/>
              </a:rPr>
              <a:t>3</a:t>
            </a:r>
            <a:endParaRPr lang="en-US" sz="1800" smtClean="0">
              <a:solidFill>
                <a:srgbClr val="CC3300"/>
              </a:solidFill>
              <a:sym typeface="Wingdings" pitchFamily="2" charset="2"/>
            </a:endParaRPr>
          </a:p>
          <a:p>
            <a:pPr algn="l"/>
            <a:r>
              <a:rPr lang="en-US" smtClean="0"/>
              <a:t>		</a:t>
            </a:r>
          </a:p>
        </p:txBody>
      </p:sp>
      <p:pic>
        <p:nvPicPr>
          <p:cNvPr id="21508" name="Picture 8" descr="prussblue4"/>
          <p:cNvPicPr>
            <a:picLocks noChangeAspect="1" noChangeArrowheads="1"/>
          </p:cNvPicPr>
          <p:nvPr/>
        </p:nvPicPr>
        <p:blipFill>
          <a:blip r:embed="rId2"/>
          <a:srcRect l="23077" r="23077" b="6076"/>
          <a:stretch>
            <a:fillRect/>
          </a:stretch>
        </p:blipFill>
        <p:spPr bwMode="auto">
          <a:xfrm>
            <a:off x="214313" y="1866900"/>
            <a:ext cx="1716087" cy="2274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781050" y="192088"/>
            <a:ext cx="7967663" cy="571500"/>
          </a:xfrm>
        </p:spPr>
        <p:txBody>
          <a:bodyPr/>
          <a:lstStyle/>
          <a:p>
            <a:r>
              <a:rPr lang="en-US" smtClean="0">
                <a:sym typeface="Wingdings" pitchFamily="2" charset="2"/>
              </a:rPr>
              <a:t>Classes of Wash Liquids</a:t>
            </a:r>
            <a:endParaRPr lang="en-US" smtClean="0"/>
          </a:p>
        </p:txBody>
      </p:sp>
      <p:sp>
        <p:nvSpPr>
          <p:cNvPr id="22531" name="Subtitle 2"/>
          <p:cNvSpPr>
            <a:spLocks noGrp="1"/>
          </p:cNvSpPr>
          <p:nvPr>
            <p:ph type="subTitle" idx="1"/>
          </p:nvPr>
        </p:nvSpPr>
        <p:spPr>
          <a:xfrm>
            <a:off x="504825" y="955675"/>
            <a:ext cx="8475663" cy="5691188"/>
          </a:xfrm>
        </p:spPr>
        <p:txBody>
          <a:bodyPr/>
          <a:lstStyle/>
          <a:p>
            <a:pPr algn="l"/>
            <a:r>
              <a:rPr lang="en-US" sz="1800" smtClean="0">
                <a:solidFill>
                  <a:srgbClr val="000099"/>
                </a:solidFill>
              </a:rPr>
              <a:t>1. Solutions which prevent precipitate from becoming colloidal &amp; passing thru filter: </a:t>
            </a:r>
            <a:endParaRPr lang="en-US" sz="1800" smtClean="0">
              <a:solidFill>
                <a:srgbClr val="C00000"/>
              </a:solidFill>
            </a:endParaRPr>
          </a:p>
          <a:p>
            <a:pPr algn="l"/>
            <a:r>
              <a:rPr lang="en-US" sz="1800" smtClean="0">
                <a:solidFill>
                  <a:srgbClr val="C00000"/>
                </a:solidFill>
              </a:rPr>
              <a:t>Ex: dil. NH</a:t>
            </a:r>
            <a:r>
              <a:rPr lang="en-US" sz="1800" baseline="-25000" smtClean="0">
                <a:solidFill>
                  <a:srgbClr val="C00000"/>
                </a:solidFill>
              </a:rPr>
              <a:t>4</a:t>
            </a:r>
            <a:r>
              <a:rPr lang="en-US" sz="1800" smtClean="0">
                <a:solidFill>
                  <a:srgbClr val="C00000"/>
                </a:solidFill>
              </a:rPr>
              <a:t>NO</a:t>
            </a:r>
            <a:r>
              <a:rPr lang="en-US" sz="1800" baseline="-25000" smtClean="0">
                <a:solidFill>
                  <a:srgbClr val="C00000"/>
                </a:solidFill>
              </a:rPr>
              <a:t>3</a:t>
            </a:r>
            <a:r>
              <a:rPr lang="en-US" sz="1800" smtClean="0">
                <a:solidFill>
                  <a:srgbClr val="C00000"/>
                </a:solidFill>
              </a:rPr>
              <a:t> solution for washing Fe(OH)</a:t>
            </a:r>
            <a:r>
              <a:rPr lang="en-US" sz="1800" baseline="-25000" smtClean="0">
                <a:solidFill>
                  <a:srgbClr val="C00000"/>
                </a:solidFill>
              </a:rPr>
              <a:t>3</a:t>
            </a:r>
            <a:r>
              <a:rPr lang="en-US" sz="1800" smtClean="0">
                <a:solidFill>
                  <a:srgbClr val="C00000"/>
                </a:solidFill>
              </a:rPr>
              <a:t>/ Hydrated Fe</a:t>
            </a:r>
            <a:r>
              <a:rPr lang="en-US" sz="1800" baseline="-25000" smtClean="0">
                <a:solidFill>
                  <a:srgbClr val="C00000"/>
                </a:solidFill>
              </a:rPr>
              <a:t>2</a:t>
            </a:r>
            <a:r>
              <a:rPr lang="en-US" sz="1800" smtClean="0">
                <a:solidFill>
                  <a:srgbClr val="C00000"/>
                </a:solidFill>
              </a:rPr>
              <a:t>O</a:t>
            </a:r>
            <a:r>
              <a:rPr lang="en-US" sz="1800" baseline="-25000" smtClean="0">
                <a:solidFill>
                  <a:srgbClr val="C00000"/>
                </a:solidFill>
              </a:rPr>
              <a:t>3 </a:t>
            </a:r>
          </a:p>
          <a:p>
            <a:pPr algn="l"/>
            <a:r>
              <a:rPr lang="en-US" sz="1800" smtClean="0">
                <a:solidFill>
                  <a:srgbClr val="C00000"/>
                </a:solidFill>
              </a:rPr>
              <a:t>1% HNO</a:t>
            </a:r>
            <a:r>
              <a:rPr lang="en-US" sz="1800" baseline="-25000" smtClean="0">
                <a:solidFill>
                  <a:srgbClr val="C00000"/>
                </a:solidFill>
              </a:rPr>
              <a:t>3</a:t>
            </a:r>
            <a:r>
              <a:rPr lang="en-US" sz="1800" smtClean="0">
                <a:solidFill>
                  <a:srgbClr val="C00000"/>
                </a:solidFill>
              </a:rPr>
              <a:t> for washing AgCl. </a:t>
            </a:r>
          </a:p>
          <a:p>
            <a:pPr algn="l">
              <a:buFont typeface="Wingdings" pitchFamily="2" charset="2"/>
              <a:buChar char="Ø"/>
            </a:pPr>
            <a:r>
              <a:rPr lang="en-US" sz="1800" smtClean="0">
                <a:solidFill>
                  <a:srgbClr val="C00000"/>
                </a:solidFill>
              </a:rPr>
              <a:t> Such tendency is observed with gelatinous/flocculated ppt. not with crystalline ppt.</a:t>
            </a:r>
          </a:p>
          <a:p>
            <a:pPr algn="l"/>
            <a:r>
              <a:rPr lang="en-US" sz="1800" smtClean="0">
                <a:solidFill>
                  <a:srgbClr val="000099"/>
                </a:solidFill>
              </a:rPr>
              <a:t>2.</a:t>
            </a:r>
            <a:r>
              <a:rPr lang="en-US" sz="1800" smtClean="0">
                <a:solidFill>
                  <a:srgbClr val="C00000"/>
                </a:solidFill>
              </a:rPr>
              <a:t> </a:t>
            </a:r>
            <a:r>
              <a:rPr lang="en-US" sz="1800" smtClean="0">
                <a:solidFill>
                  <a:srgbClr val="000099"/>
                </a:solidFill>
              </a:rPr>
              <a:t>Solutions which reduce solubility of ppts: </a:t>
            </a:r>
          </a:p>
          <a:p>
            <a:pPr algn="l">
              <a:buFont typeface="Wingdings" pitchFamily="2" charset="2"/>
              <a:buChar char="Ø"/>
            </a:pPr>
            <a:r>
              <a:rPr lang="en-US" sz="1800" smtClean="0">
                <a:solidFill>
                  <a:srgbClr val="000099"/>
                </a:solidFill>
              </a:rPr>
              <a:t> </a:t>
            </a:r>
            <a:r>
              <a:rPr lang="en-US" sz="1800" smtClean="0">
                <a:solidFill>
                  <a:srgbClr val="C00000"/>
                </a:solidFill>
              </a:rPr>
              <a:t>Wash solution contains a moderate conc. Of compd. With one ion in common with ppt. </a:t>
            </a:r>
          </a:p>
          <a:p>
            <a:pPr algn="l">
              <a:buFont typeface="Wingdings" pitchFamily="2" charset="2"/>
              <a:buChar char="Ø"/>
            </a:pPr>
            <a:r>
              <a:rPr lang="en-US" sz="1800" smtClean="0">
                <a:solidFill>
                  <a:srgbClr val="C00000"/>
                </a:solidFill>
              </a:rPr>
              <a:t> Substances tend to be less soluble in presence of slight excess of common ion.</a:t>
            </a:r>
          </a:p>
          <a:p>
            <a:pPr algn="l">
              <a:buFont typeface="Wingdings" pitchFamily="2" charset="2"/>
              <a:buChar char="Ø"/>
            </a:pPr>
            <a:r>
              <a:rPr lang="en-US" sz="1800" smtClean="0">
                <a:solidFill>
                  <a:srgbClr val="C00000"/>
                </a:solidFill>
              </a:rPr>
              <a:t> Organic solvents can sometimes be used for washing.</a:t>
            </a:r>
          </a:p>
          <a:p>
            <a:pPr algn="l"/>
            <a:r>
              <a:rPr lang="en-US" sz="1800" smtClean="0">
                <a:solidFill>
                  <a:srgbClr val="C00000"/>
                </a:solidFill>
              </a:rPr>
              <a:t>Ex: 100ml of H</a:t>
            </a:r>
            <a:r>
              <a:rPr lang="en-US" sz="1800" baseline="-25000" smtClean="0">
                <a:solidFill>
                  <a:srgbClr val="C00000"/>
                </a:solidFill>
              </a:rPr>
              <a:t>2</a:t>
            </a:r>
            <a:r>
              <a:rPr lang="en-US" sz="1800" smtClean="0">
                <a:solidFill>
                  <a:srgbClr val="C00000"/>
                </a:solidFill>
              </a:rPr>
              <a:t>O at 25</a:t>
            </a:r>
            <a:r>
              <a:rPr lang="en-US" sz="1800" baseline="30000" smtClean="0">
                <a:solidFill>
                  <a:srgbClr val="C00000"/>
                </a:solidFill>
              </a:rPr>
              <a:t>0</a:t>
            </a:r>
            <a:r>
              <a:rPr lang="en-US" sz="1800" smtClean="0">
                <a:solidFill>
                  <a:srgbClr val="C00000"/>
                </a:solidFill>
              </a:rPr>
              <a:t>C will dissolve 0.7 mg of CaC</a:t>
            </a:r>
            <a:r>
              <a:rPr lang="en-US" sz="1800" baseline="-25000" smtClean="0">
                <a:solidFill>
                  <a:srgbClr val="C00000"/>
                </a:solidFill>
              </a:rPr>
              <a:t>2</a:t>
            </a:r>
            <a:r>
              <a:rPr lang="en-US" sz="1800" smtClean="0">
                <a:solidFill>
                  <a:srgbClr val="C00000"/>
                </a:solidFill>
              </a:rPr>
              <a:t>O</a:t>
            </a:r>
            <a:r>
              <a:rPr lang="en-US" sz="1800" baseline="-25000" smtClean="0">
                <a:solidFill>
                  <a:srgbClr val="C00000"/>
                </a:solidFill>
              </a:rPr>
              <a:t>4</a:t>
            </a:r>
            <a:r>
              <a:rPr lang="en-US" sz="1800" smtClean="0">
                <a:solidFill>
                  <a:srgbClr val="C00000"/>
                </a:solidFill>
              </a:rPr>
              <a:t>, but same volume of dilute (NH4)</a:t>
            </a:r>
            <a:r>
              <a:rPr lang="en-US" sz="1800" baseline="-25000" smtClean="0">
                <a:solidFill>
                  <a:srgbClr val="C00000"/>
                </a:solidFill>
              </a:rPr>
              <a:t>2</a:t>
            </a:r>
            <a:r>
              <a:rPr lang="en-US" sz="1800" smtClean="0">
                <a:solidFill>
                  <a:srgbClr val="C00000"/>
                </a:solidFill>
              </a:rPr>
              <a:t>C</a:t>
            </a:r>
            <a:r>
              <a:rPr lang="en-US" sz="1800" baseline="-25000" smtClean="0">
                <a:solidFill>
                  <a:srgbClr val="C00000"/>
                </a:solidFill>
              </a:rPr>
              <a:t>2</a:t>
            </a:r>
            <a:r>
              <a:rPr lang="en-US" sz="1800" smtClean="0">
                <a:solidFill>
                  <a:srgbClr val="C00000"/>
                </a:solidFill>
              </a:rPr>
              <a:t>O</a:t>
            </a:r>
            <a:r>
              <a:rPr lang="en-US" sz="1800" baseline="-25000" smtClean="0">
                <a:solidFill>
                  <a:srgbClr val="C00000"/>
                </a:solidFill>
              </a:rPr>
              <a:t>4</a:t>
            </a:r>
            <a:r>
              <a:rPr lang="en-US" sz="1800" smtClean="0">
                <a:solidFill>
                  <a:srgbClr val="C00000"/>
                </a:solidFill>
              </a:rPr>
              <a:t> dissolves negligible amount of salt.</a:t>
            </a:r>
          </a:p>
          <a:p>
            <a:pPr algn="l"/>
            <a:r>
              <a:rPr lang="en-US" sz="1800" smtClean="0">
                <a:solidFill>
                  <a:srgbClr val="000099"/>
                </a:solidFill>
              </a:rPr>
              <a:t>3. Solutions which prevent hydrolysis of salts of weak acids &amp; bases: </a:t>
            </a:r>
          </a:p>
          <a:p>
            <a:pPr algn="l">
              <a:buFont typeface="Wingdings" pitchFamily="2" charset="2"/>
              <a:buChar char="Ø"/>
            </a:pPr>
            <a:r>
              <a:rPr lang="en-US" sz="1800" smtClean="0">
                <a:solidFill>
                  <a:srgbClr val="C00000"/>
                </a:solidFill>
              </a:rPr>
              <a:t> If ppt. is salt of weak acid &amp; is slightly soluble it will try to hydrolyse into soluble product base. So wash liq.--- Basic. </a:t>
            </a:r>
          </a:p>
          <a:p>
            <a:pPr algn="l">
              <a:buFont typeface="Wingdings" pitchFamily="2" charset="2"/>
              <a:buChar char="q"/>
            </a:pPr>
            <a:r>
              <a:rPr lang="en-US" sz="1800" smtClean="0">
                <a:solidFill>
                  <a:srgbClr val="339933"/>
                </a:solidFill>
              </a:rPr>
              <a:t> Sol. Loses minimized ---- less wash liq. Every time than washing with large qty of wash liq.</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71513" y="384175"/>
            <a:ext cx="7831137" cy="503238"/>
          </a:xfrm>
        </p:spPr>
        <p:txBody>
          <a:bodyPr/>
          <a:lstStyle/>
          <a:p>
            <a:r>
              <a:rPr lang="en-US" smtClean="0"/>
              <a:t>Filteration</a:t>
            </a:r>
          </a:p>
        </p:txBody>
      </p:sp>
      <p:sp>
        <p:nvSpPr>
          <p:cNvPr id="23555" name="Subtitle 2"/>
          <p:cNvSpPr>
            <a:spLocks noGrp="1"/>
          </p:cNvSpPr>
          <p:nvPr>
            <p:ph type="subTitle" idx="1"/>
          </p:nvPr>
        </p:nvSpPr>
        <p:spPr>
          <a:xfrm>
            <a:off x="573088" y="1255713"/>
            <a:ext cx="7902575" cy="5008562"/>
          </a:xfrm>
        </p:spPr>
        <p:txBody>
          <a:bodyPr/>
          <a:lstStyle/>
          <a:p>
            <a:pPr algn="l">
              <a:buFont typeface="Arial" pitchFamily="34" charset="0"/>
              <a:buChar char="•"/>
              <a:defRPr/>
            </a:pPr>
            <a:r>
              <a:rPr lang="en-US" sz="2000" dirty="0" smtClean="0"/>
              <a:t> </a:t>
            </a:r>
            <a:r>
              <a:rPr lang="en-US" sz="2000" dirty="0" smtClean="0">
                <a:solidFill>
                  <a:srgbClr val="FF0000"/>
                </a:solidFill>
              </a:rPr>
              <a:t> </a:t>
            </a:r>
            <a:r>
              <a:rPr lang="en-US" sz="2000" dirty="0" smtClean="0">
                <a:solidFill>
                  <a:srgbClr val="CC3300"/>
                </a:solidFill>
              </a:rPr>
              <a:t>Separation of ppt. from Mother liquor.</a:t>
            </a:r>
          </a:p>
          <a:p>
            <a:pPr algn="l">
              <a:buFont typeface="Arial" pitchFamily="34" charset="0"/>
              <a:buChar char="•"/>
              <a:defRPr/>
            </a:pPr>
            <a:r>
              <a:rPr lang="en-US" sz="2000" dirty="0" smtClean="0">
                <a:solidFill>
                  <a:srgbClr val="CC3300"/>
                </a:solidFill>
              </a:rPr>
              <a:t> Filtering Mediums are used</a:t>
            </a:r>
          </a:p>
          <a:p>
            <a:pPr marL="457200" indent="-457200" algn="l">
              <a:buFontTx/>
              <a:buAutoNum type="arabicPeriod"/>
              <a:defRPr/>
            </a:pPr>
            <a:r>
              <a:rPr lang="en-US" sz="2000" dirty="0" smtClean="0">
                <a:solidFill>
                  <a:srgbClr val="0070C0"/>
                </a:solidFill>
              </a:rPr>
              <a:t>Filter paper  </a:t>
            </a:r>
          </a:p>
          <a:p>
            <a:pPr marL="457200" indent="-457200" algn="l">
              <a:buFontTx/>
              <a:buAutoNum type="arabicPeriod"/>
              <a:defRPr/>
            </a:pPr>
            <a:r>
              <a:rPr lang="en-US" sz="2000" dirty="0" smtClean="0">
                <a:solidFill>
                  <a:srgbClr val="0070C0"/>
                </a:solidFill>
              </a:rPr>
              <a:t>Filter mats of purified asbestos  (Gooch crucibles)  or Platinum (</a:t>
            </a:r>
            <a:r>
              <a:rPr lang="en-US" sz="2000" dirty="0" err="1" smtClean="0">
                <a:solidFill>
                  <a:srgbClr val="0070C0"/>
                </a:solidFill>
              </a:rPr>
              <a:t>munroe</a:t>
            </a:r>
            <a:r>
              <a:rPr lang="en-US" sz="2000" dirty="0" smtClean="0">
                <a:solidFill>
                  <a:srgbClr val="0070C0"/>
                </a:solidFill>
              </a:rPr>
              <a:t> crucible)  </a:t>
            </a:r>
          </a:p>
          <a:p>
            <a:pPr marL="457200" indent="-457200" algn="l">
              <a:buFontTx/>
              <a:buAutoNum type="arabicPeriod"/>
              <a:defRPr/>
            </a:pPr>
            <a:r>
              <a:rPr lang="en-US" sz="2000" dirty="0" smtClean="0">
                <a:solidFill>
                  <a:srgbClr val="0070C0"/>
                </a:solidFill>
              </a:rPr>
              <a:t>Porous fritted plates of resistant glass (</a:t>
            </a:r>
            <a:r>
              <a:rPr lang="en-US" sz="2000" dirty="0" err="1" smtClean="0">
                <a:solidFill>
                  <a:srgbClr val="0070C0"/>
                </a:solidFill>
              </a:rPr>
              <a:t>pyrex</a:t>
            </a:r>
            <a:r>
              <a:rPr lang="en-US" sz="2000" dirty="0" smtClean="0">
                <a:solidFill>
                  <a:srgbClr val="0070C0"/>
                </a:solidFill>
              </a:rPr>
              <a:t>) (sintered glass filtering crucibles) (silica or of porcelain) </a:t>
            </a:r>
          </a:p>
          <a:p>
            <a:pPr marL="457200" indent="-457200" algn="l">
              <a:buFontTx/>
              <a:buAutoNum type="arabicPeriod"/>
              <a:defRPr/>
            </a:pPr>
            <a:r>
              <a:rPr lang="en-US" sz="2000" dirty="0" smtClean="0">
                <a:solidFill>
                  <a:srgbClr val="0070C0"/>
                </a:solidFill>
              </a:rPr>
              <a:t>Filter Paper: Quantitative filter papers with small ash content.</a:t>
            </a:r>
          </a:p>
          <a:p>
            <a:pPr marL="457200" indent="-457200" algn="l">
              <a:defRPr/>
            </a:pPr>
            <a:r>
              <a:rPr lang="en-US" sz="2000" dirty="0" smtClean="0">
                <a:solidFill>
                  <a:srgbClr val="0070C0"/>
                </a:solidFill>
              </a:rPr>
              <a:t>	such filter papers are made when during mfg washing of paper is done with </a:t>
            </a:r>
            <a:r>
              <a:rPr lang="en-US" sz="2000" dirty="0" err="1" smtClean="0">
                <a:solidFill>
                  <a:srgbClr val="0070C0"/>
                </a:solidFill>
              </a:rPr>
              <a:t>HCl</a:t>
            </a:r>
            <a:r>
              <a:rPr lang="en-US" sz="2000" dirty="0" smtClean="0">
                <a:solidFill>
                  <a:srgbClr val="0070C0"/>
                </a:solidFill>
              </a:rPr>
              <a:t> &amp; HF.</a:t>
            </a:r>
          </a:p>
          <a:p>
            <a:pPr marL="457200" indent="-457200" algn="l">
              <a:defRPr/>
            </a:pPr>
            <a:r>
              <a:rPr lang="en-US" sz="2000" dirty="0" smtClean="0">
                <a:solidFill>
                  <a:srgbClr val="0070C0"/>
                </a:solidFill>
              </a:rPr>
              <a:t>	Sizes: circles- of 7,9,11,12.5 cm diameter.</a:t>
            </a:r>
          </a:p>
          <a:p>
            <a:pPr marL="457200" indent="-457200" algn="l">
              <a:defRPr/>
            </a:pPr>
            <a:r>
              <a:rPr lang="en-US" sz="2000" dirty="0" smtClean="0">
                <a:solidFill>
                  <a:srgbClr val="0070C0"/>
                </a:solidFill>
              </a:rPr>
              <a:t>	Ash content of 11 cm circle should not be more than 0.0001g</a:t>
            </a:r>
          </a:p>
          <a:p>
            <a:pPr marL="457200" indent="-457200" algn="l">
              <a:defRPr/>
            </a:pPr>
            <a:r>
              <a:rPr lang="en-US" sz="2000" dirty="0" smtClean="0">
                <a:solidFill>
                  <a:srgbClr val="0070C0"/>
                </a:solidFill>
              </a:rPr>
              <a:t>	Hardened FP made by further treatment with acid. These have extremely small ash values.</a:t>
            </a:r>
          </a:p>
          <a:p>
            <a:pPr algn="l">
              <a:defRPr/>
            </a:pPr>
            <a:endParaRPr lang="en-US" sz="2000" dirty="0" smtClean="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739775" y="247650"/>
            <a:ext cx="7913688" cy="379413"/>
          </a:xfrm>
        </p:spPr>
        <p:txBody>
          <a:bodyPr/>
          <a:lstStyle/>
          <a:p>
            <a:r>
              <a:rPr lang="en-US" sz="2800" smtClean="0"/>
              <a:t>Filter papers</a:t>
            </a:r>
          </a:p>
        </p:txBody>
      </p:sp>
      <p:sp>
        <p:nvSpPr>
          <p:cNvPr id="24579" name="Subtitle 2"/>
          <p:cNvSpPr>
            <a:spLocks noGrp="1"/>
          </p:cNvSpPr>
          <p:nvPr>
            <p:ph type="subTitle" idx="1"/>
          </p:nvPr>
        </p:nvSpPr>
        <p:spPr>
          <a:xfrm>
            <a:off x="873125" y="873125"/>
            <a:ext cx="7766050" cy="5595938"/>
          </a:xfrm>
        </p:spPr>
        <p:txBody>
          <a:bodyPr/>
          <a:lstStyle/>
          <a:p>
            <a:pPr algn="l">
              <a:buFontTx/>
              <a:buChar char="•"/>
            </a:pPr>
            <a:r>
              <a:rPr lang="en-US" sz="2400" smtClean="0">
                <a:latin typeface="Times New Roman" pitchFamily="18" charset="0"/>
                <a:cs typeface="Times New Roman" pitchFamily="18" charset="0"/>
              </a:rPr>
              <a:t> </a:t>
            </a:r>
            <a:r>
              <a:rPr lang="en-US" sz="2400" smtClean="0">
                <a:solidFill>
                  <a:srgbClr val="0070C0"/>
                </a:solidFill>
                <a:latin typeface="Times New Roman" pitchFamily="18" charset="0"/>
                <a:cs typeface="Times New Roman" pitchFamily="18" charset="0"/>
              </a:rPr>
              <a:t>More resistant to acids &amp; alkalies</a:t>
            </a:r>
          </a:p>
          <a:p>
            <a:pPr algn="l">
              <a:buFontTx/>
              <a:buChar char="•"/>
            </a:pPr>
            <a:r>
              <a:rPr lang="en-US" sz="2400" smtClean="0">
                <a:solidFill>
                  <a:srgbClr val="0070C0"/>
                </a:solidFill>
                <a:latin typeface="Times New Roman" pitchFamily="18" charset="0"/>
                <a:cs typeface="Times New Roman" pitchFamily="18" charset="0"/>
              </a:rPr>
              <a:t> Used in quantitative work</a:t>
            </a:r>
          </a:p>
          <a:p>
            <a:pPr algn="l">
              <a:buFontTx/>
              <a:buChar char="•"/>
            </a:pPr>
            <a:r>
              <a:rPr lang="en-US" sz="2400" smtClean="0">
                <a:solidFill>
                  <a:srgbClr val="0070C0"/>
                </a:solidFill>
                <a:latin typeface="Times New Roman" pitchFamily="18" charset="0"/>
                <a:cs typeface="Times New Roman" pitchFamily="18" charset="0"/>
              </a:rPr>
              <a:t> Whatman Quantitative FP</a:t>
            </a:r>
          </a:p>
          <a:p>
            <a:pPr algn="l">
              <a:buFontTx/>
              <a:buChar char="•"/>
            </a:pPr>
            <a:r>
              <a:rPr lang="en-US" sz="2400" smtClean="0">
                <a:solidFill>
                  <a:srgbClr val="0070C0"/>
                </a:solidFill>
                <a:latin typeface="Times New Roman" pitchFamily="18" charset="0"/>
                <a:cs typeface="Times New Roman" pitchFamily="18" charset="0"/>
              </a:rPr>
              <a:t> Size of FP: depends on bulk of ppt to be filtered not volume to be filtered.</a:t>
            </a:r>
          </a:p>
          <a:p>
            <a:pPr algn="l">
              <a:buFontTx/>
              <a:buChar char="•"/>
            </a:pPr>
            <a:r>
              <a:rPr lang="en-US" sz="2400" smtClean="0">
                <a:solidFill>
                  <a:srgbClr val="0070C0"/>
                </a:solidFill>
                <a:latin typeface="Times New Roman" pitchFamily="18" charset="0"/>
                <a:cs typeface="Times New Roman" pitchFamily="18" charset="0"/>
              </a:rPr>
              <a:t> Folded FP extended to with in 1-2 cm of top of funnel.</a:t>
            </a:r>
          </a:p>
          <a:p>
            <a:pPr algn="l"/>
            <a:r>
              <a:rPr lang="en-US" sz="2400" smtClean="0">
                <a:solidFill>
                  <a:srgbClr val="0070C0"/>
                </a:solidFill>
                <a:latin typeface="Times New Roman" pitchFamily="18" charset="0"/>
                <a:cs typeface="Times New Roman" pitchFamily="18" charset="0"/>
              </a:rPr>
              <a:t>2. </a:t>
            </a:r>
            <a:r>
              <a:rPr lang="en-US" sz="2400" smtClean="0">
                <a:solidFill>
                  <a:srgbClr val="CC3300"/>
                </a:solidFill>
                <a:latin typeface="Times New Roman" pitchFamily="18" charset="0"/>
                <a:cs typeface="Times New Roman" pitchFamily="18" charset="0"/>
              </a:rPr>
              <a:t>Crucible: Filter crucibles</a:t>
            </a:r>
          </a:p>
          <a:p>
            <a:pPr algn="l">
              <a:buFontTx/>
              <a:buChar char="•"/>
            </a:pPr>
            <a:r>
              <a:rPr lang="en-US" sz="2400" smtClean="0">
                <a:solidFill>
                  <a:srgbClr val="0070C0"/>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Used to collect the ppt in which they can be directly weighed </a:t>
            </a:r>
          </a:p>
          <a:p>
            <a:pPr algn="l">
              <a:buFontTx/>
              <a:buChar char="•"/>
            </a:pPr>
            <a:r>
              <a:rPr lang="en-US" sz="2400" smtClean="0">
                <a:solidFill>
                  <a:srgbClr val="000099"/>
                </a:solidFill>
                <a:latin typeface="Times New Roman" pitchFamily="18" charset="0"/>
                <a:cs typeface="Times New Roman" pitchFamily="18" charset="0"/>
              </a:rPr>
              <a:t> Gooch crucibles made of porcelain, silica &amp; platinum</a:t>
            </a:r>
          </a:p>
          <a:p>
            <a:pPr algn="l">
              <a:buFontTx/>
              <a:buChar char="•"/>
            </a:pPr>
            <a:r>
              <a:rPr lang="en-US" sz="2400" smtClean="0">
                <a:solidFill>
                  <a:srgbClr val="000099"/>
                </a:solidFill>
                <a:latin typeface="Times New Roman" pitchFamily="18" charset="0"/>
                <a:cs typeface="Times New Roman" pitchFamily="18" charset="0"/>
              </a:rPr>
              <a:t> Base is pierced with no. of small holes. Holes are covered by pad of asbestos, produced by sucking a slurry of asbestos fibres in water thru crucible under reduced pressure</a:t>
            </a:r>
            <a:endParaRPr lang="en-US" sz="2400" smtClean="0">
              <a:solidFill>
                <a:srgbClr val="0070C0"/>
              </a:solidFill>
              <a:latin typeface="Times New Roman" pitchFamily="18" charset="0"/>
              <a:cs typeface="Times New Roman" pitchFamily="18" charset="0"/>
            </a:endParaRPr>
          </a:p>
        </p:txBody>
      </p:sp>
      <p:pic>
        <p:nvPicPr>
          <p:cNvPr id="24580" name="Picture 8" descr="prussblue4"/>
          <p:cNvPicPr>
            <a:picLocks noChangeAspect="1" noChangeArrowheads="1"/>
          </p:cNvPicPr>
          <p:nvPr/>
        </p:nvPicPr>
        <p:blipFill>
          <a:blip r:embed="rId2"/>
          <a:srcRect l="23077" r="23077" b="6076"/>
          <a:stretch>
            <a:fillRect/>
          </a:stretch>
        </p:blipFill>
        <p:spPr bwMode="auto">
          <a:xfrm>
            <a:off x="7242175" y="107950"/>
            <a:ext cx="1628775" cy="2159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563563" y="315913"/>
            <a:ext cx="7870825" cy="557212"/>
          </a:xfrm>
        </p:spPr>
        <p:txBody>
          <a:bodyPr/>
          <a:lstStyle/>
          <a:p>
            <a:r>
              <a:rPr lang="en-US" sz="2800" smtClean="0"/>
              <a:t>Gooch crucibles</a:t>
            </a:r>
          </a:p>
        </p:txBody>
      </p:sp>
      <p:sp>
        <p:nvSpPr>
          <p:cNvPr id="25603" name="Subtitle 2"/>
          <p:cNvSpPr>
            <a:spLocks noGrp="1"/>
          </p:cNvSpPr>
          <p:nvPr>
            <p:ph type="subTitle" idx="1"/>
          </p:nvPr>
        </p:nvSpPr>
        <p:spPr>
          <a:xfrm>
            <a:off x="627063" y="846138"/>
            <a:ext cx="7861300" cy="5186362"/>
          </a:xfrm>
        </p:spPr>
        <p:txBody>
          <a:bodyPr/>
          <a:lstStyle/>
          <a:p>
            <a:pPr algn="l">
              <a:buFontTx/>
              <a:buChar char="•"/>
            </a:pPr>
            <a:r>
              <a:rPr lang="en-US" sz="2000" smtClean="0">
                <a:solidFill>
                  <a:srgbClr val="000099"/>
                </a:solidFill>
              </a:rPr>
              <a:t> Sintered glass crucibles: made of resistant glass</a:t>
            </a:r>
          </a:p>
          <a:p>
            <a:pPr algn="l">
              <a:buFontTx/>
              <a:buChar char="•"/>
            </a:pPr>
            <a:r>
              <a:rPr lang="en-US" sz="2000" smtClean="0">
                <a:solidFill>
                  <a:srgbClr val="000099"/>
                </a:solidFill>
              </a:rPr>
              <a:t> Have porous disc of sintered ground glass fused into the body of crucibles.</a:t>
            </a:r>
          </a:p>
          <a:p>
            <a:pPr algn="l">
              <a:buFontTx/>
              <a:buChar char="•"/>
            </a:pPr>
            <a:r>
              <a:rPr lang="en-US" sz="2000" smtClean="0">
                <a:solidFill>
                  <a:srgbClr val="000099"/>
                </a:solidFill>
              </a:rPr>
              <a:t> Filter disc have varying porosities- from 0 (coarsest) to 5 (finest)</a:t>
            </a:r>
          </a:p>
          <a:p>
            <a:pPr algn="l"/>
            <a:r>
              <a:rPr lang="en-US" smtClean="0">
                <a:solidFill>
                  <a:srgbClr val="CC3300"/>
                </a:solidFill>
              </a:rPr>
              <a:t>IGNITION: </a:t>
            </a:r>
          </a:p>
          <a:p>
            <a:pPr algn="l">
              <a:buFontTx/>
              <a:buChar char="•"/>
            </a:pPr>
            <a:r>
              <a:rPr lang="en-US" sz="2400" smtClean="0">
                <a:solidFill>
                  <a:srgbClr val="000099"/>
                </a:solidFill>
              </a:rPr>
              <a:t> Temp. below 250</a:t>
            </a:r>
            <a:r>
              <a:rPr lang="en-US" sz="2400" baseline="30000" smtClean="0">
                <a:solidFill>
                  <a:srgbClr val="000099"/>
                </a:solidFill>
              </a:rPr>
              <a:t>0</a:t>
            </a:r>
            <a:r>
              <a:rPr lang="en-US" sz="2400" smtClean="0">
                <a:solidFill>
                  <a:srgbClr val="000099"/>
                </a:solidFill>
              </a:rPr>
              <a:t>C – Drying (Drying oven)</a:t>
            </a:r>
          </a:p>
          <a:p>
            <a:pPr algn="l">
              <a:buFontTx/>
              <a:buChar char="•"/>
            </a:pPr>
            <a:r>
              <a:rPr lang="en-US" sz="2400" smtClean="0">
                <a:solidFill>
                  <a:srgbClr val="000099"/>
                </a:solidFill>
              </a:rPr>
              <a:t> </a:t>
            </a:r>
            <a:r>
              <a:rPr lang="en-US" sz="2000" smtClean="0">
                <a:solidFill>
                  <a:srgbClr val="000099"/>
                </a:solidFill>
              </a:rPr>
              <a:t>Temp. above 250</a:t>
            </a:r>
            <a:r>
              <a:rPr lang="en-US" sz="2000" baseline="30000" smtClean="0">
                <a:solidFill>
                  <a:srgbClr val="000099"/>
                </a:solidFill>
              </a:rPr>
              <a:t>0</a:t>
            </a:r>
            <a:r>
              <a:rPr lang="en-US" sz="2000" smtClean="0">
                <a:solidFill>
                  <a:srgbClr val="000099"/>
                </a:solidFill>
              </a:rPr>
              <a:t>C to more than 1200</a:t>
            </a:r>
            <a:r>
              <a:rPr lang="en-US" sz="2000" baseline="30000" smtClean="0">
                <a:solidFill>
                  <a:srgbClr val="000099"/>
                </a:solidFill>
              </a:rPr>
              <a:t>0</a:t>
            </a:r>
            <a:r>
              <a:rPr lang="en-US" sz="2000" smtClean="0">
                <a:solidFill>
                  <a:srgbClr val="000099"/>
                </a:solidFill>
              </a:rPr>
              <a:t>C – Muffle furnace </a:t>
            </a:r>
          </a:p>
          <a:p>
            <a:pPr algn="l">
              <a:buFontTx/>
              <a:buChar char="•"/>
            </a:pPr>
            <a:r>
              <a:rPr lang="en-US" sz="2000" smtClean="0">
                <a:solidFill>
                  <a:srgbClr val="000099"/>
                </a:solidFill>
              </a:rPr>
              <a:t> In gravimetry- seperated substance must be converted to a form suitable for weighing (pure, stable, definite composition)</a:t>
            </a:r>
          </a:p>
          <a:p>
            <a:pPr algn="l">
              <a:buFontTx/>
              <a:buChar char="•"/>
            </a:pPr>
            <a:r>
              <a:rPr lang="en-US" sz="2000" smtClean="0">
                <a:solidFill>
                  <a:srgbClr val="000099"/>
                </a:solidFill>
              </a:rPr>
              <a:t> Ignition at elevated temp. is required for complete removal of water that is occluded or very strongly adsorbed &amp; complete conversion to desired compound. </a:t>
            </a:r>
          </a:p>
          <a:p>
            <a:pPr algn="l">
              <a:buFontTx/>
              <a:buChar char="•"/>
            </a:pPr>
            <a:r>
              <a:rPr lang="en-US" sz="2000" smtClean="0">
                <a:solidFill>
                  <a:srgbClr val="000099"/>
                </a:solidFill>
              </a:rPr>
              <a:t> Eg. Ignition of CaC</a:t>
            </a:r>
            <a:r>
              <a:rPr lang="en-US" sz="2000" baseline="-25000" smtClean="0">
                <a:solidFill>
                  <a:srgbClr val="000099"/>
                </a:solidFill>
              </a:rPr>
              <a:t>2</a:t>
            </a:r>
            <a:r>
              <a:rPr lang="en-US" sz="2000" smtClean="0">
                <a:solidFill>
                  <a:srgbClr val="000099"/>
                </a:solidFill>
              </a:rPr>
              <a:t>O</a:t>
            </a:r>
            <a:r>
              <a:rPr lang="en-US" sz="2000" baseline="-25000" smtClean="0">
                <a:solidFill>
                  <a:srgbClr val="000099"/>
                </a:solidFill>
              </a:rPr>
              <a:t>4</a:t>
            </a:r>
            <a:r>
              <a:rPr lang="en-US" sz="2000" smtClean="0">
                <a:solidFill>
                  <a:srgbClr val="000099"/>
                </a:solidFill>
              </a:rPr>
              <a:t> to CaO , Chemical change requires ↑ Temp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727075" y="274638"/>
            <a:ext cx="8021638" cy="381000"/>
          </a:xfrm>
        </p:spPr>
        <p:txBody>
          <a:bodyPr/>
          <a:lstStyle/>
          <a:p>
            <a:r>
              <a:rPr lang="en-US" smtClean="0"/>
              <a:t>IGNITION</a:t>
            </a:r>
          </a:p>
        </p:txBody>
      </p:sp>
      <p:sp>
        <p:nvSpPr>
          <p:cNvPr id="26627" name="Subtitle 2"/>
          <p:cNvSpPr>
            <a:spLocks noGrp="1"/>
          </p:cNvSpPr>
          <p:nvPr>
            <p:ph type="subTitle" idx="1"/>
          </p:nvPr>
        </p:nvSpPr>
        <p:spPr>
          <a:xfrm>
            <a:off x="668338" y="819150"/>
            <a:ext cx="8093075" cy="5554663"/>
          </a:xfrm>
        </p:spPr>
        <p:txBody>
          <a:bodyPr/>
          <a:lstStyle/>
          <a:p>
            <a:pPr algn="l">
              <a:buFontTx/>
              <a:buChar char="•"/>
            </a:pPr>
            <a:r>
              <a:rPr lang="en-US" sz="2400" smtClean="0">
                <a:solidFill>
                  <a:srgbClr val="000099"/>
                </a:solidFill>
              </a:rPr>
              <a:t>  Errors: </a:t>
            </a:r>
          </a:p>
          <a:p>
            <a:pPr algn="l">
              <a:buFontTx/>
              <a:buChar char="•"/>
            </a:pPr>
            <a:r>
              <a:rPr lang="en-US" sz="2400" smtClean="0">
                <a:solidFill>
                  <a:srgbClr val="000099"/>
                </a:solidFill>
              </a:rPr>
              <a:t> Incomplete removal of water, volatile electrolytes, Reduction of ppts  by carbon when filter paper is used</a:t>
            </a:r>
          </a:p>
          <a:p>
            <a:pPr algn="l"/>
            <a:r>
              <a:rPr lang="en-US" sz="2400" smtClean="0">
                <a:solidFill>
                  <a:srgbClr val="CC3300"/>
                </a:solidFill>
              </a:rPr>
              <a:t>Incineration of Filter paper in presence of ppt.:</a:t>
            </a:r>
          </a:p>
          <a:p>
            <a:pPr algn="l">
              <a:buFontTx/>
              <a:buChar char="•"/>
            </a:pPr>
            <a:r>
              <a:rPr lang="en-US" sz="2400" smtClean="0">
                <a:solidFill>
                  <a:srgbClr val="0070C0"/>
                </a:solidFill>
              </a:rPr>
              <a:t> Silica crucible- ignited to const. weight (with in 0.0002 g) at which the ppt is to be heated.</a:t>
            </a:r>
          </a:p>
          <a:p>
            <a:pPr algn="l">
              <a:buFontTx/>
              <a:buChar char="•"/>
            </a:pPr>
            <a:r>
              <a:rPr lang="en-US" sz="2400" smtClean="0">
                <a:solidFill>
                  <a:srgbClr val="0070C0"/>
                </a:solidFill>
              </a:rPr>
              <a:t> Packet of ppt placed in crucible</a:t>
            </a:r>
          </a:p>
          <a:p>
            <a:pPr algn="l">
              <a:buFontTx/>
              <a:buChar char="•"/>
            </a:pPr>
            <a:r>
              <a:rPr lang="en-US" sz="2400" smtClean="0">
                <a:solidFill>
                  <a:srgbClr val="0070C0"/>
                </a:solidFill>
              </a:rPr>
              <a:t> Place the crucible on pipe clay silica triangle on a ring stand. Incline the crucible, half covered, introduce flame slowly increase flame.</a:t>
            </a:r>
          </a:p>
          <a:p>
            <a:pPr algn="l">
              <a:buFontTx/>
              <a:buChar char="•"/>
            </a:pPr>
            <a:r>
              <a:rPr lang="en-US" sz="2400" smtClean="0">
                <a:solidFill>
                  <a:srgbClr val="0070C0"/>
                </a:solidFill>
              </a:rPr>
              <a:t> carbonize the paper</a:t>
            </a:r>
          </a:p>
          <a:p>
            <a:pPr algn="l">
              <a:buFontTx/>
              <a:buChar char="•"/>
            </a:pPr>
            <a:r>
              <a:rPr lang="en-US" sz="2400" smtClean="0">
                <a:solidFill>
                  <a:srgbClr val="0070C0"/>
                </a:solidFill>
              </a:rPr>
              <a:t>Paper should not be put to flames or else small particles of ppt during combustion may be lost. </a:t>
            </a:r>
          </a:p>
          <a:p>
            <a:pPr algn="l"/>
            <a:endParaRPr lang="en-US" sz="2400" smtClean="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727075" y="287338"/>
            <a:ext cx="7858125" cy="436562"/>
          </a:xfrm>
        </p:spPr>
        <p:txBody>
          <a:bodyPr/>
          <a:lstStyle/>
          <a:p>
            <a:r>
              <a:rPr lang="en-US" smtClean="0"/>
              <a:t>IGNITION</a:t>
            </a:r>
          </a:p>
        </p:txBody>
      </p:sp>
      <p:sp>
        <p:nvSpPr>
          <p:cNvPr id="27651" name="Subtitle 2"/>
          <p:cNvSpPr>
            <a:spLocks noGrp="1"/>
          </p:cNvSpPr>
          <p:nvPr>
            <p:ph type="subTitle" idx="1"/>
          </p:nvPr>
        </p:nvSpPr>
        <p:spPr>
          <a:xfrm>
            <a:off x="477838" y="955675"/>
            <a:ext cx="8270875" cy="5226050"/>
          </a:xfrm>
        </p:spPr>
        <p:txBody>
          <a:bodyPr/>
          <a:lstStyle/>
          <a:p>
            <a:pPr algn="l">
              <a:buFontTx/>
              <a:buChar char="•"/>
            </a:pPr>
            <a:r>
              <a:rPr lang="en-US" sz="2400" smtClean="0"/>
              <a:t> </a:t>
            </a:r>
            <a:r>
              <a:rPr lang="en-US" sz="2400" smtClean="0">
                <a:solidFill>
                  <a:srgbClr val="0070C0"/>
                </a:solidFill>
              </a:rPr>
              <a:t> 20 minutes to char paper </a:t>
            </a:r>
          </a:p>
          <a:p>
            <a:pPr algn="l">
              <a:buFontTx/>
              <a:buChar char="•"/>
            </a:pPr>
            <a:r>
              <a:rPr lang="en-US" sz="2400" smtClean="0">
                <a:solidFill>
                  <a:srgbClr val="0070C0"/>
                </a:solidFill>
              </a:rPr>
              <a:t>30 to 60 minutes for complete ignition</a:t>
            </a:r>
          </a:p>
          <a:p>
            <a:pPr algn="l">
              <a:buFontTx/>
              <a:buChar char="•"/>
            </a:pPr>
            <a:r>
              <a:rPr lang="en-US" sz="2400" smtClean="0">
                <a:solidFill>
                  <a:srgbClr val="0070C0"/>
                </a:solidFill>
              </a:rPr>
              <a:t> After 1-2 min crucible &amp; lid put in dessicator</a:t>
            </a:r>
          </a:p>
          <a:p>
            <a:pPr algn="l">
              <a:buFontTx/>
              <a:buChar char="•"/>
            </a:pPr>
            <a:r>
              <a:rPr lang="en-US" sz="2400" smtClean="0">
                <a:solidFill>
                  <a:srgbClr val="0070C0"/>
                </a:solidFill>
              </a:rPr>
              <a:t> cool for 25-30 min</a:t>
            </a:r>
          </a:p>
          <a:p>
            <a:pPr algn="l">
              <a:buFontTx/>
              <a:buChar char="•"/>
            </a:pPr>
            <a:r>
              <a:rPr lang="en-US" sz="2400" smtClean="0">
                <a:solidFill>
                  <a:srgbClr val="0070C0"/>
                </a:solidFill>
              </a:rPr>
              <a:t> weigh the crucible &amp; lid</a:t>
            </a:r>
          </a:p>
          <a:p>
            <a:pPr algn="l">
              <a:buFontTx/>
              <a:buChar char="•"/>
            </a:pPr>
            <a:r>
              <a:rPr lang="en-US" sz="2400" smtClean="0">
                <a:solidFill>
                  <a:srgbClr val="0070C0"/>
                </a:solidFill>
              </a:rPr>
              <a:t> crucible &amp; lid again ignited at same temp for 10-20 min</a:t>
            </a:r>
          </a:p>
          <a:p>
            <a:pPr algn="l">
              <a:buFontTx/>
              <a:buChar char="•"/>
            </a:pPr>
            <a:r>
              <a:rPr lang="en-US" sz="2400" smtClean="0">
                <a:solidFill>
                  <a:srgbClr val="0070C0"/>
                </a:solidFill>
              </a:rPr>
              <a:t> repeat same procedure till constant weight obtained</a:t>
            </a:r>
          </a:p>
          <a:p>
            <a:pPr algn="l">
              <a:buFontTx/>
              <a:buChar char="•"/>
            </a:pPr>
            <a:r>
              <a:rPr lang="en-US" sz="2400" smtClean="0">
                <a:solidFill>
                  <a:srgbClr val="0070C0"/>
                </a:solidFill>
              </a:rPr>
              <a:t> empty crucible &amp; lid subjected to same procedure</a:t>
            </a:r>
          </a:p>
          <a:p>
            <a:pPr algn="l"/>
            <a:endParaRPr lang="en-US" sz="2400" smtClean="0"/>
          </a:p>
        </p:txBody>
      </p:sp>
      <p:pic>
        <p:nvPicPr>
          <p:cNvPr id="27652" name="Picture 7" descr="ashend2"/>
          <p:cNvPicPr>
            <a:picLocks noChangeAspect="1" noChangeArrowheads="1"/>
          </p:cNvPicPr>
          <p:nvPr/>
        </p:nvPicPr>
        <p:blipFill>
          <a:blip r:embed="rId2"/>
          <a:srcRect/>
          <a:stretch>
            <a:fillRect/>
          </a:stretch>
        </p:blipFill>
        <p:spPr bwMode="auto">
          <a:xfrm>
            <a:off x="6715125" y="369888"/>
            <a:ext cx="2038350" cy="1630362"/>
          </a:xfrm>
          <a:prstGeom prst="rect">
            <a:avLst/>
          </a:prstGeom>
          <a:noFill/>
          <a:ln w="9525">
            <a:noFill/>
            <a:miter lim="800000"/>
            <a:headEnd/>
            <a:tailEnd/>
          </a:ln>
        </p:spPr>
      </p:pic>
      <p:pic>
        <p:nvPicPr>
          <p:cNvPr id="27653" name="Picture 6" descr="reaction2"/>
          <p:cNvPicPr>
            <a:picLocks noChangeAspect="1" noChangeArrowheads="1"/>
          </p:cNvPicPr>
          <p:nvPr/>
        </p:nvPicPr>
        <p:blipFill>
          <a:blip r:embed="rId3"/>
          <a:srcRect/>
          <a:stretch>
            <a:fillRect/>
          </a:stretch>
        </p:blipFill>
        <p:spPr bwMode="auto">
          <a:xfrm>
            <a:off x="1416050" y="4776788"/>
            <a:ext cx="6392863" cy="67468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28675" name="Text Box 5"/>
          <p:cNvSpPr txBox="1">
            <a:spLocks noChangeArrowheads="1"/>
          </p:cNvSpPr>
          <p:nvPr/>
        </p:nvSpPr>
        <p:spPr bwMode="auto">
          <a:xfrm>
            <a:off x="133350" y="1379538"/>
            <a:ext cx="3913188" cy="2962275"/>
          </a:xfrm>
          <a:prstGeom prst="rect">
            <a:avLst/>
          </a:prstGeom>
          <a:noFill/>
          <a:ln w="9525">
            <a:noFill/>
            <a:miter lim="800000"/>
            <a:headEnd/>
            <a:tailEnd/>
          </a:ln>
        </p:spPr>
        <p:txBody>
          <a:bodyPr>
            <a:spAutoFit/>
          </a:bodyPr>
          <a:lstStyle/>
          <a:p>
            <a:pPr marL="457200" indent="-457200"/>
            <a:r>
              <a:rPr lang="en-US" b="0" i="1">
                <a:solidFill>
                  <a:schemeClr val="tx2"/>
                </a:solidFill>
              </a:rPr>
              <a:t>Scope of Gravimetric Analysis</a:t>
            </a:r>
            <a:endParaRPr lang="en-US" sz="2000" b="0" i="1">
              <a:solidFill>
                <a:schemeClr val="tx2"/>
              </a:solidFill>
            </a:endParaRPr>
          </a:p>
          <a:p>
            <a:pPr marL="457200" indent="-457200"/>
            <a:endParaRPr lang="en-US" b="0" i="1">
              <a:solidFill>
                <a:schemeClr val="tx2"/>
              </a:solidFill>
            </a:endParaRPr>
          </a:p>
          <a:p>
            <a:pPr marL="457200" indent="-457200"/>
            <a:r>
              <a:rPr lang="en-US" b="0"/>
              <a:t>1.)</a:t>
            </a:r>
            <a:r>
              <a:rPr lang="en-US" sz="1600" b="0"/>
              <a:t>	</a:t>
            </a:r>
            <a:r>
              <a:rPr lang="en-US">
                <a:solidFill>
                  <a:srgbClr val="CC3300"/>
                </a:solidFill>
              </a:rPr>
              <a:t>Accurate</a:t>
            </a:r>
          </a:p>
          <a:p>
            <a:pPr marL="457200" indent="-457200"/>
            <a:r>
              <a:rPr lang="en-US" b="0"/>
              <a:t>2.)</a:t>
            </a:r>
            <a:r>
              <a:rPr lang="en-US">
                <a:solidFill>
                  <a:srgbClr val="CC3300"/>
                </a:solidFill>
              </a:rPr>
              <a:t>	Inexpensive</a:t>
            </a:r>
            <a:endParaRPr lang="en-US" sz="1600" b="0">
              <a:sym typeface="Wingdings" pitchFamily="2" charset="2"/>
            </a:endParaRPr>
          </a:p>
          <a:p>
            <a:pPr marL="914400" lvl="1" indent="-457200">
              <a:buClr>
                <a:srgbClr val="CC3300"/>
              </a:buClr>
              <a:buSzPct val="60000"/>
              <a:buFont typeface="Wingdings" pitchFamily="2" charset="2"/>
              <a:buChar char="Ø"/>
            </a:pPr>
            <a:r>
              <a:rPr lang="en-US" sz="1600" b="0">
                <a:solidFill>
                  <a:schemeClr val="accent2"/>
                </a:solidFill>
                <a:sym typeface="Wingdings" pitchFamily="2" charset="2"/>
              </a:rPr>
              <a:t>Only major equipment is balance</a:t>
            </a:r>
          </a:p>
          <a:p>
            <a:pPr marL="457200" indent="-457200">
              <a:buClr>
                <a:srgbClr val="CC3300"/>
              </a:buClr>
              <a:buSzPct val="60000"/>
              <a:buFont typeface="Wingdings" pitchFamily="2" charset="2"/>
              <a:buNone/>
            </a:pPr>
            <a:r>
              <a:rPr lang="en-US" b="0">
                <a:sym typeface="Wingdings" pitchFamily="2" charset="2"/>
              </a:rPr>
              <a:t>3.)</a:t>
            </a:r>
            <a:r>
              <a:rPr lang="en-US" sz="1600" b="0">
                <a:solidFill>
                  <a:schemeClr val="accent2"/>
                </a:solidFill>
                <a:sym typeface="Wingdings" pitchFamily="2" charset="2"/>
              </a:rPr>
              <a:t> 	</a:t>
            </a:r>
            <a:r>
              <a:rPr lang="en-US">
                <a:solidFill>
                  <a:srgbClr val="CC3300"/>
                </a:solidFill>
                <a:sym typeface="Wingdings" pitchFamily="2" charset="2"/>
              </a:rPr>
              <a:t>Method is more tedious than other approaches</a:t>
            </a:r>
          </a:p>
          <a:p>
            <a:pPr marL="914400" lvl="1" indent="-457200">
              <a:buClr>
                <a:srgbClr val="CC3300"/>
              </a:buClr>
              <a:buSzPct val="60000"/>
              <a:buFont typeface="Wingdings" pitchFamily="2" charset="2"/>
              <a:buChar char="Ø"/>
            </a:pPr>
            <a:r>
              <a:rPr lang="en-US" sz="1600" b="0">
                <a:solidFill>
                  <a:schemeClr val="accent2"/>
                </a:solidFill>
                <a:sym typeface="Wingdings" pitchFamily="2" charset="2"/>
              </a:rPr>
              <a:t>must carefully consider how to minimize potential interferences</a:t>
            </a:r>
          </a:p>
        </p:txBody>
      </p:sp>
      <p:pic>
        <p:nvPicPr>
          <p:cNvPr id="28676" name="Picture 6" descr="grav-tbl"/>
          <p:cNvPicPr>
            <a:picLocks noChangeAspect="1" noChangeArrowheads="1"/>
          </p:cNvPicPr>
          <p:nvPr/>
        </p:nvPicPr>
        <p:blipFill>
          <a:blip r:embed="rId2"/>
          <a:srcRect/>
          <a:stretch>
            <a:fillRect/>
          </a:stretch>
        </p:blipFill>
        <p:spPr bwMode="auto">
          <a:xfrm>
            <a:off x="3924300" y="1695450"/>
            <a:ext cx="5068888" cy="437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5123" name="Text Box 6"/>
          <p:cNvSpPr txBox="1">
            <a:spLocks noChangeArrowheads="1"/>
          </p:cNvSpPr>
          <p:nvPr/>
        </p:nvSpPr>
        <p:spPr bwMode="auto">
          <a:xfrm>
            <a:off x="284163" y="1189038"/>
            <a:ext cx="8766175" cy="5754687"/>
          </a:xfrm>
          <a:prstGeom prst="rect">
            <a:avLst/>
          </a:prstGeom>
          <a:noFill/>
          <a:ln w="9525">
            <a:noFill/>
            <a:miter lim="800000"/>
            <a:headEnd/>
            <a:tailEnd/>
          </a:ln>
        </p:spPr>
        <p:txBody>
          <a:bodyPr>
            <a:spAutoFit/>
          </a:bodyPr>
          <a:lstStyle/>
          <a:p>
            <a:pPr marL="457200" indent="-457200"/>
            <a:r>
              <a:rPr lang="en-US" sz="2000" b="0" i="1">
                <a:solidFill>
                  <a:schemeClr val="tx2"/>
                </a:solidFill>
              </a:rPr>
              <a:t>Introduction </a:t>
            </a:r>
            <a:r>
              <a:rPr lang="en-US" sz="2000" b="0"/>
              <a:t>1.)	</a:t>
            </a:r>
            <a:r>
              <a:rPr lang="en-US" sz="2000">
                <a:solidFill>
                  <a:srgbClr val="CC3300"/>
                </a:solidFill>
              </a:rPr>
              <a:t>Gravimetric Analysis:</a:t>
            </a:r>
            <a:endParaRPr lang="en-US" sz="2000" b="0">
              <a:solidFill>
                <a:srgbClr val="CC3300"/>
              </a:solidFill>
            </a:endParaRPr>
          </a:p>
          <a:p>
            <a:pPr marL="457200" indent="-457200"/>
            <a:r>
              <a:rPr lang="en-US" sz="2000" b="0">
                <a:solidFill>
                  <a:schemeClr val="accent2"/>
                </a:solidFill>
                <a:sym typeface="Wingdings" pitchFamily="2" charset="2"/>
              </a:rPr>
              <a:t>(v)</a:t>
            </a:r>
            <a:r>
              <a:rPr lang="en-US" sz="2000" b="0">
                <a:sym typeface="Wingdings" pitchFamily="2" charset="2"/>
              </a:rPr>
              <a:t> Example: </a:t>
            </a:r>
            <a:r>
              <a:rPr lang="en-US" sz="2000" b="0">
                <a:solidFill>
                  <a:srgbClr val="CC3300"/>
                </a:solidFill>
                <a:sym typeface="Wingdings" pitchFamily="2" charset="2"/>
              </a:rPr>
              <a:t>0.4852 g sample of iron ore is dissolved in acid and iron is oxidised to the +3 state and then precipitated as hydrous oxide,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a:t>
            </a:r>
            <a:r>
              <a:rPr lang="en-US" sz="2000" b="0">
                <a:solidFill>
                  <a:srgbClr val="CC3300"/>
                </a:solidFill>
                <a:sym typeface="Wingdings" pitchFamily="2" charset="2"/>
              </a:rPr>
              <a:t>. xH</a:t>
            </a:r>
            <a:r>
              <a:rPr lang="en-US" sz="2000" b="0" baseline="-25000">
                <a:solidFill>
                  <a:srgbClr val="CC3300"/>
                </a:solidFill>
                <a:sym typeface="Wingdings" pitchFamily="2" charset="2"/>
              </a:rPr>
              <a:t>2</a:t>
            </a:r>
            <a:r>
              <a:rPr lang="en-US" sz="2000" b="0">
                <a:solidFill>
                  <a:srgbClr val="CC3300"/>
                </a:solidFill>
                <a:sym typeface="Wingdings" pitchFamily="2" charset="2"/>
              </a:rPr>
              <a:t>O . The ppt. is filtered, washed &amp; ignited to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a:t>
            </a:r>
            <a:r>
              <a:rPr lang="en-US" sz="2000" b="0">
                <a:solidFill>
                  <a:srgbClr val="CC3300"/>
                </a:solidFill>
                <a:sym typeface="Wingdings" pitchFamily="2" charset="2"/>
              </a:rPr>
              <a:t>  which is found to be 0.2481 g. Calculate the % of iron in sample.</a:t>
            </a:r>
          </a:p>
          <a:p>
            <a:pPr marL="457200" indent="-457200"/>
            <a:r>
              <a:rPr lang="en-US" sz="2000" b="0">
                <a:solidFill>
                  <a:srgbClr val="CC3300"/>
                </a:solidFill>
                <a:sym typeface="Wingdings" pitchFamily="2" charset="2"/>
              </a:rPr>
              <a:t>                       2Fe</a:t>
            </a:r>
            <a:r>
              <a:rPr lang="en-US" sz="2000" b="0" baseline="30000">
                <a:solidFill>
                  <a:srgbClr val="CC3300"/>
                </a:solidFill>
                <a:sym typeface="Wingdings" pitchFamily="2" charset="2"/>
              </a:rPr>
              <a:t>3+    ---------►</a:t>
            </a:r>
            <a:r>
              <a:rPr lang="en-US" sz="2000" b="0">
                <a:solidFill>
                  <a:srgbClr val="CC3300"/>
                </a:solidFill>
                <a:sym typeface="Wingdings" pitchFamily="2" charset="2"/>
              </a:rPr>
              <a:t>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a:t>
            </a:r>
            <a:r>
              <a:rPr lang="en-US" sz="2000" b="0">
                <a:solidFill>
                  <a:srgbClr val="CC3300"/>
                </a:solidFill>
                <a:sym typeface="Wingdings" pitchFamily="2" charset="2"/>
              </a:rPr>
              <a:t>.x H</a:t>
            </a:r>
            <a:r>
              <a:rPr lang="en-US" sz="2000" b="0" baseline="-25000">
                <a:solidFill>
                  <a:srgbClr val="CC3300"/>
                </a:solidFill>
                <a:sym typeface="Wingdings" pitchFamily="2" charset="2"/>
              </a:rPr>
              <a:t>2</a:t>
            </a:r>
            <a:r>
              <a:rPr lang="en-US" sz="2000" b="0">
                <a:solidFill>
                  <a:srgbClr val="CC3300"/>
                </a:solidFill>
                <a:sym typeface="Wingdings" pitchFamily="2" charset="2"/>
              </a:rPr>
              <a:t>O </a:t>
            </a:r>
            <a:r>
              <a:rPr lang="en-US" sz="2000" b="0" baseline="30000">
                <a:solidFill>
                  <a:srgbClr val="CC3300"/>
                </a:solidFill>
                <a:sym typeface="Wingdings" pitchFamily="2" charset="2"/>
              </a:rPr>
              <a:t>---------► </a:t>
            </a:r>
            <a:r>
              <a:rPr lang="en-US" sz="2000" b="0">
                <a:solidFill>
                  <a:srgbClr val="CC3300"/>
                </a:solidFill>
                <a:sym typeface="Wingdings" pitchFamily="2" charset="2"/>
              </a:rPr>
              <a:t>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 </a:t>
            </a:r>
            <a:r>
              <a:rPr lang="en-US" sz="2000" b="0">
                <a:solidFill>
                  <a:srgbClr val="CC3300"/>
                </a:solidFill>
                <a:sym typeface="Wingdings" pitchFamily="2" charset="2"/>
              </a:rPr>
              <a:t> (S)</a:t>
            </a:r>
          </a:p>
          <a:p>
            <a:pPr marL="457200" indent="-457200"/>
            <a:r>
              <a:rPr lang="en-US" sz="2000" b="0">
                <a:solidFill>
                  <a:srgbClr val="CC3300"/>
                </a:solidFill>
                <a:sym typeface="Wingdings" pitchFamily="2" charset="2"/>
              </a:rPr>
              <a:t>                         Since 2 mol of Fe</a:t>
            </a:r>
            <a:r>
              <a:rPr lang="en-US" sz="2000" b="0" baseline="30000">
                <a:solidFill>
                  <a:srgbClr val="CC3300"/>
                </a:solidFill>
                <a:sym typeface="Wingdings" pitchFamily="2" charset="2"/>
              </a:rPr>
              <a:t>3+ </a:t>
            </a:r>
            <a:r>
              <a:rPr lang="en-US" sz="2000" b="0">
                <a:solidFill>
                  <a:srgbClr val="CC3300"/>
                </a:solidFill>
                <a:sym typeface="Wingdings" pitchFamily="2" charset="2"/>
              </a:rPr>
              <a:t> produce 1 mol of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a:t>
            </a:r>
            <a:r>
              <a:rPr lang="en-US" sz="2000" b="0">
                <a:solidFill>
                  <a:srgbClr val="CC3300"/>
                </a:solidFill>
                <a:sym typeface="Wingdings" pitchFamily="2" charset="2"/>
              </a:rPr>
              <a:t> </a:t>
            </a:r>
          </a:p>
          <a:p>
            <a:pPr marL="457200" indent="-457200"/>
            <a:r>
              <a:rPr lang="en-US" sz="2000" b="0">
                <a:solidFill>
                  <a:srgbClr val="CC3300"/>
                </a:solidFill>
                <a:sym typeface="Wingdings" pitchFamily="2" charset="2"/>
              </a:rPr>
              <a:t>           Gravimetric Factor: = 2  FW of Fe / FW of Fe</a:t>
            </a:r>
            <a:r>
              <a:rPr lang="en-US" sz="2000" b="0" baseline="-25000">
                <a:solidFill>
                  <a:srgbClr val="CC3300"/>
                </a:solidFill>
                <a:sym typeface="Wingdings" pitchFamily="2" charset="2"/>
              </a:rPr>
              <a:t>2</a:t>
            </a:r>
            <a:r>
              <a:rPr lang="en-US" sz="2000" b="0">
                <a:solidFill>
                  <a:srgbClr val="CC3300"/>
                </a:solidFill>
                <a:sym typeface="Wingdings" pitchFamily="2" charset="2"/>
              </a:rPr>
              <a:t>O</a:t>
            </a:r>
            <a:r>
              <a:rPr lang="en-US" sz="2000" b="0" baseline="-25000">
                <a:solidFill>
                  <a:srgbClr val="CC3300"/>
                </a:solidFill>
                <a:sym typeface="Wingdings" pitchFamily="2" charset="2"/>
              </a:rPr>
              <a:t>3</a:t>
            </a:r>
            <a:r>
              <a:rPr lang="en-US" sz="2000" b="0">
                <a:solidFill>
                  <a:srgbClr val="CC3300"/>
                </a:solidFill>
                <a:sym typeface="Wingdings" pitchFamily="2" charset="2"/>
              </a:rPr>
              <a:t> = 2 x 55.85/159.69 = 0.6994.</a:t>
            </a:r>
          </a:p>
          <a:p>
            <a:pPr marL="457200" indent="-457200"/>
            <a:r>
              <a:rPr lang="en-US" sz="2000" b="0">
                <a:solidFill>
                  <a:srgbClr val="CC3300"/>
                </a:solidFill>
                <a:sym typeface="Wingdings" pitchFamily="2" charset="2"/>
              </a:rPr>
              <a:t>                     % of Fe = wt. of analyte x G.F. x100/ wt. of sample</a:t>
            </a:r>
          </a:p>
          <a:p>
            <a:pPr marL="457200" indent="-457200"/>
            <a:r>
              <a:rPr lang="en-US" sz="2000" b="0">
                <a:solidFill>
                  <a:srgbClr val="CC3300"/>
                </a:solidFill>
                <a:sym typeface="Wingdings" pitchFamily="2" charset="2"/>
              </a:rPr>
              <a:t>				= 0.2481 x 0.6994 x 100 / 0.4852 = 35.76%</a:t>
            </a:r>
          </a:p>
          <a:p>
            <a:pPr marL="457200" indent="-457200">
              <a:buFont typeface="Wingdings" pitchFamily="2" charset="2"/>
              <a:buChar char="Ø"/>
            </a:pPr>
            <a:r>
              <a:rPr lang="en-US" sz="2000" b="0">
                <a:solidFill>
                  <a:srgbClr val="CC3300"/>
                </a:solidFill>
                <a:sym typeface="Wingdings" pitchFamily="2" charset="2"/>
              </a:rPr>
              <a:t>Seperation processes should be sufficiently complete so that quantity of analyte left unprecipitated is 0.1 mg or even less.</a:t>
            </a:r>
          </a:p>
          <a:p>
            <a:pPr marL="457200" indent="-457200">
              <a:buFont typeface="Wingdings" pitchFamily="2" charset="2"/>
              <a:buChar char="Ø"/>
            </a:pPr>
            <a:r>
              <a:rPr lang="en-US" sz="2000" b="0">
                <a:solidFill>
                  <a:srgbClr val="CC3300"/>
                </a:solidFill>
                <a:sym typeface="Wingdings" pitchFamily="2" charset="2"/>
              </a:rPr>
              <a:t>Substance weighed should have definite composition and should be pure.</a:t>
            </a:r>
          </a:p>
          <a:p>
            <a:pPr marL="457200" indent="-457200">
              <a:buFont typeface="Wingdings" pitchFamily="2" charset="2"/>
              <a:buChar char="Ø"/>
            </a:pPr>
            <a:r>
              <a:rPr lang="en-US" sz="2000" b="0">
                <a:solidFill>
                  <a:srgbClr val="CC3300"/>
                </a:solidFill>
                <a:sym typeface="Wingdings" pitchFamily="2" charset="2"/>
              </a:rPr>
              <a:t>Precipitate formed should be filterable</a:t>
            </a:r>
            <a:r>
              <a:rPr lang="en-US" b="0">
                <a:solidFill>
                  <a:srgbClr val="CC3300"/>
                </a:solidFill>
                <a:sym typeface="Wingdings" pitchFamily="2" charset="2"/>
              </a:rPr>
              <a:t>.</a:t>
            </a:r>
          </a:p>
          <a:p>
            <a:pPr marL="457200" indent="-457200"/>
            <a:endParaRPr lang="en-US" b="0">
              <a:solidFill>
                <a:srgbClr val="CC3300"/>
              </a:solidFill>
              <a:sym typeface="Wingdings" pitchFamily="2" charset="2"/>
            </a:endParaRPr>
          </a:p>
          <a:p>
            <a:pPr marL="457200" indent="-457200"/>
            <a:endParaRPr lang="en-US" b="0">
              <a:solidFill>
                <a:srgbClr val="CC3300"/>
              </a:solidFill>
              <a:sym typeface="Wingdings" pitchFamily="2" charset="2"/>
            </a:endParaRPr>
          </a:p>
          <a:p>
            <a:pPr marL="457200" indent="-457200"/>
            <a:endParaRPr lang="en-US" b="0" baseline="30000">
              <a:solidFill>
                <a:srgbClr val="CC3300"/>
              </a:solidFill>
              <a:sym typeface="Wingdings" pitchFamily="2"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84163" y="1189038"/>
            <a:ext cx="8859837" cy="3390900"/>
          </a:xfrm>
          <a:prstGeom prst="rect">
            <a:avLst/>
          </a:prstGeom>
          <a:noFill/>
          <a:ln w="9525">
            <a:noFill/>
            <a:miter lim="800000"/>
            <a:headEnd/>
            <a:tailEnd/>
          </a:ln>
        </p:spPr>
        <p:txBody>
          <a:bodyPr>
            <a:spAutoFit/>
          </a:bodyPr>
          <a:lstStyle/>
          <a:p>
            <a:pPr marL="457200" indent="-457200"/>
            <a:r>
              <a:rPr lang="en-US" sz="2000" b="0" i="1">
                <a:solidFill>
                  <a:schemeClr val="tx2"/>
                </a:solidFill>
              </a:rPr>
              <a:t>Precipitation Process and Particle size</a:t>
            </a:r>
          </a:p>
          <a:p>
            <a:pPr marL="457200" indent="-457200"/>
            <a:endParaRPr lang="en-US" b="0" i="1">
              <a:solidFill>
                <a:schemeClr val="tx2"/>
              </a:solidFill>
            </a:endParaRPr>
          </a:p>
          <a:p>
            <a:pPr marL="914400" lvl="1" indent="-457200"/>
            <a:r>
              <a:rPr lang="en-US" b="0"/>
              <a:t>1.)</a:t>
            </a:r>
            <a:r>
              <a:rPr lang="en-US" sz="1600" b="0"/>
              <a:t>	</a:t>
            </a:r>
            <a:r>
              <a:rPr lang="en-US">
                <a:solidFill>
                  <a:srgbClr val="CC3300"/>
                </a:solidFill>
              </a:rPr>
              <a:t>Principle:</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a:t>
            </a:r>
            <a:r>
              <a:rPr lang="en-US" sz="1600" b="0">
                <a:sym typeface="Wingdings" pitchFamily="2" charset="2"/>
              </a:rPr>
              <a:t> </a:t>
            </a:r>
          </a:p>
          <a:p>
            <a:pPr marL="1828800" lvl="3" indent="-457200">
              <a:buClr>
                <a:srgbClr val="CC3300"/>
              </a:buClr>
              <a:buSzPct val="60000"/>
              <a:buFont typeface="Wingdings" pitchFamily="2" charset="2"/>
              <a:buNone/>
            </a:pPr>
            <a:endParaRPr lang="en-US" sz="1600" b="0">
              <a:sym typeface="Wingdings" pitchFamily="2" charset="2"/>
            </a:endParaRPr>
          </a:p>
          <a:p>
            <a:pPr marL="1828800" lvl="3" indent="-457200">
              <a:buClr>
                <a:srgbClr val="CC3300"/>
              </a:buClr>
              <a:buSzPct val="60000"/>
              <a:buFont typeface="Wingdings" pitchFamily="2" charset="2"/>
              <a:buNone/>
            </a:pPr>
            <a:r>
              <a:rPr lang="en-US" sz="1600" b="0">
                <a:sym typeface="Wingdings" pitchFamily="2" charset="2"/>
              </a:rPr>
              <a:t>Reagent  +  Analyte 		Solid Product   </a:t>
            </a:r>
            <a:r>
              <a:rPr lang="en-US" sz="1600" b="0">
                <a:solidFill>
                  <a:srgbClr val="CC3300"/>
                </a:solidFill>
                <a:sym typeface="Wingdings" pitchFamily="2" charset="2"/>
              </a:rPr>
              <a:t>(collect and measure mass)</a:t>
            </a:r>
          </a:p>
          <a:p>
            <a:pPr marL="1828800" lvl="3" indent="-457200">
              <a:buClr>
                <a:srgbClr val="CC3300"/>
              </a:buClr>
              <a:buSzPct val="60000"/>
              <a:buFont typeface="Wingdings" pitchFamily="2" charset="2"/>
              <a:buNone/>
            </a:pPr>
            <a:endParaRPr lang="en-US" sz="1600" b="0">
              <a:solidFill>
                <a:srgbClr val="CC3300"/>
              </a:solidFill>
              <a:sym typeface="Wingdings" pitchFamily="2" charset="2"/>
            </a:endParaRPr>
          </a:p>
          <a:p>
            <a:pPr marL="1371600" lvl="2" indent="-457200">
              <a:buClr>
                <a:srgbClr val="CC3300"/>
              </a:buClr>
              <a:buSzPct val="60000"/>
              <a:buFont typeface="Wingdings" pitchFamily="2" charset="2"/>
              <a:buNone/>
            </a:pPr>
            <a:r>
              <a:rPr lang="en-US" sz="1600" b="0">
                <a:solidFill>
                  <a:schemeClr val="accent2"/>
                </a:solidFill>
                <a:sym typeface="Wingdings" pitchFamily="2" charset="2"/>
              </a:rPr>
              <a:t>	(ii)  </a:t>
            </a:r>
            <a:r>
              <a:rPr lang="en-US" sz="1600" b="0">
                <a:sym typeface="Wingdings" pitchFamily="2" charset="2"/>
              </a:rPr>
              <a:t>Desired Properties of Solid Product</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Should be very insoluble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Easily filterable (i.e., large crystals)</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Very Pure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Known and constant composition</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a:t>
            </a:r>
            <a:endParaRPr lang="en-US" sz="1400">
              <a:sym typeface="Wingdings" pitchFamily="2" charset="2"/>
            </a:endParaRPr>
          </a:p>
        </p:txBody>
      </p:sp>
      <p:sp>
        <p:nvSpPr>
          <p:cNvPr id="6147" name="Rectangle 5"/>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6148" name="Line 6"/>
          <p:cNvSpPr>
            <a:spLocks noChangeShapeType="1"/>
          </p:cNvSpPr>
          <p:nvPr/>
        </p:nvSpPr>
        <p:spPr bwMode="auto">
          <a:xfrm>
            <a:off x="3902075" y="2720975"/>
            <a:ext cx="731838" cy="0"/>
          </a:xfrm>
          <a:prstGeom prst="line">
            <a:avLst/>
          </a:prstGeom>
          <a:noFill/>
          <a:ln w="28575">
            <a:solidFill>
              <a:schemeClr val="tx1"/>
            </a:solidFill>
            <a:round/>
            <a:headEnd/>
            <a:tailEnd type="triangle" w="med" len="med"/>
          </a:ln>
        </p:spPr>
        <p:txBody>
          <a:bodyPr/>
          <a:lstStyle/>
          <a:p>
            <a:endParaRPr lang="en-US"/>
          </a:p>
        </p:txBody>
      </p:sp>
      <p:sp>
        <p:nvSpPr>
          <p:cNvPr id="6149" name="Text Box 7"/>
          <p:cNvSpPr txBox="1">
            <a:spLocks noChangeArrowheads="1"/>
          </p:cNvSpPr>
          <p:nvPr/>
        </p:nvSpPr>
        <p:spPr bwMode="auto">
          <a:xfrm>
            <a:off x="1370013" y="6097588"/>
            <a:ext cx="7123112" cy="641350"/>
          </a:xfrm>
          <a:prstGeom prst="rect">
            <a:avLst/>
          </a:prstGeom>
          <a:noFill/>
          <a:ln w="9525">
            <a:noFill/>
            <a:miter lim="800000"/>
            <a:headEnd/>
            <a:tailEnd/>
          </a:ln>
        </p:spPr>
        <p:txBody>
          <a:bodyPr>
            <a:spAutoFit/>
          </a:bodyPr>
          <a:lstStyle/>
          <a:p>
            <a:r>
              <a:rPr lang="en-US" i="1"/>
              <a:t>Few precipitates have all of these properties, but in most cases appropriate techniques can help optimize these qualities</a:t>
            </a:r>
          </a:p>
        </p:txBody>
      </p:sp>
      <p:pic>
        <p:nvPicPr>
          <p:cNvPr id="6150" name="Picture 8" descr="cr13"/>
          <p:cNvPicPr>
            <a:picLocks noChangeAspect="1" noChangeArrowheads="1"/>
          </p:cNvPicPr>
          <p:nvPr/>
        </p:nvPicPr>
        <p:blipFill>
          <a:blip r:embed="rId2"/>
          <a:srcRect l="26743" t="16800" r="12343" b="28799"/>
          <a:stretch>
            <a:fillRect/>
          </a:stretch>
        </p:blipFill>
        <p:spPr bwMode="auto">
          <a:xfrm>
            <a:off x="441325" y="4348163"/>
            <a:ext cx="2020888" cy="1547812"/>
          </a:xfrm>
          <a:prstGeom prst="rect">
            <a:avLst/>
          </a:prstGeom>
          <a:noFill/>
          <a:ln w="9525">
            <a:noFill/>
            <a:miter lim="800000"/>
            <a:headEnd/>
            <a:tailEnd/>
          </a:ln>
        </p:spPr>
      </p:pic>
      <p:pic>
        <p:nvPicPr>
          <p:cNvPr id="6151" name="Picture 9" descr="cr14"/>
          <p:cNvPicPr>
            <a:picLocks noChangeAspect="1" noChangeArrowheads="1"/>
          </p:cNvPicPr>
          <p:nvPr/>
        </p:nvPicPr>
        <p:blipFill>
          <a:blip r:embed="rId3"/>
          <a:srcRect l="18515" t="24001" r="18515" b="28799"/>
          <a:stretch>
            <a:fillRect/>
          </a:stretch>
        </p:blipFill>
        <p:spPr bwMode="auto">
          <a:xfrm>
            <a:off x="6496050" y="4356100"/>
            <a:ext cx="2376488" cy="1527175"/>
          </a:xfrm>
          <a:prstGeom prst="rect">
            <a:avLst/>
          </a:prstGeom>
          <a:noFill/>
          <a:ln w="9525">
            <a:noFill/>
            <a:miter lim="800000"/>
            <a:headEnd/>
            <a:tailEnd/>
          </a:ln>
        </p:spPr>
      </p:pic>
      <p:pic>
        <p:nvPicPr>
          <p:cNvPr id="6152" name="Picture 10" descr="mic2"/>
          <p:cNvPicPr>
            <a:picLocks noChangeAspect="1" noChangeArrowheads="1"/>
          </p:cNvPicPr>
          <p:nvPr/>
        </p:nvPicPr>
        <p:blipFill>
          <a:blip r:embed="rId4"/>
          <a:srcRect r="3429" b="7272"/>
          <a:stretch>
            <a:fillRect/>
          </a:stretch>
        </p:blipFill>
        <p:spPr bwMode="auto">
          <a:xfrm>
            <a:off x="3441700" y="4518025"/>
            <a:ext cx="2574925"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7171" name="Text Box 5"/>
          <p:cNvSpPr txBox="1">
            <a:spLocks noChangeArrowheads="1"/>
          </p:cNvSpPr>
          <p:nvPr/>
        </p:nvSpPr>
        <p:spPr bwMode="auto">
          <a:xfrm>
            <a:off x="284163" y="1189038"/>
            <a:ext cx="8859837" cy="1924050"/>
          </a:xfrm>
          <a:prstGeom prst="rect">
            <a:avLst/>
          </a:prstGeom>
          <a:noFill/>
          <a:ln w="9525">
            <a:noFill/>
            <a:miter lim="800000"/>
            <a:headEnd/>
            <a:tailEnd/>
          </a:ln>
        </p:spPr>
        <p:txBody>
          <a:bodyPr>
            <a:spAutoFit/>
          </a:bodyPr>
          <a:lstStyle/>
          <a:p>
            <a:pPr marL="457200" indent="-457200"/>
            <a:r>
              <a:rPr lang="en-US" sz="2000" b="0" i="1">
                <a:solidFill>
                  <a:schemeClr val="tx2"/>
                </a:solidFill>
              </a:rPr>
              <a:t>Precipitation Analysis</a:t>
            </a:r>
          </a:p>
          <a:p>
            <a:pPr marL="457200" indent="-457200"/>
            <a:endParaRPr lang="en-US" b="0" i="1">
              <a:solidFill>
                <a:schemeClr val="tx2"/>
              </a:solidFill>
            </a:endParaRPr>
          </a:p>
          <a:p>
            <a:pPr marL="914400" lvl="1" indent="-457200"/>
            <a:r>
              <a:rPr lang="en-US" b="0"/>
              <a:t>2.)</a:t>
            </a:r>
            <a:r>
              <a:rPr lang="en-US" sz="1600" b="0"/>
              <a:t>	</a:t>
            </a:r>
            <a:r>
              <a:rPr lang="en-US">
                <a:solidFill>
                  <a:srgbClr val="CC3300"/>
                </a:solidFill>
              </a:rPr>
              <a:t>Solubility:</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a:t>
            </a:r>
            <a:r>
              <a:rPr lang="en-US" sz="1600" b="0">
                <a:sym typeface="Wingdings" pitchFamily="2" charset="2"/>
              </a:rPr>
              <a:t> The solubility of a precipitate can be decreased by:</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Decreasing temperature of solution</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Using a different solvent</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 </a:t>
            </a:r>
            <a:r>
              <a:rPr lang="en-US" sz="1600" b="0">
                <a:solidFill>
                  <a:srgbClr val="CC3300"/>
                </a:solidFill>
                <a:sym typeface="Wingdings" pitchFamily="2" charset="2"/>
              </a:rPr>
              <a:t>usually a less polar or organic solvent (</a:t>
            </a:r>
            <a:r>
              <a:rPr lang="en-US" sz="1600" b="0" i="1">
                <a:solidFill>
                  <a:srgbClr val="CC3300"/>
                </a:solidFill>
                <a:sym typeface="Wingdings" pitchFamily="2" charset="2"/>
              </a:rPr>
              <a:t>like dissolves like</a:t>
            </a:r>
            <a:r>
              <a:rPr lang="en-US" sz="1600" b="0">
                <a:solidFill>
                  <a:srgbClr val="CC3300"/>
                </a:solidFill>
                <a:sym typeface="Wingdings" pitchFamily="2" charset="2"/>
              </a:rPr>
              <a:t>) 	</a:t>
            </a:r>
            <a:endParaRPr lang="en-US" sz="1400">
              <a:solidFill>
                <a:srgbClr val="CC3300"/>
              </a:solidFill>
              <a:sym typeface="Wingdings" pitchFamily="2" charset="2"/>
            </a:endParaRPr>
          </a:p>
        </p:txBody>
      </p:sp>
      <p:pic>
        <p:nvPicPr>
          <p:cNvPr id="7172" name="Picture 8" descr="sol-pH"/>
          <p:cNvPicPr>
            <a:picLocks noChangeAspect="1" noChangeArrowheads="1"/>
          </p:cNvPicPr>
          <p:nvPr/>
        </p:nvPicPr>
        <p:blipFill>
          <a:blip r:embed="rId2"/>
          <a:srcRect/>
          <a:stretch>
            <a:fillRect/>
          </a:stretch>
        </p:blipFill>
        <p:spPr bwMode="auto">
          <a:xfrm>
            <a:off x="6350" y="3959225"/>
            <a:ext cx="3043238" cy="2282825"/>
          </a:xfrm>
          <a:prstGeom prst="rect">
            <a:avLst/>
          </a:prstGeom>
          <a:noFill/>
          <a:ln w="9525">
            <a:noFill/>
            <a:miter lim="800000"/>
            <a:headEnd/>
            <a:tailEnd/>
          </a:ln>
        </p:spPr>
      </p:pic>
      <p:pic>
        <p:nvPicPr>
          <p:cNvPr id="7173" name="Picture 9" descr="sol-common-ion"/>
          <p:cNvPicPr>
            <a:picLocks noChangeAspect="1" noChangeArrowheads="1"/>
          </p:cNvPicPr>
          <p:nvPr/>
        </p:nvPicPr>
        <p:blipFill>
          <a:blip r:embed="rId3"/>
          <a:srcRect/>
          <a:stretch>
            <a:fillRect/>
          </a:stretch>
        </p:blipFill>
        <p:spPr bwMode="auto">
          <a:xfrm>
            <a:off x="3121025" y="3960813"/>
            <a:ext cx="3043238" cy="2284412"/>
          </a:xfrm>
          <a:prstGeom prst="rect">
            <a:avLst/>
          </a:prstGeom>
          <a:noFill/>
          <a:ln w="9525">
            <a:noFill/>
            <a:miter lim="800000"/>
            <a:headEnd/>
            <a:tailEnd/>
          </a:ln>
        </p:spPr>
      </p:pic>
      <p:pic>
        <p:nvPicPr>
          <p:cNvPr id="7174" name="Picture 10" descr="171solublesalts"/>
          <p:cNvPicPr>
            <a:picLocks noChangeAspect="1" noChangeArrowheads="1"/>
          </p:cNvPicPr>
          <p:nvPr/>
        </p:nvPicPr>
        <p:blipFill>
          <a:blip r:embed="rId4"/>
          <a:srcRect t="13446" r="2823" b="8067"/>
          <a:stretch>
            <a:fillRect/>
          </a:stretch>
        </p:blipFill>
        <p:spPr bwMode="auto">
          <a:xfrm>
            <a:off x="6249988" y="3946525"/>
            <a:ext cx="2843212" cy="2409825"/>
          </a:xfrm>
          <a:prstGeom prst="rect">
            <a:avLst/>
          </a:prstGeom>
          <a:noFill/>
          <a:ln w="9525">
            <a:noFill/>
            <a:miter lim="800000"/>
            <a:headEnd/>
            <a:tailEnd/>
          </a:ln>
        </p:spPr>
      </p:pic>
      <p:sp>
        <p:nvSpPr>
          <p:cNvPr id="7175" name="Rectangle 11"/>
          <p:cNvSpPr>
            <a:spLocks noChangeArrowheads="1"/>
          </p:cNvSpPr>
          <p:nvPr/>
        </p:nvSpPr>
        <p:spPr bwMode="auto">
          <a:xfrm>
            <a:off x="696913" y="3614738"/>
            <a:ext cx="1592262" cy="314325"/>
          </a:xfrm>
          <a:prstGeom prst="rect">
            <a:avLst/>
          </a:prstGeom>
          <a:noFill/>
          <a:ln w="9525">
            <a:solidFill>
              <a:schemeClr val="tx1"/>
            </a:solidFill>
            <a:miter lim="800000"/>
            <a:headEnd/>
            <a:tailEnd/>
          </a:ln>
        </p:spPr>
        <p:txBody>
          <a:bodyPr>
            <a:spAutoFit/>
          </a:bodyPr>
          <a:lstStyle/>
          <a:p>
            <a:r>
              <a:rPr lang="en-US" sz="1400"/>
              <a:t>Solubility vs. pH</a:t>
            </a:r>
          </a:p>
        </p:txBody>
      </p:sp>
      <p:sp>
        <p:nvSpPr>
          <p:cNvPr id="7176" name="Rectangle 12"/>
          <p:cNvSpPr>
            <a:spLocks noChangeArrowheads="1"/>
          </p:cNvSpPr>
          <p:nvPr/>
        </p:nvSpPr>
        <p:spPr bwMode="auto">
          <a:xfrm>
            <a:off x="6472238" y="3595688"/>
            <a:ext cx="2443162" cy="314325"/>
          </a:xfrm>
          <a:prstGeom prst="rect">
            <a:avLst/>
          </a:prstGeom>
          <a:noFill/>
          <a:ln w="9525">
            <a:solidFill>
              <a:schemeClr val="tx1"/>
            </a:solidFill>
            <a:miter lim="800000"/>
            <a:headEnd/>
            <a:tailEnd/>
          </a:ln>
        </p:spPr>
        <p:txBody>
          <a:bodyPr>
            <a:spAutoFit/>
          </a:bodyPr>
          <a:lstStyle/>
          <a:p>
            <a:r>
              <a:rPr lang="en-US" sz="1400"/>
              <a:t>Solubility vs. Temperature</a:t>
            </a:r>
          </a:p>
        </p:txBody>
      </p:sp>
      <p:sp>
        <p:nvSpPr>
          <p:cNvPr id="7177" name="Rectangle 13"/>
          <p:cNvSpPr>
            <a:spLocks noChangeArrowheads="1"/>
          </p:cNvSpPr>
          <p:nvPr/>
        </p:nvSpPr>
        <p:spPr bwMode="auto">
          <a:xfrm>
            <a:off x="3130550" y="3627438"/>
            <a:ext cx="3000375" cy="314325"/>
          </a:xfrm>
          <a:prstGeom prst="rect">
            <a:avLst/>
          </a:prstGeom>
          <a:noFill/>
          <a:ln w="9525">
            <a:solidFill>
              <a:schemeClr val="tx1"/>
            </a:solidFill>
            <a:miter lim="800000"/>
            <a:headEnd/>
            <a:tailEnd/>
          </a:ln>
        </p:spPr>
        <p:txBody>
          <a:bodyPr>
            <a:spAutoFit/>
          </a:bodyPr>
          <a:lstStyle/>
          <a:p>
            <a:r>
              <a:rPr lang="en-US" sz="1400"/>
              <a:t>Solubility vs. Common Ion Effect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8195" name="Text Box 5"/>
          <p:cNvSpPr txBox="1">
            <a:spLocks noChangeArrowheads="1"/>
          </p:cNvSpPr>
          <p:nvPr/>
        </p:nvSpPr>
        <p:spPr bwMode="auto">
          <a:xfrm>
            <a:off x="284163" y="1189038"/>
            <a:ext cx="8859837" cy="4857750"/>
          </a:xfrm>
          <a:prstGeom prst="rect">
            <a:avLst/>
          </a:prstGeom>
          <a:noFill/>
          <a:ln w="9525">
            <a:noFill/>
            <a:miter lim="800000"/>
            <a:headEnd/>
            <a:tailEnd/>
          </a:ln>
        </p:spPr>
        <p:txBody>
          <a:bodyPr>
            <a:spAutoFit/>
          </a:bodyPr>
          <a:lstStyle/>
          <a:p>
            <a:pPr marL="457200" indent="-457200"/>
            <a:r>
              <a:rPr lang="en-US" sz="2000" b="0" i="1">
                <a:solidFill>
                  <a:schemeClr val="tx2"/>
                </a:solidFill>
              </a:rPr>
              <a:t>Precipitation Analysis</a:t>
            </a:r>
          </a:p>
          <a:p>
            <a:pPr marL="457200" indent="-457200"/>
            <a:endParaRPr lang="en-US" b="0" i="1">
              <a:solidFill>
                <a:schemeClr val="tx2"/>
              </a:solidFill>
            </a:endParaRPr>
          </a:p>
          <a:p>
            <a:pPr marL="914400" lvl="1" indent="-457200"/>
            <a:r>
              <a:rPr lang="en-US" b="0"/>
              <a:t>3.)</a:t>
            </a:r>
            <a:r>
              <a:rPr lang="en-US" sz="1600" b="0"/>
              <a:t>	</a:t>
            </a:r>
            <a:r>
              <a:rPr lang="en-US">
                <a:solidFill>
                  <a:srgbClr val="CC3300"/>
                </a:solidFill>
              </a:rPr>
              <a:t>Filterability:</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a:t>
            </a:r>
            <a:r>
              <a:rPr lang="en-US" sz="1600" b="0">
                <a:sym typeface="Wingdings" pitchFamily="2" charset="2"/>
              </a:rPr>
              <a:t> Want product to be large enough to collect on filter:</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Doesn’t clog filter</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Doesn’t pass through filter</a:t>
            </a:r>
          </a:p>
          <a:p>
            <a:pPr marL="1828800" lvl="3" indent="-457200">
              <a:buClr>
                <a:srgbClr val="CC3300"/>
              </a:buClr>
              <a:buSzPct val="60000"/>
              <a:buFont typeface="Wingdings" pitchFamily="2" charset="2"/>
              <a:buNone/>
            </a:pPr>
            <a:r>
              <a:rPr lang="en-US" sz="1600" b="0">
                <a:solidFill>
                  <a:schemeClr val="accent2"/>
                </a:solidFill>
                <a:sym typeface="Wingdings" pitchFamily="2" charset="2"/>
              </a:rPr>
              <a:t>(ii) </a:t>
            </a:r>
            <a:r>
              <a:rPr lang="en-US" sz="1600" b="0">
                <a:sym typeface="Wingdings" pitchFamily="2" charset="2"/>
              </a:rPr>
              <a:t>Best Case: </a:t>
            </a:r>
            <a:r>
              <a:rPr lang="en-US" sz="1600" b="0" u="sng">
                <a:sym typeface="Wingdings" pitchFamily="2" charset="2"/>
              </a:rPr>
              <a:t>Pure Crystals</a:t>
            </a: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endParaRPr lang="en-US" sz="1600" b="0" u="sng">
              <a:sym typeface="Wingdings" pitchFamily="2" charset="2"/>
            </a:endParaRPr>
          </a:p>
          <a:p>
            <a:pPr marL="1828800" lvl="3" indent="-457200">
              <a:buClr>
                <a:srgbClr val="CC3300"/>
              </a:buClr>
              <a:buSzPct val="60000"/>
              <a:buFont typeface="Wingdings" pitchFamily="2" charset="2"/>
              <a:buNone/>
            </a:pPr>
            <a:r>
              <a:rPr lang="en-US" sz="1600" b="0">
                <a:sym typeface="Wingdings" pitchFamily="2" charset="2"/>
              </a:rPr>
              <a:t>     Worst Case: </a:t>
            </a:r>
            <a:r>
              <a:rPr lang="en-US" sz="1600" b="0" u="sng">
                <a:sym typeface="Wingdings" pitchFamily="2" charset="2"/>
              </a:rPr>
              <a:t>Colloidal suspension</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Difficult to filter due to small size</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Tend to stay in solution indefinitely  suspended by Brownian motion</a:t>
            </a:r>
          </a:p>
          <a:p>
            <a:pPr marL="2286000" lvl="4" indent="-457200">
              <a:buClr>
                <a:srgbClr val="CC3300"/>
              </a:buClr>
              <a:buSzPct val="60000"/>
              <a:buFont typeface="Wingdings" pitchFamily="2" charset="2"/>
              <a:buNone/>
            </a:pPr>
            <a:r>
              <a:rPr lang="en-US" sz="1600" b="0">
                <a:solidFill>
                  <a:srgbClr val="CC3300"/>
                </a:solidFill>
                <a:sym typeface="Wingdings" pitchFamily="2" charset="2"/>
              </a:rPr>
              <a:t>	</a:t>
            </a:r>
            <a:r>
              <a:rPr lang="en-US" sz="1400">
                <a:solidFill>
                  <a:srgbClr val="CC3300"/>
                </a:solidFill>
                <a:sym typeface="Wingdings" pitchFamily="2" charset="2"/>
              </a:rPr>
              <a:t>- usually 1-100 nm in size</a:t>
            </a:r>
            <a:r>
              <a:rPr lang="en-US" sz="1600" b="0">
                <a:solidFill>
                  <a:srgbClr val="CC3300"/>
                </a:solidFill>
                <a:sym typeface="Wingdings" pitchFamily="2" charset="2"/>
              </a:rPr>
              <a:t>	</a:t>
            </a:r>
            <a:endParaRPr lang="en-US" sz="1400">
              <a:solidFill>
                <a:srgbClr val="CC3300"/>
              </a:solidFill>
              <a:sym typeface="Wingdings" pitchFamily="2" charset="2"/>
            </a:endParaRPr>
          </a:p>
        </p:txBody>
      </p:sp>
      <p:sp>
        <p:nvSpPr>
          <p:cNvPr id="8196" name="Text Box 6"/>
          <p:cNvSpPr txBox="1">
            <a:spLocks noChangeArrowheads="1"/>
          </p:cNvSpPr>
          <p:nvPr/>
        </p:nvSpPr>
        <p:spPr bwMode="auto">
          <a:xfrm>
            <a:off x="111125" y="6367463"/>
            <a:ext cx="8896350" cy="336550"/>
          </a:xfrm>
          <a:prstGeom prst="rect">
            <a:avLst/>
          </a:prstGeom>
          <a:noFill/>
          <a:ln w="9525">
            <a:noFill/>
            <a:miter lim="800000"/>
            <a:headEnd/>
            <a:tailEnd/>
          </a:ln>
        </p:spPr>
        <p:txBody>
          <a:bodyPr>
            <a:spAutoFit/>
          </a:bodyPr>
          <a:lstStyle/>
          <a:p>
            <a:r>
              <a:rPr lang="en-US" sz="1600" i="1"/>
              <a:t>Whether crystals or colloids are obtained depends on conditions used in the precipitation</a:t>
            </a:r>
          </a:p>
        </p:txBody>
      </p:sp>
      <p:pic>
        <p:nvPicPr>
          <p:cNvPr id="8197" name="Picture 7" descr="brownian"/>
          <p:cNvPicPr>
            <a:picLocks noChangeAspect="1" noChangeArrowheads="1" noCrop="1"/>
          </p:cNvPicPr>
          <p:nvPr/>
        </p:nvPicPr>
        <p:blipFill>
          <a:blip r:embed="rId2"/>
          <a:srcRect/>
          <a:stretch>
            <a:fillRect/>
          </a:stretch>
        </p:blipFill>
        <p:spPr bwMode="auto">
          <a:xfrm>
            <a:off x="404813" y="4897438"/>
            <a:ext cx="1219200" cy="917575"/>
          </a:xfrm>
          <a:prstGeom prst="rect">
            <a:avLst/>
          </a:prstGeom>
          <a:noFill/>
          <a:ln w="9525">
            <a:noFill/>
            <a:miter lim="800000"/>
            <a:headEnd/>
            <a:tailEnd/>
          </a:ln>
        </p:spPr>
      </p:pic>
      <p:sp>
        <p:nvSpPr>
          <p:cNvPr id="8198" name="Rectangle 8"/>
          <p:cNvSpPr>
            <a:spLocks noChangeArrowheads="1"/>
          </p:cNvSpPr>
          <p:nvPr/>
        </p:nvSpPr>
        <p:spPr bwMode="auto">
          <a:xfrm>
            <a:off x="173038" y="5849938"/>
            <a:ext cx="1635125" cy="314325"/>
          </a:xfrm>
          <a:prstGeom prst="rect">
            <a:avLst/>
          </a:prstGeom>
          <a:noFill/>
          <a:ln w="9525">
            <a:solidFill>
              <a:schemeClr val="tx1"/>
            </a:solidFill>
            <a:miter lim="800000"/>
            <a:headEnd/>
            <a:tailEnd/>
          </a:ln>
        </p:spPr>
        <p:txBody>
          <a:bodyPr>
            <a:spAutoFit/>
          </a:bodyPr>
          <a:lstStyle/>
          <a:p>
            <a:r>
              <a:rPr lang="en-US" sz="1400"/>
              <a:t>Brownian Motion</a:t>
            </a:r>
          </a:p>
        </p:txBody>
      </p:sp>
      <p:pic>
        <p:nvPicPr>
          <p:cNvPr id="8199" name="Picture 14" descr="200px-Zinc_chloride"/>
          <p:cNvPicPr>
            <a:picLocks noChangeAspect="1" noChangeArrowheads="1"/>
          </p:cNvPicPr>
          <p:nvPr/>
        </p:nvPicPr>
        <p:blipFill>
          <a:blip r:embed="rId3"/>
          <a:srcRect l="17999" t="20572" r="21600" b="24686"/>
          <a:stretch>
            <a:fillRect/>
          </a:stretch>
        </p:blipFill>
        <p:spPr bwMode="auto">
          <a:xfrm>
            <a:off x="2682875" y="3248025"/>
            <a:ext cx="2008188" cy="1593850"/>
          </a:xfrm>
          <a:prstGeom prst="rect">
            <a:avLst/>
          </a:prstGeom>
          <a:noFill/>
          <a:ln w="9525">
            <a:noFill/>
            <a:miter lim="800000"/>
            <a:headEnd/>
            <a:tailEnd/>
          </a:ln>
        </p:spPr>
      </p:pic>
      <p:pic>
        <p:nvPicPr>
          <p:cNvPr id="8200" name="Picture 15" descr="pour-r2"/>
          <p:cNvPicPr>
            <a:picLocks noChangeAspect="1" noChangeArrowheads="1"/>
          </p:cNvPicPr>
          <p:nvPr/>
        </p:nvPicPr>
        <p:blipFill>
          <a:blip r:embed="rId4"/>
          <a:srcRect/>
          <a:stretch>
            <a:fillRect/>
          </a:stretch>
        </p:blipFill>
        <p:spPr bwMode="auto">
          <a:xfrm>
            <a:off x="6553200" y="2492375"/>
            <a:ext cx="2236788"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9219" name="Text Box 5"/>
          <p:cNvSpPr txBox="1">
            <a:spLocks noChangeArrowheads="1"/>
          </p:cNvSpPr>
          <p:nvPr/>
        </p:nvSpPr>
        <p:spPr bwMode="auto">
          <a:xfrm>
            <a:off x="717550" y="1189038"/>
            <a:ext cx="8343900" cy="3879850"/>
          </a:xfrm>
          <a:prstGeom prst="rect">
            <a:avLst/>
          </a:prstGeom>
          <a:noFill/>
          <a:ln w="9525">
            <a:noFill/>
            <a:miter lim="800000"/>
            <a:headEnd/>
            <a:tailEnd/>
          </a:ln>
        </p:spPr>
        <p:txBody>
          <a:bodyPr>
            <a:spAutoFit/>
          </a:bodyPr>
          <a:lstStyle/>
          <a:p>
            <a:pPr marL="457200" indent="-457200"/>
            <a:r>
              <a:rPr lang="en-US" b="0" i="1">
                <a:solidFill>
                  <a:schemeClr val="tx2"/>
                </a:solidFill>
              </a:rPr>
              <a:t>Precipitation Analysis</a:t>
            </a:r>
            <a:endParaRPr lang="en-US" sz="2000" b="0" i="1">
              <a:solidFill>
                <a:schemeClr val="tx2"/>
              </a:solidFill>
            </a:endParaRPr>
          </a:p>
          <a:p>
            <a:pPr marL="457200" indent="-457200"/>
            <a:endParaRPr lang="en-US" b="0" i="1">
              <a:solidFill>
                <a:schemeClr val="tx2"/>
              </a:solidFill>
            </a:endParaRPr>
          </a:p>
          <a:p>
            <a:pPr marL="914400" lvl="1" indent="-457200"/>
            <a:r>
              <a:rPr lang="en-US" b="0"/>
              <a:t>4.)</a:t>
            </a:r>
            <a:r>
              <a:rPr lang="en-US" sz="1600" b="0"/>
              <a:t>	</a:t>
            </a:r>
            <a:r>
              <a:rPr lang="en-US">
                <a:solidFill>
                  <a:srgbClr val="CC3300"/>
                </a:solidFill>
              </a:rPr>
              <a:t>Process of Crystal Growth:</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a:t>
            </a:r>
            <a:r>
              <a:rPr lang="en-US" sz="1600" b="0">
                <a:sym typeface="Wingdings" pitchFamily="2" charset="2"/>
              </a:rPr>
              <a:t> Two Phases in Crystal Growth</a:t>
            </a:r>
          </a:p>
          <a:p>
            <a:pPr marL="2286000" lvl="4" indent="-457200">
              <a:buClr>
                <a:srgbClr val="CC3300"/>
              </a:buClr>
              <a:buSzPct val="60000"/>
              <a:buFont typeface="Wingdings" pitchFamily="2" charset="2"/>
              <a:buNone/>
            </a:pPr>
            <a:r>
              <a:rPr lang="en-US" sz="1600" b="0" u="sng">
                <a:solidFill>
                  <a:schemeClr val="accent2"/>
                </a:solidFill>
                <a:sym typeface="Wingdings" pitchFamily="2" charset="2"/>
              </a:rPr>
              <a:t>Nucleation</a:t>
            </a:r>
            <a:r>
              <a:rPr lang="en-US" sz="1600" b="0">
                <a:solidFill>
                  <a:schemeClr val="accent2"/>
                </a:solidFill>
                <a:sym typeface="Wingdings" pitchFamily="2" charset="2"/>
              </a:rPr>
              <a:t> – molecules in solution come together randomly and form </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small aggregates</a:t>
            </a: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None/>
            </a:pPr>
            <a:r>
              <a:rPr lang="en-US" sz="1600" b="0" u="sng">
                <a:solidFill>
                  <a:schemeClr val="accent2"/>
                </a:solidFill>
                <a:sym typeface="Wingdings" pitchFamily="2" charset="2"/>
              </a:rPr>
              <a:t>Particle growth</a:t>
            </a:r>
            <a:r>
              <a:rPr lang="en-US" sz="1600" b="0">
                <a:solidFill>
                  <a:schemeClr val="accent2"/>
                </a:solidFill>
                <a:sym typeface="Wingdings" pitchFamily="2" charset="2"/>
              </a:rPr>
              <a:t> – addition of molecules to a nucleus to form a crystal</a:t>
            </a:r>
          </a:p>
          <a:p>
            <a:pPr marL="2286000" lvl="4" indent="-457200">
              <a:buClr>
                <a:srgbClr val="CC3300"/>
              </a:buClr>
              <a:buSzPct val="60000"/>
              <a:buFont typeface="Wingdings" pitchFamily="2" charset="2"/>
              <a:buNone/>
            </a:pPr>
            <a:r>
              <a:rPr lang="en-US">
                <a:sym typeface="Wingdings" pitchFamily="2" charset="2"/>
              </a:rPr>
              <a:t> </a:t>
            </a:r>
          </a:p>
        </p:txBody>
      </p:sp>
      <p:pic>
        <p:nvPicPr>
          <p:cNvPr id="9220" name="Picture 17" descr="GrainGrowth"/>
          <p:cNvPicPr>
            <a:picLocks noChangeAspect="1" noChangeArrowheads="1"/>
          </p:cNvPicPr>
          <p:nvPr/>
        </p:nvPicPr>
        <p:blipFill>
          <a:blip r:embed="rId2"/>
          <a:srcRect r="53098" b="53468"/>
          <a:stretch>
            <a:fillRect/>
          </a:stretch>
        </p:blipFill>
        <p:spPr bwMode="auto">
          <a:xfrm>
            <a:off x="4635500" y="2730500"/>
            <a:ext cx="2019300" cy="1749425"/>
          </a:xfrm>
          <a:prstGeom prst="rect">
            <a:avLst/>
          </a:prstGeom>
          <a:noFill/>
          <a:ln w="9525">
            <a:noFill/>
            <a:miter lim="800000"/>
            <a:headEnd/>
            <a:tailEnd/>
          </a:ln>
        </p:spPr>
      </p:pic>
      <p:pic>
        <p:nvPicPr>
          <p:cNvPr id="9221" name="Picture 18" descr="FreezingWater"/>
          <p:cNvPicPr>
            <a:picLocks noChangeAspect="1" noChangeArrowheads="1"/>
          </p:cNvPicPr>
          <p:nvPr/>
        </p:nvPicPr>
        <p:blipFill>
          <a:blip r:embed="rId3"/>
          <a:srcRect/>
          <a:stretch>
            <a:fillRect/>
          </a:stretch>
        </p:blipFill>
        <p:spPr bwMode="auto">
          <a:xfrm>
            <a:off x="0" y="2566988"/>
            <a:ext cx="2146300" cy="4318000"/>
          </a:xfrm>
          <a:prstGeom prst="rect">
            <a:avLst/>
          </a:prstGeom>
          <a:noFill/>
          <a:ln w="9525">
            <a:noFill/>
            <a:miter lim="800000"/>
            <a:headEnd/>
            <a:tailEnd/>
          </a:ln>
        </p:spPr>
      </p:pic>
      <p:pic>
        <p:nvPicPr>
          <p:cNvPr id="9222" name="Picture 19" descr="GrainGrowth"/>
          <p:cNvPicPr>
            <a:picLocks noChangeAspect="1" noChangeArrowheads="1"/>
          </p:cNvPicPr>
          <p:nvPr/>
        </p:nvPicPr>
        <p:blipFill>
          <a:blip r:embed="rId2"/>
          <a:srcRect t="51038" b="5347"/>
          <a:stretch>
            <a:fillRect/>
          </a:stretch>
        </p:blipFill>
        <p:spPr bwMode="auto">
          <a:xfrm>
            <a:off x="4657725" y="4984750"/>
            <a:ext cx="4305300" cy="1638300"/>
          </a:xfrm>
          <a:prstGeom prst="rect">
            <a:avLst/>
          </a:prstGeom>
          <a:noFill/>
          <a:ln w="9525">
            <a:noFill/>
            <a:miter lim="800000"/>
            <a:headEnd/>
            <a:tailEnd/>
          </a:ln>
        </p:spPr>
      </p:pic>
      <p:pic>
        <p:nvPicPr>
          <p:cNvPr id="9223" name="Picture 20" descr="GrainGrowth"/>
          <p:cNvPicPr>
            <a:picLocks noChangeAspect="1" noChangeArrowheads="1"/>
          </p:cNvPicPr>
          <p:nvPr/>
        </p:nvPicPr>
        <p:blipFill>
          <a:blip r:embed="rId2"/>
          <a:srcRect l="53098" t="2431" b="52254"/>
          <a:stretch>
            <a:fillRect/>
          </a:stretch>
        </p:blipFill>
        <p:spPr bwMode="auto">
          <a:xfrm>
            <a:off x="2590800" y="4910138"/>
            <a:ext cx="2019300" cy="1706562"/>
          </a:xfrm>
          <a:prstGeom prst="rect">
            <a:avLst/>
          </a:prstGeom>
          <a:noFill/>
          <a:ln w="9525">
            <a:noFill/>
            <a:miter lim="800000"/>
            <a:headEnd/>
            <a:tailEnd/>
          </a:ln>
        </p:spPr>
      </p:pic>
      <p:sp>
        <p:nvSpPr>
          <p:cNvPr id="9224" name="AutoShape 22"/>
          <p:cNvSpPr>
            <a:spLocks noChangeArrowheads="1"/>
          </p:cNvSpPr>
          <p:nvPr/>
        </p:nvSpPr>
        <p:spPr bwMode="auto">
          <a:xfrm>
            <a:off x="4508500" y="5745163"/>
            <a:ext cx="279400" cy="128587"/>
          </a:xfrm>
          <a:prstGeom prst="rightArrow">
            <a:avLst>
              <a:gd name="adj1" fmla="val 50000"/>
              <a:gd name="adj2" fmla="val 54321"/>
            </a:avLst>
          </a:prstGeom>
          <a:solidFill>
            <a:schemeClr val="accent1"/>
          </a:solidFill>
          <a:ln w="9525">
            <a:solidFill>
              <a:schemeClr val="tx1"/>
            </a:solidFill>
            <a:miter lim="800000"/>
            <a:headEnd/>
            <a:tailEnd/>
          </a:ln>
        </p:spPr>
        <p:txBody>
          <a:bodyPr wrap="none" anchor="ctr"/>
          <a:lstStyle/>
          <a:p>
            <a:endParaRPr lang="en-US"/>
          </a:p>
        </p:txBody>
      </p:sp>
      <p:sp>
        <p:nvSpPr>
          <p:cNvPr id="9225" name="AutoShape 23"/>
          <p:cNvSpPr>
            <a:spLocks noChangeArrowheads="1"/>
          </p:cNvSpPr>
          <p:nvPr/>
        </p:nvSpPr>
        <p:spPr bwMode="auto">
          <a:xfrm>
            <a:off x="6704013" y="5748338"/>
            <a:ext cx="279400" cy="128587"/>
          </a:xfrm>
          <a:prstGeom prst="rightArrow">
            <a:avLst>
              <a:gd name="adj1" fmla="val 50000"/>
              <a:gd name="adj2" fmla="val 54321"/>
            </a:avLst>
          </a:prstGeom>
          <a:solidFill>
            <a:schemeClr val="accent1"/>
          </a:solidFill>
          <a:ln w="9525">
            <a:solidFill>
              <a:schemeClr val="tx1"/>
            </a:solidFill>
            <a:miter lim="800000"/>
            <a:headEnd/>
            <a:tailEnd/>
          </a:ln>
        </p:spPr>
        <p:txBody>
          <a:bodyPr wrap="none" anchor="ctr"/>
          <a:lstStyle/>
          <a:p>
            <a:endParaRPr lang="en-US"/>
          </a:p>
        </p:txBody>
      </p:sp>
      <p:sp>
        <p:nvSpPr>
          <p:cNvPr id="9226" name="Line 24"/>
          <p:cNvSpPr>
            <a:spLocks noChangeShapeType="1"/>
          </p:cNvSpPr>
          <p:nvPr/>
        </p:nvSpPr>
        <p:spPr bwMode="auto">
          <a:xfrm flipV="1">
            <a:off x="2216150" y="2649538"/>
            <a:ext cx="0" cy="4141787"/>
          </a:xfrm>
          <a:prstGeom prst="line">
            <a:avLst/>
          </a:prstGeom>
          <a:noFill/>
          <a:ln w="28575">
            <a:solidFill>
              <a:srgbClr val="CC3300"/>
            </a:solidFill>
            <a:round/>
            <a:headEnd/>
            <a:tailEnd type="triangle" w="med" len="med"/>
          </a:ln>
        </p:spPr>
        <p:txBody>
          <a:bodyPr/>
          <a:lstStyle/>
          <a:p>
            <a:endParaRPr lang="en-US"/>
          </a:p>
        </p:txBody>
      </p:sp>
      <p:sp>
        <p:nvSpPr>
          <p:cNvPr id="9227" name="Rectangle 25"/>
          <p:cNvSpPr>
            <a:spLocks noChangeArrowheads="1"/>
          </p:cNvSpPr>
          <p:nvPr/>
        </p:nvSpPr>
        <p:spPr bwMode="auto">
          <a:xfrm>
            <a:off x="280988" y="2266950"/>
            <a:ext cx="1473200" cy="314325"/>
          </a:xfrm>
          <a:prstGeom prst="rect">
            <a:avLst/>
          </a:prstGeom>
          <a:noFill/>
          <a:ln w="9525">
            <a:solidFill>
              <a:srgbClr val="CC3300"/>
            </a:solidFill>
            <a:miter lim="800000"/>
            <a:headEnd/>
            <a:tailEnd/>
          </a:ln>
        </p:spPr>
        <p:txBody>
          <a:bodyPr>
            <a:spAutoFit/>
          </a:bodyPr>
          <a:lstStyle/>
          <a:p>
            <a:r>
              <a:rPr lang="en-US" sz="1400">
                <a:solidFill>
                  <a:srgbClr val="CC3300"/>
                </a:solidFill>
              </a:rPr>
              <a:t>Crystal Growth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sp>
        <p:nvSpPr>
          <p:cNvPr id="10243" name="Text Box 6"/>
          <p:cNvSpPr txBox="1">
            <a:spLocks noChangeArrowheads="1"/>
          </p:cNvSpPr>
          <p:nvPr/>
        </p:nvSpPr>
        <p:spPr bwMode="auto">
          <a:xfrm>
            <a:off x="436563" y="1168400"/>
            <a:ext cx="8343900" cy="2308225"/>
          </a:xfrm>
          <a:prstGeom prst="rect">
            <a:avLst/>
          </a:prstGeom>
          <a:noFill/>
          <a:ln w="9525">
            <a:noFill/>
            <a:miter lim="800000"/>
            <a:headEnd/>
            <a:tailEnd/>
          </a:ln>
        </p:spPr>
        <p:txBody>
          <a:bodyPr>
            <a:spAutoFit/>
          </a:bodyPr>
          <a:lstStyle/>
          <a:p>
            <a:pPr marL="914400" lvl="1" indent="-457200"/>
            <a:r>
              <a:rPr lang="en-US" b="0"/>
              <a:t>4.)</a:t>
            </a:r>
            <a:r>
              <a:rPr lang="en-US" sz="1600" b="0"/>
              <a:t>	</a:t>
            </a:r>
            <a:r>
              <a:rPr lang="en-US">
                <a:solidFill>
                  <a:srgbClr val="CC3300"/>
                </a:solidFill>
              </a:rPr>
              <a:t>Process of Crystal Growth:</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(ii)</a:t>
            </a:r>
            <a:r>
              <a:rPr lang="en-US" sz="1600" b="0">
                <a:sym typeface="Wingdings" pitchFamily="2" charset="2"/>
              </a:rPr>
              <a:t> Nucleation and Particle growth always compete for molecules/ions</a:t>
            </a:r>
          </a:p>
          <a:p>
            <a:pPr marL="1828800" lvl="3" indent="-457200">
              <a:buClr>
                <a:srgbClr val="CC3300"/>
              </a:buClr>
              <a:buSzPct val="60000"/>
              <a:buFont typeface="Wingdings" pitchFamily="2" charset="2"/>
              <a:buNone/>
            </a:pPr>
            <a:r>
              <a:rPr lang="en-US" sz="1600" b="0">
                <a:sym typeface="Wingdings" pitchFamily="2" charset="2"/>
              </a:rPr>
              <a:t>     being precipitated.</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If nucleation is faster than particle growth:</a:t>
            </a:r>
          </a:p>
          <a:p>
            <a:pPr marL="2286000" lvl="4" indent="-457200">
              <a:buClr>
                <a:srgbClr val="CC3300"/>
              </a:buClr>
              <a:buSzPct val="60000"/>
              <a:buFont typeface="Wingdings" pitchFamily="2" charset="2"/>
              <a:buNone/>
            </a:pPr>
            <a:r>
              <a:rPr lang="en-US" sz="1600" b="0">
                <a:solidFill>
                  <a:schemeClr val="accent2"/>
                </a:solidFill>
                <a:sym typeface="Wingdings" pitchFamily="2" charset="2"/>
              </a:rPr>
              <a:t>	- </a:t>
            </a:r>
            <a:r>
              <a:rPr lang="en-US" sz="1400">
                <a:solidFill>
                  <a:srgbClr val="CC3300"/>
                </a:solidFill>
                <a:sym typeface="Wingdings" pitchFamily="2" charset="2"/>
              </a:rPr>
              <a:t>a large number of small aggregates occur giving colloidal suspensions</a:t>
            </a:r>
          </a:p>
          <a:p>
            <a:pPr marL="2286000" lvl="4" indent="-457200">
              <a:buClr>
                <a:srgbClr val="CC3300"/>
              </a:buClr>
              <a:buSzPct val="60000"/>
              <a:buFont typeface="Wingdings" pitchFamily="2" charset="2"/>
              <a:buChar char="Ø"/>
            </a:pPr>
            <a:endParaRPr lang="en-US" sz="1400">
              <a:solidFill>
                <a:srgbClr val="CC3300"/>
              </a:solidFill>
              <a:sym typeface="Wingdings" pitchFamily="2" charset="2"/>
            </a:endParaRP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If particle growth is faster than nucleation:</a:t>
            </a:r>
          </a:p>
          <a:p>
            <a:pPr marL="2286000" lvl="4" indent="-457200">
              <a:buClr>
                <a:srgbClr val="CC3300"/>
              </a:buClr>
              <a:buSzPct val="60000"/>
              <a:buFont typeface="Wingdings" pitchFamily="2" charset="2"/>
              <a:buNone/>
            </a:pPr>
            <a:r>
              <a:rPr lang="en-US">
                <a:sym typeface="Wingdings" pitchFamily="2" charset="2"/>
              </a:rPr>
              <a:t> 	</a:t>
            </a:r>
            <a:r>
              <a:rPr lang="en-US" sz="1400">
                <a:solidFill>
                  <a:srgbClr val="CC3300"/>
                </a:solidFill>
                <a:sym typeface="Wingdings" pitchFamily="2" charset="2"/>
              </a:rPr>
              <a:t>- only a few, large particles form giving pure crystals</a:t>
            </a:r>
          </a:p>
        </p:txBody>
      </p:sp>
      <p:pic>
        <p:nvPicPr>
          <p:cNvPr id="10244" name="Picture 7" descr="purple_gold001"/>
          <p:cNvPicPr>
            <a:picLocks noChangeAspect="1" noChangeArrowheads="1"/>
          </p:cNvPicPr>
          <p:nvPr/>
        </p:nvPicPr>
        <p:blipFill>
          <a:blip r:embed="rId2"/>
          <a:srcRect l="62608"/>
          <a:stretch>
            <a:fillRect/>
          </a:stretch>
        </p:blipFill>
        <p:spPr bwMode="auto">
          <a:xfrm>
            <a:off x="762000" y="4143375"/>
            <a:ext cx="981075" cy="2038350"/>
          </a:xfrm>
          <a:prstGeom prst="rect">
            <a:avLst/>
          </a:prstGeom>
          <a:noFill/>
          <a:ln w="9525">
            <a:noFill/>
            <a:miter lim="800000"/>
            <a:headEnd/>
            <a:tailEnd/>
          </a:ln>
        </p:spPr>
      </p:pic>
      <p:sp>
        <p:nvSpPr>
          <p:cNvPr id="10245" name="Rectangle 8"/>
          <p:cNvSpPr>
            <a:spLocks noChangeArrowheads="1"/>
          </p:cNvSpPr>
          <p:nvPr/>
        </p:nvSpPr>
        <p:spPr bwMode="auto">
          <a:xfrm>
            <a:off x="233363" y="6276975"/>
            <a:ext cx="1979612" cy="314325"/>
          </a:xfrm>
          <a:prstGeom prst="rect">
            <a:avLst/>
          </a:prstGeom>
          <a:noFill/>
          <a:ln w="9525">
            <a:solidFill>
              <a:schemeClr val="tx1"/>
            </a:solidFill>
            <a:miter lim="800000"/>
            <a:headEnd/>
            <a:tailEnd/>
          </a:ln>
        </p:spPr>
        <p:txBody>
          <a:bodyPr>
            <a:spAutoFit/>
          </a:bodyPr>
          <a:lstStyle/>
          <a:p>
            <a:r>
              <a:rPr lang="en-US" sz="1400"/>
              <a:t>Colloidal suspension</a:t>
            </a:r>
          </a:p>
        </p:txBody>
      </p:sp>
      <p:pic>
        <p:nvPicPr>
          <p:cNvPr id="10246" name="Picture 9" descr="T014530A"/>
          <p:cNvPicPr>
            <a:picLocks noChangeAspect="1" noChangeArrowheads="1"/>
          </p:cNvPicPr>
          <p:nvPr/>
        </p:nvPicPr>
        <p:blipFill>
          <a:blip r:embed="rId3"/>
          <a:srcRect t="14635" b="8780"/>
          <a:stretch>
            <a:fillRect/>
          </a:stretch>
        </p:blipFill>
        <p:spPr bwMode="auto">
          <a:xfrm>
            <a:off x="4030663" y="4217988"/>
            <a:ext cx="4935537" cy="2038350"/>
          </a:xfrm>
          <a:prstGeom prst="rect">
            <a:avLst/>
          </a:prstGeom>
          <a:noFill/>
          <a:ln w="9525">
            <a:noFill/>
            <a:miter lim="800000"/>
            <a:headEnd/>
            <a:tailEnd/>
          </a:ln>
        </p:spPr>
      </p:pic>
      <p:sp>
        <p:nvSpPr>
          <p:cNvPr id="10247" name="Rectangle 10"/>
          <p:cNvSpPr>
            <a:spLocks noChangeArrowheads="1"/>
          </p:cNvSpPr>
          <p:nvPr/>
        </p:nvSpPr>
        <p:spPr bwMode="auto">
          <a:xfrm>
            <a:off x="5876925" y="6332538"/>
            <a:ext cx="1700213" cy="314325"/>
          </a:xfrm>
          <a:prstGeom prst="rect">
            <a:avLst/>
          </a:prstGeom>
          <a:solidFill>
            <a:schemeClr val="bg1"/>
          </a:solidFill>
          <a:ln w="9525">
            <a:solidFill>
              <a:schemeClr val="tx1"/>
            </a:solidFill>
            <a:miter lim="800000"/>
            <a:headEnd/>
            <a:tailEnd/>
          </a:ln>
        </p:spPr>
        <p:txBody>
          <a:bodyPr>
            <a:spAutoFit/>
          </a:bodyPr>
          <a:lstStyle/>
          <a:p>
            <a:pPr algn="ctr"/>
            <a:r>
              <a:rPr lang="en-US" sz="1400"/>
              <a:t>Crystal formation</a:t>
            </a:r>
          </a:p>
        </p:txBody>
      </p:sp>
      <p:sp>
        <p:nvSpPr>
          <p:cNvPr id="10248" name="AutoShape 11"/>
          <p:cNvSpPr>
            <a:spLocks noChangeArrowheads="1"/>
          </p:cNvSpPr>
          <p:nvPr/>
        </p:nvSpPr>
        <p:spPr bwMode="auto">
          <a:xfrm>
            <a:off x="2386013" y="5091113"/>
            <a:ext cx="1001712" cy="290512"/>
          </a:xfrm>
          <a:prstGeom prst="rightArrow">
            <a:avLst>
              <a:gd name="adj1" fmla="val 50000"/>
              <a:gd name="adj2" fmla="val 86202"/>
            </a:avLst>
          </a:prstGeom>
          <a:solidFill>
            <a:schemeClr val="accent1"/>
          </a:solidFill>
          <a:ln w="9525">
            <a:solidFill>
              <a:schemeClr val="tx1"/>
            </a:solidFill>
            <a:miter lim="800000"/>
            <a:headEnd/>
            <a:tailEnd/>
          </a:ln>
        </p:spPr>
        <p:txBody>
          <a:bodyPr wrap="none" anchor="ctr"/>
          <a:lstStyle/>
          <a:p>
            <a:endParaRPr lang="en-US"/>
          </a:p>
        </p:txBody>
      </p:sp>
      <p:sp>
        <p:nvSpPr>
          <p:cNvPr id="10249" name="Text Box 12"/>
          <p:cNvSpPr txBox="1">
            <a:spLocks noChangeArrowheads="1"/>
          </p:cNvSpPr>
          <p:nvPr/>
        </p:nvSpPr>
        <p:spPr bwMode="auto">
          <a:xfrm>
            <a:off x="2270125" y="4764088"/>
            <a:ext cx="1238250" cy="915987"/>
          </a:xfrm>
          <a:prstGeom prst="rect">
            <a:avLst/>
          </a:prstGeom>
          <a:noFill/>
          <a:ln w="9525">
            <a:noFill/>
            <a:miter lim="800000"/>
            <a:headEnd/>
            <a:tailEnd/>
          </a:ln>
        </p:spPr>
        <p:txBody>
          <a:bodyPr wrap="none">
            <a:spAutoFit/>
          </a:bodyPr>
          <a:lstStyle/>
          <a:p>
            <a:r>
              <a:rPr lang="en-US" b="0" i="1"/>
              <a:t>Want to</a:t>
            </a:r>
          </a:p>
          <a:p>
            <a:r>
              <a:rPr lang="en-US" b="0" i="1"/>
              <a:t> </a:t>
            </a:r>
          </a:p>
          <a:p>
            <a:r>
              <a:rPr lang="en-US" b="0" i="1"/>
              <a:t>Convert 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r>
              <a:rPr lang="en-US" sz="3200" b="0">
                <a:solidFill>
                  <a:schemeClr val="tx2"/>
                </a:solidFill>
              </a:rPr>
              <a:t>Gravimetric Analysis</a:t>
            </a:r>
            <a:r>
              <a:rPr lang="en-US" sz="4400" b="0">
                <a:solidFill>
                  <a:schemeClr val="tx2"/>
                </a:solidFill>
              </a:rPr>
              <a:t> </a:t>
            </a:r>
          </a:p>
        </p:txBody>
      </p:sp>
      <p:pic>
        <p:nvPicPr>
          <p:cNvPr id="1028" name="Picture 11" descr="collo"/>
          <p:cNvPicPr>
            <a:picLocks noChangeAspect="1" noChangeArrowheads="1"/>
          </p:cNvPicPr>
          <p:nvPr/>
        </p:nvPicPr>
        <p:blipFill>
          <a:blip r:embed="rId3"/>
          <a:srcRect/>
          <a:stretch>
            <a:fillRect/>
          </a:stretch>
        </p:blipFill>
        <p:spPr bwMode="auto">
          <a:xfrm>
            <a:off x="0" y="2559050"/>
            <a:ext cx="2597150" cy="2171700"/>
          </a:xfrm>
          <a:prstGeom prst="rect">
            <a:avLst/>
          </a:prstGeom>
          <a:noFill/>
          <a:ln w="9525">
            <a:noFill/>
            <a:miter lim="800000"/>
            <a:headEnd/>
            <a:tailEnd/>
          </a:ln>
        </p:spPr>
      </p:pic>
      <p:sp>
        <p:nvSpPr>
          <p:cNvPr id="1029" name="Text Box 12"/>
          <p:cNvSpPr txBox="1">
            <a:spLocks noChangeArrowheads="1"/>
          </p:cNvSpPr>
          <p:nvPr/>
        </p:nvSpPr>
        <p:spPr bwMode="auto">
          <a:xfrm>
            <a:off x="436563" y="1168400"/>
            <a:ext cx="8528050" cy="5324475"/>
          </a:xfrm>
          <a:prstGeom prst="rect">
            <a:avLst/>
          </a:prstGeom>
          <a:noFill/>
          <a:ln w="9525">
            <a:noFill/>
            <a:miter lim="800000"/>
            <a:headEnd/>
            <a:tailEnd/>
          </a:ln>
        </p:spPr>
        <p:txBody>
          <a:bodyPr>
            <a:spAutoFit/>
          </a:bodyPr>
          <a:lstStyle/>
          <a:p>
            <a:pPr marL="457200" indent="-457200"/>
            <a:endParaRPr lang="en-US" b="0" i="1">
              <a:solidFill>
                <a:schemeClr val="tx2"/>
              </a:solidFill>
            </a:endParaRPr>
          </a:p>
          <a:p>
            <a:pPr marL="914400" lvl="1" indent="-457200"/>
            <a:r>
              <a:rPr lang="en-US" b="0"/>
              <a:t>4.)</a:t>
            </a:r>
            <a:r>
              <a:rPr lang="en-US" sz="1600" b="0"/>
              <a:t>	</a:t>
            </a:r>
            <a:r>
              <a:rPr lang="en-US">
                <a:solidFill>
                  <a:srgbClr val="CC3300"/>
                </a:solidFill>
              </a:rPr>
              <a:t>Process of Crystal Growth:</a:t>
            </a:r>
            <a:endParaRPr lang="en-US" b="0"/>
          </a:p>
          <a:p>
            <a:pPr marL="1828800" lvl="3" indent="-457200">
              <a:buClr>
                <a:srgbClr val="CC3300"/>
              </a:buClr>
              <a:buSzPct val="60000"/>
              <a:buFont typeface="Wingdings" pitchFamily="2" charset="2"/>
              <a:buNone/>
            </a:pPr>
            <a:r>
              <a:rPr lang="en-US" sz="1600" b="0">
                <a:solidFill>
                  <a:schemeClr val="accent2"/>
                </a:solidFill>
                <a:sym typeface="Wingdings" pitchFamily="2" charset="2"/>
              </a:rPr>
              <a:t>(iii)</a:t>
            </a:r>
            <a:r>
              <a:rPr lang="en-US" sz="1600" b="0">
                <a:sym typeface="Wingdings" pitchFamily="2" charset="2"/>
              </a:rPr>
              <a:t> Rate of nucleation vs. particle growth depends on:</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Amount of precipitating solute present</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Described by a quantity known as the </a:t>
            </a:r>
            <a:r>
              <a:rPr lang="en-US" sz="1600" b="0" u="sng">
                <a:solidFill>
                  <a:schemeClr val="accent2"/>
                </a:solidFill>
                <a:sym typeface="Wingdings" pitchFamily="2" charset="2"/>
              </a:rPr>
              <a:t>Relative Supersaturation</a:t>
            </a:r>
            <a:r>
              <a:rPr lang="en-US" sz="1600" b="0">
                <a:solidFill>
                  <a:schemeClr val="accent2"/>
                </a:solidFill>
                <a:sym typeface="Wingdings" pitchFamily="2" charset="2"/>
              </a:rPr>
              <a:t> (R)</a:t>
            </a: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1828800" lvl="3" indent="-457200">
              <a:buClr>
                <a:srgbClr val="CC3300"/>
              </a:buClr>
              <a:buSzPct val="60000"/>
              <a:buFont typeface="Wingdings" pitchFamily="2" charset="2"/>
              <a:buNone/>
            </a:pPr>
            <a:r>
              <a:rPr lang="en-US" sz="1600" b="0">
                <a:solidFill>
                  <a:schemeClr val="accent2"/>
                </a:solidFill>
                <a:sym typeface="Wingdings" pitchFamily="2" charset="2"/>
              </a:rPr>
              <a:t>      (iv) </a:t>
            </a:r>
            <a:r>
              <a:rPr lang="en-US" sz="1600" b="0">
                <a:sym typeface="Wingdings" pitchFamily="2" charset="2"/>
              </a:rPr>
              <a:t>If </a:t>
            </a:r>
            <a:r>
              <a:rPr lang="en-US" sz="1600" b="0" i="1">
                <a:sym typeface="Wingdings" pitchFamily="2" charset="2"/>
              </a:rPr>
              <a:t>R</a:t>
            </a:r>
            <a:r>
              <a:rPr lang="en-US" sz="1600" b="0">
                <a:sym typeface="Wingdings" pitchFamily="2" charset="2"/>
              </a:rPr>
              <a:t> is large,</a:t>
            </a:r>
            <a:r>
              <a:rPr lang="en-US" sz="1600" b="0">
                <a:solidFill>
                  <a:schemeClr val="accent2"/>
                </a:solidFill>
                <a:sym typeface="Wingdings" pitchFamily="2" charset="2"/>
              </a:rPr>
              <a:t> </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Large relative amount of solute in solution</a:t>
            </a:r>
          </a:p>
          <a:p>
            <a:pPr marL="2286000" lvl="4" indent="-457200">
              <a:buClr>
                <a:srgbClr val="CC3300"/>
              </a:buClr>
              <a:buSzPct val="60000"/>
              <a:buFont typeface="Wingdings" pitchFamily="2" charset="2"/>
              <a:buChar char="Ø"/>
            </a:pPr>
            <a:r>
              <a:rPr lang="en-US" sz="1600" b="0">
                <a:solidFill>
                  <a:schemeClr val="accent2"/>
                </a:solidFill>
                <a:sym typeface="Wingdings" pitchFamily="2" charset="2"/>
              </a:rPr>
              <a:t>Favors nucleation and colloid formation</a:t>
            </a:r>
          </a:p>
          <a:p>
            <a:pPr marL="2286000" lvl="4" indent="-457200">
              <a:buClr>
                <a:srgbClr val="CC3300"/>
              </a:buClr>
              <a:buSzPct val="60000"/>
              <a:buFont typeface="Wingdings" pitchFamily="2" charset="2"/>
              <a:buChar char="Ø"/>
            </a:pPr>
            <a:endParaRPr lang="en-US" sz="1600" b="0">
              <a:solidFill>
                <a:schemeClr val="accent2"/>
              </a:solidFill>
              <a:sym typeface="Wingdings" pitchFamily="2" charset="2"/>
            </a:endParaRPr>
          </a:p>
          <a:p>
            <a:pPr marL="1828800" lvl="3" indent="-457200">
              <a:buClr>
                <a:srgbClr val="CC3300"/>
              </a:buClr>
              <a:buSzPct val="60000"/>
              <a:buFont typeface="Wingdings" pitchFamily="2" charset="2"/>
              <a:buNone/>
            </a:pPr>
            <a:r>
              <a:rPr lang="en-US" sz="1600" b="0">
                <a:solidFill>
                  <a:schemeClr val="accent2"/>
                </a:solidFill>
                <a:sym typeface="Wingdings" pitchFamily="2" charset="2"/>
              </a:rPr>
              <a:t>(v) </a:t>
            </a:r>
            <a:r>
              <a:rPr lang="en-US" sz="1600" b="0">
                <a:sym typeface="Wingdings" pitchFamily="2" charset="2"/>
              </a:rPr>
              <a:t>In gravimetry based on precipitations, a small value of </a:t>
            </a:r>
            <a:r>
              <a:rPr lang="en-US" sz="1600" b="0" i="1">
                <a:sym typeface="Wingdings" pitchFamily="2" charset="2"/>
              </a:rPr>
              <a:t>R</a:t>
            </a:r>
            <a:r>
              <a:rPr lang="en-US" sz="1600" b="0">
                <a:sym typeface="Wingdings" pitchFamily="2" charset="2"/>
              </a:rPr>
              <a:t> (~1.0) is desired in order to favor large crystal growth</a:t>
            </a:r>
          </a:p>
        </p:txBody>
      </p:sp>
      <p:graphicFrame>
        <p:nvGraphicFramePr>
          <p:cNvPr id="1026" name="Object 13"/>
          <p:cNvGraphicFramePr>
            <a:graphicFrameLocks noChangeAspect="1"/>
          </p:cNvGraphicFramePr>
          <p:nvPr/>
        </p:nvGraphicFramePr>
        <p:xfrm>
          <a:off x="3995738" y="2901950"/>
          <a:ext cx="1884362" cy="687388"/>
        </p:xfrm>
        <a:graphic>
          <a:graphicData uri="http://schemas.openxmlformats.org/presentationml/2006/ole">
            <p:oleObj spid="_x0000_s1026" name="Equation" r:id="rId4" imgW="939600" imgH="342720" progId="Equation.3">
              <p:embed/>
            </p:oleObj>
          </a:graphicData>
        </a:graphic>
      </p:graphicFrame>
      <p:sp>
        <p:nvSpPr>
          <p:cNvPr id="1030" name="Text Box 14"/>
          <p:cNvSpPr txBox="1">
            <a:spLocks noChangeArrowheads="1"/>
          </p:cNvSpPr>
          <p:nvPr/>
        </p:nvSpPr>
        <p:spPr bwMode="auto">
          <a:xfrm>
            <a:off x="2640013" y="3735388"/>
            <a:ext cx="4830762" cy="581025"/>
          </a:xfrm>
          <a:prstGeom prst="rect">
            <a:avLst/>
          </a:prstGeom>
          <a:noFill/>
          <a:ln w="9525">
            <a:noFill/>
            <a:miter lim="800000"/>
            <a:headEnd/>
            <a:tailEnd/>
          </a:ln>
        </p:spPr>
        <p:txBody>
          <a:bodyPr wrap="none">
            <a:spAutoFit/>
          </a:bodyPr>
          <a:lstStyle/>
          <a:p>
            <a:r>
              <a:rPr lang="en-US" sz="1600" b="0" i="1"/>
              <a:t>S</a:t>
            </a:r>
            <a:r>
              <a:rPr lang="en-US" sz="1600" b="0"/>
              <a:t> = concentration of solute in solution </a:t>
            </a:r>
            <a:r>
              <a:rPr lang="en-US" sz="1600" b="0" u="sng"/>
              <a:t>at equilibrium</a:t>
            </a:r>
          </a:p>
          <a:p>
            <a:r>
              <a:rPr lang="en-US" sz="1600" b="0" i="1"/>
              <a:t>Q</a:t>
            </a:r>
            <a:r>
              <a:rPr lang="en-US" sz="1600" b="0"/>
              <a:t> = actual concentration of solute added to solution</a:t>
            </a:r>
          </a:p>
        </p:txBody>
      </p:sp>
      <p:sp>
        <p:nvSpPr>
          <p:cNvPr id="1031" name="Rectangle 15"/>
          <p:cNvSpPr>
            <a:spLocks noChangeArrowheads="1"/>
          </p:cNvSpPr>
          <p:nvPr/>
        </p:nvSpPr>
        <p:spPr bwMode="auto">
          <a:xfrm>
            <a:off x="501650" y="4695825"/>
            <a:ext cx="1633538" cy="314325"/>
          </a:xfrm>
          <a:prstGeom prst="rect">
            <a:avLst/>
          </a:prstGeom>
          <a:noFill/>
          <a:ln w="9525">
            <a:solidFill>
              <a:srgbClr val="CC3300"/>
            </a:solidFill>
            <a:miter lim="800000"/>
            <a:headEnd/>
            <a:tailEnd/>
          </a:ln>
        </p:spPr>
        <p:txBody>
          <a:bodyPr>
            <a:spAutoFit/>
          </a:bodyPr>
          <a:lstStyle/>
          <a:p>
            <a:r>
              <a:rPr lang="en-US" sz="1400">
                <a:solidFill>
                  <a:srgbClr val="CC3300"/>
                </a:solidFill>
              </a:rPr>
              <a:t>Colloidal Particle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31395</TotalTime>
  <Words>1402</Words>
  <Application>Microsoft Office PowerPoint</Application>
  <PresentationFormat>On-screen Show (4:3)</PresentationFormat>
  <Paragraphs>368</Paragraphs>
  <Slides>27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Wingdings</vt:lpstr>
      <vt:lpstr>Times New Roman</vt:lpstr>
      <vt:lpstr>Default Design</vt:lpstr>
      <vt:lpstr>Microsoft Equation 3.0</vt:lpstr>
      <vt:lpstr>Slide 1</vt:lpstr>
      <vt:lpstr>Slide 2</vt:lpstr>
      <vt:lpstr>Slide 3</vt:lpstr>
      <vt:lpstr>Slide 4</vt:lpstr>
      <vt:lpstr>Slide 5</vt:lpstr>
      <vt:lpstr>Slide 6</vt:lpstr>
      <vt:lpstr>Slide 7</vt:lpstr>
      <vt:lpstr>Slide 8</vt:lpstr>
      <vt:lpstr>Slide 9</vt:lpstr>
      <vt:lpstr>Slide 10</vt:lpstr>
      <vt:lpstr>Colloidal state: </vt:lpstr>
      <vt:lpstr>Peptization</vt:lpstr>
      <vt:lpstr>Slide 13</vt:lpstr>
      <vt:lpstr>  Panath fajans Hahn adsorption rule:  # states that ion that is most strongly adsorbed by an ionic substance (crystal lattice) is that ion which forms the least soluble salt.  Eg: On sparingly soluble SO4--   , Ca++ are most readily adsorbed compared to Mg++.  Because Ca++ are less soluble . Deformability of adsorbed ions &amp; electrolytic dissociation of adsorbed compound plays important role.      </vt:lpstr>
      <vt:lpstr>Slide 15</vt:lpstr>
      <vt:lpstr>Post Precipitation:</vt:lpstr>
      <vt:lpstr>Differences between Co-precipitation &amp; Post precipitation</vt:lpstr>
      <vt:lpstr>Slide 18</vt:lpstr>
      <vt:lpstr>Slide 19</vt:lpstr>
      <vt:lpstr>Washing of Precipitates</vt:lpstr>
      <vt:lpstr>Classes of Wash Liquids</vt:lpstr>
      <vt:lpstr>Filteration</vt:lpstr>
      <vt:lpstr>Filter papers</vt:lpstr>
      <vt:lpstr>Gooch crucibles</vt:lpstr>
      <vt:lpstr>IGNITION</vt:lpstr>
      <vt:lpstr>IGNITION</vt:lpstr>
      <vt:lpstr>Slide 27</vt:lpstr>
    </vt:vector>
  </TitlesOfParts>
  <Company>University of Nebraska Lincoln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Powers</dc:creator>
  <cp:lastModifiedBy>admin</cp:lastModifiedBy>
  <cp:revision>283</cp:revision>
  <dcterms:created xsi:type="dcterms:W3CDTF">2003-11-18T18:19:05Z</dcterms:created>
  <dcterms:modified xsi:type="dcterms:W3CDTF">2021-12-27T10:14:07Z</dcterms:modified>
</cp:coreProperties>
</file>