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 id="258" r:id="rId4"/>
    <p:sldId id="265" r:id="rId5"/>
    <p:sldId id="260" r:id="rId6"/>
    <p:sldId id="266" r:id="rId7"/>
    <p:sldId id="268"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3" autoAdjust="0"/>
    <p:restoredTop sz="94607"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38E25D-AB99-43C8-8BFF-574021E80235}"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6E62B-BB90-42D6-8C9B-CE223B4895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8E25D-AB99-43C8-8BFF-574021E80235}"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6E62B-BB90-42D6-8C9B-CE223B4895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8E25D-AB99-43C8-8BFF-574021E80235}"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6E62B-BB90-42D6-8C9B-CE223B4895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8E25D-AB99-43C8-8BFF-574021E80235}"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6E62B-BB90-42D6-8C9B-CE223B4895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38E25D-AB99-43C8-8BFF-574021E80235}" type="datetimeFigureOut">
              <a:rPr lang="en-US" smtClean="0"/>
              <a:pPr/>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B6E62B-BB90-42D6-8C9B-CE223B4895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38E25D-AB99-43C8-8BFF-574021E80235}" type="datetimeFigureOut">
              <a:rPr lang="en-US" smtClean="0"/>
              <a:pPr/>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6E62B-BB90-42D6-8C9B-CE223B4895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38E25D-AB99-43C8-8BFF-574021E80235}" type="datetimeFigureOut">
              <a:rPr lang="en-US" smtClean="0"/>
              <a:pPr/>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B6E62B-BB90-42D6-8C9B-CE223B4895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38E25D-AB99-43C8-8BFF-574021E80235}" type="datetimeFigureOut">
              <a:rPr lang="en-US" smtClean="0"/>
              <a:pPr/>
              <a:t>11/16/2021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B6E62B-BB90-42D6-8C9B-CE223B4895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8E25D-AB99-43C8-8BFF-574021E80235}" type="datetimeFigureOut">
              <a:rPr lang="en-US" smtClean="0"/>
              <a:pPr/>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B6E62B-BB90-42D6-8C9B-CE223B4895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8E25D-AB99-43C8-8BFF-574021E80235}" type="datetimeFigureOut">
              <a:rPr lang="en-US" smtClean="0"/>
              <a:pPr/>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6E62B-BB90-42D6-8C9B-CE223B4895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38E25D-AB99-43C8-8BFF-574021E80235}" type="datetimeFigureOut">
              <a:rPr lang="en-US" smtClean="0"/>
              <a:pPr/>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B6E62B-BB90-42D6-8C9B-CE223B4895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8E25D-AB99-43C8-8BFF-574021E80235}" type="datetimeFigureOut">
              <a:rPr lang="en-US" smtClean="0"/>
              <a:pPr/>
              <a:t>11/16/2021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6E62B-BB90-42D6-8C9B-CE223B4895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smtClean="0"/>
              <a:t>Synthesis of </a:t>
            </a:r>
            <a:r>
              <a:rPr lang="en-IN" sz="3600" dirty="0" err="1" smtClean="0"/>
              <a:t>nanoparticles</a:t>
            </a:r>
            <a:r>
              <a:rPr lang="en-IN" sz="3600" dirty="0" smtClean="0"/>
              <a:t> from microorganisms</a:t>
            </a:r>
            <a:endParaRPr lang="en-US" sz="3600" dirty="0"/>
          </a:p>
        </p:txBody>
      </p:sp>
      <p:sp>
        <p:nvSpPr>
          <p:cNvPr id="3" name="Content Placeholder 2"/>
          <p:cNvSpPr>
            <a:spLocks noGrp="1"/>
          </p:cNvSpPr>
          <p:nvPr>
            <p:ph idx="1"/>
          </p:nvPr>
        </p:nvSpPr>
        <p:spPr>
          <a:xfrm>
            <a:off x="457200" y="1600200"/>
            <a:ext cx="8229600" cy="4829196"/>
          </a:xfrm>
        </p:spPr>
        <p:txBody>
          <a:bodyPr>
            <a:normAutofit/>
          </a:bodyPr>
          <a:lstStyle/>
          <a:p>
            <a:pPr algn="just"/>
            <a:r>
              <a:rPr lang="en-US" sz="1800" dirty="0" smtClean="0"/>
              <a:t>The synthesis of metal </a:t>
            </a:r>
            <a:r>
              <a:rPr lang="en-US" sz="1800" dirty="0" err="1" smtClean="0"/>
              <a:t>nanoparticles</a:t>
            </a:r>
            <a:r>
              <a:rPr lang="en-US" sz="1800" dirty="0" smtClean="0"/>
              <a:t> (</a:t>
            </a:r>
            <a:r>
              <a:rPr lang="en-US" sz="1800" dirty="0" err="1" smtClean="0"/>
              <a:t>MtNPs</a:t>
            </a:r>
            <a:r>
              <a:rPr lang="en-US" sz="1800" dirty="0" smtClean="0"/>
              <a:t>) using microorganisms and plants has been recognized as an efficient and green method for further exploitation of microorganisms as </a:t>
            </a:r>
            <a:r>
              <a:rPr lang="en-US" sz="1800" dirty="0" err="1" smtClean="0"/>
              <a:t>nanofactories</a:t>
            </a:r>
            <a:r>
              <a:rPr lang="en-US" sz="1800" dirty="0" smtClean="0"/>
              <a:t>.</a:t>
            </a:r>
          </a:p>
          <a:p>
            <a:pPr algn="just"/>
            <a:endParaRPr lang="en-US" sz="1800" dirty="0" smtClean="0"/>
          </a:p>
          <a:p>
            <a:pPr algn="just"/>
            <a:r>
              <a:rPr lang="en-US" sz="1800" dirty="0" smtClean="0"/>
              <a:t>Nanotechnology can have positive effects on improving the quality of agricultural products, minimizing the adverse effects of agricultural pesticides on the environment and human health, and increasing productivity and food security</a:t>
            </a:r>
            <a:r>
              <a:rPr lang="en-US" sz="1800" dirty="0" smtClean="0"/>
              <a:t>.</a:t>
            </a:r>
          </a:p>
          <a:p>
            <a:pPr algn="just"/>
            <a:endParaRPr lang="en-US" sz="1800" dirty="0" smtClean="0"/>
          </a:p>
          <a:p>
            <a:pPr algn="just"/>
            <a:r>
              <a:rPr lang="en-US" sz="1800" dirty="0" smtClean="0"/>
              <a:t>Nanotechnology can improve agricultural processes such as soil quality and the quality of agricultural products by using </a:t>
            </a:r>
            <a:r>
              <a:rPr lang="en-US" sz="1800" dirty="0" err="1" smtClean="0"/>
              <a:t>nanoparticle</a:t>
            </a:r>
            <a:r>
              <a:rPr lang="en-US" sz="1800" dirty="0" smtClean="0"/>
              <a:t>-based fertilizers or by stimulating plant growth</a:t>
            </a:r>
            <a:r>
              <a:rPr lang="en-US" sz="1800" dirty="0" smtClean="0"/>
              <a:t>.</a:t>
            </a:r>
          </a:p>
          <a:p>
            <a:pPr algn="just"/>
            <a:endParaRPr lang="en-US" sz="1800" dirty="0" smtClean="0"/>
          </a:p>
          <a:p>
            <a:pPr algn="just"/>
            <a:r>
              <a:rPr lang="en-US" sz="1800" dirty="0" smtClean="0"/>
              <a:t>Microorganisms are important </a:t>
            </a:r>
            <a:r>
              <a:rPr lang="en-US" sz="1800" dirty="0" err="1" smtClean="0"/>
              <a:t>nanofactories</a:t>
            </a:r>
            <a:r>
              <a:rPr lang="en-US" sz="1800" dirty="0" smtClean="0"/>
              <a:t> that are able to accumulate and detoxify heavy metals due to the presence of various </a:t>
            </a:r>
            <a:r>
              <a:rPr lang="en-US" sz="1800" dirty="0" err="1" smtClean="0"/>
              <a:t>reductase</a:t>
            </a:r>
            <a:r>
              <a:rPr lang="en-US" sz="1800" dirty="0" smtClean="0"/>
              <a:t> enzymes that are able to reduce metal salts to </a:t>
            </a:r>
            <a:r>
              <a:rPr lang="en-US" sz="1800" dirty="0" err="1" smtClean="0"/>
              <a:t>MtNPs</a:t>
            </a:r>
            <a:r>
              <a:rPr lang="en-US" sz="1800" dirty="0" smtClean="0"/>
              <a:t>.</a:t>
            </a:r>
            <a:endParaRPr lang="en-US" sz="18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a:bodyPr>
          <a:lstStyle/>
          <a:p>
            <a:pPr algn="just"/>
            <a:endParaRPr lang="en-US" sz="2600" dirty="0" smtClean="0"/>
          </a:p>
          <a:p>
            <a:pPr algn="just">
              <a:buNone/>
            </a:pPr>
            <a:r>
              <a:rPr lang="en-US" sz="2400" dirty="0" smtClean="0"/>
              <a:t>	</a:t>
            </a:r>
            <a:r>
              <a:rPr lang="en-US" sz="1900" dirty="0" smtClean="0"/>
              <a:t>The </a:t>
            </a:r>
            <a:r>
              <a:rPr lang="en-US" sz="1900" dirty="0" smtClean="0"/>
              <a:t>physical and chemical methods for </a:t>
            </a:r>
            <a:r>
              <a:rPr lang="en-US" sz="1900" dirty="0" err="1" smtClean="0"/>
              <a:t>MtNP</a:t>
            </a:r>
            <a:r>
              <a:rPr lang="en-US" sz="1900" dirty="0" smtClean="0"/>
              <a:t> synthesis </a:t>
            </a:r>
            <a:r>
              <a:rPr lang="en-US" sz="1900" dirty="0" smtClean="0"/>
              <a:t>have some disadvantages</a:t>
            </a:r>
            <a:r>
              <a:rPr lang="en-US" sz="1900" dirty="0" smtClean="0"/>
              <a:t>: </a:t>
            </a:r>
          </a:p>
          <a:p>
            <a:pPr algn="just"/>
            <a:r>
              <a:rPr lang="en-US" sz="1900" dirty="0" smtClean="0"/>
              <a:t>the use of expensive equipment, </a:t>
            </a:r>
          </a:p>
          <a:p>
            <a:pPr algn="just"/>
            <a:r>
              <a:rPr lang="en-US" sz="1900" dirty="0" smtClean="0"/>
              <a:t>high heat generation, </a:t>
            </a:r>
          </a:p>
          <a:p>
            <a:pPr algn="just"/>
            <a:r>
              <a:rPr lang="en-US" sz="1900" dirty="0" smtClean="0"/>
              <a:t>high energy consumption and </a:t>
            </a:r>
          </a:p>
          <a:p>
            <a:pPr algn="just"/>
            <a:r>
              <a:rPr lang="en-US" sz="1900" dirty="0" smtClean="0"/>
              <a:t>low production yield . </a:t>
            </a:r>
          </a:p>
          <a:p>
            <a:pPr algn="just"/>
            <a:r>
              <a:rPr lang="en-US" sz="1900" dirty="0" smtClean="0"/>
              <a:t>The main drawback of these methods is the use of toxic chemicals, which present several environmental problems .</a:t>
            </a:r>
          </a:p>
          <a:p>
            <a:pPr algn="just"/>
            <a:r>
              <a:rPr lang="en-US" sz="1900" dirty="0" smtClean="0"/>
              <a:t> This has generated a need for an environmentally friendly option for the synthesis of </a:t>
            </a:r>
            <a:r>
              <a:rPr lang="en-US" sz="1900" dirty="0" err="1" smtClean="0"/>
              <a:t>MtNPs</a:t>
            </a:r>
            <a:r>
              <a:rPr lang="en-US" sz="1900" dirty="0" smtClean="0"/>
              <a:t>, the current focus of which is the green synthesis of </a:t>
            </a:r>
            <a:r>
              <a:rPr lang="en-US" sz="1900" dirty="0" err="1" smtClean="0"/>
              <a:t>MtNPs</a:t>
            </a:r>
            <a:r>
              <a:rPr lang="en-US" sz="1900" dirty="0" smtClean="0"/>
              <a:t> from biological routes such as microorganisms, plants, microbial enzymes, polysaccharides and degradable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62500" lnSpcReduction="20000"/>
          </a:bodyPr>
          <a:lstStyle/>
          <a:p>
            <a:pPr algn="just"/>
            <a:endParaRPr lang="en-IN" dirty="0" smtClean="0"/>
          </a:p>
          <a:p>
            <a:pPr algn="just"/>
            <a:r>
              <a:rPr lang="en-IN" b="1" dirty="0" smtClean="0"/>
              <a:t>Advantages of green synthesis</a:t>
            </a:r>
            <a:r>
              <a:rPr lang="en-IN" dirty="0" smtClean="0"/>
              <a:t>:</a:t>
            </a:r>
          </a:p>
          <a:p>
            <a:pPr algn="just">
              <a:buNone/>
            </a:pPr>
            <a:endParaRPr lang="en-US" dirty="0" smtClean="0"/>
          </a:p>
          <a:p>
            <a:pPr algn="just"/>
            <a:r>
              <a:rPr lang="en-US" dirty="0" smtClean="0"/>
              <a:t>They </a:t>
            </a:r>
            <a:r>
              <a:rPr lang="en-US" dirty="0" smtClean="0"/>
              <a:t>are simple, cost-effective, free of toxic and environmentally unfriendly chemicals, and as a result they have gained considerable importance in recent years</a:t>
            </a:r>
          </a:p>
          <a:p>
            <a:pPr algn="just"/>
            <a:endParaRPr lang="en-US" dirty="0" smtClean="0"/>
          </a:p>
          <a:p>
            <a:pPr algn="just">
              <a:buNone/>
            </a:pPr>
            <a:r>
              <a:rPr lang="en-US" dirty="0" smtClean="0"/>
              <a:t>	</a:t>
            </a:r>
            <a:r>
              <a:rPr lang="en-US" dirty="0" smtClean="0"/>
              <a:t>G</a:t>
            </a:r>
            <a:r>
              <a:rPr lang="en-US" dirty="0" smtClean="0"/>
              <a:t>reen </a:t>
            </a:r>
            <a:r>
              <a:rPr lang="en-US" dirty="0" smtClean="0"/>
              <a:t>synthesis mediated by microorganisms has acquired a special place due to their high growth rate, ease of cultivation and ability to grow in ambient conditions of temperature, pH and pressure. </a:t>
            </a:r>
          </a:p>
          <a:p>
            <a:pPr algn="just"/>
            <a:endParaRPr lang="en-US" dirty="0" smtClean="0"/>
          </a:p>
          <a:p>
            <a:pPr algn="just"/>
            <a:r>
              <a:rPr lang="en-US" dirty="0" smtClean="0"/>
              <a:t>The </a:t>
            </a:r>
            <a:r>
              <a:rPr lang="en-US" dirty="0"/>
              <a:t>biosynthetic mechanism of </a:t>
            </a:r>
            <a:r>
              <a:rPr lang="en-US" dirty="0" err="1"/>
              <a:t>MtNPs</a:t>
            </a:r>
            <a:r>
              <a:rPr lang="en-US" dirty="0"/>
              <a:t> in microorganisms can be carried out by trapping target metal ions from the surrounding environment and </a:t>
            </a:r>
            <a:r>
              <a:rPr lang="en-US" dirty="0" err="1"/>
              <a:t>enzymatically</a:t>
            </a:r>
            <a:r>
              <a:rPr lang="en-US" dirty="0"/>
              <a:t> converting them into elemental form, following a reduction </a:t>
            </a:r>
            <a:r>
              <a:rPr lang="en-US" dirty="0" smtClean="0"/>
              <a:t>mechanism</a:t>
            </a:r>
            <a:r>
              <a:rPr lang="en-US" dirty="0" smtClean="0"/>
              <a:t>.</a:t>
            </a:r>
          </a:p>
          <a:p>
            <a:pPr algn="just"/>
            <a:r>
              <a:rPr lang="en-US" dirty="0" smtClean="0"/>
              <a:t>In </a:t>
            </a:r>
            <a:r>
              <a:rPr lang="en-US" dirty="0" smtClean="0"/>
              <a:t>general, microorganisms that live in metal-rich habitats are highly resistant to those metals due to their uptake and </a:t>
            </a:r>
            <a:r>
              <a:rPr lang="en-US" dirty="0" err="1" smtClean="0"/>
              <a:t>chelation</a:t>
            </a:r>
            <a:r>
              <a:rPr lang="en-US" dirty="0" smtClean="0"/>
              <a:t> of by intracellular and extracellular proteins. Consequently, this method, which mimics the natural bio-mineralization process, could be a favorable approach for the </a:t>
            </a:r>
            <a:r>
              <a:rPr lang="en-US" dirty="0" err="1" smtClean="0"/>
              <a:t>MtNPs</a:t>
            </a:r>
            <a:r>
              <a:rPr lang="en-US" dirty="0" smtClean="0"/>
              <a:t> synthesis</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media.springernature.com/lw685/springer-static/image/art%3A10.1186%2Fs12951-021-00834-3/MediaObjects/12951_2021_834_Figa_HTML.png"/>
          <p:cNvPicPr>
            <a:picLocks noChangeAspect="1" noChangeArrowheads="1"/>
          </p:cNvPicPr>
          <p:nvPr/>
        </p:nvPicPr>
        <p:blipFill>
          <a:blip r:embed="rId2"/>
          <a:srcRect/>
          <a:stretch>
            <a:fillRect/>
          </a:stretch>
        </p:blipFill>
        <p:spPr bwMode="auto">
          <a:xfrm>
            <a:off x="785786" y="500042"/>
            <a:ext cx="7358114" cy="585791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57720"/>
            <a:ext cx="8229600" cy="2328866"/>
          </a:xfrm>
        </p:spPr>
        <p:txBody>
          <a:bodyPr>
            <a:normAutofit/>
          </a:bodyPr>
          <a:lstStyle/>
          <a:p>
            <a:pPr algn="just"/>
            <a:r>
              <a:rPr lang="en-US" sz="1800" dirty="0"/>
              <a:t>Figure </a:t>
            </a:r>
            <a:r>
              <a:rPr lang="en-US" sz="1800" dirty="0" smtClean="0"/>
              <a:t>shows </a:t>
            </a:r>
            <a:r>
              <a:rPr lang="en-US" sz="1800" dirty="0"/>
              <a:t>a schematic illustration of intracellular and extracellular mechanisms of </a:t>
            </a:r>
            <a:r>
              <a:rPr lang="en-US" sz="1800" dirty="0" err="1"/>
              <a:t>MtNPs</a:t>
            </a:r>
            <a:r>
              <a:rPr lang="en-US" sz="1800" dirty="0"/>
              <a:t> biosynthesis. Intracellular biosynthesis involves unique transport systems in microorganisms in which the cell wall plays an important role due to its negative charge: positively charged metal ions are deposited in negatively charged cell walls through electrostatic interactions. After transport into the cells of the microorganism, ions are reduced using metabolic reactions mediated by enzymes such as nitrate </a:t>
            </a:r>
            <a:r>
              <a:rPr lang="en-US" sz="1800" dirty="0" err="1"/>
              <a:t>reductase</a:t>
            </a:r>
            <a:r>
              <a:rPr lang="en-US" sz="1800" dirty="0"/>
              <a:t> to forms </a:t>
            </a:r>
            <a:r>
              <a:rPr lang="en-US" sz="1800" dirty="0" err="1"/>
              <a:t>MtNPs</a:t>
            </a:r>
            <a:r>
              <a:rPr lang="en-US" sz="1800" dirty="0"/>
              <a:t>. The </a:t>
            </a:r>
            <a:r>
              <a:rPr lang="en-US" sz="1800" dirty="0" err="1"/>
              <a:t>MtNPs</a:t>
            </a:r>
            <a:r>
              <a:rPr lang="en-US" sz="1800" dirty="0"/>
              <a:t> accumulated in the </a:t>
            </a:r>
            <a:r>
              <a:rPr lang="en-US" sz="1800" dirty="0" err="1"/>
              <a:t>periplasmic</a:t>
            </a:r>
            <a:r>
              <a:rPr lang="en-US" sz="1800" dirty="0"/>
              <a:t> space can then be passed through the cell wall </a:t>
            </a:r>
          </a:p>
        </p:txBody>
      </p:sp>
      <p:pic>
        <p:nvPicPr>
          <p:cNvPr id="5" name="Picture 2" descr="figure1"/>
          <p:cNvPicPr>
            <a:picLocks noChangeAspect="1" noChangeArrowheads="1"/>
          </p:cNvPicPr>
          <p:nvPr/>
        </p:nvPicPr>
        <p:blipFill>
          <a:blip r:embed="rId2"/>
          <a:srcRect/>
          <a:stretch>
            <a:fillRect/>
          </a:stretch>
        </p:blipFill>
        <p:spPr bwMode="auto">
          <a:xfrm>
            <a:off x="928662" y="142852"/>
            <a:ext cx="7024691" cy="421484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a:bodyPr>
          <a:lstStyle/>
          <a:p>
            <a:pPr algn="just"/>
            <a:r>
              <a:rPr lang="en-US" sz="2000" dirty="0" smtClean="0"/>
              <a:t>NADH-dependent enzymes are responsible for the </a:t>
            </a:r>
            <a:r>
              <a:rPr lang="en-US" sz="2000" dirty="0" err="1" smtClean="0"/>
              <a:t>MtNP</a:t>
            </a:r>
            <a:r>
              <a:rPr lang="en-US" sz="2000" dirty="0" smtClean="0"/>
              <a:t> synthesis. The reduction mechanisms seem to begin by transferring an electron from NADH by NADH-dependent </a:t>
            </a:r>
            <a:r>
              <a:rPr lang="en-US" sz="2000" dirty="0" err="1" smtClean="0"/>
              <a:t>reductases</a:t>
            </a:r>
            <a:r>
              <a:rPr lang="en-US" sz="2000" dirty="0" smtClean="0"/>
              <a:t> as the electron carrier.</a:t>
            </a:r>
          </a:p>
          <a:p>
            <a:pPr algn="just"/>
            <a:r>
              <a:rPr lang="en-US" sz="2000" dirty="0" smtClean="0"/>
              <a:t>Proteins secreted by microorganisms can act primarily as a stabilizing agent and provides colloidal stability while preventing agglomeration of </a:t>
            </a:r>
            <a:r>
              <a:rPr lang="en-US" sz="2000" dirty="0" err="1" smtClean="0"/>
              <a:t>MtNPs</a:t>
            </a:r>
            <a:r>
              <a:rPr lang="en-US" sz="2000" dirty="0" smtClean="0"/>
              <a:t>.</a:t>
            </a:r>
          </a:p>
          <a:p>
            <a:pPr algn="just"/>
            <a:r>
              <a:rPr lang="en-US" sz="2000" dirty="0" smtClean="0"/>
              <a:t>For intracellular synthetic approaches microorganisms are cultured in a suitable growth medium with favorable pH and temperature conditions </a:t>
            </a:r>
          </a:p>
          <a:p>
            <a:pPr algn="just"/>
            <a:r>
              <a:rPr lang="en-US" sz="2000" dirty="0" smtClean="0"/>
              <a:t> The biomass is harvested after an optimal incubation period and washed thoroughly with sterile water to minimize potentially undesirable effects of the culture medium. The resulting biomass is then incubated with metal salt solution.</a:t>
            </a:r>
          </a:p>
          <a:p>
            <a:pPr algn="just"/>
            <a:r>
              <a:rPr lang="en-US" sz="2000" dirty="0" smtClean="0"/>
              <a:t> </a:t>
            </a:r>
          </a:p>
          <a:p>
            <a:pPr algn="just"/>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357982"/>
          </a:xfrm>
        </p:spPr>
        <p:txBody>
          <a:bodyPr>
            <a:normAutofit lnSpcReduction="10000"/>
          </a:bodyPr>
          <a:lstStyle/>
          <a:p>
            <a:pPr algn="just"/>
            <a:endParaRPr lang="en-US" dirty="0" smtClean="0"/>
          </a:p>
          <a:p>
            <a:pPr algn="just"/>
            <a:r>
              <a:rPr lang="en-US" sz="2100" dirty="0" smtClean="0"/>
              <a:t>A</a:t>
            </a:r>
            <a:r>
              <a:rPr lang="en-US" sz="2100" dirty="0" smtClean="0"/>
              <a:t>n </a:t>
            </a:r>
            <a:r>
              <a:rPr lang="en-US" sz="2100" dirty="0" smtClean="0"/>
              <a:t>alternative is the use of cell-free (CF) approaches using either culture supernatant or cell-free extracts (CFE)</a:t>
            </a:r>
          </a:p>
          <a:p>
            <a:pPr algn="just"/>
            <a:r>
              <a:rPr lang="en-US" sz="2100" dirty="0" smtClean="0"/>
              <a:t>In the CF approach </a:t>
            </a:r>
            <a:r>
              <a:rPr lang="en-US" sz="2100" dirty="0" smtClean="0"/>
              <a:t>biomass </a:t>
            </a:r>
            <a:r>
              <a:rPr lang="en-US" sz="2100" dirty="0" smtClean="0"/>
              <a:t>is centrifuged and the supernatant collected and incubated with an aqueous metal salt solution to synthesize the </a:t>
            </a:r>
            <a:r>
              <a:rPr lang="en-US" sz="2100" dirty="0" err="1" smtClean="0"/>
              <a:t>MtNPs</a:t>
            </a:r>
            <a:r>
              <a:rPr lang="en-US" sz="2100" dirty="0" smtClean="0"/>
              <a:t>. In this </a:t>
            </a:r>
            <a:r>
              <a:rPr lang="en-US" sz="2100" dirty="0" smtClean="0"/>
              <a:t>enzymes and other essential </a:t>
            </a:r>
            <a:r>
              <a:rPr lang="en-US" sz="2100" dirty="0" err="1" smtClean="0"/>
              <a:t>secretory</a:t>
            </a:r>
            <a:r>
              <a:rPr lang="en-US" sz="2100" dirty="0" smtClean="0"/>
              <a:t> </a:t>
            </a:r>
            <a:r>
              <a:rPr lang="en-US" sz="2100" dirty="0" smtClean="0"/>
              <a:t>components </a:t>
            </a:r>
            <a:r>
              <a:rPr lang="en-US" sz="2100" dirty="0" smtClean="0"/>
              <a:t>produced by the microorganism are used to synthesize the </a:t>
            </a:r>
            <a:r>
              <a:rPr lang="en-US" sz="2100" dirty="0" err="1" smtClean="0"/>
              <a:t>MtNPs</a:t>
            </a:r>
            <a:r>
              <a:rPr lang="en-US" sz="2100" dirty="0" smtClean="0"/>
              <a:t> and also to act as reducing and capping agents. </a:t>
            </a:r>
            <a:r>
              <a:rPr lang="en-US" sz="2100" dirty="0" smtClean="0"/>
              <a:t> </a:t>
            </a:r>
            <a:endParaRPr lang="en-US" sz="2100" dirty="0" smtClean="0"/>
          </a:p>
          <a:p>
            <a:pPr algn="just"/>
            <a:endParaRPr lang="en-US" sz="2100" dirty="0" smtClean="0"/>
          </a:p>
          <a:p>
            <a:pPr algn="just">
              <a:buNone/>
            </a:pPr>
            <a:r>
              <a:rPr lang="en-US" sz="2100" dirty="0" smtClean="0"/>
              <a:t>	In </a:t>
            </a:r>
            <a:r>
              <a:rPr lang="en-US" sz="2100" dirty="0" smtClean="0"/>
              <a:t>all cell free processes a color change in the reaction mixture is frequently the first indication of </a:t>
            </a:r>
            <a:r>
              <a:rPr lang="en-US" sz="2100" dirty="0" err="1" smtClean="0"/>
              <a:t>nanoparticle</a:t>
            </a:r>
            <a:r>
              <a:rPr lang="en-US" sz="2100" dirty="0" smtClean="0"/>
              <a:t> synthesis with the color change being dependent on the precise nature of the </a:t>
            </a:r>
            <a:r>
              <a:rPr lang="en-US" sz="2100" dirty="0" err="1" smtClean="0"/>
              <a:t>MtNP</a:t>
            </a:r>
            <a:r>
              <a:rPr lang="en-US" sz="2100" dirty="0" smtClean="0"/>
              <a:t> being produced. </a:t>
            </a:r>
          </a:p>
          <a:p>
            <a:pPr algn="just"/>
            <a:r>
              <a:rPr lang="en-US" sz="2100" dirty="0" smtClean="0"/>
              <a:t>For example, a change in color from pale yellow to dark purple indicates the formation of </a:t>
            </a:r>
            <a:r>
              <a:rPr lang="en-US" sz="2100" dirty="0" smtClean="0">
                <a:solidFill>
                  <a:srgbClr val="0070C0"/>
                </a:solidFill>
              </a:rPr>
              <a:t>gold </a:t>
            </a:r>
            <a:r>
              <a:rPr lang="en-US" sz="2100" dirty="0" err="1" smtClean="0">
                <a:solidFill>
                  <a:srgbClr val="0070C0"/>
                </a:solidFill>
              </a:rPr>
              <a:t>nanoparticles</a:t>
            </a:r>
            <a:r>
              <a:rPr lang="en-US" sz="2100" dirty="0" smtClean="0">
                <a:solidFill>
                  <a:srgbClr val="0070C0"/>
                </a:solidFill>
              </a:rPr>
              <a:t>, </a:t>
            </a:r>
          </a:p>
          <a:p>
            <a:pPr algn="just"/>
            <a:r>
              <a:rPr lang="en-US" sz="2100" dirty="0" smtClean="0"/>
              <a:t>a pale yellow to deep brown color change indicates the formation of </a:t>
            </a:r>
            <a:r>
              <a:rPr lang="en-US" sz="2100" dirty="0" smtClean="0">
                <a:solidFill>
                  <a:srgbClr val="0070C0"/>
                </a:solidFill>
              </a:rPr>
              <a:t>silver </a:t>
            </a:r>
            <a:r>
              <a:rPr lang="en-US" sz="2100" dirty="0" err="1" smtClean="0">
                <a:solidFill>
                  <a:srgbClr val="0070C0"/>
                </a:solidFill>
              </a:rPr>
              <a:t>nanoparticles</a:t>
            </a:r>
            <a:r>
              <a:rPr lang="en-US" sz="2100" dirty="0" smtClean="0">
                <a:solidFill>
                  <a:srgbClr val="0070C0"/>
                </a:solidFill>
              </a:rPr>
              <a:t> </a:t>
            </a:r>
          </a:p>
          <a:p>
            <a:pPr algn="just"/>
            <a:r>
              <a:rPr lang="en-US" sz="2100" dirty="0" smtClean="0"/>
              <a:t>yellow to yellowish-white color change indicates the formation of manganese and </a:t>
            </a:r>
            <a:r>
              <a:rPr lang="en-US" sz="2100" dirty="0" smtClean="0">
                <a:solidFill>
                  <a:srgbClr val="0070C0"/>
                </a:solidFill>
              </a:rPr>
              <a:t>zinc </a:t>
            </a:r>
            <a:r>
              <a:rPr lang="en-US" sz="2100" dirty="0" err="1" smtClean="0">
                <a:solidFill>
                  <a:srgbClr val="0070C0"/>
                </a:solidFill>
              </a:rPr>
              <a:t>nanoparticles</a:t>
            </a:r>
            <a:r>
              <a:rPr lang="en-US" sz="2100"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normAutofit fontScale="70000" lnSpcReduction="20000"/>
          </a:bodyPr>
          <a:lstStyle/>
          <a:p>
            <a:pPr algn="just"/>
            <a:r>
              <a:rPr lang="en-US" dirty="0" smtClean="0"/>
              <a:t>Characterization of </a:t>
            </a:r>
            <a:r>
              <a:rPr lang="en-US" dirty="0" err="1" smtClean="0"/>
              <a:t>MtNPs</a:t>
            </a:r>
            <a:r>
              <a:rPr lang="en-US" dirty="0" smtClean="0"/>
              <a:t> synthesized from microorganisms is performed using various analytical techniques. </a:t>
            </a:r>
          </a:p>
          <a:p>
            <a:pPr algn="just"/>
            <a:r>
              <a:rPr lang="en-US" dirty="0" smtClean="0">
                <a:solidFill>
                  <a:srgbClr val="00B0F0"/>
                </a:solidFill>
              </a:rPr>
              <a:t>UV–visible spectroscopy </a:t>
            </a:r>
            <a:r>
              <a:rPr lang="en-US" dirty="0" smtClean="0"/>
              <a:t>is generally used to confirm the synthesis and stability of </a:t>
            </a:r>
            <a:r>
              <a:rPr lang="en-US" dirty="0" err="1" smtClean="0"/>
              <a:t>MtNPs</a:t>
            </a:r>
            <a:r>
              <a:rPr lang="en-US" dirty="0" smtClean="0"/>
              <a:t>.</a:t>
            </a:r>
          </a:p>
          <a:p>
            <a:pPr algn="just"/>
            <a:r>
              <a:rPr lang="en-US" dirty="0" smtClean="0">
                <a:solidFill>
                  <a:srgbClr val="00B0F0"/>
                </a:solidFill>
              </a:rPr>
              <a:t>Fourier-transform infrared (FTIR) </a:t>
            </a:r>
            <a:r>
              <a:rPr lang="en-US" dirty="0" smtClean="0"/>
              <a:t>spectroscopy is used to measure the properties of </a:t>
            </a:r>
            <a:r>
              <a:rPr lang="en-US" dirty="0" err="1" smtClean="0"/>
              <a:t>MtNPs</a:t>
            </a:r>
            <a:r>
              <a:rPr lang="en-US" dirty="0" smtClean="0"/>
              <a:t> such as chemical concentration, surface chemistry, surface functional groups and atomic arrangement </a:t>
            </a:r>
          </a:p>
          <a:p>
            <a:pPr algn="just"/>
            <a:r>
              <a:rPr lang="en-US" dirty="0" smtClean="0"/>
              <a:t> </a:t>
            </a:r>
            <a:r>
              <a:rPr lang="en-US" dirty="0" smtClean="0">
                <a:solidFill>
                  <a:srgbClr val="00B0F0"/>
                </a:solidFill>
              </a:rPr>
              <a:t>Transmission electron microscopy (TEM</a:t>
            </a:r>
            <a:r>
              <a:rPr lang="en-US" dirty="0" smtClean="0"/>
              <a:t>), scanning electron microscopy (SEM) and atomic force microscopy (AFM) can be used to visualize the position, size and morphology of </a:t>
            </a:r>
            <a:r>
              <a:rPr lang="en-US" dirty="0" err="1" smtClean="0"/>
              <a:t>MtNPs</a:t>
            </a:r>
            <a:r>
              <a:rPr lang="en-US" dirty="0" smtClean="0"/>
              <a:t> </a:t>
            </a:r>
          </a:p>
          <a:p>
            <a:pPr algn="just"/>
            <a:r>
              <a:rPr lang="en-US" dirty="0" smtClean="0"/>
              <a:t>X-ray powder diffraction (XRD) is used to determine the crystallographic structure . </a:t>
            </a:r>
          </a:p>
          <a:p>
            <a:pPr algn="just"/>
            <a:r>
              <a:rPr lang="en-US" dirty="0" smtClean="0"/>
              <a:t>The elemental composition of </a:t>
            </a:r>
            <a:r>
              <a:rPr lang="en-US" dirty="0" err="1" smtClean="0"/>
              <a:t>MtNPs</a:t>
            </a:r>
            <a:r>
              <a:rPr lang="en-US" dirty="0" smtClean="0"/>
              <a:t> is usually examine by energy dispersive </a:t>
            </a:r>
            <a:r>
              <a:rPr lang="en-US" dirty="0" smtClean="0">
                <a:solidFill>
                  <a:srgbClr val="00B0F0"/>
                </a:solidFill>
              </a:rPr>
              <a:t>x-ray spectroscopy (EDS) </a:t>
            </a:r>
          </a:p>
          <a:p>
            <a:pPr algn="just"/>
            <a:r>
              <a:rPr lang="en-US" dirty="0" smtClean="0"/>
              <a:t> </a:t>
            </a:r>
            <a:r>
              <a:rPr lang="en-US" dirty="0" smtClean="0">
                <a:solidFill>
                  <a:srgbClr val="00B0F0"/>
                </a:solidFill>
              </a:rPr>
              <a:t>Dynamic light scattering (DLS) </a:t>
            </a:r>
            <a:r>
              <a:rPr lang="en-US" dirty="0" smtClean="0"/>
              <a:t>method is mainly used to evaluate the size as well as surface charge of </a:t>
            </a:r>
            <a:r>
              <a:rPr lang="en-US" dirty="0" err="1" smtClean="0"/>
              <a:t>MtNPs</a:t>
            </a:r>
            <a:r>
              <a:rPr lang="en-US" dirty="0"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423</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Synthesis of nanoparticles from microorganisms</vt:lpstr>
      <vt:lpstr>Slide 2</vt:lpstr>
      <vt:lpstr>Slide 3</vt:lpstr>
      <vt:lpstr>Slide 4</vt:lpstr>
      <vt:lpstr>Slide 5</vt:lpstr>
      <vt:lpstr>Slide 6</vt:lpstr>
      <vt:lpstr>Slide 7</vt:lpstr>
      <vt:lpstr>Slide 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cp:revision>
  <dcterms:created xsi:type="dcterms:W3CDTF">2021-09-08T08:01:19Z</dcterms:created>
  <dcterms:modified xsi:type="dcterms:W3CDTF">2021-11-16T06:18:59Z</dcterms:modified>
</cp:coreProperties>
</file>