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00125"/>
            <a:ext cx="7766936" cy="3050711"/>
          </a:xfrm>
        </p:spPr>
        <p:txBody>
          <a:bodyPr/>
          <a:lstStyle/>
          <a:p>
            <a:r>
              <a:rPr lang="en-IN" dirty="0" smtClean="0"/>
              <a:t> </a:t>
            </a:r>
            <a:r>
              <a:rPr lang="en-IN" dirty="0"/>
              <a:t>Blood Grouping Techniques </a:t>
            </a:r>
            <a:br>
              <a:rPr lang="en-IN" dirty="0"/>
            </a:br>
            <a:r>
              <a:rPr lang="en-IN" dirty="0" smtClean="0"/>
              <a:t>Part -1</a:t>
            </a:r>
            <a:r>
              <a:rPr lang="en-IN" b="1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 Versha Prasad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7190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Preparation of cell Suspension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• Label the tubes as </a:t>
            </a:r>
            <a:r>
              <a:rPr lang="en-IN" dirty="0" smtClean="0"/>
              <a:t>per </a:t>
            </a:r>
            <a:r>
              <a:rPr lang="en-IN" dirty="0" err="1" smtClean="0"/>
              <a:t>S.No</a:t>
            </a:r>
            <a:r>
              <a:rPr lang="en-IN" dirty="0" smtClean="0"/>
              <a:t> </a:t>
            </a:r>
            <a:r>
              <a:rPr lang="en-IN" dirty="0"/>
              <a:t>. of samples</a:t>
            </a:r>
          </a:p>
          <a:p>
            <a:r>
              <a:rPr lang="en-IN" dirty="0"/>
              <a:t>• Add 1ml whole blood in </a:t>
            </a:r>
            <a:r>
              <a:rPr lang="en-IN" dirty="0" smtClean="0"/>
              <a:t>respective </a:t>
            </a:r>
            <a:r>
              <a:rPr lang="en-IN" dirty="0" err="1" smtClean="0"/>
              <a:t>S.No</a:t>
            </a:r>
            <a:r>
              <a:rPr lang="en-IN" dirty="0" smtClean="0"/>
              <a:t> </a:t>
            </a:r>
            <a:r>
              <a:rPr lang="en-IN" dirty="0"/>
              <a:t>. of tubes and </a:t>
            </a:r>
            <a:r>
              <a:rPr lang="en-IN" dirty="0" smtClean="0"/>
              <a:t>Normal saline </a:t>
            </a:r>
            <a:r>
              <a:rPr lang="en-IN" dirty="0"/>
              <a:t>(N.S) 8 ml, mix well.</a:t>
            </a:r>
          </a:p>
          <a:p>
            <a:r>
              <a:rPr lang="en-IN" dirty="0"/>
              <a:t>• Centrifuge at 2500 rpm for 3 min at R.T</a:t>
            </a:r>
          </a:p>
          <a:p>
            <a:r>
              <a:rPr lang="en-IN" dirty="0"/>
              <a:t>• Aspirate supernatant &amp; discard</a:t>
            </a:r>
          </a:p>
          <a:p>
            <a:r>
              <a:rPr lang="en-IN" dirty="0"/>
              <a:t>• Wash 3 times as above till supernatant is clear.</a:t>
            </a:r>
          </a:p>
          <a:p>
            <a:r>
              <a:rPr lang="en-IN" dirty="0"/>
              <a:t>• Consider cell pellet as 100%</a:t>
            </a:r>
          </a:p>
          <a:p>
            <a:r>
              <a:rPr lang="en-IN" dirty="0"/>
              <a:t>• Prepare 3%red cells suspension in normal </a:t>
            </a:r>
            <a:r>
              <a:rPr lang="en-IN" dirty="0" smtClean="0"/>
              <a:t>saline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9855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232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</a:rPr>
              <a:t>B </a:t>
            </a:r>
            <a:r>
              <a:rPr lang="en-IN" b="1" dirty="0">
                <a:latin typeface="Times New Roman" panose="02020603050405020304" pitchFamily="18" charset="0"/>
              </a:rPr>
              <a:t>GROUPING AND SUBGROUPING</a:t>
            </a:r>
            <a:endParaRPr lang="en-IN" dirty="0">
              <a:latin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</a:rPr>
              <a:t>Three manual methods can be used when performing blood grouping</a:t>
            </a:r>
          </a:p>
          <a:p>
            <a:r>
              <a:rPr lang="en-IN" dirty="0">
                <a:latin typeface="Times New Roman" panose="02020603050405020304" pitchFamily="18" charset="0"/>
              </a:rPr>
              <a:t>1.Glass slide or white porcelain tile </a:t>
            </a:r>
          </a:p>
          <a:p>
            <a:r>
              <a:rPr lang="en-IN" dirty="0">
                <a:latin typeface="Times New Roman" panose="02020603050405020304" pitchFamily="18" charset="0"/>
              </a:rPr>
              <a:t>2.Glass test tube </a:t>
            </a:r>
          </a:p>
          <a:p>
            <a:r>
              <a:rPr lang="en-IN" dirty="0">
                <a:latin typeface="Times New Roman" panose="02020603050405020304" pitchFamily="18" charset="0"/>
              </a:rPr>
              <a:t>3.Microwell plate or microplate </a:t>
            </a:r>
          </a:p>
          <a:p>
            <a:endParaRPr lang="en-IN" dirty="0">
              <a:latin typeface="Times New Roman" panose="02020603050405020304" pitchFamily="18" charset="0"/>
            </a:endParaRPr>
          </a:p>
          <a:p>
            <a:r>
              <a:rPr lang="en-IN" b="1" dirty="0">
                <a:latin typeface="Times New Roman" panose="02020603050405020304" pitchFamily="18" charset="0"/>
              </a:rPr>
              <a:t>Newer techniques –</a:t>
            </a:r>
            <a:endParaRPr lang="en-IN" dirty="0">
              <a:latin typeface="Times New Roman" panose="02020603050405020304" pitchFamily="18" charset="0"/>
            </a:endParaRPr>
          </a:p>
          <a:p>
            <a:r>
              <a:rPr lang="en-IN" dirty="0">
                <a:latin typeface="Arial" panose="020B0604020202020204" pitchFamily="34" charset="0"/>
              </a:rPr>
              <a:t>•</a:t>
            </a:r>
            <a:r>
              <a:rPr lang="en-IN" dirty="0">
                <a:latin typeface="Times New Roman" panose="02020603050405020304" pitchFamily="18" charset="0"/>
              </a:rPr>
              <a:t>Column technique (</a:t>
            </a:r>
            <a:r>
              <a:rPr lang="en-IN" dirty="0" err="1">
                <a:latin typeface="Times New Roman" panose="02020603050405020304" pitchFamily="18" charset="0"/>
              </a:rPr>
              <a:t>sephadexgel</a:t>
            </a:r>
            <a:r>
              <a:rPr lang="en-IN" dirty="0">
                <a:latin typeface="Times New Roman" panose="02020603050405020304" pitchFamily="18" charset="0"/>
              </a:rPr>
              <a:t>) </a:t>
            </a:r>
          </a:p>
          <a:p>
            <a:r>
              <a:rPr lang="en-IN" dirty="0">
                <a:latin typeface="Arial" panose="020B0604020202020204" pitchFamily="34" charset="0"/>
              </a:rPr>
              <a:t>•</a:t>
            </a:r>
            <a:r>
              <a:rPr lang="en-IN" dirty="0">
                <a:latin typeface="Times New Roman" panose="02020603050405020304" pitchFamily="18" charset="0"/>
              </a:rPr>
              <a:t>Solid phase tests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463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Slide or Tile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This technique may be used for emergency ABO grouping tests or for</a:t>
            </a:r>
          </a:p>
          <a:p>
            <a:r>
              <a:rPr lang="en-IN" dirty="0"/>
              <a:t>preliminary grouping particularly in an outdoor camp Slide or tile testing is</a:t>
            </a:r>
          </a:p>
          <a:p>
            <a:r>
              <a:rPr lang="en-IN" dirty="0"/>
              <a:t>not recommended for routine use because it is not reliable </a:t>
            </a:r>
            <a:r>
              <a:rPr lang="en-IN" dirty="0" smtClean="0"/>
              <a:t>for</a:t>
            </a:r>
            <a:endParaRPr lang="en-IN" dirty="0"/>
          </a:p>
          <a:p>
            <a:r>
              <a:rPr lang="en-IN" dirty="0"/>
              <a:t>weakly reactive antigens on </a:t>
            </a:r>
            <a:r>
              <a:rPr lang="en-IN" dirty="0" smtClean="0"/>
              <a:t>cells</a:t>
            </a:r>
            <a:endParaRPr lang="en-IN" dirty="0"/>
          </a:p>
          <a:p>
            <a:r>
              <a:rPr lang="en-IN" dirty="0"/>
              <a:t>serum grouping with low titre anti A or anti B </a:t>
            </a:r>
            <a:r>
              <a:rPr lang="en-IN" dirty="0" smtClean="0"/>
              <a:t>Disadvantages</a:t>
            </a:r>
            <a:endParaRPr lang="en-IN" dirty="0"/>
          </a:p>
          <a:p>
            <a:r>
              <a:rPr lang="en-IN" dirty="0"/>
              <a:t>Less sensitive than the tube </a:t>
            </a:r>
            <a:r>
              <a:rPr lang="en-IN" dirty="0" smtClean="0"/>
              <a:t>test</a:t>
            </a:r>
            <a:endParaRPr lang="en-IN" dirty="0"/>
          </a:p>
          <a:p>
            <a:r>
              <a:rPr lang="en-IN" dirty="0"/>
              <a:t>Drying up of the reaction mixture can cause aggregation of cells giving</a:t>
            </a:r>
          </a:p>
          <a:p>
            <a:r>
              <a:rPr lang="en-IN" dirty="0"/>
              <a:t>false positive </a:t>
            </a:r>
            <a:r>
              <a:rPr lang="en-IN" dirty="0" smtClean="0"/>
              <a:t>results</a:t>
            </a:r>
            <a:endParaRPr lang="en-IN" dirty="0"/>
          </a:p>
          <a:p>
            <a:r>
              <a:rPr lang="en-IN" dirty="0"/>
              <a:t>Weaker reactions are difficult to interpret</a:t>
            </a:r>
          </a:p>
        </p:txBody>
      </p:sp>
    </p:spTree>
    <p:extLst>
      <p:ext uri="{BB962C8B-B14F-4D97-AF65-F5344CB8AC3E}">
        <p14:creationId xmlns:p14="http://schemas.microsoft.com/office/powerpoint/2010/main" val="167653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Microplate Technique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err="1"/>
              <a:t>Microwell</a:t>
            </a:r>
            <a:r>
              <a:rPr lang="en-IN" dirty="0"/>
              <a:t> plate consists of a small tray with 96 small wells each of which</a:t>
            </a:r>
          </a:p>
          <a:p>
            <a:r>
              <a:rPr lang="en-IN" dirty="0"/>
              <a:t>can hold about 200 300u1 of reagent.</a:t>
            </a:r>
          </a:p>
          <a:p>
            <a:r>
              <a:rPr lang="en-IN" dirty="0"/>
              <a:t>Microplate technology is gaining widespread popularity due to increasing</a:t>
            </a:r>
          </a:p>
          <a:p>
            <a:r>
              <a:rPr lang="en-IN" dirty="0"/>
              <a:t>workload in blood transfusion laboratories and recent availability of</a:t>
            </a:r>
          </a:p>
          <a:p>
            <a:r>
              <a:rPr lang="en-IN" dirty="0"/>
              <a:t>packaged automated system.</a:t>
            </a:r>
          </a:p>
          <a:p>
            <a:r>
              <a:rPr lang="en-IN" dirty="0"/>
              <a:t>Three types of microplates are available</a:t>
            </a:r>
          </a:p>
          <a:p>
            <a:r>
              <a:rPr lang="en-IN" dirty="0" err="1" smtClean="0"/>
              <a:t>a.U</a:t>
            </a:r>
            <a:r>
              <a:rPr lang="en-IN" dirty="0" smtClean="0"/>
              <a:t> </a:t>
            </a:r>
            <a:r>
              <a:rPr lang="en-IN" dirty="0"/>
              <a:t>type well</a:t>
            </a:r>
          </a:p>
          <a:p>
            <a:r>
              <a:rPr lang="en-IN" dirty="0" err="1" smtClean="0"/>
              <a:t>b.V</a:t>
            </a:r>
            <a:r>
              <a:rPr lang="en-IN" dirty="0" smtClean="0"/>
              <a:t> </a:t>
            </a:r>
            <a:r>
              <a:rPr lang="en-IN" dirty="0"/>
              <a:t>type well</a:t>
            </a:r>
          </a:p>
          <a:p>
            <a:r>
              <a:rPr lang="en-IN" dirty="0" err="1" smtClean="0"/>
              <a:t>c.Flat</a:t>
            </a:r>
            <a:r>
              <a:rPr lang="en-IN" dirty="0" smtClean="0"/>
              <a:t> </a:t>
            </a:r>
            <a:r>
              <a:rPr lang="en-IN" dirty="0"/>
              <a:t>bottom</a:t>
            </a:r>
          </a:p>
          <a:p>
            <a:r>
              <a:rPr lang="en-IN" dirty="0"/>
              <a:t>The </a:t>
            </a:r>
            <a:r>
              <a:rPr lang="en-IN" dirty="0" smtClean="0"/>
              <a:t>U type </a:t>
            </a:r>
            <a:r>
              <a:rPr lang="en-IN" dirty="0"/>
              <a:t>well is generally used in red cell serological work as it is easier</a:t>
            </a:r>
          </a:p>
          <a:p>
            <a:r>
              <a:rPr lang="en-IN" dirty="0"/>
              <a:t>to read the results in U bottom plates.</a:t>
            </a:r>
          </a:p>
        </p:txBody>
      </p:sp>
    </p:spTree>
    <p:extLst>
      <p:ext uri="{BB962C8B-B14F-4D97-AF65-F5344CB8AC3E}">
        <p14:creationId xmlns:p14="http://schemas.microsoft.com/office/powerpoint/2010/main" val="32285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0075"/>
            <a:ext cx="8596668" cy="1320800"/>
          </a:xfrm>
        </p:spPr>
        <p:txBody>
          <a:bodyPr/>
          <a:lstStyle/>
          <a:p>
            <a:r>
              <a:rPr lang="en-IN" dirty="0" smtClean="0"/>
              <a:t>Advantage of microplate ABO Grouping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7350"/>
            <a:ext cx="8596668" cy="4838699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1. Small </a:t>
            </a:r>
            <a:r>
              <a:rPr lang="en-IN" dirty="0"/>
              <a:t>volumes and low concentration of sera and red cells </a:t>
            </a:r>
            <a:r>
              <a:rPr lang="en-IN" dirty="0" smtClean="0"/>
              <a:t>are used</a:t>
            </a:r>
            <a:r>
              <a:rPr lang="en-IN" dirty="0"/>
              <a:t>, making it </a:t>
            </a:r>
            <a:r>
              <a:rPr lang="en-IN" dirty="0" smtClean="0"/>
              <a:t>cost effective</a:t>
            </a:r>
            <a:endParaRPr lang="en-IN" dirty="0"/>
          </a:p>
          <a:p>
            <a:r>
              <a:rPr lang="en-IN" dirty="0"/>
              <a:t>2. Easy handling of a microplate, which can replace 96 test tubes.</a:t>
            </a:r>
          </a:p>
          <a:p>
            <a:r>
              <a:rPr lang="en-IN" dirty="0"/>
              <a:t>3. Batching of samples can be achieved with considerable </a:t>
            </a:r>
            <a:r>
              <a:rPr lang="en-IN" dirty="0" smtClean="0"/>
              <a:t>economy in </a:t>
            </a:r>
            <a:r>
              <a:rPr lang="en-IN" dirty="0"/>
              <a:t>space and time.</a:t>
            </a:r>
          </a:p>
          <a:p>
            <a:r>
              <a:rPr lang="en-IN" dirty="0"/>
              <a:t>4. If larger laboratories acquire microplate hardware items </a:t>
            </a:r>
            <a:r>
              <a:rPr lang="en-IN" dirty="0" smtClean="0"/>
              <a:t>e.g. reagent </a:t>
            </a:r>
            <a:r>
              <a:rPr lang="en-IN" dirty="0"/>
              <a:t>dispenser, sample handler and cell washer it may </a:t>
            </a:r>
            <a:r>
              <a:rPr lang="en-IN" dirty="0" smtClean="0"/>
              <a:t>further reduce </a:t>
            </a:r>
            <a:r>
              <a:rPr lang="en-IN" dirty="0"/>
              <a:t>the operation time.</a:t>
            </a:r>
          </a:p>
          <a:p>
            <a:r>
              <a:rPr lang="en-IN" dirty="0"/>
              <a:t>5. Large batches of plates can </a:t>
            </a:r>
            <a:r>
              <a:rPr lang="en-IN" dirty="0" smtClean="0"/>
              <a:t>be </a:t>
            </a:r>
            <a:r>
              <a:rPr lang="en-IN" dirty="0" err="1" smtClean="0"/>
              <a:t>predispensed</a:t>
            </a:r>
            <a:r>
              <a:rPr lang="en-IN" dirty="0" smtClean="0"/>
              <a:t> </a:t>
            </a:r>
            <a:r>
              <a:rPr lang="en-IN" dirty="0"/>
              <a:t>with antisera </a:t>
            </a:r>
            <a:r>
              <a:rPr lang="en-IN" dirty="0" smtClean="0"/>
              <a:t>and reagent </a:t>
            </a:r>
            <a:r>
              <a:rPr lang="en-IN" dirty="0"/>
              <a:t>red cells before testing.</a:t>
            </a:r>
          </a:p>
          <a:p>
            <a:r>
              <a:rPr lang="en-IN" dirty="0"/>
              <a:t>6. The technique of microplate grouping may be automated by </a:t>
            </a:r>
            <a:r>
              <a:rPr lang="en-IN" dirty="0" smtClean="0"/>
              <a:t>on line </a:t>
            </a:r>
            <a:r>
              <a:rPr lang="en-IN" dirty="0"/>
              <a:t>data capture in larger laboratories, which may help in</a:t>
            </a:r>
          </a:p>
          <a:p>
            <a:r>
              <a:rPr lang="en-IN" dirty="0"/>
              <a:t>a) reduction in reading and transcription errors</a:t>
            </a:r>
          </a:p>
          <a:p>
            <a:r>
              <a:rPr lang="en-IN" dirty="0"/>
              <a:t>b) saving in staff time</a:t>
            </a:r>
          </a:p>
          <a:p>
            <a:r>
              <a:rPr lang="en-IN" dirty="0"/>
              <a:t>c) use of bar codes for samples and microplate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03978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675"/>
          </a:xfrm>
        </p:spPr>
        <p:txBody>
          <a:bodyPr/>
          <a:lstStyle/>
          <a:p>
            <a:r>
              <a:rPr lang="en-IN" dirty="0"/>
              <a:t>Advantage of microplate ABO 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6. The technique of microplate grouping may be</a:t>
            </a:r>
          </a:p>
          <a:p>
            <a:r>
              <a:rPr lang="en-IN" dirty="0"/>
              <a:t>automated by on line data capture in larger laboratories,</a:t>
            </a:r>
          </a:p>
          <a:p>
            <a:r>
              <a:rPr lang="en-IN" dirty="0"/>
              <a:t>which may help in</a:t>
            </a:r>
          </a:p>
          <a:p>
            <a:r>
              <a:rPr lang="en-IN" dirty="0"/>
              <a:t>a) reduction in reading and transcription errors</a:t>
            </a:r>
          </a:p>
          <a:p>
            <a:r>
              <a:rPr lang="en-IN" dirty="0"/>
              <a:t>b) saving in staff time</a:t>
            </a:r>
          </a:p>
          <a:p>
            <a:r>
              <a:rPr lang="en-IN" dirty="0"/>
              <a:t>c) use of bar codes for samples and </a:t>
            </a:r>
            <a:r>
              <a:rPr lang="en-IN" dirty="0" smtClean="0"/>
              <a:t>microplate identification</a:t>
            </a:r>
            <a:endParaRPr lang="en-IN" dirty="0"/>
          </a:p>
          <a:p>
            <a:r>
              <a:rPr lang="en-IN" dirty="0"/>
              <a:t>d) integration into a comprehensive computer system </a:t>
            </a:r>
            <a:r>
              <a:rPr lang="en-IN" dirty="0" smtClean="0"/>
              <a:t>for storage </a:t>
            </a:r>
            <a:r>
              <a:rPr lang="en-IN" dirty="0"/>
              <a:t>of data.</a:t>
            </a:r>
          </a:p>
        </p:txBody>
      </p:sp>
    </p:spTree>
    <p:extLst>
      <p:ext uri="{BB962C8B-B14F-4D97-AF65-F5344CB8AC3E}">
        <p14:creationId xmlns:p14="http://schemas.microsoft.com/office/powerpoint/2010/main" val="90680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Tube Method:</a:t>
            </a:r>
            <a:br>
              <a:rPr lang="en-IN" dirty="0" smtClean="0">
                <a:solidFill>
                  <a:srgbClr val="0070C0"/>
                </a:solidFill>
              </a:rPr>
            </a:br>
            <a:r>
              <a:rPr lang="en-IN" dirty="0" smtClean="0">
                <a:solidFill>
                  <a:srgbClr val="0070C0"/>
                </a:solidFill>
              </a:rPr>
              <a:t>Advantage of tube Method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Test tubes either of glass or plastic may be used. The </a:t>
            </a:r>
            <a:r>
              <a:rPr lang="en-IN" dirty="0" smtClean="0"/>
              <a:t>tube technique </a:t>
            </a:r>
            <a:r>
              <a:rPr lang="en-IN" dirty="0"/>
              <a:t>is more sensitive than slide technique for </a:t>
            </a:r>
            <a:r>
              <a:rPr lang="en-IN" dirty="0" smtClean="0"/>
              <a:t>ABO grouping.</a:t>
            </a:r>
          </a:p>
          <a:p>
            <a:r>
              <a:rPr lang="en-IN" b="1" u="sng" dirty="0" smtClean="0">
                <a:solidFill>
                  <a:schemeClr val="accent2">
                    <a:lumMod val="50000"/>
                  </a:schemeClr>
                </a:solidFill>
              </a:rPr>
              <a:t>Advantage</a:t>
            </a:r>
            <a:endParaRPr lang="en-IN" b="1" u="sng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IN" dirty="0" smtClean="0"/>
              <a:t>• </a:t>
            </a:r>
            <a:r>
              <a:rPr lang="en-IN" dirty="0"/>
              <a:t>It allows for fairly long incubation without drying up of the </a:t>
            </a:r>
            <a:r>
              <a:rPr lang="en-IN" dirty="0" smtClean="0"/>
              <a:t>tubes contents</a:t>
            </a:r>
            <a:r>
              <a:rPr lang="en-IN" dirty="0"/>
              <a:t>.</a:t>
            </a:r>
          </a:p>
          <a:p>
            <a:r>
              <a:rPr lang="en-IN" dirty="0"/>
              <a:t>• Centrifugation involved enhances the reaction allowing </a:t>
            </a:r>
            <a:r>
              <a:rPr lang="en-IN" dirty="0" smtClean="0"/>
              <a:t>weaker antigens </a:t>
            </a:r>
            <a:r>
              <a:rPr lang="en-IN" dirty="0"/>
              <a:t>and antibodies to be detected.</a:t>
            </a:r>
          </a:p>
          <a:p>
            <a:r>
              <a:rPr lang="en-IN" dirty="0"/>
              <a:t>• Simplicity of reading and </a:t>
            </a:r>
            <a:r>
              <a:rPr lang="en-IN" dirty="0" smtClean="0"/>
              <a:t>grading of results </a:t>
            </a:r>
            <a:r>
              <a:rPr lang="en-IN" dirty="0"/>
              <a:t>.</a:t>
            </a:r>
          </a:p>
          <a:p>
            <a:r>
              <a:rPr lang="en-IN" dirty="0"/>
              <a:t>• Clean and more hygienic.</a:t>
            </a:r>
          </a:p>
          <a:p>
            <a:r>
              <a:rPr lang="en-IN" dirty="0"/>
              <a:t>• Requires smaller volume of reagents</a:t>
            </a:r>
          </a:p>
          <a:p>
            <a:r>
              <a:rPr lang="en-IN" dirty="0"/>
              <a:t>• More sensitive than slide technique</a:t>
            </a:r>
          </a:p>
        </p:txBody>
      </p:sp>
    </p:spTree>
    <p:extLst>
      <p:ext uri="{BB962C8B-B14F-4D97-AF65-F5344CB8AC3E}">
        <p14:creationId xmlns:p14="http://schemas.microsoft.com/office/powerpoint/2010/main" val="397464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GROUPING BY TUBE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u="sng" dirty="0">
                <a:solidFill>
                  <a:schemeClr val="accent2"/>
                </a:solidFill>
              </a:rPr>
              <a:t>Samples</a:t>
            </a:r>
          </a:p>
          <a:p>
            <a:r>
              <a:rPr lang="en-IN" dirty="0"/>
              <a:t>CPDA anti coagulated Blood samples collected from </a:t>
            </a:r>
            <a:r>
              <a:rPr lang="en-IN" dirty="0" smtClean="0"/>
              <a:t>any source</a:t>
            </a:r>
            <a:r>
              <a:rPr lang="en-IN" dirty="0"/>
              <a:t>.</a:t>
            </a:r>
          </a:p>
          <a:p>
            <a:r>
              <a:rPr lang="en-IN" b="1" u="sng" dirty="0">
                <a:solidFill>
                  <a:schemeClr val="accent2"/>
                </a:solidFill>
              </a:rPr>
              <a:t>Reagents required for tube method</a:t>
            </a:r>
          </a:p>
          <a:p>
            <a:r>
              <a:rPr lang="en-IN" dirty="0"/>
              <a:t>• Working standardised Monoclonal antisera (</a:t>
            </a:r>
            <a:r>
              <a:rPr lang="en-IN" dirty="0" smtClean="0"/>
              <a:t>Anti A</a:t>
            </a:r>
            <a:r>
              <a:rPr lang="en-IN" dirty="0"/>
              <a:t>, Anti </a:t>
            </a:r>
            <a:r>
              <a:rPr lang="en-IN" dirty="0" err="1" smtClean="0"/>
              <a:t>B,Anti</a:t>
            </a:r>
            <a:r>
              <a:rPr lang="en-IN" dirty="0" smtClean="0"/>
              <a:t> </a:t>
            </a:r>
            <a:r>
              <a:rPr lang="en-IN" dirty="0"/>
              <a:t>A,B)</a:t>
            </a:r>
          </a:p>
          <a:p>
            <a:r>
              <a:rPr lang="en-IN" dirty="0"/>
              <a:t>• </a:t>
            </a:r>
            <a:r>
              <a:rPr lang="en-IN" dirty="0" smtClean="0"/>
              <a:t>Anti A1 </a:t>
            </a:r>
            <a:r>
              <a:rPr lang="en-IN" dirty="0"/>
              <a:t>(Lectin) &amp; Anti H (Lectin)</a:t>
            </a:r>
          </a:p>
          <a:p>
            <a:r>
              <a:rPr lang="en-IN" dirty="0"/>
              <a:t>• Reagent cells (A </a:t>
            </a:r>
            <a:r>
              <a:rPr lang="en-IN" dirty="0" smtClean="0"/>
              <a:t>cells, B cells </a:t>
            </a:r>
            <a:r>
              <a:rPr lang="en-IN" dirty="0"/>
              <a:t>and O cells), 3% in </a:t>
            </a:r>
            <a:r>
              <a:rPr lang="en-IN" dirty="0" smtClean="0"/>
              <a:t>Normal Saline</a:t>
            </a:r>
            <a:r>
              <a:rPr lang="en-IN" dirty="0"/>
              <a:t>.</a:t>
            </a:r>
          </a:p>
          <a:p>
            <a:r>
              <a:rPr lang="en-IN" dirty="0"/>
              <a:t>• Test red </a:t>
            </a:r>
            <a:r>
              <a:rPr lang="en-IN" dirty="0" smtClean="0"/>
              <a:t>cells Samples </a:t>
            </a:r>
            <a:r>
              <a:rPr lang="en-IN" dirty="0"/>
              <a:t>from IRCS</a:t>
            </a:r>
          </a:p>
          <a:p>
            <a:r>
              <a:rPr lang="en-IN" dirty="0"/>
              <a:t>• Normal Saline (0.9%)</a:t>
            </a:r>
          </a:p>
        </p:txBody>
      </p:sp>
    </p:spTree>
    <p:extLst>
      <p:ext uri="{BB962C8B-B14F-4D97-AF65-F5344CB8AC3E}">
        <p14:creationId xmlns:p14="http://schemas.microsoft.com/office/powerpoint/2010/main" val="412083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Processing of blood samples</a:t>
            </a:r>
            <a:br>
              <a:rPr lang="en-IN" dirty="0"/>
            </a:br>
            <a:r>
              <a:rPr lang="en-IN" dirty="0"/>
              <a:t>Separation of RBC &amp;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• Allow all reagents to come </a:t>
            </a:r>
            <a:r>
              <a:rPr lang="en-IN" dirty="0" smtClean="0"/>
              <a:t>to Room Temperature</a:t>
            </a:r>
            <a:endParaRPr lang="en-IN" dirty="0"/>
          </a:p>
          <a:p>
            <a:r>
              <a:rPr lang="en-IN" dirty="0"/>
              <a:t>• Identify reagents RBC / blood samples to be used for </a:t>
            </a:r>
            <a:r>
              <a:rPr lang="en-IN" dirty="0" smtClean="0"/>
              <a:t>reverse grouping</a:t>
            </a:r>
            <a:endParaRPr lang="en-IN" dirty="0"/>
          </a:p>
          <a:p>
            <a:r>
              <a:rPr lang="en-IN" dirty="0"/>
              <a:t>• Fill in </a:t>
            </a:r>
            <a:r>
              <a:rPr lang="en-IN" dirty="0" err="1" smtClean="0"/>
              <a:t>proforma</a:t>
            </a:r>
            <a:r>
              <a:rPr lang="en-IN" dirty="0" smtClean="0"/>
              <a:t>.</a:t>
            </a:r>
          </a:p>
          <a:p>
            <a:r>
              <a:rPr lang="en-IN" b="1" u="sng" dirty="0" smtClean="0">
                <a:solidFill>
                  <a:schemeClr val="accent2"/>
                </a:solidFill>
              </a:rPr>
              <a:t>Processing</a:t>
            </a:r>
          </a:p>
          <a:p>
            <a:r>
              <a:rPr lang="en-IN" dirty="0"/>
              <a:t>Centrifuge at 1000 rpm for 1 min at R.T using clean pipette </a:t>
            </a:r>
            <a:r>
              <a:rPr lang="en-IN" dirty="0" smtClean="0"/>
              <a:t>tip, aspirate </a:t>
            </a:r>
            <a:r>
              <a:rPr lang="en-IN" dirty="0"/>
              <a:t>plasma gently without disturbing settled cells </a:t>
            </a:r>
            <a:r>
              <a:rPr lang="en-IN" dirty="0" smtClean="0"/>
              <a:t>and transfer </a:t>
            </a:r>
            <a:r>
              <a:rPr lang="en-IN" dirty="0"/>
              <a:t>to a </a:t>
            </a:r>
            <a:r>
              <a:rPr lang="en-IN" dirty="0" err="1"/>
              <a:t>labeled</a:t>
            </a:r>
            <a:r>
              <a:rPr lang="en-IN" dirty="0"/>
              <a:t> clean test tube for reverse grouping</a:t>
            </a:r>
          </a:p>
        </p:txBody>
      </p:sp>
    </p:spTree>
    <p:extLst>
      <p:ext uri="{BB962C8B-B14F-4D97-AF65-F5344CB8AC3E}">
        <p14:creationId xmlns:p14="http://schemas.microsoft.com/office/powerpoint/2010/main" val="10850428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732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Facet</vt:lpstr>
      <vt:lpstr> Blood Grouping Techniques  Part -1 </vt:lpstr>
      <vt:lpstr>PowerPoint Presentation</vt:lpstr>
      <vt:lpstr>Slide or Tile Method</vt:lpstr>
      <vt:lpstr>Microplate Technique</vt:lpstr>
      <vt:lpstr>Advantage of microplate ABO Grouping</vt:lpstr>
      <vt:lpstr>Advantage of microplate ABO Grouping</vt:lpstr>
      <vt:lpstr>Tube Method: Advantage of tube Method</vt:lpstr>
      <vt:lpstr>GROUPING BY TUBE METHOD</vt:lpstr>
      <vt:lpstr>Processing of blood samples Separation of RBC &amp; Plasma</vt:lpstr>
      <vt:lpstr>Preparation of cell Suspension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Grouping Techniques</dc:title>
  <dc:creator>admin</dc:creator>
  <cp:lastModifiedBy>admin</cp:lastModifiedBy>
  <cp:revision>5</cp:revision>
  <dcterms:created xsi:type="dcterms:W3CDTF">2021-11-18T08:48:29Z</dcterms:created>
  <dcterms:modified xsi:type="dcterms:W3CDTF">2021-11-18T09:11:09Z</dcterms:modified>
</cp:coreProperties>
</file>