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67" r:id="rId6"/>
    <p:sldId id="274" r:id="rId7"/>
    <p:sldId id="271" r:id="rId8"/>
    <p:sldId id="272" r:id="rId9"/>
    <p:sldId id="273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9822" autoAdjust="0"/>
  </p:normalViewPr>
  <p:slideViewPr>
    <p:cSldViewPr>
      <p:cViewPr>
        <p:scale>
          <a:sx n="66" d="100"/>
          <a:sy n="66" d="100"/>
        </p:scale>
        <p:origin x="-14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121D6-C10D-42A1-A210-F8D0D471BD03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EC708-96F8-440B-B4F6-0FEE77E2B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3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8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7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2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0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343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Gyroscope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88758" y="472284"/>
            <a:ext cx="1819141" cy="1681164"/>
          </a:xfrm>
          <a:prstGeom prst="ellipse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993042" y="1396886"/>
            <a:ext cx="1371600" cy="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006888" y="132183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1052608" y="104985"/>
            <a:ext cx="0" cy="128016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62200" y="1224390"/>
            <a:ext cx="38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098328" y="3385"/>
            <a:ext cx="36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237853" y="3653274"/>
            <a:ext cx="104524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69955" y="3695467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237853" y="2968853"/>
            <a:ext cx="1045249" cy="684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69249" y="2764635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/>
              <a:t>f</a:t>
            </a:r>
            <a:endParaRPr lang="en-US" dirty="0"/>
          </a:p>
        </p:txBody>
      </p:sp>
      <p:sp>
        <p:nvSpPr>
          <p:cNvPr id="83" name="Arc 82"/>
          <p:cNvSpPr/>
          <p:nvPr/>
        </p:nvSpPr>
        <p:spPr>
          <a:xfrm rot="1028348">
            <a:off x="410619" y="3359172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95127" y="3314656"/>
            <a:ext cx="512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r>
              <a:rPr lang="ka-GE" sz="1200" dirty="0" smtClean="0">
                <a:latin typeface="Calibri"/>
                <a:cs typeface="Calibri"/>
              </a:rPr>
              <a:t>Ⴔ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53403" y="3652990"/>
            <a:ext cx="1710316" cy="16385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37853" y="2389215"/>
            <a:ext cx="0" cy="128016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15353" y="3996722"/>
            <a:ext cx="1132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en-US" dirty="0" smtClean="0"/>
              <a:t>  =  I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063720" y="3484709"/>
            <a:ext cx="37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6200" y="4278868"/>
            <a:ext cx="298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f</a:t>
            </a:r>
            <a:r>
              <a:rPr lang="en-US" dirty="0" smtClean="0"/>
              <a:t>  =  I</a:t>
            </a:r>
            <a:r>
              <a:rPr lang="el-GR" dirty="0" smtClean="0"/>
              <a:t>ω</a:t>
            </a:r>
            <a:r>
              <a:rPr lang="en-US" dirty="0" smtClean="0"/>
              <a:t>( </a:t>
            </a:r>
            <a:r>
              <a:rPr lang="en-US" dirty="0" err="1" smtClean="0"/>
              <a:t>cos</a:t>
            </a:r>
            <a:r>
              <a:rPr lang="en-US" dirty="0" smtClean="0"/>
              <a:t>(d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</a:t>
            </a:r>
            <a:r>
              <a:rPr lang="en-US" dirty="0" smtClean="0"/>
              <a:t> i + Sin(d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)j 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5757" y="4567315"/>
            <a:ext cx="4232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f</a:t>
            </a:r>
            <a:r>
              <a:rPr lang="en-US" dirty="0" smtClean="0"/>
              <a:t>  - L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I</a:t>
            </a:r>
            <a:r>
              <a:rPr lang="el-GR" dirty="0" smtClean="0"/>
              <a:t>ω</a:t>
            </a:r>
            <a:r>
              <a:rPr lang="en-US" dirty="0" smtClean="0"/>
              <a:t>( </a:t>
            </a:r>
            <a:r>
              <a:rPr lang="en-US" dirty="0" err="1" smtClean="0"/>
              <a:t>cos</a:t>
            </a:r>
            <a:r>
              <a:rPr lang="en-US" dirty="0" smtClean="0"/>
              <a:t>(d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</a:t>
            </a:r>
            <a:r>
              <a:rPr lang="en-US" dirty="0" smtClean="0"/>
              <a:t> i + Sin(d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)j ) – I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Calibri"/>
                <a:cs typeface="Calibri"/>
              </a:rPr>
              <a:t>  i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-41879" y="5265172"/>
            <a:ext cx="4232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f</a:t>
            </a:r>
            <a:r>
              <a:rPr lang="en-US" dirty="0" smtClean="0"/>
              <a:t>  - L</a:t>
            </a:r>
            <a:r>
              <a:rPr lang="en-US" baseline="-25000" dirty="0" smtClean="0"/>
              <a:t>i</a:t>
            </a:r>
            <a:r>
              <a:rPr lang="en-US" dirty="0" smtClean="0"/>
              <a:t> =  I</a:t>
            </a:r>
            <a:r>
              <a:rPr lang="el-GR" dirty="0" smtClean="0"/>
              <a:t>ω</a:t>
            </a:r>
            <a:r>
              <a:rPr lang="en-US" dirty="0" smtClean="0"/>
              <a:t>( i + (d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)j ) – I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Calibri"/>
                <a:cs typeface="Calibri"/>
              </a:rPr>
              <a:t>  I</a:t>
            </a: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      = I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Calibri"/>
                <a:cs typeface="Calibri"/>
              </a:rPr>
              <a:t> d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 j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55029" y="5865336"/>
            <a:ext cx="18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f</a:t>
            </a:r>
            <a:r>
              <a:rPr lang="en-US" dirty="0" smtClean="0"/>
              <a:t>  - L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latin typeface="Calibri"/>
                <a:cs typeface="Calibri"/>
              </a:rPr>
              <a:t> I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Calibri"/>
                <a:cs typeface="Calibri"/>
              </a:rPr>
              <a:t> d</a:t>
            </a:r>
            <a:r>
              <a:rPr lang="ka-GE" dirty="0" smtClean="0">
                <a:latin typeface="Calibri"/>
                <a:cs typeface="Calibri"/>
              </a:rPr>
              <a:t>Ⴔ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4122" y="618386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cs typeface="Calibri"/>
              </a:rPr>
              <a:t>d</a:t>
            </a:r>
            <a:r>
              <a:rPr lang="en-US" dirty="0" err="1" smtClean="0">
                <a:latin typeface="Calibri"/>
                <a:cs typeface="Calibri"/>
              </a:rPr>
              <a:t>t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460903" y="618386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cs typeface="Calibri"/>
              </a:rPr>
              <a:t>d</a:t>
            </a:r>
            <a:r>
              <a:rPr lang="en-US" dirty="0" err="1" smtClean="0">
                <a:latin typeface="Calibri"/>
                <a:cs typeface="Calibri"/>
              </a:rPr>
              <a:t>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1228" y="6234668"/>
            <a:ext cx="513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1043810" y="6183868"/>
            <a:ext cx="713667" cy="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292891" y="33975"/>
            <a:ext cx="2106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Torque= </a:t>
            </a:r>
            <a:r>
              <a:rPr lang="en-US" dirty="0" smtClean="0">
                <a:latin typeface="Calibri"/>
                <a:cs typeface="Calibri"/>
              </a:rPr>
              <a:t> ( I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baseline="-25000" dirty="0" smtClean="0">
                <a:latin typeface="Calibri"/>
                <a:cs typeface="Calibri"/>
              </a:rPr>
              <a:t>p</a:t>
            </a:r>
            <a:r>
              <a:rPr lang="en-US" dirty="0" smtClean="0">
                <a:latin typeface="Calibri"/>
                <a:cs typeface="Calibri"/>
              </a:rPr>
              <a:t> )</a:t>
            </a:r>
            <a:r>
              <a:rPr lang="en-US" baseline="-25000" dirty="0" smtClean="0">
                <a:latin typeface="Calibri"/>
                <a:cs typeface="Calibri"/>
              </a:rPr>
              <a:t>  </a:t>
            </a:r>
            <a:r>
              <a:rPr lang="en-US" dirty="0" smtClean="0">
                <a:cs typeface="Calibri"/>
              </a:rPr>
              <a:t>j</a:t>
            </a:r>
            <a:endParaRPr lang="en-US" dirty="0"/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6022" y="33974"/>
            <a:ext cx="20452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352588"/>
            <a:ext cx="3038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46331" y="2293890"/>
            <a:ext cx="36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5562600" y="3385"/>
            <a:ext cx="0" cy="3407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59965" y="680306"/>
            <a:ext cx="256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498849" y="2141278"/>
            <a:ext cx="1371600" cy="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3507615" y="849377"/>
            <a:ext cx="0" cy="128016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70449" y="1968782"/>
            <a:ext cx="38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048000" y="2395303"/>
            <a:ext cx="227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Spin axis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522376" y="680306"/>
            <a:ext cx="36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062907" y="2764635"/>
            <a:ext cx="2557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Y = Active Gyroscopic</a:t>
            </a:r>
          </a:p>
          <a:p>
            <a:pPr algn="just"/>
            <a:r>
              <a:rPr lang="en-US" dirty="0" smtClean="0"/>
              <a:t>     couple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3059965" y="3429000"/>
            <a:ext cx="2502635" cy="3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9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362200"/>
            <a:ext cx="35814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/>
              <a:t>Numerical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07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Numerical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220200" cy="6096000"/>
          </a:xfrm>
        </p:spPr>
        <p:txBody>
          <a:bodyPr>
            <a:normAutofit fontScale="40000" lnSpcReduction="20000"/>
          </a:bodyPr>
          <a:lstStyle/>
          <a:p>
            <a:pPr marL="457200" indent="-457200" algn="just">
              <a:lnSpc>
                <a:spcPct val="170000"/>
              </a:lnSpc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turbine rotor of a ship has a mass of 2.2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and rotates at 180 rpm clockwise when viewed from the aft. Radius of gyration k = 320 mm, find (i) The ship turns at a radius of 250 m with a speed of 25 km/h. Find gyroscopic couple.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Gyroscopic couple = I * </a:t>
            </a:r>
            <a:r>
              <a:rPr lang="el-GR" sz="3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l-GR" sz="3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Mass moment of inertia (I) = m*k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( k = radius of gyration)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I   = 2200 kg * (0.32)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I    = 225.28 kg – m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Angular velocity of spin (</a:t>
            </a:r>
            <a:r>
              <a:rPr lang="el-GR" sz="3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 = (2*3.14* N)/60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=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(2*3.14*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180)/60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= 18.85 rad/sec.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Angular velocity of precision (</a:t>
            </a:r>
            <a:r>
              <a:rPr lang="el-GR" sz="3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) = velocity of ship (v) / radius (R)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= (25*1000)/ (250* 3600)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= 0.03 rad/sec.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Gyroscopic couple =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 * </a:t>
            </a:r>
            <a:r>
              <a:rPr lang="el-GR" sz="3400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l-GR" sz="3400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     = 225.28 * 18.85 * 0.03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                    C  = 127.4 N-m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8674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Concept of angular momentum (L).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Rate of change of angular momentum.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Gyroscopic Couple.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Gyroscopic Couple effect in a ship.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Gyroscopic effect in a aero plane.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momentum (L)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Angular momentum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(L):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If a circular disc rotating about an axis passing through center of disc and perpendicular to  circular plane.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9231" y="3691583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19311" y="3145304"/>
            <a:ext cx="133350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71911" y="3234383"/>
            <a:ext cx="914400" cy="9144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23752" y="3695017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251871" y="3695017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05111" y="363899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4811" y="253570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6716" y="349403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5069" y="3080909"/>
            <a:ext cx="91440" cy="89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83391" y="3189843"/>
            <a:ext cx="91440" cy="89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40266" y="4198044"/>
            <a:ext cx="91440" cy="89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7271" y="290489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467" y="404503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83391" y="4104243"/>
            <a:ext cx="91440" cy="89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76874" y="298532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16154" y="40839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8311" y="459639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Front view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8383" y="459639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Side view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505111" y="2720370"/>
            <a:ext cx="0" cy="958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5086" y="2394972"/>
            <a:ext cx="228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Axis of rotation (Spin)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rc 29"/>
          <p:cNvSpPr/>
          <p:nvPr/>
        </p:nvSpPr>
        <p:spPr>
          <a:xfrm rot="13901000">
            <a:off x="1243926" y="3302523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2754791" y="3531123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711432" y="331058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8499" y="39561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76200" y="5214372"/>
            <a:ext cx="448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is angular velocity of rotor.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Sense of rotation is anticlockwise direction.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Axis of rotation about z-axis.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velocity is vector quantity.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0" y="2394972"/>
            <a:ext cx="44196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1356360" y="3811655"/>
            <a:ext cx="61264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652" y="5194322"/>
            <a:ext cx="44196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4572000" y="81792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Mass moment of inertia o f rotor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(I):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Mass moment of inertia about axis of rotation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rotor is I.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circular disc,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err="1" smtClean="0">
                <a:latin typeface="Times New Roman" pitchFamily="18" charset="0"/>
                <a:cs typeface="Times New Roman" pitchFamily="18" charset="0"/>
              </a:rPr>
              <a:t>zz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595379" y="2398192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670396" y="23738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22884" y="2028860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 R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30681" y="2362200"/>
            <a:ext cx="44805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= Mass of rotor.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= Radius of rotor.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radius of gyration of rotor is k, then mass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Moment of inertia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zz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m 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: Kg -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467252" y="4444556"/>
            <a:ext cx="46634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467252" y="4343400"/>
            <a:ext cx="46767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Angular momentum  about axis of rotation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 = Mass moment of inertia * Angular velocity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 = I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Direction of angular momentum is same as direction of angular velocity.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: kg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sec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480131" y="4866279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467252" y="5284842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54958" y="5322405"/>
            <a:ext cx="182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534400" y="4472257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Velocity representation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2656" y="3709275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52736" y="3162996"/>
            <a:ext cx="133350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38536" y="3696237"/>
            <a:ext cx="58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rc 29"/>
          <p:cNvSpPr/>
          <p:nvPr/>
        </p:nvSpPr>
        <p:spPr>
          <a:xfrm rot="13901000">
            <a:off x="1977351" y="3320215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981924" y="397381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73668"/>
            <a:ext cx="477376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Representation of angular velocity in vector form:</a:t>
            </a: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Sense of rotation : Anticlockwise direction.</a:t>
            </a: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Axis of rotation : + z – axis</a:t>
            </a: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Magnitude of angular speed : </a:t>
            </a:r>
            <a:r>
              <a:rPr lang="el-GR" sz="17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(rad/s)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912656" y="5040868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467136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2224" y="3723442"/>
            <a:ext cx="58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545080" y="5148260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19600" y="773668"/>
            <a:ext cx="0" cy="608433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19600" y="773668"/>
            <a:ext cx="477376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Representation of angular velocity in vector form:</a:t>
            </a: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Sense of rotation : Clockwise direction.</a:t>
            </a: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Axis of rotation : - z – axis</a:t>
            </a: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Magnitude of angular speed : </a:t>
            </a:r>
            <a:r>
              <a:rPr lang="el-GR" sz="17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(rad/s)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532120" y="3681509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172200" y="3135230"/>
            <a:ext cx="133350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58000" y="3668471"/>
            <a:ext cx="58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Arc 56"/>
          <p:cNvSpPr/>
          <p:nvPr/>
        </p:nvSpPr>
        <p:spPr>
          <a:xfrm rot="13901000">
            <a:off x="6596815" y="3292449"/>
            <a:ext cx="914400" cy="914400"/>
          </a:xfrm>
          <a:prstGeom prst="arc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743700" y="31681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41688" y="3695676"/>
            <a:ext cx="58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5499535" y="4874309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57409" y="48743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516880" y="4981701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12656" y="5867400"/>
            <a:ext cx="1567359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548461" y="588879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561340" y="5931795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11060" y="5824403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468934" y="587591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494692" y="5931795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5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Axis of precession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1668" y="2316485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81748" y="1770206"/>
            <a:ext cx="133350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34348" y="1859285"/>
            <a:ext cx="914400" cy="9144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6189" y="2319919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214308" y="2319919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67548" y="226389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77248" y="116060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89153" y="211894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945828" y="1814745"/>
            <a:ext cx="91440" cy="89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45828" y="2729145"/>
            <a:ext cx="91440" cy="89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39311" y="161022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78591" y="270886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Arc 70"/>
          <p:cNvSpPr/>
          <p:nvPr/>
        </p:nvSpPr>
        <p:spPr>
          <a:xfrm rot="13901000">
            <a:off x="1206363" y="1927425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/>
          <p:nvPr/>
        </p:nvSpPr>
        <p:spPr>
          <a:xfrm>
            <a:off x="2717228" y="2156025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673869" y="193548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10936" y="2581028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345503" y="1776402"/>
            <a:ext cx="100584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34123" y="97594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Arc 76"/>
          <p:cNvSpPr/>
          <p:nvPr/>
        </p:nvSpPr>
        <p:spPr>
          <a:xfrm rot="7778850">
            <a:off x="391223" y="782081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075199" y="1193099"/>
            <a:ext cx="50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-22322" y="3216475"/>
            <a:ext cx="57991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axis of  precision.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Axis of precession is rotation of rotor about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y-axis.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>
            <a:off x="4572000" y="762000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22322" y="4419600"/>
            <a:ext cx="4594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0" y="4415971"/>
            <a:ext cx="4594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0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of angular momentum (L)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4320" y="2450375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14400" y="1904096"/>
            <a:ext cx="133350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600200" y="239778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Arc 70"/>
          <p:cNvSpPr/>
          <p:nvPr/>
        </p:nvSpPr>
        <p:spPr>
          <a:xfrm rot="13901000">
            <a:off x="1148083" y="2101015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219200" y="26670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478155" y="1910292"/>
            <a:ext cx="100584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66775" y="110983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Arc 76"/>
          <p:cNvSpPr/>
          <p:nvPr/>
        </p:nvSpPr>
        <p:spPr>
          <a:xfrm rot="7778850">
            <a:off x="487249" y="872360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207851" y="1326989"/>
            <a:ext cx="50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156" y="803284"/>
            <a:ext cx="149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 = t sec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78996" y="2873794"/>
            <a:ext cx="155448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V="1">
            <a:off x="1847476" y="2113950"/>
            <a:ext cx="146304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94839" y="279652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64696" y="106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78996" y="2873794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596168" y="1817414"/>
            <a:ext cx="1498671" cy="1028056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596168" y="2362609"/>
            <a:ext cx="747189" cy="4828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087218" y="1594111"/>
            <a:ext cx="44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z'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rc 14"/>
          <p:cNvSpPr/>
          <p:nvPr/>
        </p:nvSpPr>
        <p:spPr>
          <a:xfrm rot="1610474">
            <a:off x="2669736" y="2546112"/>
            <a:ext cx="457200" cy="457200"/>
          </a:xfrm>
          <a:prstGeom prst="arc">
            <a:avLst/>
          </a:prstGeom>
          <a:solidFill>
            <a:schemeClr val="bg1"/>
          </a:solidFill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59616" y="2492923"/>
            <a:ext cx="50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a-GE" dirty="0" smtClean="0">
                <a:latin typeface="Calibri"/>
                <a:cs typeface="Calibri"/>
              </a:rPr>
              <a:t>Ⴔ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300866" y="3962400"/>
                <a:ext cx="1470660" cy="773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Ⴔ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=   </a:t>
                </a:r>
                <a:r>
                  <a:rPr lang="el-GR" dirty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866" y="3962400"/>
                <a:ext cx="1470660" cy="773481"/>
              </a:xfrm>
              <a:prstGeom prst="rect">
                <a:avLst/>
              </a:prstGeom>
              <a:blipFill rotWithShape="1">
                <a:blip r:embed="rId2"/>
                <a:stretch>
                  <a:fillRect l="-3306" b="-11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301777" y="4419600"/>
                <a:ext cx="14706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ka-GE" b="0" i="1" smtClean="0">
                        <a:latin typeface="Cambria Math"/>
                      </a:rPr>
                      <m:t>Ⴔ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=   </a:t>
                </a:r>
                <a:r>
                  <a:rPr lang="el-GR" dirty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p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dt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777" y="4419600"/>
                <a:ext cx="147066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373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2247468" y="777526"/>
            <a:ext cx="0" cy="24688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1134998" y="2118717"/>
            <a:ext cx="0" cy="228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9423" y="792837"/>
            <a:ext cx="0" cy="24688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>
            <a:off x="1134998" y="-339716"/>
            <a:ext cx="0" cy="228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62040" y="762000"/>
            <a:ext cx="1896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 = t + </a:t>
            </a:r>
            <a:r>
              <a:rPr lang="en-US" dirty="0" err="1" smtClean="0"/>
              <a:t>dt</a:t>
            </a:r>
            <a:r>
              <a:rPr lang="en-US" dirty="0" smtClean="0"/>
              <a:t> sec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2248437" y="777526"/>
            <a:ext cx="0" cy="24688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>
            <a:off x="3395468" y="2158545"/>
            <a:ext cx="0" cy="228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38468" y="777526"/>
            <a:ext cx="0" cy="24688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>
            <a:off x="3395468" y="-339716"/>
            <a:ext cx="0" cy="228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52468" y="3301545"/>
            <a:ext cx="0" cy="1463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38468" y="3301545"/>
            <a:ext cx="0" cy="1463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79618" y="3301545"/>
            <a:ext cx="2043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z‘ is axis of spin at    time t = t + </a:t>
            </a:r>
            <a:r>
              <a:rPr lang="en-US" dirty="0" err="1" smtClean="0"/>
              <a:t>dt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247468" y="3261718"/>
            <a:ext cx="0" cy="731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637" y="3261718"/>
            <a:ext cx="0" cy="731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3087" y="3327165"/>
            <a:ext cx="2043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 is axis of spin at    time t = t sec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 rot="16200000">
            <a:off x="3415972" y="3617197"/>
            <a:ext cx="0" cy="228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>
            <a:off x="1143000" y="2804876"/>
            <a:ext cx="0" cy="228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66475" y="1854729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452275" y="188650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5765213" y="1371868"/>
            <a:ext cx="747189" cy="4828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 85"/>
          <p:cNvSpPr/>
          <p:nvPr/>
        </p:nvSpPr>
        <p:spPr>
          <a:xfrm rot="1610474">
            <a:off x="5845064" y="1548855"/>
            <a:ext cx="457200" cy="457200"/>
          </a:xfrm>
          <a:prstGeom prst="arc">
            <a:avLst/>
          </a:prstGeom>
          <a:solidFill>
            <a:schemeClr val="bg1"/>
          </a:solidFill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259077" y="1100934"/>
            <a:ext cx="50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801894" y="1857856"/>
            <a:ext cx="128016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050500" y="167848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6200000" flipV="1">
            <a:off x="5315527" y="1431704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647159" y="71007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59076" y="1473584"/>
            <a:ext cx="50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a-GE" dirty="0" smtClean="0">
                <a:latin typeface="Calibri"/>
                <a:cs typeface="Calibri"/>
              </a:rPr>
              <a:t>Ⴔ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606343" y="3280998"/>
                <a:ext cx="607947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L</m:t>
                      </m:r>
                      <m:r>
                        <a:rPr lang="en-US" i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t</m:t>
                          </m:r>
                          <m:r>
                            <a:rPr lang="en-US" i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dt</m:t>
                          </m:r>
                          <m:r>
                            <a:rPr lang="en-US" i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L</m:t>
                      </m:r>
                      <m:r>
                        <a:rPr lang="en-US" i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t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i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Iω</m:t>
                      </m:r>
                      <m:r>
                        <a:rPr lang="en-US" i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d</m:t>
                              </m:r>
                              <m:r>
                                <a:rPr lang="en-US" i="0">
                                  <a:latin typeface="Cambria Math"/>
                                </a:rPr>
                                <m:t>Ⴔ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i</m:t>
                          </m:r>
                          <m:r>
                            <a:rPr lang="en-US" i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d</m:t>
                              </m:r>
                              <m:r>
                                <a:rPr lang="en-US" i="0">
                                  <a:latin typeface="Cambria Math"/>
                                </a:rPr>
                                <m:t>Ⴔ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k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Iω</m:t>
                      </m:r>
                      <m:r>
                        <a:rPr lang="en-US" i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k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343" y="3280998"/>
                <a:ext cx="607947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03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37857" y="2895600"/>
                <a:ext cx="329184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𝐿</m:t>
                      </m:r>
                      <m:r>
                        <a:rPr lang="en-US" sz="140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𝑡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𝑑𝑡</m:t>
                          </m:r>
                          <m:r>
                            <a:rPr lang="en-US" sz="1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𝐼</m:t>
                      </m:r>
                      <m:r>
                        <a:rPr lang="en-US" sz="1400" i="1">
                          <a:latin typeface="Cambria Math"/>
                        </a:rPr>
                        <m:t>𝜔</m:t>
                      </m:r>
                      <m:r>
                        <a:rPr lang="en-US" sz="14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𝑆𝑖𝑛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Ⴔ</m:t>
                              </m:r>
                            </m:e>
                          </m:d>
                          <m:r>
                            <a:rPr lang="en-US" sz="1400" i="1">
                              <a:latin typeface="Cambria Math"/>
                            </a:rPr>
                            <m:t>𝑖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𝐶𝑜𝑠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Ⴔ</m:t>
                              </m:r>
                            </m:e>
                          </m:d>
                          <m:r>
                            <a:rPr lang="en-US" sz="1400" i="1">
                              <a:latin typeface="Cambria Math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857" y="2895600"/>
                <a:ext cx="3291840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92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06343" y="2557115"/>
                <a:ext cx="11887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𝐿</m:t>
                      </m:r>
                      <m:r>
                        <a:rPr lang="en-US" sz="14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𝐼</m:t>
                      </m:r>
                      <m:r>
                        <a:rPr lang="en-US" sz="1400" i="1">
                          <a:latin typeface="Cambria Math"/>
                        </a:rPr>
                        <m:t>𝜔</m:t>
                      </m:r>
                      <m:r>
                        <a:rPr lang="en-US" sz="1400" i="1">
                          <a:latin typeface="Cambria Math"/>
                        </a:rPr>
                        <m:t> </m:t>
                      </m:r>
                      <m:r>
                        <a:rPr lang="en-US" sz="1400" i="1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343" y="2557115"/>
                <a:ext cx="1188720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4626937" y="4208090"/>
                <a:ext cx="6079472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For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small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time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dt</m:t>
                      </m:r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/>
                      </a:rPr>
                      <m:t>d</m:t>
                    </m:r>
                    <m:r>
                      <a:rPr lang="en-US" i="0">
                        <a:latin typeface="Cambria Math"/>
                      </a:rPr>
                      <m:t>Ⴔ</m:t>
                    </m:r>
                  </m:oMath>
                </a14:m>
                <a:r>
                  <a:rPr lang="en-US" b="0" dirty="0" smtClean="0">
                    <a:latin typeface="Times New Roman" pitchFamily="18" charset="0"/>
                    <a:cs typeface="Times New Roman" pitchFamily="18" charset="0"/>
                  </a:rPr>
                  <a:t> is small,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/>
                      </a:rPr>
                      <m:t>Sin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d</m:t>
                        </m:r>
                        <m:r>
                          <a:rPr lang="en-US" i="0">
                            <a:latin typeface="Cambria Math"/>
                          </a:rPr>
                          <m:t>Ⴔ</m:t>
                        </m:r>
                      </m:e>
                    </m:d>
                  </m:oMath>
                </a14:m>
                <a:r>
                  <a:rPr lang="en-US" b="0" dirty="0" smtClean="0">
                    <a:latin typeface="Times New Roman" pitchFamily="18" charset="0"/>
                    <a:cs typeface="Times New Roman" pitchFamily="18" charset="0"/>
                  </a:rPr>
                  <a:t>  = d</a:t>
                </a:r>
                <a:r>
                  <a:rPr lang="ka-GE" b="0" dirty="0" smtClean="0">
                    <a:latin typeface="Calibri"/>
                    <a:cs typeface="Times New Roman" pitchFamily="18" charset="0"/>
                  </a:rPr>
                  <a:t>Ⴔ</a:t>
                </a:r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d</m:t>
                        </m:r>
                        <m:r>
                          <a:rPr lang="en-US" i="0">
                            <a:latin typeface="Cambria Math"/>
                          </a:rPr>
                          <m:t>Ⴔ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=  1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937" y="4208090"/>
                <a:ext cx="6079472" cy="1338828"/>
              </a:xfrm>
              <a:prstGeom prst="rect">
                <a:avLst/>
              </a:prstGeom>
              <a:blipFill rotWithShape="1">
                <a:blip r:embed="rId7"/>
                <a:stretch>
                  <a:fillRect l="-802" b="-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37857" y="6019800"/>
                <a:ext cx="1747401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/>
                        </a:rPr>
                        <m:t>Iω</m:t>
                      </m:r>
                      <m:r>
                        <a:rPr lang="en-US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l-GR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ω</m:t>
                              </m:r>
                              <m:r>
                                <m:rPr>
                                  <m:nor/>
                                </m:rPr>
                                <a:rPr lang="en-US" baseline="-250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p</m:t>
                              </m:r>
                              <m:r>
                                <m:rPr>
                                  <m:nor/>
                                </m:rPr>
                                <a:rPr lang="en-US" baseline="-250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dt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i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857" y="6019800"/>
                <a:ext cx="1747401" cy="404983"/>
              </a:xfrm>
              <a:prstGeom prst="rect">
                <a:avLst/>
              </a:prstGeom>
              <a:blipFill rotWithShape="1">
                <a:blip r:embed="rId8"/>
                <a:stretch>
                  <a:fillRect t="-3030" r="-2448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505370" y="6424783"/>
                <a:ext cx="417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dt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370" y="6424783"/>
                <a:ext cx="41710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884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4953000" y="6424783"/>
            <a:ext cx="142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97415" y="5121724"/>
                <a:ext cx="41771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𝐆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𝐲𝐫𝐨𝐬𝐨𝐜𝐨𝐩𝐢𝐜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𝐜𝐨𝐮𝐩𝐥𝐞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𝐈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𝛚</m:t>
                      </m:r>
                      <m:r>
                        <m:rPr>
                          <m:nor/>
                        </m:rPr>
                        <a:rPr lang="el-GR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ω</m:t>
                      </m:r>
                      <m:r>
                        <m:rPr>
                          <m:nor/>
                        </m:rPr>
                        <a:rPr lang="en-US" sz="2400" b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p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15" y="5121724"/>
                <a:ext cx="4177169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47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8123" y="5856552"/>
                <a:ext cx="1570366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/>
                        </a:rPr>
                        <m:t>Iω</m:t>
                      </m:r>
                      <m:r>
                        <a:rPr lang="en-US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d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Ⴔ</m:t>
                              </m:r>
                            </m:e>
                          </m:d>
                          <m:r>
                            <a:rPr lang="en-US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23" y="5856552"/>
                <a:ext cx="1570366" cy="404983"/>
              </a:xfrm>
              <a:prstGeom prst="rect">
                <a:avLst/>
              </a:prstGeom>
              <a:blipFill rotWithShape="1">
                <a:blip r:embed="rId11"/>
                <a:stretch>
                  <a:fillRect t="-3030" r="-2713"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4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67059" y="1066800"/>
            <a:ext cx="4572000" cy="4572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PROBLEM: Suppose a ship is moving in sea. At any instant of time it make a left turn with radius of curvature R.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53059" y="5334000"/>
            <a:ext cx="218941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4"/>
          </p:cNvCxnSpPr>
          <p:nvPr/>
        </p:nvCxnSpPr>
        <p:spPr>
          <a:xfrm>
            <a:off x="4353059" y="5638800"/>
            <a:ext cx="12095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3588271">
            <a:off x="4944413" y="5219699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93434" y="5903889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20573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VIEW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6211669"/>
            <a:ext cx="3592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Rotor is rotating in anticlockwise direction.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5492233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62600" y="553087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</p:cNvCxnSpPr>
          <p:nvPr/>
        </p:nvCxnSpPr>
        <p:spPr>
          <a:xfrm flipH="1">
            <a:off x="4038600" y="6019800"/>
            <a:ext cx="423930" cy="515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05200" y="6534834"/>
            <a:ext cx="957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" y="573793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  = Angular momentum.</a:t>
            </a:r>
          </a:p>
          <a:p>
            <a:r>
              <a:rPr lang="en-US" dirty="0"/>
              <a:t> </a:t>
            </a:r>
            <a:r>
              <a:rPr lang="en-US" dirty="0" smtClean="0"/>
              <a:t>    = I 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I    = Mass moment of inertia about axis of spin.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200" y="579528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56523" y="4964668"/>
            <a:ext cx="830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= 0 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353059" y="3361815"/>
            <a:ext cx="3190741" cy="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307339" y="33113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90196" y="3001069"/>
            <a:ext cx="3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0"/>
          </p:cNvCxnSpPr>
          <p:nvPr/>
        </p:nvCxnSpPr>
        <p:spPr>
          <a:xfrm flipV="1">
            <a:off x="4353059" y="646331"/>
            <a:ext cx="0" cy="2665042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47020" y="3195462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37416" y="371512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24437" y="6101225"/>
            <a:ext cx="182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26" idx="6"/>
            <a:endCxn id="4" idx="7"/>
          </p:cNvCxnSpPr>
          <p:nvPr/>
        </p:nvCxnSpPr>
        <p:spPr>
          <a:xfrm flipV="1">
            <a:off x="4398779" y="1736354"/>
            <a:ext cx="1570726" cy="1620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98445" y="2362057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2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76194" y="1066800"/>
            <a:ext cx="4572000" cy="4572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PROBLEM: Suppose a ship is moving in sea. At any instant of time it make a left turn with radius of curvature R.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-1800000">
            <a:off x="7107615" y="4977769"/>
            <a:ext cx="218941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17086" y="4385792"/>
            <a:ext cx="1362390" cy="957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2474224">
            <a:off x="7504269" y="4546600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93739" y="5264933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31738" y="646331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VIEW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53400" y="4024950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Axis of Spin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62335" y="4704550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/>
              <a:t>f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298020" y="4779451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573793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  = Angular momentum.</a:t>
            </a:r>
          </a:p>
          <a:p>
            <a:r>
              <a:rPr lang="en-US" dirty="0"/>
              <a:t> </a:t>
            </a:r>
            <a:r>
              <a:rPr lang="en-US" dirty="0" smtClean="0"/>
              <a:t>    = I 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I    = Mass moment of inertia about axis of spin.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200" y="579528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8261" y="5697765"/>
            <a:ext cx="130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= </a:t>
            </a:r>
            <a:r>
              <a:rPr lang="en-US" dirty="0" err="1" smtClean="0"/>
              <a:t>dt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062194" y="3361815"/>
            <a:ext cx="2576312" cy="1717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016474" y="33113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99331" y="3001069"/>
            <a:ext cx="3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0"/>
          </p:cNvCxnSpPr>
          <p:nvPr/>
        </p:nvCxnSpPr>
        <p:spPr>
          <a:xfrm flipV="1">
            <a:off x="6062194" y="646331"/>
            <a:ext cx="0" cy="2665042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677233" y="3218147"/>
            <a:ext cx="39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946551" y="371512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24437" y="6101225"/>
            <a:ext cx="182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3600000">
            <a:off x="5502586" y="4353400"/>
            <a:ext cx="2286000" cy="0"/>
          </a:xfrm>
          <a:prstGeom prst="straightConnector1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043519" y="3352800"/>
            <a:ext cx="0" cy="228600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7277368">
            <a:off x="5935686" y="3526390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31873" y="3954768"/>
            <a:ext cx="51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ka-GE" dirty="0" smtClean="0">
                <a:latin typeface="Calibri"/>
                <a:cs typeface="Calibri"/>
              </a:rPr>
              <a:t>Ⴔ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7217086" y="4636532"/>
            <a:ext cx="1045249" cy="684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13790" y="5634508"/>
            <a:ext cx="1045249" cy="169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47190" y="5697765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536414" y="5737935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47894" y="5334000"/>
            <a:ext cx="218941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1364" y="1524000"/>
            <a:ext cx="512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ka-GE" dirty="0" smtClean="0">
                <a:latin typeface="Calibri"/>
                <a:cs typeface="Calibri"/>
              </a:rPr>
              <a:t>Ⴔ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7437" y="1647897"/>
            <a:ext cx="112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l-GR" dirty="0" smtClean="0"/>
              <a:t>ω</a:t>
            </a:r>
            <a:r>
              <a:rPr lang="en-US" baseline="-25000" dirty="0" smtClean="0"/>
              <a:t>p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1"/>
          </p:cNvCxnSpPr>
          <p:nvPr/>
        </p:nvCxnSpPr>
        <p:spPr>
          <a:xfrm flipV="1">
            <a:off x="151364" y="1847165"/>
            <a:ext cx="42067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6200" y="1524000"/>
            <a:ext cx="1084580" cy="6575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0" y="989905"/>
            <a:ext cx="3431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p</a:t>
            </a:r>
            <a:r>
              <a:rPr lang="en-US" dirty="0" smtClean="0"/>
              <a:t> = angular velocity of precession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201498" y="4961607"/>
            <a:ext cx="104524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33600" y="5003800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201498" y="4277186"/>
            <a:ext cx="1045249" cy="684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32894" y="4072968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/>
              <a:t>f</a:t>
            </a:r>
            <a:endParaRPr lang="en-US" dirty="0"/>
          </a:p>
        </p:txBody>
      </p:sp>
      <p:sp>
        <p:nvSpPr>
          <p:cNvPr id="55" name="Arc 54"/>
          <p:cNvSpPr/>
          <p:nvPr/>
        </p:nvSpPr>
        <p:spPr>
          <a:xfrm rot="1028348">
            <a:off x="1374264" y="4667505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758772" y="4622989"/>
            <a:ext cx="512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r>
              <a:rPr lang="ka-GE" sz="1200" dirty="0" smtClean="0">
                <a:latin typeface="Calibri"/>
                <a:cs typeface="Calibri"/>
              </a:rPr>
              <a:t>Ⴔ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51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76194" y="1066800"/>
            <a:ext cx="4572000" cy="4572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PROBLEM: Suppose a ship is moving in sea. At any instant of time it make a left turn with radius of curvature 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31738" y="646331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VIEW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" y="573793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  = Angular momentum.</a:t>
            </a:r>
          </a:p>
          <a:p>
            <a:r>
              <a:rPr lang="en-US" dirty="0"/>
              <a:t> </a:t>
            </a:r>
            <a:r>
              <a:rPr lang="en-US" dirty="0" smtClean="0"/>
              <a:t>    = I 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I    = Mass moment of inertia about axis of spin.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200" y="579528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62194" y="3361815"/>
            <a:ext cx="2576312" cy="1717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016474" y="33113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99331" y="3001069"/>
            <a:ext cx="3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0"/>
          </p:cNvCxnSpPr>
          <p:nvPr/>
        </p:nvCxnSpPr>
        <p:spPr>
          <a:xfrm flipV="1">
            <a:off x="6062194" y="646331"/>
            <a:ext cx="0" cy="2665042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677233" y="3218147"/>
            <a:ext cx="39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946551" y="371512"/>
            <a:ext cx="118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24437" y="6101225"/>
            <a:ext cx="182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3600000">
            <a:off x="5502586" y="4353400"/>
            <a:ext cx="2286000" cy="0"/>
          </a:xfrm>
          <a:prstGeom prst="straightConnector1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043519" y="3352800"/>
            <a:ext cx="0" cy="228600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7277368">
            <a:off x="5935686" y="3526390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31873" y="3954768"/>
            <a:ext cx="512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r>
              <a:rPr lang="ka-GE" sz="1200" dirty="0" smtClean="0">
                <a:latin typeface="Calibri"/>
                <a:cs typeface="Calibri"/>
              </a:rPr>
              <a:t>Ⴔ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51364" y="1524000"/>
            <a:ext cx="512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ka-GE" dirty="0" smtClean="0">
                <a:latin typeface="Calibri"/>
                <a:cs typeface="Calibri"/>
              </a:rPr>
              <a:t>Ⴔ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7437" y="1647897"/>
            <a:ext cx="112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l-GR" dirty="0" smtClean="0"/>
              <a:t>ω</a:t>
            </a:r>
            <a:r>
              <a:rPr lang="en-US" baseline="-25000" dirty="0" smtClean="0"/>
              <a:t>p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1"/>
          </p:cNvCxnSpPr>
          <p:nvPr/>
        </p:nvCxnSpPr>
        <p:spPr>
          <a:xfrm flipV="1">
            <a:off x="151364" y="1847165"/>
            <a:ext cx="42067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6200" y="1524000"/>
            <a:ext cx="1084580" cy="6575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0" y="989905"/>
            <a:ext cx="3431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p</a:t>
            </a:r>
            <a:r>
              <a:rPr lang="en-US" dirty="0" smtClean="0"/>
              <a:t> = angular velocity of precession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201498" y="4961607"/>
            <a:ext cx="104524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33600" y="5003800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201498" y="4277186"/>
            <a:ext cx="1045249" cy="684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30444" y="5645150"/>
            <a:ext cx="6400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664635" y="5343268"/>
            <a:ext cx="552451" cy="31458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 rot="18265417">
            <a:off x="6436034" y="5554829"/>
            <a:ext cx="457200" cy="457200"/>
          </a:xfrm>
          <a:prstGeom prst="arc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21100798">
            <a:off x="6136559" y="5227683"/>
            <a:ext cx="1217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180</a:t>
            </a:r>
            <a:r>
              <a:rPr lang="en-US" sz="1200" baseline="30000" dirty="0" smtClean="0"/>
              <a:t>0</a:t>
            </a:r>
            <a:r>
              <a:rPr lang="en-US" sz="1200" dirty="0" smtClean="0"/>
              <a:t> - d</a:t>
            </a:r>
            <a:r>
              <a:rPr lang="ka-GE" sz="1200" dirty="0" smtClean="0">
                <a:latin typeface="Calibri"/>
                <a:cs typeface="Calibri"/>
              </a:rPr>
              <a:t>Ⴔ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2232894" y="4072968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/>
              <a:t>f</a:t>
            </a:r>
            <a:endParaRPr lang="en-US" dirty="0"/>
          </a:p>
        </p:txBody>
      </p:sp>
      <p:sp>
        <p:nvSpPr>
          <p:cNvPr id="54" name="Arc 53"/>
          <p:cNvSpPr/>
          <p:nvPr/>
        </p:nvSpPr>
        <p:spPr>
          <a:xfrm rot="1028348">
            <a:off x="1374264" y="4667505"/>
            <a:ext cx="457200" cy="4572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758772" y="4622989"/>
            <a:ext cx="512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r>
              <a:rPr lang="ka-GE" sz="1200" dirty="0" smtClean="0">
                <a:latin typeface="Calibri"/>
                <a:cs typeface="Calibri"/>
              </a:rPr>
              <a:t>Ⴔ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-32535" y="2362200"/>
            <a:ext cx="17113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Vector for of </a:t>
            </a:r>
            <a:r>
              <a:rPr lang="el-GR" dirty="0" smtClean="0"/>
              <a:t>ω</a:t>
            </a:r>
            <a:r>
              <a:rPr lang="en-US" baseline="-25000" dirty="0" smtClean="0"/>
              <a:t>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ω</a:t>
            </a:r>
            <a:r>
              <a:rPr lang="en-US" baseline="-25000" dirty="0" err="1" smtClean="0"/>
              <a:t>p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r>
              <a:rPr lang="en-US" b="1" dirty="0" smtClean="0"/>
              <a:t>k</a:t>
            </a:r>
            <a:endParaRPr lang="en-US" b="1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754917" y="297566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6900" y="3004938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5747" y="3585436"/>
            <a:ext cx="37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-34155" y="3285530"/>
            <a:ext cx="3767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Initial angular momentum at time t =0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6200" y="3654862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4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1041</Words>
  <Application>Microsoft Office PowerPoint</Application>
  <PresentationFormat>On-screen Show (4:3)</PresentationFormat>
  <Paragraphs>214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Gyroscope</vt:lpstr>
      <vt:lpstr>OUTLINE</vt:lpstr>
      <vt:lpstr>Angular momentum (L)</vt:lpstr>
      <vt:lpstr>Angular Velocity representation</vt:lpstr>
      <vt:lpstr>Axis of precession</vt:lpstr>
      <vt:lpstr>Change of angular momentum (L)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Numerical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Forced Vibration</dc:title>
  <dc:creator>cad-lab</dc:creator>
  <cp:lastModifiedBy>CAD-LAB</cp:lastModifiedBy>
  <cp:revision>293</cp:revision>
  <dcterms:created xsi:type="dcterms:W3CDTF">2020-09-29T05:34:11Z</dcterms:created>
  <dcterms:modified xsi:type="dcterms:W3CDTF">2021-11-13T09:55:02Z</dcterms:modified>
</cp:coreProperties>
</file>