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28"/>
  </p:notesMasterIdLst>
  <p:handoutMasterIdLst>
    <p:handoutMasterId r:id="rId29"/>
  </p:handoutMasterIdLst>
  <p:sldIdLst>
    <p:sldId id="302" r:id="rId2"/>
    <p:sldId id="323" r:id="rId3"/>
    <p:sldId id="303" r:id="rId4"/>
    <p:sldId id="420" r:id="rId5"/>
    <p:sldId id="305" r:id="rId6"/>
    <p:sldId id="421" r:id="rId7"/>
    <p:sldId id="306" r:id="rId8"/>
    <p:sldId id="319" r:id="rId9"/>
    <p:sldId id="322" r:id="rId10"/>
    <p:sldId id="325" r:id="rId11"/>
    <p:sldId id="330" r:id="rId12"/>
    <p:sldId id="331" r:id="rId13"/>
    <p:sldId id="324" r:id="rId14"/>
    <p:sldId id="336" r:id="rId15"/>
    <p:sldId id="332" r:id="rId16"/>
    <p:sldId id="327" r:id="rId17"/>
    <p:sldId id="387" r:id="rId18"/>
    <p:sldId id="388" r:id="rId19"/>
    <p:sldId id="389" r:id="rId20"/>
    <p:sldId id="390" r:id="rId21"/>
    <p:sldId id="391" r:id="rId22"/>
    <p:sldId id="392" r:id="rId23"/>
    <p:sldId id="393" r:id="rId24"/>
    <p:sldId id="386" r:id="rId25"/>
    <p:sldId id="307" r:id="rId26"/>
    <p:sldId id="309"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912" autoAdjust="0"/>
    <p:restoredTop sz="94624" autoAdjust="0"/>
  </p:normalViewPr>
  <p:slideViewPr>
    <p:cSldViewPr>
      <p:cViewPr>
        <p:scale>
          <a:sx n="70" d="100"/>
          <a:sy n="70" d="100"/>
        </p:scale>
        <p:origin x="-1230" y="6"/>
      </p:cViewPr>
      <p:guideLst>
        <p:guide orient="horz" pos="2160"/>
        <p:guide pos="2880"/>
      </p:guideLst>
    </p:cSldViewPr>
  </p:slideViewPr>
  <p:outlineViewPr>
    <p:cViewPr>
      <p:scale>
        <a:sx n="33" d="100"/>
        <a:sy n="33" d="100"/>
      </p:scale>
      <p:origin x="0" y="9966"/>
    </p:cViewPr>
  </p:outlineViewPr>
  <p:notesTextViewPr>
    <p:cViewPr>
      <p:scale>
        <a:sx n="100" d="100"/>
        <a:sy n="100" d="100"/>
      </p:scale>
      <p:origin x="0" y="0"/>
    </p:cViewPr>
  </p:notesTextViewPr>
  <p:sorterViewPr>
    <p:cViewPr>
      <p:scale>
        <a:sx n="66" d="100"/>
        <a:sy n="66" d="100"/>
      </p:scale>
      <p:origin x="0" y="148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0497F07-67AE-428C-8293-EA751BD855DE}" type="datetimeFigureOut">
              <a:rPr lang="en-US"/>
              <a:pPr>
                <a:defRPr/>
              </a:pPr>
              <a:t>12/12/2021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D51617F-6B2F-4CD0-81AB-FF42ABC97A5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01E3ADD-08B7-436C-BB3E-54AE92DF0087}" type="datetimeFigureOut">
              <a:rPr lang="en-US"/>
              <a:pPr>
                <a:defRPr/>
              </a:pPr>
              <a:t>12/12/2021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5646D8F-D6FA-444F-BF17-E2B3D513DCA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endParaRPr lang="en-US"/>
          </a:p>
        </p:txBody>
      </p:sp>
      <p:sp>
        <p:nvSpPr>
          <p:cNvPr id="6" name="Footer Placeholder 1"/>
          <p:cNvSpPr>
            <a:spLocks noGrp="1"/>
          </p:cNvSpPr>
          <p:nvPr>
            <p:ph type="ftr" sz="quarter" idx="11"/>
          </p:nvPr>
        </p:nvSpPr>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398AFE06-3684-46D1-97C5-EFB30F08E2E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A16AAA97-4906-4D1D-B94B-AEABC1A6421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103AE9-4DE1-4D93-86A2-AFA00680AEE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18"/>
          <p:cNvSpPr>
            <a:spLocks noGrp="1" noChangeArrowheads="1"/>
          </p:cNvSpPr>
          <p:nvPr>
            <p:ph type="sldNum" sz="quarter" idx="10"/>
          </p:nvPr>
        </p:nvSpPr>
        <p:spPr/>
        <p:txBody>
          <a:bodyPr/>
          <a:lstStyle>
            <a:lvl1pPr>
              <a:defRPr/>
            </a:lvl1pPr>
          </a:lstStyle>
          <a:p>
            <a:pPr>
              <a:defRPr/>
            </a:pPr>
            <a:fld id="{FC53EFF9-3448-47F9-B162-F352C69DDB58}" type="slidenum">
              <a:rPr lang="en-US"/>
              <a:pPr>
                <a:defRPr/>
              </a:pPr>
              <a:t>‹#›</a:t>
            </a:fld>
            <a:endParaRPr lang="en-US"/>
          </a:p>
        </p:txBody>
      </p:sp>
      <p:sp>
        <p:nvSpPr>
          <p:cNvPr id="4" name="Rectangle 219"/>
          <p:cNvSpPr>
            <a:spLocks noGrp="1" noChangeArrowheads="1"/>
          </p:cNvSpPr>
          <p:nvPr>
            <p:ph type="dt" sz="half" idx="11"/>
          </p:nvPr>
        </p:nvSpPr>
        <p:spPr/>
        <p:txBody>
          <a:bodyPr/>
          <a:lstStyle>
            <a:lvl1pPr>
              <a:defRPr/>
            </a:lvl1pPr>
          </a:lstStyle>
          <a:p>
            <a:pPr>
              <a:defRPr/>
            </a:pPr>
            <a:endParaRPr lang="en-US"/>
          </a:p>
        </p:txBody>
      </p:sp>
      <p:sp>
        <p:nvSpPr>
          <p:cNvPr id="5" name="Rectangle 220"/>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transition>
    <p:spli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68D80E16-5C0A-4C4D-9B78-1EFEE7E04E8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endParaRPr lang="en-US"/>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F540CA70-5315-44B7-BFA6-7DA4BB5301F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240F2EAD-1E57-481D-ADFE-A2D479C0EF6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ECC56E7E-5299-4670-95CC-F9FF303CDA2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endParaRPr lang="en-US"/>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C3639CF7-464F-4808-9349-11EECB4F5FF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endParaRPr lang="en-US"/>
          </a:p>
        </p:txBody>
      </p:sp>
      <p:sp>
        <p:nvSpPr>
          <p:cNvPr id="3" name="Footer Placeholder 23"/>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5760ABFC-62D3-45BC-9EE4-C732FB675FF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1D167552-3E94-4499-92B0-46FDEE358DB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2F75B805-10CD-47A2-83B4-4DF3EC10E2E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5125"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E9CDC9BA-AB18-4F14-9B4F-22A641F6C018}" type="slidenum">
              <a:rPr lang="en-US"/>
              <a:pPr>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4382" r:id="rId1"/>
    <p:sldLayoutId id="2147484383" r:id="rId2"/>
    <p:sldLayoutId id="2147484384" r:id="rId3"/>
    <p:sldLayoutId id="2147484379" r:id="rId4"/>
    <p:sldLayoutId id="2147484385" r:id="rId5"/>
    <p:sldLayoutId id="2147484380" r:id="rId6"/>
    <p:sldLayoutId id="2147484386" r:id="rId7"/>
    <p:sldLayoutId id="2147484387" r:id="rId8"/>
    <p:sldLayoutId id="2147484388" r:id="rId9"/>
    <p:sldLayoutId id="2147484381" r:id="rId10"/>
    <p:sldLayoutId id="2147484389" r:id="rId11"/>
    <p:sldLayoutId id="2147484390" r:id="rId12"/>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0" y="0"/>
            <a:ext cx="9144000" cy="838200"/>
          </a:xfrm>
        </p:spPr>
        <p:txBody>
          <a:bodyPr>
            <a:normAutofit fontScale="90000"/>
          </a:bodyPr>
          <a:lstStyle/>
          <a:p>
            <a:pPr eaLnBrk="1" fontAlgn="auto" hangingPunct="1">
              <a:spcAft>
                <a:spcPts val="0"/>
              </a:spcAft>
              <a:defRPr/>
            </a:pPr>
            <a:r>
              <a:rPr kumimoji="1" lang="en-US" sz="4000" dirty="0" smtClean="0"/>
              <a:t>High Performance Liquid Chromatography (HPLC)</a:t>
            </a:r>
            <a:endParaRPr kumimoji="1" lang="en-US" dirty="0" smtClean="0"/>
          </a:p>
        </p:txBody>
      </p:sp>
      <p:sp>
        <p:nvSpPr>
          <p:cNvPr id="15363" name="Rectangle 3"/>
          <p:cNvSpPr>
            <a:spLocks noGrp="1" noChangeArrowheads="1"/>
          </p:cNvSpPr>
          <p:nvPr>
            <p:ph idx="1"/>
          </p:nvPr>
        </p:nvSpPr>
        <p:spPr>
          <a:xfrm>
            <a:off x="0" y="1143000"/>
            <a:ext cx="8991600" cy="4937125"/>
          </a:xfrm>
        </p:spPr>
        <p:txBody>
          <a:bodyPr/>
          <a:lstStyle/>
          <a:p>
            <a:pPr eaLnBrk="1" hangingPunct="1"/>
            <a:r>
              <a:rPr kumimoji="1" lang="en-US" sz="2600" b="1" smtClean="0"/>
              <a:t>What is HPLC?</a:t>
            </a:r>
          </a:p>
          <a:p>
            <a:pPr eaLnBrk="1" hangingPunct="1"/>
            <a:r>
              <a:rPr kumimoji="1" lang="en-US" sz="2600" b="1" smtClean="0"/>
              <a:t>Types of Separations</a:t>
            </a:r>
          </a:p>
          <a:p>
            <a:pPr eaLnBrk="1" hangingPunct="1"/>
            <a:r>
              <a:rPr kumimoji="1" lang="en-US" sz="2600" b="1" smtClean="0"/>
              <a:t>Columns and Stationary Phases</a:t>
            </a:r>
          </a:p>
          <a:p>
            <a:pPr eaLnBrk="1" hangingPunct="1"/>
            <a:r>
              <a:rPr kumimoji="1" lang="en-US" sz="2600" b="1" smtClean="0"/>
              <a:t>Mobile Phases and Their Role in Separations</a:t>
            </a:r>
          </a:p>
          <a:p>
            <a:pPr eaLnBrk="1" hangingPunct="1"/>
            <a:r>
              <a:rPr kumimoji="1" lang="en-US" sz="2600" b="1" smtClean="0"/>
              <a:t>Injection in HPLC</a:t>
            </a:r>
          </a:p>
          <a:p>
            <a:pPr eaLnBrk="1" hangingPunct="1"/>
            <a:r>
              <a:rPr kumimoji="1" lang="en-US" sz="2600" b="1" smtClean="0"/>
              <a:t>Detection in HPLC</a:t>
            </a:r>
          </a:p>
          <a:p>
            <a:pPr eaLnBrk="1" hangingPunct="1"/>
            <a:r>
              <a:rPr kumimoji="1" lang="en-US" sz="2600" b="1" smtClean="0"/>
              <a:t>Variations on Traditional HPLC</a:t>
            </a:r>
          </a:p>
          <a:p>
            <a:pPr lvl="1" eaLnBrk="1" hangingPunct="1"/>
            <a:r>
              <a:rPr kumimoji="1" lang="en-US" sz="2600" b="1" smtClean="0"/>
              <a:t>Ion Chromatography</a:t>
            </a:r>
          </a:p>
          <a:p>
            <a:pPr lvl="1" eaLnBrk="1" hangingPunct="1"/>
            <a:r>
              <a:rPr kumimoji="1" lang="en-US" sz="2600" b="1" smtClean="0"/>
              <a:t>Size Exclusion Chromatography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Grp="1" noChangeArrowheads="1"/>
          </p:cNvSpPr>
          <p:nvPr>
            <p:ph type="title"/>
          </p:nvPr>
        </p:nvSpPr>
        <p:spPr bwMode="auto">
          <a:xfrm>
            <a:off x="533400" y="304800"/>
            <a:ext cx="7891840" cy="523220"/>
          </a:xfrm>
          <a:ln>
            <a:miter lim="800000"/>
            <a:headEnd/>
            <a:tailEnd/>
          </a:ln>
        </p:spPr>
        <p:txBody>
          <a:bodyPr wrap="none">
            <a:spAutoFit/>
          </a:bodyPr>
          <a:lstStyle/>
          <a:p>
            <a:pPr algn="ctr" eaLnBrk="1" hangingPunct="1">
              <a:defRPr/>
            </a:pPr>
            <a:r>
              <a:rPr lang="en-US" sz="2800" i="1" dirty="0">
                <a:solidFill>
                  <a:srgbClr val="000099"/>
                </a:solidFill>
                <a:latin typeface="Arial" charset="0"/>
              </a:rPr>
              <a:t>Normal Phase vs. Reverse Phase HPLC</a:t>
            </a:r>
          </a:p>
        </p:txBody>
      </p:sp>
      <p:pic>
        <p:nvPicPr>
          <p:cNvPr id="22531" name="Content Placeholder 4"/>
          <p:cNvPicPr>
            <a:picLocks noGrp="1" noChangeAspect="1" noChangeArrowheads="1"/>
          </p:cNvPicPr>
          <p:nvPr>
            <p:ph idx="1"/>
          </p:nvPr>
        </p:nvPicPr>
        <p:blipFill>
          <a:blip r:embed="rId2"/>
          <a:srcRect/>
          <a:stretch>
            <a:fillRect/>
          </a:stretch>
        </p:blipFill>
        <p:spPr>
          <a:xfrm>
            <a:off x="0" y="1066800"/>
            <a:ext cx="9144000" cy="5791200"/>
          </a:xfr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533400" y="228600"/>
            <a:ext cx="8077200" cy="563562"/>
          </a:xfrm>
        </p:spPr>
        <p:txBody>
          <a:bodyPr>
            <a:normAutofit fontScale="90000"/>
          </a:bodyPr>
          <a:lstStyle/>
          <a:p>
            <a:pPr eaLnBrk="1" fontAlgn="auto" hangingPunct="1">
              <a:spcAft>
                <a:spcPts val="0"/>
              </a:spcAft>
              <a:defRPr/>
            </a:pPr>
            <a:r>
              <a:rPr kumimoji="1" lang="en-US" sz="4000" dirty="0" smtClean="0"/>
              <a:t>Columns and Stationary Phases.</a:t>
            </a:r>
          </a:p>
        </p:txBody>
      </p:sp>
      <p:sp>
        <p:nvSpPr>
          <p:cNvPr id="23555" name="Rectangle 5"/>
          <p:cNvSpPr>
            <a:spLocks noGrp="1" noChangeArrowheads="1"/>
          </p:cNvSpPr>
          <p:nvPr>
            <p:ph idx="1"/>
          </p:nvPr>
        </p:nvSpPr>
        <p:spPr>
          <a:xfrm>
            <a:off x="381000" y="1143000"/>
            <a:ext cx="8382000" cy="5410200"/>
          </a:xfrm>
        </p:spPr>
        <p:txBody>
          <a:bodyPr/>
          <a:lstStyle/>
          <a:p>
            <a:pPr eaLnBrk="1" hangingPunct="1"/>
            <a:r>
              <a:rPr kumimoji="1" lang="en-US" sz="2200" b="1" smtClean="0"/>
              <a:t>HPLC is largely the domain of packed columns</a:t>
            </a:r>
          </a:p>
          <a:p>
            <a:pPr lvl="1" eaLnBrk="1" hangingPunct="1"/>
            <a:r>
              <a:rPr kumimoji="1" lang="en-US" sz="2200" b="1" smtClean="0"/>
              <a:t>some research into microbore/capillary columns is going on.</a:t>
            </a:r>
          </a:p>
          <a:p>
            <a:pPr lvl="1" eaLnBrk="1" hangingPunct="1"/>
            <a:r>
              <a:rPr kumimoji="1" lang="en-US" sz="2200" b="1" smtClean="0"/>
              <a:t>Molecules move too slowly to be able to reach and therefore “spend time in” the stationary phase of an open tubular column in HPLC. </a:t>
            </a:r>
          </a:p>
          <a:p>
            <a:pPr lvl="2" eaLnBrk="1" hangingPunct="1"/>
            <a:r>
              <a:rPr kumimoji="1" lang="en-US" sz="2200" b="1" smtClean="0"/>
              <a:t>In solution, not the gas phase</a:t>
            </a:r>
          </a:p>
          <a:p>
            <a:pPr lvl="2" eaLnBrk="1" hangingPunct="1"/>
            <a:r>
              <a:rPr kumimoji="1" lang="en-US" sz="2200" b="1" smtClean="0"/>
              <a:t>Larger molecules in HPLC  vs. GC (generally)</a:t>
            </a:r>
          </a:p>
          <a:p>
            <a:pPr eaLnBrk="1" hangingPunct="1"/>
            <a:r>
              <a:rPr kumimoji="1" lang="en-US" sz="2200" b="1" smtClean="0"/>
              <a:t>Stationary phases are particles which are usually about 1 to 20 </a:t>
            </a:r>
            <a:r>
              <a:rPr kumimoji="1" lang="en-US" sz="2200" b="1" smtClean="0">
                <a:sym typeface="Symbol" pitchFamily="18" charset="2"/>
              </a:rPr>
              <a:t>m in average diameter (often irregularly shaped)</a:t>
            </a:r>
          </a:p>
          <a:p>
            <a:pPr lvl="1" eaLnBrk="1" hangingPunct="1"/>
            <a:r>
              <a:rPr kumimoji="1" lang="en-US" sz="2200" b="1" smtClean="0"/>
              <a:t>In Adsorption chromatography, there is no additional phase on the stationary phase particles (silica, alumina, Fluorosil).</a:t>
            </a:r>
          </a:p>
          <a:p>
            <a:pPr lvl="1" eaLnBrk="1" hangingPunct="1"/>
            <a:r>
              <a:rPr kumimoji="1" lang="en-US" sz="2200" b="1" smtClean="0"/>
              <a:t>In Partition chromatography, the stationary phase is coated on to (often bonded) a solid support (silica, alumina, divinylbenzene resin)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228600" y="228600"/>
            <a:ext cx="7162800" cy="457200"/>
          </a:xfrm>
        </p:spPr>
        <p:txBody>
          <a:bodyPr>
            <a:normAutofit fontScale="90000"/>
          </a:bodyPr>
          <a:lstStyle/>
          <a:p>
            <a:pPr eaLnBrk="1" fontAlgn="auto" hangingPunct="1">
              <a:spcAft>
                <a:spcPts val="0"/>
              </a:spcAft>
              <a:defRPr/>
            </a:pPr>
            <a:r>
              <a:rPr kumimoji="1" lang="en-US" smtClean="0"/>
              <a:t>Stationary Phases</a:t>
            </a:r>
          </a:p>
        </p:txBody>
      </p:sp>
      <p:sp>
        <p:nvSpPr>
          <p:cNvPr id="24579" name="Rectangle 5"/>
          <p:cNvSpPr>
            <a:spLocks noGrp="1" noChangeArrowheads="1"/>
          </p:cNvSpPr>
          <p:nvPr>
            <p:ph idx="1"/>
          </p:nvPr>
        </p:nvSpPr>
        <p:spPr>
          <a:xfrm>
            <a:off x="381000" y="990600"/>
            <a:ext cx="8229600" cy="5638800"/>
          </a:xfrm>
        </p:spPr>
        <p:txBody>
          <a:bodyPr/>
          <a:lstStyle/>
          <a:p>
            <a:pPr eaLnBrk="1" hangingPunct="1"/>
            <a:r>
              <a:rPr kumimoji="1" lang="en-US" sz="2000" b="1" smtClean="0"/>
              <a:t>Polar (“Normal”  Phase):</a:t>
            </a:r>
          </a:p>
          <a:p>
            <a:pPr lvl="1" eaLnBrk="1" hangingPunct="1"/>
            <a:r>
              <a:rPr kumimoji="1" lang="en-US" sz="2000" b="1" smtClean="0"/>
              <a:t>Silica, alumina</a:t>
            </a:r>
          </a:p>
          <a:p>
            <a:pPr lvl="1" eaLnBrk="1" hangingPunct="1"/>
            <a:r>
              <a:rPr kumimoji="1" lang="en-US" sz="2000" b="1" smtClean="0"/>
              <a:t>Cyano, amino or diol terminations on the bonded phase</a:t>
            </a:r>
          </a:p>
          <a:p>
            <a:pPr lvl="1" eaLnBrk="1" hangingPunct="1">
              <a:buFontTx/>
              <a:buNone/>
            </a:pPr>
            <a:endParaRPr kumimoji="1" lang="en-US" sz="2000" b="1" smtClean="0"/>
          </a:p>
          <a:p>
            <a:pPr eaLnBrk="1" hangingPunct="1"/>
            <a:r>
              <a:rPr kumimoji="1" lang="en-US" sz="2000" b="1" smtClean="0"/>
              <a:t>Non-Polar (“Reversed Phase”)</a:t>
            </a:r>
          </a:p>
          <a:p>
            <a:pPr lvl="1" eaLnBrk="1" hangingPunct="1"/>
            <a:r>
              <a:rPr kumimoji="1" lang="en-US" sz="2000" b="1" smtClean="0"/>
              <a:t>C18 to about C8  terminations on the bonded phase</a:t>
            </a:r>
          </a:p>
          <a:p>
            <a:pPr lvl="1" eaLnBrk="1" hangingPunct="1"/>
            <a:r>
              <a:rPr kumimoji="1" lang="en-US" sz="2000" b="1" smtClean="0"/>
              <a:t>Phenyl and cyano terminations on the bonded phase</a:t>
            </a:r>
          </a:p>
          <a:p>
            <a:pPr lvl="1" eaLnBrk="1" hangingPunct="1">
              <a:buFontTx/>
              <a:buNone/>
            </a:pPr>
            <a:endParaRPr kumimoji="1" lang="en-US" sz="2000" b="1" smtClean="0"/>
          </a:p>
          <a:p>
            <a:pPr eaLnBrk="1" hangingPunct="1"/>
            <a:r>
              <a:rPr kumimoji="1" lang="en-US" sz="2000" b="1" smtClean="0"/>
              <a:t>Mixtures of functional groups can be used!!</a:t>
            </a:r>
          </a:p>
          <a:p>
            <a:pPr eaLnBrk="1" hangingPunct="1"/>
            <a:r>
              <a:rPr kumimoji="1" lang="en-US" sz="2000" b="1" smtClean="0"/>
              <a:t>Packed particles in a column require:</a:t>
            </a:r>
          </a:p>
          <a:p>
            <a:pPr lvl="1" eaLnBrk="1" hangingPunct="1"/>
            <a:r>
              <a:rPr kumimoji="1" lang="en-US" sz="2000" b="1" smtClean="0"/>
              <a:t>Frits at the ends of the column to keep the particles in</a:t>
            </a:r>
          </a:p>
          <a:p>
            <a:pPr lvl="1" eaLnBrk="1" hangingPunct="1"/>
            <a:r>
              <a:rPr kumimoji="1" lang="en-US" sz="2000" b="1" smtClean="0"/>
              <a:t>Filtering of samples to prevent clogging with debris</a:t>
            </a:r>
          </a:p>
          <a:p>
            <a:pPr lvl="1" eaLnBrk="1" hangingPunct="1"/>
            <a:r>
              <a:rPr kumimoji="1" lang="en-US" sz="2000" b="1" smtClean="0"/>
              <a:t>High pressure pumps and check-valves</a:t>
            </a:r>
          </a:p>
          <a:p>
            <a:pPr lvl="1" eaLnBrk="1" hangingPunct="1"/>
            <a:r>
              <a:rPr kumimoji="1" lang="en-US" sz="2000" b="1" smtClean="0"/>
              <a:t>Often a “Guard Column” to protect the analytical column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Content Placeholder 4"/>
          <p:cNvPicPr>
            <a:picLocks noGrp="1" noChangeAspect="1" noChangeArrowheads="1"/>
          </p:cNvPicPr>
          <p:nvPr>
            <p:ph idx="1"/>
          </p:nvPr>
        </p:nvPicPr>
        <p:blipFill>
          <a:blip r:embed="rId2"/>
          <a:srcRect/>
          <a:stretch>
            <a:fillRect/>
          </a:stretch>
        </p:blipFill>
        <p:spPr>
          <a:xfrm>
            <a:off x="0" y="-31750"/>
            <a:ext cx="4114800" cy="6889750"/>
          </a:xfrm>
          <a:noFill/>
        </p:spPr>
      </p:pic>
      <p:sp>
        <p:nvSpPr>
          <p:cNvPr id="25603" name="Text Box 6"/>
          <p:cNvSpPr txBox="1">
            <a:spLocks noChangeArrowheads="1"/>
          </p:cNvSpPr>
          <p:nvPr/>
        </p:nvSpPr>
        <p:spPr bwMode="auto">
          <a:xfrm>
            <a:off x="4572000" y="228600"/>
            <a:ext cx="3886200" cy="369888"/>
          </a:xfrm>
          <a:prstGeom prst="rect">
            <a:avLst/>
          </a:prstGeom>
          <a:noFill/>
          <a:ln w="9525">
            <a:noFill/>
            <a:miter lim="800000"/>
            <a:headEnd/>
            <a:tailEnd/>
          </a:ln>
        </p:spPr>
        <p:txBody>
          <a:bodyPr>
            <a:spAutoFit/>
          </a:bodyPr>
          <a:lstStyle/>
          <a:p>
            <a:r>
              <a:rPr lang="en-US" i="1">
                <a:solidFill>
                  <a:srgbClr val="000099"/>
                </a:solidFill>
              </a:rPr>
              <a:t>Reverse Phase HPLC</a:t>
            </a:r>
          </a:p>
        </p:txBody>
      </p:sp>
      <p:pic>
        <p:nvPicPr>
          <p:cNvPr id="25604" name="Picture 12"/>
          <p:cNvPicPr>
            <a:picLocks noChangeAspect="1" noChangeArrowheads="1"/>
          </p:cNvPicPr>
          <p:nvPr/>
        </p:nvPicPr>
        <p:blipFill>
          <a:blip r:embed="rId3"/>
          <a:srcRect/>
          <a:stretch>
            <a:fillRect/>
          </a:stretch>
        </p:blipFill>
        <p:spPr bwMode="auto">
          <a:xfrm>
            <a:off x="4102100" y="609600"/>
            <a:ext cx="5035550" cy="62484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Grp="1" noChangeArrowheads="1"/>
          </p:cNvSpPr>
          <p:nvPr>
            <p:ph type="title"/>
          </p:nvPr>
        </p:nvSpPr>
        <p:spPr bwMode="auto">
          <a:xfrm>
            <a:off x="0" y="0"/>
            <a:ext cx="8839200" cy="553998"/>
          </a:xfrm>
          <a:ln>
            <a:miter lim="800000"/>
            <a:headEnd/>
            <a:tailEnd/>
          </a:ln>
        </p:spPr>
        <p:txBody>
          <a:bodyPr wrap="square">
            <a:spAutoFit/>
          </a:bodyPr>
          <a:lstStyle/>
          <a:p>
            <a:pPr eaLnBrk="1" hangingPunct="1">
              <a:defRPr/>
            </a:pPr>
            <a:r>
              <a:rPr lang="en-US" sz="3000" i="1" dirty="0">
                <a:solidFill>
                  <a:srgbClr val="000099"/>
                </a:solidFill>
                <a:latin typeface="Arial" charset="0"/>
              </a:rPr>
              <a:t>RP-HPLC – </a:t>
            </a:r>
            <a:r>
              <a:rPr lang="en-US" sz="3000" i="1" dirty="0" smtClean="0">
                <a:solidFill>
                  <a:srgbClr val="000099"/>
                </a:solidFill>
                <a:latin typeface="Arial" charset="0"/>
              </a:rPr>
              <a:t>Effect of  Stationary </a:t>
            </a:r>
            <a:r>
              <a:rPr lang="en-US" sz="3000" i="1" dirty="0">
                <a:solidFill>
                  <a:srgbClr val="000099"/>
                </a:solidFill>
                <a:latin typeface="Arial" charset="0"/>
              </a:rPr>
              <a:t>Phase</a:t>
            </a:r>
          </a:p>
        </p:txBody>
      </p:sp>
      <p:pic>
        <p:nvPicPr>
          <p:cNvPr id="26627" name="Picture 4"/>
          <p:cNvPicPr>
            <a:picLocks noGrp="1" noChangeAspect="1" noChangeArrowheads="1"/>
          </p:cNvPicPr>
          <p:nvPr>
            <p:ph idx="1"/>
          </p:nvPr>
        </p:nvPicPr>
        <p:blipFill>
          <a:blip r:embed="rId2"/>
          <a:srcRect/>
          <a:stretch>
            <a:fillRect/>
          </a:stretch>
        </p:blipFill>
        <p:spPr>
          <a:xfrm>
            <a:off x="0" y="838200"/>
            <a:ext cx="9144000" cy="5813425"/>
          </a:xfr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Grp="1" noChangeAspect="1" noChangeArrowheads="1"/>
          </p:cNvPicPr>
          <p:nvPr>
            <p:ph idx="1"/>
          </p:nvPr>
        </p:nvPicPr>
        <p:blipFill>
          <a:blip r:embed="rId2"/>
          <a:srcRect/>
          <a:stretch>
            <a:fillRect/>
          </a:stretch>
        </p:blipFill>
        <p:spPr>
          <a:xfrm>
            <a:off x="0" y="0"/>
            <a:ext cx="9074150" cy="6858000"/>
          </a:xfr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Grp="1" noChangeAspect="1" noChangeArrowheads="1"/>
          </p:cNvPicPr>
          <p:nvPr>
            <p:ph idx="1"/>
          </p:nvPr>
        </p:nvPicPr>
        <p:blipFill>
          <a:blip r:embed="rId2">
            <a:lum bright="-20000" contrast="30000"/>
            <a:grayscl/>
          </a:blip>
          <a:srcRect/>
          <a:stretch>
            <a:fillRect/>
          </a:stretch>
        </p:blipFill>
        <p:spPr>
          <a:xfrm>
            <a:off x="0" y="0"/>
            <a:ext cx="9144000" cy="6902450"/>
          </a:xfr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274638"/>
            <a:ext cx="8534400" cy="715962"/>
          </a:xfrm>
        </p:spPr>
        <p:txBody>
          <a:bodyPr/>
          <a:lstStyle/>
          <a:p>
            <a:pPr eaLnBrk="1" fontAlgn="auto" hangingPunct="1">
              <a:spcAft>
                <a:spcPts val="0"/>
              </a:spcAft>
              <a:defRPr/>
            </a:pPr>
            <a:r>
              <a:rPr kumimoji="1" lang="en-US" smtClean="0"/>
              <a:t>What does the analyst do?		</a:t>
            </a:r>
          </a:p>
        </p:txBody>
      </p:sp>
      <p:sp>
        <p:nvSpPr>
          <p:cNvPr id="29699" name="Rectangle 3"/>
          <p:cNvSpPr>
            <a:spLocks noGrp="1" noChangeArrowheads="1"/>
          </p:cNvSpPr>
          <p:nvPr>
            <p:ph idx="1"/>
          </p:nvPr>
        </p:nvSpPr>
        <p:spPr>
          <a:xfrm>
            <a:off x="457200" y="1219200"/>
            <a:ext cx="8382000" cy="5334000"/>
          </a:xfrm>
        </p:spPr>
        <p:txBody>
          <a:bodyPr/>
          <a:lstStyle/>
          <a:p>
            <a:pPr eaLnBrk="1" hangingPunct="1">
              <a:lnSpc>
                <a:spcPct val="90000"/>
              </a:lnSpc>
            </a:pPr>
            <a:r>
              <a:rPr kumimoji="1" lang="en-US" sz="2400" b="1" smtClean="0"/>
              <a:t>Select the correct type of separation for the analyte(s) of interest, based on the sample type  (among other factors).</a:t>
            </a:r>
          </a:p>
          <a:p>
            <a:pPr eaLnBrk="1" hangingPunct="1">
              <a:lnSpc>
                <a:spcPct val="90000"/>
              </a:lnSpc>
            </a:pPr>
            <a:r>
              <a:rPr kumimoji="1" lang="en-US" sz="2400" b="1" smtClean="0"/>
              <a:t>Select an appropriate column (stationary phase) and  mobile phase</a:t>
            </a:r>
          </a:p>
          <a:p>
            <a:pPr eaLnBrk="1" hangingPunct="1">
              <a:lnSpc>
                <a:spcPct val="90000"/>
              </a:lnSpc>
            </a:pPr>
            <a:r>
              <a:rPr kumimoji="1" lang="en-US" sz="2400" b="1" smtClean="0"/>
              <a:t>Select an appropriate detector based on whether universal or compound-specific detection is required or available</a:t>
            </a:r>
          </a:p>
          <a:p>
            <a:pPr eaLnBrk="1" hangingPunct="1">
              <a:lnSpc>
                <a:spcPct val="90000"/>
              </a:lnSpc>
            </a:pPr>
            <a:r>
              <a:rPr kumimoji="1" lang="en-US" sz="2800" b="1" i="1" smtClean="0">
                <a:solidFill>
                  <a:srgbClr val="FF0000"/>
                </a:solidFill>
              </a:rPr>
              <a:t>Optimize the separation using standard mixtures</a:t>
            </a:r>
            <a:endParaRPr kumimoji="1" lang="en-US" sz="2400" b="1" smtClean="0"/>
          </a:p>
          <a:p>
            <a:pPr eaLnBrk="1" hangingPunct="1">
              <a:lnSpc>
                <a:spcPct val="90000"/>
              </a:lnSpc>
            </a:pPr>
            <a:r>
              <a:rPr kumimoji="1" lang="en-US" sz="2400" b="1" smtClean="0"/>
              <a:t>Analyze the standards and sample</a:t>
            </a:r>
          </a:p>
          <a:p>
            <a:pPr eaLnBrk="1" hangingPunct="1">
              <a:lnSpc>
                <a:spcPct val="90000"/>
              </a:lnSpc>
            </a:pPr>
            <a:endParaRPr kumimoji="1" lang="en-US" sz="2400" b="1"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228600"/>
            <a:ext cx="8686800" cy="838200"/>
          </a:xfrm>
        </p:spPr>
        <p:txBody>
          <a:bodyPr/>
          <a:lstStyle/>
          <a:p>
            <a:pPr eaLnBrk="1" fontAlgn="auto" hangingPunct="1">
              <a:spcAft>
                <a:spcPts val="0"/>
              </a:spcAft>
              <a:defRPr/>
            </a:pPr>
            <a:r>
              <a:rPr kumimoji="1" lang="en-US" dirty="0" smtClean="0"/>
              <a:t>Optimization of Separations in HPLC</a:t>
            </a:r>
          </a:p>
        </p:txBody>
      </p:sp>
      <p:sp>
        <p:nvSpPr>
          <p:cNvPr id="30723" name="Rectangle 3"/>
          <p:cNvSpPr>
            <a:spLocks noGrp="1" noChangeArrowheads="1"/>
          </p:cNvSpPr>
          <p:nvPr>
            <p:ph idx="1"/>
          </p:nvPr>
        </p:nvSpPr>
        <p:spPr>
          <a:xfrm>
            <a:off x="533400" y="1295400"/>
            <a:ext cx="8229600" cy="5029200"/>
          </a:xfrm>
        </p:spPr>
        <p:txBody>
          <a:bodyPr/>
          <a:lstStyle/>
          <a:p>
            <a:pPr eaLnBrk="1" hangingPunct="1">
              <a:lnSpc>
                <a:spcPct val="90000"/>
              </a:lnSpc>
            </a:pPr>
            <a:r>
              <a:rPr kumimoji="1" lang="en-US" sz="2400" b="1" smtClean="0"/>
              <a:t>Correct choice of mobile phase</a:t>
            </a:r>
          </a:p>
          <a:p>
            <a:pPr eaLnBrk="1" hangingPunct="1">
              <a:lnSpc>
                <a:spcPct val="90000"/>
              </a:lnSpc>
            </a:pPr>
            <a:r>
              <a:rPr kumimoji="1" lang="en-US" sz="2400" b="1" smtClean="0"/>
              <a:t>Decision on the type of mobile phase composition</a:t>
            </a:r>
          </a:p>
          <a:p>
            <a:pPr lvl="1" eaLnBrk="1" hangingPunct="1">
              <a:lnSpc>
                <a:spcPct val="90000"/>
              </a:lnSpc>
            </a:pPr>
            <a:r>
              <a:rPr kumimoji="1" lang="en-US" sz="2400" b="1" smtClean="0"/>
              <a:t>constant composition = isocratic</a:t>
            </a:r>
          </a:p>
          <a:p>
            <a:pPr lvl="1" eaLnBrk="1" hangingPunct="1">
              <a:lnSpc>
                <a:spcPct val="90000"/>
              </a:lnSpc>
            </a:pPr>
            <a:r>
              <a:rPr kumimoji="1" lang="en-US" sz="2400" b="1" smtClean="0"/>
              <a:t>varying composition = gradient elution</a:t>
            </a:r>
          </a:p>
          <a:p>
            <a:pPr eaLnBrk="1" hangingPunct="1">
              <a:lnSpc>
                <a:spcPct val="90000"/>
              </a:lnSpc>
            </a:pPr>
            <a:r>
              <a:rPr kumimoji="1" lang="en-US" sz="2400" b="1" smtClean="0"/>
              <a:t>Determination of flow rate should be constant</a:t>
            </a:r>
          </a:p>
          <a:p>
            <a:pPr lvl="1" eaLnBrk="1" hangingPunct="1">
              <a:lnSpc>
                <a:spcPct val="90000"/>
              </a:lnSpc>
            </a:pPr>
            <a:r>
              <a:rPr kumimoji="1" lang="en-US" sz="2400" b="1" smtClean="0"/>
              <a:t>usually it is</a:t>
            </a:r>
          </a:p>
          <a:p>
            <a:pPr eaLnBrk="1" hangingPunct="1">
              <a:lnSpc>
                <a:spcPct val="90000"/>
              </a:lnSpc>
            </a:pPr>
            <a:r>
              <a:rPr kumimoji="1" lang="en-US" sz="2400" b="1" smtClean="0"/>
              <a:t>Decision on heating the column</a:t>
            </a:r>
          </a:p>
          <a:p>
            <a:pPr lvl="1" eaLnBrk="1" hangingPunct="1">
              <a:lnSpc>
                <a:spcPct val="90000"/>
              </a:lnSpc>
            </a:pPr>
            <a:r>
              <a:rPr kumimoji="1" lang="en-US" sz="2400" b="1" smtClean="0"/>
              <a:t> heating HPLC columns can influence the above equilibrium….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ctrTitle"/>
          </p:nvPr>
        </p:nvSpPr>
        <p:spPr>
          <a:xfrm>
            <a:off x="685800" y="152400"/>
            <a:ext cx="7772400" cy="457200"/>
          </a:xfrm>
        </p:spPr>
        <p:txBody>
          <a:bodyPr>
            <a:normAutofit fontScale="90000"/>
          </a:bodyPr>
          <a:lstStyle/>
          <a:p>
            <a:pPr eaLnBrk="1" hangingPunct="1">
              <a:defRPr/>
            </a:pPr>
            <a:r>
              <a:rPr lang="en-US" sz="3200" b="1" smtClean="0">
                <a:solidFill>
                  <a:schemeClr val="tx1"/>
                </a:solidFill>
              </a:rPr>
              <a:t>Method Development in HPLC</a:t>
            </a:r>
          </a:p>
        </p:txBody>
      </p:sp>
      <p:sp>
        <p:nvSpPr>
          <p:cNvPr id="164867" name="Rectangle 3"/>
          <p:cNvSpPr>
            <a:spLocks noGrp="1" noChangeArrowheads="1"/>
          </p:cNvSpPr>
          <p:nvPr>
            <p:ph type="subTitle" idx="1"/>
          </p:nvPr>
        </p:nvSpPr>
        <p:spPr>
          <a:xfrm>
            <a:off x="228600" y="609600"/>
            <a:ext cx="8458200" cy="6019800"/>
          </a:xfrm>
        </p:spPr>
        <p:txBody>
          <a:bodyPr/>
          <a:lstStyle/>
          <a:p>
            <a:pPr eaLnBrk="1" hangingPunct="1">
              <a:defRPr/>
            </a:pPr>
            <a:r>
              <a:rPr lang="en-US" b="1" smtClean="0"/>
              <a:t>Systematic approach to HPLC method development</a:t>
            </a:r>
          </a:p>
        </p:txBody>
      </p:sp>
      <p:graphicFrame>
        <p:nvGraphicFramePr>
          <p:cNvPr id="3074" name="Object 5"/>
          <p:cNvGraphicFramePr>
            <a:graphicFrameLocks noChangeAspect="1"/>
          </p:cNvGraphicFramePr>
          <p:nvPr/>
        </p:nvGraphicFramePr>
        <p:xfrm>
          <a:off x="228600" y="1066800"/>
          <a:ext cx="4616450" cy="4800600"/>
        </p:xfrm>
        <a:graphic>
          <a:graphicData uri="http://schemas.openxmlformats.org/presentationml/2006/ole">
            <p:oleObj spid="_x0000_s3074" name="CS ChemDraw Drawing" r:id="rId3" imgW="4051080" imgH="5504040" progId="ChemDraw.Document.6.0">
              <p:embed/>
            </p:oleObj>
          </a:graphicData>
        </a:graphic>
      </p:graphicFrame>
      <p:sp>
        <p:nvSpPr>
          <p:cNvPr id="3077" name="Text Box 6"/>
          <p:cNvSpPr txBox="1">
            <a:spLocks noChangeArrowheads="1"/>
          </p:cNvSpPr>
          <p:nvPr/>
        </p:nvSpPr>
        <p:spPr bwMode="auto">
          <a:xfrm>
            <a:off x="4800600" y="838200"/>
            <a:ext cx="3962400" cy="4708525"/>
          </a:xfrm>
          <a:prstGeom prst="rect">
            <a:avLst/>
          </a:prstGeom>
          <a:noFill/>
          <a:ln w="9525">
            <a:noFill/>
            <a:miter lim="800000"/>
            <a:headEnd/>
            <a:tailEnd/>
          </a:ln>
        </p:spPr>
        <p:txBody>
          <a:bodyPr>
            <a:spAutoFit/>
          </a:bodyPr>
          <a:lstStyle/>
          <a:p>
            <a:pPr marL="290513" indent="-290513">
              <a:buFontTx/>
              <a:buChar char="•"/>
            </a:pPr>
            <a:r>
              <a:rPr lang="en-US" sz="2000" b="1"/>
              <a:t>Information on sample</a:t>
            </a:r>
          </a:p>
          <a:p>
            <a:pPr marL="290513" indent="-290513">
              <a:buFontTx/>
              <a:buChar char="•"/>
            </a:pPr>
            <a:r>
              <a:rPr lang="en-US" sz="2000" b="1"/>
              <a:t>Number of compounds present in the sample</a:t>
            </a:r>
          </a:p>
          <a:p>
            <a:pPr marL="290513" indent="-290513">
              <a:buFontTx/>
              <a:buChar char="•"/>
            </a:pPr>
            <a:r>
              <a:rPr lang="en-US" sz="2000" b="1"/>
              <a:t>Chemical nature of the compounds, functionalities present</a:t>
            </a:r>
          </a:p>
          <a:p>
            <a:pPr marL="290513" indent="-290513">
              <a:buFontTx/>
              <a:buChar char="•"/>
            </a:pPr>
            <a:r>
              <a:rPr lang="en-US" sz="2000" b="1"/>
              <a:t>Molecular weight of the compounds</a:t>
            </a:r>
          </a:p>
          <a:p>
            <a:pPr marL="290513" indent="-290513">
              <a:buFontTx/>
              <a:buChar char="•"/>
            </a:pPr>
            <a:r>
              <a:rPr lang="en-US" sz="2000" b="1"/>
              <a:t>pKa values of the compounds</a:t>
            </a:r>
          </a:p>
          <a:p>
            <a:pPr marL="290513" indent="-290513">
              <a:buFontTx/>
              <a:buChar char="•"/>
            </a:pPr>
            <a:r>
              <a:rPr lang="en-US" sz="2000" b="1"/>
              <a:t>UV spectra of the compounds</a:t>
            </a:r>
          </a:p>
          <a:p>
            <a:pPr marL="290513" indent="-290513">
              <a:buFontTx/>
              <a:buChar char="•"/>
            </a:pPr>
            <a:r>
              <a:rPr lang="en-US" sz="2000" b="1"/>
              <a:t>Concentration range of compounds in samples</a:t>
            </a:r>
          </a:p>
          <a:p>
            <a:pPr marL="290513" indent="-290513">
              <a:buFontTx/>
              <a:buChar char="•"/>
            </a:pPr>
            <a:r>
              <a:rPr lang="en-US" sz="2000" b="1"/>
              <a:t>Sample solubility</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p:cNvPicPr>
            <a:picLocks noGrp="1" noChangeAspect="1" noChangeArrowheads="1"/>
          </p:cNvPicPr>
          <p:nvPr>
            <p:ph idx="1"/>
          </p:nvPr>
        </p:nvPicPr>
        <p:blipFill>
          <a:blip r:embed="rId2"/>
          <a:srcRect/>
          <a:stretch>
            <a:fillRect/>
          </a:stretch>
        </p:blipFill>
        <p:spPr>
          <a:xfrm>
            <a:off x="0" y="984250"/>
            <a:ext cx="9144000" cy="5873750"/>
          </a:xfrm>
          <a:noFill/>
        </p:spPr>
      </p:pic>
      <p:sp>
        <p:nvSpPr>
          <p:cNvPr id="5" name="Rectangle 2"/>
          <p:cNvSpPr>
            <a:spLocks noGrp="1" noChangeArrowheads="1"/>
          </p:cNvSpPr>
          <p:nvPr>
            <p:ph type="title"/>
          </p:nvPr>
        </p:nvSpPr>
        <p:spPr>
          <a:xfrm>
            <a:off x="0" y="0"/>
            <a:ext cx="9144000" cy="1066800"/>
          </a:xfrm>
        </p:spPr>
        <p:txBody>
          <a:bodyPr/>
          <a:lstStyle/>
          <a:p>
            <a:pPr eaLnBrk="1" fontAlgn="auto" hangingPunct="1">
              <a:spcAft>
                <a:spcPts val="0"/>
              </a:spcAft>
              <a:defRPr/>
            </a:pPr>
            <a:r>
              <a:rPr kumimoji="1" lang="en-US" sz="3000" dirty="0" smtClean="0"/>
              <a:t>High Performance Liquid Chromatography (HPLC)</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9"/>
          <p:cNvSpPr txBox="1">
            <a:spLocks noChangeArrowheads="1"/>
          </p:cNvSpPr>
          <p:nvPr/>
        </p:nvSpPr>
        <p:spPr bwMode="auto">
          <a:xfrm>
            <a:off x="762000" y="609600"/>
            <a:ext cx="7010400" cy="3232150"/>
          </a:xfrm>
          <a:prstGeom prst="rect">
            <a:avLst/>
          </a:prstGeom>
          <a:noFill/>
          <a:ln w="9525">
            <a:noFill/>
            <a:miter lim="800000"/>
            <a:headEnd/>
            <a:tailEnd/>
          </a:ln>
        </p:spPr>
        <p:txBody>
          <a:bodyPr>
            <a:spAutoFit/>
          </a:bodyPr>
          <a:lstStyle/>
          <a:p>
            <a:pPr marL="166688" indent="-166688">
              <a:spcBef>
                <a:spcPct val="50000"/>
              </a:spcBef>
            </a:pPr>
            <a:r>
              <a:rPr lang="en-US" sz="2400" b="1"/>
              <a:t>What are the separation goals</a:t>
            </a:r>
          </a:p>
          <a:p>
            <a:pPr marL="166688" indent="-166688">
              <a:spcBef>
                <a:spcPct val="50000"/>
              </a:spcBef>
              <a:buFontTx/>
              <a:buChar char="•"/>
            </a:pPr>
            <a:r>
              <a:rPr lang="en-US" sz="2400"/>
              <a:t>Is the primary goal qualitative analysis, quantitative analysis, isolation of pure compound</a:t>
            </a:r>
          </a:p>
          <a:p>
            <a:pPr marL="166688" indent="-166688">
              <a:spcBef>
                <a:spcPct val="50000"/>
              </a:spcBef>
              <a:buFontTx/>
              <a:buChar char="•"/>
            </a:pPr>
            <a:r>
              <a:rPr lang="en-US" sz="2400"/>
              <a:t>Is it necessary to resolve all compounds or a specific compound is of interest</a:t>
            </a:r>
          </a:p>
          <a:p>
            <a:pPr marL="166688" indent="-166688">
              <a:spcBef>
                <a:spcPct val="50000"/>
              </a:spcBef>
              <a:buFontTx/>
              <a:buChar char="•"/>
            </a:pPr>
            <a:r>
              <a:rPr lang="en-US" sz="2400"/>
              <a:t>Number of samples to be analyzed at a particular time</a:t>
            </a:r>
          </a:p>
        </p:txBody>
      </p:sp>
      <p:sp>
        <p:nvSpPr>
          <p:cNvPr id="31747" name="Text Box 10"/>
          <p:cNvSpPr txBox="1">
            <a:spLocks noChangeArrowheads="1"/>
          </p:cNvSpPr>
          <p:nvPr/>
        </p:nvSpPr>
        <p:spPr bwMode="auto">
          <a:xfrm>
            <a:off x="762000" y="4038600"/>
            <a:ext cx="7315200" cy="869950"/>
          </a:xfrm>
          <a:prstGeom prst="rect">
            <a:avLst/>
          </a:prstGeom>
          <a:noFill/>
          <a:ln w="9525">
            <a:noFill/>
            <a:miter lim="800000"/>
            <a:headEnd/>
            <a:tailEnd/>
          </a:ln>
        </p:spPr>
        <p:txBody>
          <a:bodyPr>
            <a:spAutoFit/>
          </a:bodyPr>
          <a:lstStyle/>
          <a:p>
            <a:pPr marL="166688" indent="-166688">
              <a:spcBef>
                <a:spcPct val="50000"/>
              </a:spcBef>
            </a:pPr>
            <a:r>
              <a:rPr lang="en-US" sz="2000" b="1"/>
              <a:t>Sample pretreatment</a:t>
            </a:r>
          </a:p>
          <a:p>
            <a:pPr marL="166688" indent="-166688">
              <a:spcBef>
                <a:spcPct val="50000"/>
              </a:spcBef>
              <a:buFontTx/>
              <a:buChar char="•"/>
            </a:pPr>
            <a:r>
              <a:rPr lang="en-US" sz="2000"/>
              <a:t>Solids, Liquids, Gases</a:t>
            </a:r>
          </a:p>
        </p:txBody>
      </p:sp>
      <p:sp>
        <p:nvSpPr>
          <p:cNvPr id="31748" name="Text Box 11"/>
          <p:cNvSpPr txBox="1">
            <a:spLocks noChangeArrowheads="1"/>
          </p:cNvSpPr>
          <p:nvPr/>
        </p:nvSpPr>
        <p:spPr bwMode="auto">
          <a:xfrm>
            <a:off x="762000" y="5181600"/>
            <a:ext cx="7391400" cy="869950"/>
          </a:xfrm>
          <a:prstGeom prst="rect">
            <a:avLst/>
          </a:prstGeom>
          <a:noFill/>
          <a:ln w="9525">
            <a:noFill/>
            <a:miter lim="800000"/>
            <a:headEnd/>
            <a:tailEnd/>
          </a:ln>
        </p:spPr>
        <p:txBody>
          <a:bodyPr>
            <a:spAutoFit/>
          </a:bodyPr>
          <a:lstStyle/>
          <a:p>
            <a:pPr marL="166688" indent="-166688">
              <a:spcBef>
                <a:spcPct val="50000"/>
              </a:spcBef>
            </a:pPr>
            <a:r>
              <a:rPr lang="en-US" sz="2000" b="1"/>
              <a:t>Detectors</a:t>
            </a:r>
          </a:p>
          <a:p>
            <a:pPr marL="166688" indent="-166688">
              <a:spcBef>
                <a:spcPct val="50000"/>
              </a:spcBef>
              <a:buFontTx/>
              <a:buChar char="•"/>
            </a:pPr>
            <a:r>
              <a:rPr lang="en-US" sz="2000"/>
              <a:t>What detector type</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762000" y="381000"/>
            <a:ext cx="6781800" cy="457200"/>
          </a:xfrm>
          <a:prstGeom prst="rect">
            <a:avLst/>
          </a:prstGeom>
          <a:noFill/>
          <a:ln w="9525">
            <a:noFill/>
            <a:miter lim="800000"/>
            <a:headEnd/>
            <a:tailEnd/>
          </a:ln>
        </p:spPr>
        <p:txBody>
          <a:bodyPr>
            <a:spAutoFit/>
          </a:bodyPr>
          <a:lstStyle/>
          <a:p>
            <a:pPr algn="ctr">
              <a:spcBef>
                <a:spcPct val="50000"/>
              </a:spcBef>
            </a:pPr>
            <a:r>
              <a:rPr lang="en-US" sz="2400" b="1"/>
              <a:t>Developing a Separation</a:t>
            </a:r>
          </a:p>
        </p:txBody>
      </p:sp>
      <p:graphicFrame>
        <p:nvGraphicFramePr>
          <p:cNvPr id="4098" name="Object 5"/>
          <p:cNvGraphicFramePr>
            <a:graphicFrameLocks noChangeAspect="1"/>
          </p:cNvGraphicFramePr>
          <p:nvPr>
            <p:ph/>
          </p:nvPr>
        </p:nvGraphicFramePr>
        <p:xfrm>
          <a:off x="1071563" y="1217613"/>
          <a:ext cx="6543675" cy="4865687"/>
        </p:xfrm>
        <a:graphic>
          <a:graphicData uri="http://schemas.openxmlformats.org/presentationml/2006/ole">
            <p:oleObj spid="_x0000_s4098" name="CS ChemDraw Drawing" r:id="rId3" imgW="5981400" imgH="4447440" progId="ChemDraw.Document.6.0">
              <p:embed/>
            </p:oleObj>
          </a:graphicData>
        </a:graphic>
      </p:graphicFrame>
    </p:spTree>
  </p:cSld>
  <p:clrMapOvr>
    <a:masterClrMapping/>
  </p:clrMapOvr>
  <p:transition>
    <p:spli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371600" y="228600"/>
            <a:ext cx="6781800" cy="457200"/>
          </a:xfrm>
          <a:prstGeom prst="rect">
            <a:avLst/>
          </a:prstGeom>
          <a:noFill/>
          <a:ln w="9525">
            <a:noFill/>
            <a:miter lim="800000"/>
            <a:headEnd/>
            <a:tailEnd/>
          </a:ln>
        </p:spPr>
        <p:txBody>
          <a:bodyPr>
            <a:spAutoFit/>
          </a:bodyPr>
          <a:lstStyle/>
          <a:p>
            <a:pPr algn="ctr">
              <a:spcBef>
                <a:spcPct val="50000"/>
              </a:spcBef>
            </a:pPr>
            <a:r>
              <a:rPr lang="en-US" sz="2400" b="1"/>
              <a:t>Preferred HPLC methods</a:t>
            </a:r>
          </a:p>
        </p:txBody>
      </p:sp>
      <p:graphicFrame>
        <p:nvGraphicFramePr>
          <p:cNvPr id="186437" name="Group 69"/>
          <p:cNvGraphicFramePr>
            <a:graphicFrameLocks noGrp="1"/>
          </p:cNvGraphicFramePr>
          <p:nvPr>
            <p:ph/>
          </p:nvPr>
        </p:nvGraphicFramePr>
        <p:xfrm>
          <a:off x="457200" y="1292225"/>
          <a:ext cx="7924800" cy="4349750"/>
        </p:xfrm>
        <a:graphic>
          <a:graphicData uri="http://schemas.openxmlformats.org/drawingml/2006/table">
            <a:tbl>
              <a:tblPr/>
              <a:tblGrid>
                <a:gridCol w="3962400"/>
                <a:gridCol w="3962400"/>
              </a:tblGrid>
              <a:tr h="1292225">
                <a:tc>
                  <a:txBody>
                    <a:bodyPr/>
                    <a:lstStyle/>
                    <a:p>
                      <a:pPr marL="290513" marR="0" lvl="0" indent="-29051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Reverse Phase	</a:t>
                      </a: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 </a:t>
                      </a:r>
                    </a:p>
                    <a:p>
                      <a:pPr marL="290513" marR="0" lvl="0" indent="-290513" algn="l" defTabSz="914400" rtl="0" eaLnBrk="1" fontAlgn="base" latinLnBrk="0" hangingPunct="1">
                        <a:lnSpc>
                          <a:spcPct val="100000"/>
                        </a:lnSpc>
                        <a:spcBef>
                          <a:spcPct val="20000"/>
                        </a:spcBef>
                        <a:spcAft>
                          <a:spcPct val="0"/>
                        </a:spcAft>
                        <a:buClr>
                          <a:schemeClr val="hlink"/>
                        </a:buClr>
                        <a:buSzTx/>
                        <a:buFont typeface="Wingdings" pitchFamily="2" charset="2"/>
                        <a:buBlip>
                          <a:blip r:embed="rId2"/>
                        </a:buBlip>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Water-Organic MP</a:t>
                      </a:r>
                    </a:p>
                    <a:p>
                      <a:pPr marL="290513" marR="0" lvl="0" indent="-290513" algn="l" defTabSz="914400" rtl="0" eaLnBrk="1" fontAlgn="base" latinLnBrk="0" hangingPunct="1">
                        <a:lnSpc>
                          <a:spcPct val="100000"/>
                        </a:lnSpc>
                        <a:spcBef>
                          <a:spcPct val="20000"/>
                        </a:spcBef>
                        <a:spcAft>
                          <a:spcPct val="0"/>
                        </a:spcAft>
                        <a:buClr>
                          <a:schemeClr val="hlink"/>
                        </a:buClr>
                        <a:buSzTx/>
                        <a:buFont typeface="Wingdings" pitchFamily="2" charset="2"/>
                        <a:buBlip>
                          <a:blip r:embed="rId2"/>
                        </a:buBlip>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C18, C8, phenyl, </a:t>
                      </a:r>
                      <a:r>
                        <a:rPr kumimoji="0" lang="en-US" sz="2000" b="0" i="0" u="none" strike="noStrike" cap="none" normalizeH="0" baseline="0" dirty="0" err="1" smtClean="0">
                          <a:ln>
                            <a:noFill/>
                          </a:ln>
                          <a:solidFill>
                            <a:schemeClr val="tx1"/>
                          </a:solidFill>
                          <a:effectLst>
                            <a:outerShdw blurRad="38100" dist="38100" dir="2700000" algn="tl">
                              <a:srgbClr val="000000"/>
                            </a:outerShdw>
                          </a:effectLst>
                          <a:latin typeface="Arial" charset="0"/>
                          <a:cs typeface="Arial" charset="0"/>
                        </a:rPr>
                        <a:t>cyano</a:t>
                      </a: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First choice for neutral </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samples soluble in water</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organic mixtures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09738">
                <a:tc>
                  <a:txBody>
                    <a:bodyPr/>
                    <a:lstStyle/>
                    <a:p>
                      <a:pPr marL="290513" marR="0" lvl="0" indent="-29051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Ion-Pair</a:t>
                      </a:r>
                    </a:p>
                    <a:p>
                      <a:pPr marL="290513" marR="0" lvl="0" indent="-290513" algn="l" defTabSz="914400" rtl="0" eaLnBrk="1" fontAlgn="base" latinLnBrk="0" hangingPunct="1">
                        <a:lnSpc>
                          <a:spcPct val="100000"/>
                        </a:lnSpc>
                        <a:spcBef>
                          <a:spcPct val="20000"/>
                        </a:spcBef>
                        <a:spcAft>
                          <a:spcPct val="0"/>
                        </a:spcAft>
                        <a:buClr>
                          <a:schemeClr val="hlink"/>
                        </a:buClr>
                        <a:buSzTx/>
                        <a:buFont typeface="Wingdings" pitchFamily="2" charset="2"/>
                        <a:buBlip>
                          <a:blip r:embed="rId2"/>
                        </a:buBlip>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Water-Organic MP, Buffer</a:t>
                      </a:r>
                    </a:p>
                    <a:p>
                      <a:pPr marL="290513" marR="0" lvl="0" indent="-290513" algn="l" defTabSz="914400" rtl="0" eaLnBrk="1" fontAlgn="base" latinLnBrk="0" hangingPunct="1">
                        <a:lnSpc>
                          <a:spcPct val="100000"/>
                        </a:lnSpc>
                        <a:spcBef>
                          <a:spcPct val="20000"/>
                        </a:spcBef>
                        <a:spcAft>
                          <a:spcPct val="0"/>
                        </a:spcAft>
                        <a:buClr>
                          <a:schemeClr val="hlink"/>
                        </a:buClr>
                        <a:buSzTx/>
                        <a:buFont typeface="Wingdings" pitchFamily="2" charset="2"/>
                        <a:buBlip>
                          <a:blip r:embed="rId2"/>
                        </a:buBlip>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Ion-pair reagent, </a:t>
                      </a:r>
                    </a:p>
                    <a:p>
                      <a:pPr marL="290513" marR="0" lvl="0" indent="-290513" algn="l" defTabSz="914400" rtl="0" eaLnBrk="1" fontAlgn="base" latinLnBrk="0" hangingPunct="1">
                        <a:lnSpc>
                          <a:spcPct val="100000"/>
                        </a:lnSpc>
                        <a:spcBef>
                          <a:spcPct val="20000"/>
                        </a:spcBef>
                        <a:spcAft>
                          <a:spcPct val="0"/>
                        </a:spcAft>
                        <a:buClr>
                          <a:schemeClr val="hlink"/>
                        </a:buClr>
                        <a:buSzTx/>
                        <a:buFont typeface="Wingdings" pitchFamily="2" charset="2"/>
                        <a:buBlip>
                          <a:blip r:embed="rId2"/>
                        </a:buBlip>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C18, C8, cyano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For ionic and </a:t>
                      </a:r>
                      <a:r>
                        <a:rPr kumimoji="0" lang="en-US" sz="2000" b="0" i="0" u="none" strike="noStrike" cap="none" normalizeH="0" baseline="0" dirty="0" err="1" smtClean="0">
                          <a:ln>
                            <a:noFill/>
                          </a:ln>
                          <a:solidFill>
                            <a:schemeClr val="tx1"/>
                          </a:solidFill>
                          <a:effectLst>
                            <a:outerShdw blurRad="38100" dist="38100" dir="2700000" algn="tl">
                              <a:srgbClr val="000000"/>
                            </a:outerShdw>
                          </a:effectLst>
                          <a:latin typeface="Arial" charset="0"/>
                          <a:cs typeface="Arial" charset="0"/>
                        </a:rPr>
                        <a:t>ionizable</a:t>
                      </a: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 compounds, especially bases or </a:t>
                      </a:r>
                      <a:r>
                        <a:rPr kumimoji="0" lang="en-US" sz="2000" b="0" i="0" u="none" strike="noStrike" cap="none" normalizeH="0" baseline="0" dirty="0" err="1" smtClean="0">
                          <a:ln>
                            <a:noFill/>
                          </a:ln>
                          <a:solidFill>
                            <a:schemeClr val="tx1"/>
                          </a:solidFill>
                          <a:effectLst>
                            <a:outerShdw blurRad="38100" dist="38100" dir="2700000" algn="tl">
                              <a:srgbClr val="000000"/>
                            </a:outerShdw>
                          </a:effectLst>
                          <a:latin typeface="Arial" charset="0"/>
                          <a:cs typeface="Arial" charset="0"/>
                        </a:rPr>
                        <a:t>cations</a:t>
                      </a:r>
                      <a:endPar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47788">
                <a:tc>
                  <a:txBody>
                    <a:bodyPr/>
                    <a:lstStyle/>
                    <a:p>
                      <a:pPr marL="290513" marR="0" lvl="0" indent="-290513"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Normal Phase</a:t>
                      </a:r>
                    </a:p>
                    <a:p>
                      <a:pPr marL="290513" marR="0" lvl="0" indent="-290513" algn="l" defTabSz="914400" rtl="0" eaLnBrk="1" fontAlgn="base" latinLnBrk="0" hangingPunct="1">
                        <a:lnSpc>
                          <a:spcPct val="100000"/>
                        </a:lnSpc>
                        <a:spcBef>
                          <a:spcPct val="20000"/>
                        </a:spcBef>
                        <a:spcAft>
                          <a:spcPct val="0"/>
                        </a:spcAft>
                        <a:buClr>
                          <a:schemeClr val="hlink"/>
                        </a:buClr>
                        <a:buSzTx/>
                        <a:buFont typeface="Wingdings" pitchFamily="2" charset="2"/>
                        <a:buBlip>
                          <a:blip r:embed="rId2"/>
                        </a:buBlip>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Organic MP</a:t>
                      </a:r>
                    </a:p>
                    <a:p>
                      <a:pPr marL="290513" marR="0" lvl="0" indent="-290513" algn="l" defTabSz="914400" rtl="0" eaLnBrk="1" fontAlgn="base" latinLnBrk="0" hangingPunct="1">
                        <a:lnSpc>
                          <a:spcPct val="100000"/>
                        </a:lnSpc>
                        <a:spcBef>
                          <a:spcPct val="20000"/>
                        </a:spcBef>
                        <a:spcAft>
                          <a:spcPct val="0"/>
                        </a:spcAft>
                        <a:buClr>
                          <a:schemeClr val="hlink"/>
                        </a:buClr>
                        <a:buSzTx/>
                        <a:buFont typeface="Wingdings" pitchFamily="2" charset="2"/>
                        <a:buBlip>
                          <a:blip r:embed="rId2"/>
                        </a:buBlip>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Cyano, diol, amine, silica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Second choice when RP and IPC are ineffective, first choice for </a:t>
                      </a:r>
                      <a:r>
                        <a:rPr kumimoji="0" lang="en-US" sz="2000" b="0" i="0" u="none" strike="noStrike" cap="none" normalizeH="0" baseline="0" dirty="0" err="1" smtClean="0">
                          <a:ln>
                            <a:noFill/>
                          </a:ln>
                          <a:solidFill>
                            <a:schemeClr val="tx1"/>
                          </a:solidFill>
                          <a:effectLst>
                            <a:outerShdw blurRad="38100" dist="38100" dir="2700000" algn="tl">
                              <a:srgbClr val="000000"/>
                            </a:outerShdw>
                          </a:effectLst>
                          <a:latin typeface="Arial" charset="0"/>
                          <a:cs typeface="Arial" charset="0"/>
                        </a:rPr>
                        <a:t>lipophillic</a:t>
                      </a: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Arial" charset="0"/>
                          <a:cs typeface="Arial" charset="0"/>
                        </a:rPr>
                        <a:t> samples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spli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371600" y="228600"/>
            <a:ext cx="6781800" cy="457200"/>
          </a:xfrm>
          <a:prstGeom prst="rect">
            <a:avLst/>
          </a:prstGeom>
          <a:noFill/>
          <a:ln w="9525">
            <a:noFill/>
            <a:miter lim="800000"/>
            <a:headEnd/>
            <a:tailEnd/>
          </a:ln>
        </p:spPr>
        <p:txBody>
          <a:bodyPr>
            <a:spAutoFit/>
          </a:bodyPr>
          <a:lstStyle/>
          <a:p>
            <a:pPr algn="ctr">
              <a:spcBef>
                <a:spcPct val="50000"/>
              </a:spcBef>
            </a:pPr>
            <a:r>
              <a:rPr lang="en-US" sz="2400" b="1"/>
              <a:t>Preferred Initial Conditions for HPLC</a:t>
            </a:r>
          </a:p>
        </p:txBody>
      </p:sp>
      <p:sp>
        <p:nvSpPr>
          <p:cNvPr id="33795" name="Text Box 5"/>
          <p:cNvSpPr txBox="1">
            <a:spLocks noChangeArrowheads="1"/>
          </p:cNvSpPr>
          <p:nvPr/>
        </p:nvSpPr>
        <p:spPr bwMode="auto">
          <a:xfrm>
            <a:off x="685800" y="838200"/>
            <a:ext cx="7848600" cy="5883275"/>
          </a:xfrm>
          <a:prstGeom prst="rect">
            <a:avLst/>
          </a:prstGeom>
          <a:noFill/>
          <a:ln w="9525">
            <a:noFill/>
            <a:miter lim="800000"/>
            <a:headEnd/>
            <a:tailEnd/>
          </a:ln>
        </p:spPr>
        <p:txBody>
          <a:bodyPr>
            <a:spAutoFit/>
          </a:bodyPr>
          <a:lstStyle/>
          <a:p>
            <a:pPr>
              <a:spcBef>
                <a:spcPct val="50000"/>
              </a:spcBef>
            </a:pPr>
            <a:r>
              <a:rPr lang="en-US" sz="2000" b="1"/>
              <a:t>Column</a:t>
            </a:r>
          </a:p>
          <a:p>
            <a:pPr>
              <a:spcBef>
                <a:spcPct val="50000"/>
              </a:spcBef>
            </a:pPr>
            <a:r>
              <a:rPr lang="en-US" sz="2000" b="1"/>
              <a:t>	Dimensions			25 x 0.46 cm	</a:t>
            </a:r>
          </a:p>
          <a:p>
            <a:pPr>
              <a:spcBef>
                <a:spcPct val="50000"/>
              </a:spcBef>
            </a:pPr>
            <a:r>
              <a:rPr lang="en-US" sz="2000" b="1"/>
              <a:t>	Particle Size			5 </a:t>
            </a:r>
            <a:r>
              <a:rPr lang="en-US" sz="2000" b="1">
                <a:latin typeface="Symbol" pitchFamily="18" charset="2"/>
              </a:rPr>
              <a:t>m</a:t>
            </a:r>
            <a:r>
              <a:rPr lang="en-US" sz="2000" b="1"/>
              <a:t>m</a:t>
            </a:r>
          </a:p>
          <a:p>
            <a:pPr>
              <a:spcBef>
                <a:spcPct val="50000"/>
              </a:spcBef>
            </a:pPr>
            <a:r>
              <a:rPr lang="en-US" sz="2000" b="1"/>
              <a:t>	Stationary Phases		C-8 or C-18</a:t>
            </a:r>
          </a:p>
          <a:p>
            <a:pPr>
              <a:spcBef>
                <a:spcPct val="50000"/>
              </a:spcBef>
            </a:pPr>
            <a:r>
              <a:rPr lang="en-US" sz="2000" b="1"/>
              <a:t>Mobile Phase</a:t>
            </a:r>
          </a:p>
          <a:p>
            <a:pPr>
              <a:spcBef>
                <a:spcPct val="50000"/>
              </a:spcBef>
            </a:pPr>
            <a:r>
              <a:rPr lang="en-US" sz="2000" b="1"/>
              <a:t>	Solvents A and B		Buffer-Acetonitrile</a:t>
            </a:r>
          </a:p>
          <a:p>
            <a:pPr>
              <a:spcBef>
                <a:spcPct val="50000"/>
              </a:spcBef>
            </a:pPr>
            <a:r>
              <a:rPr lang="en-US" sz="2000" b="1"/>
              <a:t>	% B				80 – 100%</a:t>
            </a:r>
          </a:p>
          <a:p>
            <a:pPr>
              <a:spcBef>
                <a:spcPct val="50000"/>
              </a:spcBef>
            </a:pPr>
            <a:r>
              <a:rPr lang="en-US" sz="2000" b="1"/>
              <a:t>	Buffer				25 </a:t>
            </a:r>
            <a:r>
              <a:rPr lang="en-US" sz="2000" b="1">
                <a:latin typeface="Symbol" pitchFamily="18" charset="2"/>
              </a:rPr>
              <a:t>m</a:t>
            </a:r>
            <a:r>
              <a:rPr lang="en-US" sz="2000" b="1"/>
              <a:t>M pot. phosphate</a:t>
            </a:r>
          </a:p>
          <a:p>
            <a:pPr>
              <a:spcBef>
                <a:spcPct val="50000"/>
              </a:spcBef>
            </a:pPr>
            <a:r>
              <a:rPr lang="en-US" sz="2000" b="1"/>
              <a:t>Flow rate				1.0 – 2.0 ml/min</a:t>
            </a:r>
          </a:p>
          <a:p>
            <a:pPr>
              <a:spcBef>
                <a:spcPct val="50000"/>
              </a:spcBef>
            </a:pPr>
            <a:r>
              <a:rPr lang="en-US" sz="2000" b="1"/>
              <a:t>Temperature				Ambient</a:t>
            </a:r>
          </a:p>
          <a:p>
            <a:pPr>
              <a:spcBef>
                <a:spcPct val="50000"/>
              </a:spcBef>
            </a:pPr>
            <a:r>
              <a:rPr lang="en-US" sz="2000" b="1"/>
              <a:t>Sample Size</a:t>
            </a:r>
          </a:p>
          <a:p>
            <a:pPr>
              <a:spcBef>
                <a:spcPct val="50000"/>
              </a:spcBef>
            </a:pPr>
            <a:r>
              <a:rPr lang="en-US" sz="2000" b="1"/>
              <a:t>	Sample weight			&lt; 100 </a:t>
            </a:r>
            <a:r>
              <a:rPr lang="en-US" sz="2000" b="1">
                <a:latin typeface="Symbol" pitchFamily="18" charset="2"/>
              </a:rPr>
              <a:t>m</a:t>
            </a:r>
            <a:r>
              <a:rPr lang="en-US" sz="2000" b="1"/>
              <a:t>g</a:t>
            </a:r>
          </a:p>
          <a:p>
            <a:pPr>
              <a:spcBef>
                <a:spcPct val="50000"/>
              </a:spcBef>
            </a:pPr>
            <a:r>
              <a:rPr lang="en-US" sz="2000" b="1"/>
              <a:t>	Sample Volume		&lt; 100 </a:t>
            </a:r>
            <a:r>
              <a:rPr lang="en-US" sz="2000" b="1">
                <a:latin typeface="Symbol" pitchFamily="18" charset="2"/>
              </a:rPr>
              <a:t>m</a:t>
            </a:r>
            <a:r>
              <a:rPr lang="en-US" sz="2000" b="1"/>
              <a:t>L</a:t>
            </a:r>
          </a:p>
        </p:txBody>
      </p:sp>
    </p:spTree>
  </p:cSld>
  <p:clrMapOvr>
    <a:masterClrMapping/>
  </p:clrMapOvr>
  <p:transition>
    <p:spli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685800" y="301625"/>
            <a:ext cx="7772400" cy="531813"/>
          </a:xfrm>
        </p:spPr>
        <p:txBody>
          <a:bodyPr/>
          <a:lstStyle/>
          <a:p>
            <a:pPr eaLnBrk="1" hangingPunct="1">
              <a:defRPr/>
            </a:pPr>
            <a:r>
              <a:rPr lang="en-US" sz="2800" b="1" smtClean="0"/>
              <a:t>What is desirable from initial runs?</a:t>
            </a:r>
          </a:p>
        </p:txBody>
      </p:sp>
      <p:sp>
        <p:nvSpPr>
          <p:cNvPr id="34819" name="Text Box 6"/>
          <p:cNvSpPr txBox="1">
            <a:spLocks noChangeArrowheads="1"/>
          </p:cNvSpPr>
          <p:nvPr/>
        </p:nvSpPr>
        <p:spPr bwMode="auto">
          <a:xfrm>
            <a:off x="1143000" y="3048000"/>
            <a:ext cx="1905000" cy="366713"/>
          </a:xfrm>
          <a:prstGeom prst="rect">
            <a:avLst/>
          </a:prstGeom>
          <a:noFill/>
          <a:ln w="9525">
            <a:noFill/>
            <a:miter lim="800000"/>
            <a:headEnd/>
            <a:tailEnd/>
          </a:ln>
        </p:spPr>
        <p:txBody>
          <a:bodyPr>
            <a:spAutoFit/>
          </a:bodyPr>
          <a:lstStyle/>
          <a:p>
            <a:pPr>
              <a:spcBef>
                <a:spcPct val="50000"/>
              </a:spcBef>
            </a:pPr>
            <a:endParaRPr lang="en-US"/>
          </a:p>
        </p:txBody>
      </p:sp>
      <p:sp>
        <p:nvSpPr>
          <p:cNvPr id="34820" name="Text Box 12"/>
          <p:cNvSpPr txBox="1">
            <a:spLocks noChangeArrowheads="1"/>
          </p:cNvSpPr>
          <p:nvPr/>
        </p:nvSpPr>
        <p:spPr bwMode="auto">
          <a:xfrm>
            <a:off x="685800" y="1600200"/>
            <a:ext cx="7848600" cy="3805238"/>
          </a:xfrm>
          <a:prstGeom prst="rect">
            <a:avLst/>
          </a:prstGeom>
          <a:noFill/>
          <a:ln w="9525">
            <a:noFill/>
            <a:miter lim="800000"/>
            <a:headEnd/>
            <a:tailEnd/>
          </a:ln>
        </p:spPr>
        <p:txBody>
          <a:bodyPr>
            <a:spAutoFit/>
          </a:bodyPr>
          <a:lstStyle/>
          <a:p>
            <a:pPr marL="166688" indent="-166688">
              <a:spcBef>
                <a:spcPct val="50000"/>
              </a:spcBef>
              <a:buFontTx/>
              <a:buChar char="•"/>
            </a:pPr>
            <a:r>
              <a:rPr lang="en-US" b="1"/>
              <a:t>Resolution 		1.5</a:t>
            </a:r>
          </a:p>
          <a:p>
            <a:pPr marL="166688" indent="-166688">
              <a:spcBef>
                <a:spcPct val="50000"/>
              </a:spcBef>
              <a:buFontTx/>
              <a:buChar char="•"/>
            </a:pPr>
            <a:r>
              <a:rPr lang="en-US" b="1"/>
              <a:t>Time 			5 – 10 min</a:t>
            </a:r>
          </a:p>
          <a:p>
            <a:pPr marL="166688" indent="-166688">
              <a:spcBef>
                <a:spcPct val="50000"/>
              </a:spcBef>
              <a:buFontTx/>
              <a:buChar char="•"/>
            </a:pPr>
            <a:r>
              <a:rPr lang="en-US" b="1"/>
              <a:t>Pressure  		150 bar (~ 2100 psi) desirable</a:t>
            </a:r>
          </a:p>
          <a:p>
            <a:pPr marL="166688" indent="-166688">
              <a:spcBef>
                <a:spcPct val="50000"/>
              </a:spcBef>
              <a:buFontTx/>
              <a:buChar char="•"/>
            </a:pPr>
            <a:r>
              <a:rPr lang="en-US" b="1"/>
              <a:t>Peak height		Sharp peaks are desirable</a:t>
            </a:r>
          </a:p>
          <a:p>
            <a:pPr marL="166688" indent="-166688">
              <a:spcBef>
                <a:spcPct val="50000"/>
              </a:spcBef>
              <a:buFontTx/>
              <a:buChar char="•"/>
            </a:pPr>
            <a:r>
              <a:rPr lang="en-US" b="1"/>
              <a:t>Solvent		Minimum mobile phase </a:t>
            </a:r>
          </a:p>
          <a:p>
            <a:pPr marL="166688" indent="-166688">
              <a:spcBef>
                <a:spcPct val="50000"/>
              </a:spcBef>
              <a:buFontTx/>
              <a:buChar char="•"/>
            </a:pPr>
            <a:r>
              <a:rPr lang="en-US" b="1"/>
              <a:t>Repeatability		Each chromatogram should be repeatable</a:t>
            </a:r>
          </a:p>
          <a:p>
            <a:pPr marL="166688" indent="-166688">
              <a:spcBef>
                <a:spcPct val="50000"/>
              </a:spcBef>
              <a:buFontTx/>
              <a:buChar char="•"/>
            </a:pPr>
            <a:r>
              <a:rPr lang="en-US" b="1"/>
              <a:t>Equilibration		Sufficient time for equilibration between 				method 	development runs (10 – 20 column 			volumes)</a:t>
            </a:r>
          </a:p>
          <a:p>
            <a:pPr marL="166688" indent="-166688">
              <a:spcBef>
                <a:spcPct val="50000"/>
              </a:spcBef>
              <a:buFontTx/>
              <a:buChar char="•"/>
            </a:pPr>
            <a:endParaRPr lang="en-US" b="1"/>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Grp="1" noChangeAspect="1" noChangeArrowheads="1"/>
          </p:cNvPicPr>
          <p:nvPr>
            <p:ph idx="1"/>
          </p:nvPr>
        </p:nvPicPr>
        <p:blipFill>
          <a:blip r:embed="rId2"/>
          <a:srcRect/>
          <a:stretch>
            <a:fillRect/>
          </a:stretch>
        </p:blipFill>
        <p:spPr>
          <a:xfrm>
            <a:off x="0" y="0"/>
            <a:ext cx="9131300" cy="6858000"/>
          </a:xfr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Grp="1" noChangeAspect="1" noChangeArrowheads="1"/>
          </p:cNvPicPr>
          <p:nvPr>
            <p:ph idx="1"/>
          </p:nvPr>
        </p:nvPicPr>
        <p:blipFill>
          <a:blip r:embed="rId2"/>
          <a:srcRect/>
          <a:stretch>
            <a:fillRect/>
          </a:stretch>
        </p:blipFill>
        <p:spPr>
          <a:xfrm>
            <a:off x="0" y="0"/>
            <a:ext cx="9144000" cy="6858000"/>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0"/>
            <a:ext cx="7543800" cy="670560"/>
          </a:xfrm>
        </p:spPr>
        <p:txBody>
          <a:bodyPr/>
          <a:lstStyle/>
          <a:p>
            <a:pPr eaLnBrk="1" fontAlgn="auto" hangingPunct="1">
              <a:spcAft>
                <a:spcPts val="0"/>
              </a:spcAft>
              <a:defRPr/>
            </a:pPr>
            <a:r>
              <a:rPr kumimoji="1" lang="en-US" dirty="0" smtClean="0"/>
              <a:t>What is HPLC?</a:t>
            </a:r>
          </a:p>
        </p:txBody>
      </p:sp>
      <p:sp>
        <p:nvSpPr>
          <p:cNvPr id="17411" name="Rectangle 3"/>
          <p:cNvSpPr>
            <a:spLocks noGrp="1" noChangeArrowheads="1"/>
          </p:cNvSpPr>
          <p:nvPr>
            <p:ph idx="1"/>
          </p:nvPr>
        </p:nvSpPr>
        <p:spPr>
          <a:xfrm>
            <a:off x="0" y="1066800"/>
            <a:ext cx="9144000" cy="5791200"/>
          </a:xfrm>
        </p:spPr>
        <p:txBody>
          <a:bodyPr/>
          <a:lstStyle/>
          <a:p>
            <a:pPr eaLnBrk="1" hangingPunct="1">
              <a:lnSpc>
                <a:spcPct val="90000"/>
              </a:lnSpc>
            </a:pPr>
            <a:r>
              <a:rPr kumimoji="1" lang="en-US" sz="2200" b="1" smtClean="0"/>
              <a:t>High Performance Liquid Chromatography</a:t>
            </a:r>
          </a:p>
          <a:p>
            <a:pPr eaLnBrk="1" hangingPunct="1">
              <a:lnSpc>
                <a:spcPct val="90000"/>
              </a:lnSpc>
            </a:pPr>
            <a:endParaRPr kumimoji="1" lang="en-US" sz="2200" b="1" smtClean="0"/>
          </a:p>
          <a:p>
            <a:pPr eaLnBrk="1" hangingPunct="1">
              <a:lnSpc>
                <a:spcPct val="90000"/>
              </a:lnSpc>
            </a:pPr>
            <a:r>
              <a:rPr kumimoji="1" lang="en-US" sz="2200" b="1" smtClean="0"/>
              <a:t>High Pressure Liquid Chromatography (usually true]</a:t>
            </a:r>
          </a:p>
          <a:p>
            <a:pPr eaLnBrk="1" hangingPunct="1">
              <a:lnSpc>
                <a:spcPct val="90000"/>
              </a:lnSpc>
            </a:pPr>
            <a:endParaRPr kumimoji="1" lang="en-US" sz="2200" b="1" smtClean="0"/>
          </a:p>
          <a:p>
            <a:pPr eaLnBrk="1" hangingPunct="1">
              <a:lnSpc>
                <a:spcPct val="90000"/>
              </a:lnSpc>
            </a:pPr>
            <a:r>
              <a:rPr kumimoji="1" lang="en-US" sz="2200" b="1" smtClean="0"/>
              <a:t>Hewlett Packard Liquid Chromatography (a joke)</a:t>
            </a:r>
          </a:p>
          <a:p>
            <a:pPr eaLnBrk="1" hangingPunct="1">
              <a:lnSpc>
                <a:spcPct val="90000"/>
              </a:lnSpc>
            </a:pPr>
            <a:endParaRPr kumimoji="1" lang="en-US" sz="2200" b="1" smtClean="0"/>
          </a:p>
          <a:p>
            <a:pPr eaLnBrk="1" hangingPunct="1">
              <a:lnSpc>
                <a:spcPct val="90000"/>
              </a:lnSpc>
            </a:pPr>
            <a:r>
              <a:rPr kumimoji="1" lang="en-US" sz="2200" b="1" smtClean="0"/>
              <a:t>High Priced Liquid Chromatography (no joke)</a:t>
            </a:r>
          </a:p>
          <a:p>
            <a:pPr eaLnBrk="1" hangingPunct="1">
              <a:lnSpc>
                <a:spcPct val="90000"/>
              </a:lnSpc>
            </a:pPr>
            <a:endParaRPr kumimoji="1" lang="en-US" sz="2200" b="1" smtClean="0"/>
          </a:p>
          <a:p>
            <a:pPr eaLnBrk="1" hangingPunct="1">
              <a:lnSpc>
                <a:spcPct val="90000"/>
              </a:lnSpc>
            </a:pPr>
            <a:r>
              <a:rPr kumimoji="1" lang="en-US" sz="2200" b="1" smtClean="0"/>
              <a:t>HPLC is really the automation of traditional liquid chromatography under conditions which provide for enhanced separations during shorter periods of time!</a:t>
            </a:r>
          </a:p>
          <a:p>
            <a:pPr eaLnBrk="1" hangingPunct="1">
              <a:lnSpc>
                <a:spcPct val="90000"/>
              </a:lnSpc>
            </a:pPr>
            <a:endParaRPr kumimoji="1" lang="en-US" sz="2200" b="1" smtClean="0"/>
          </a:p>
          <a:p>
            <a:pPr eaLnBrk="1" hangingPunct="1">
              <a:lnSpc>
                <a:spcPct val="90000"/>
              </a:lnSpc>
            </a:pPr>
            <a:r>
              <a:rPr kumimoji="1" lang="en-US" sz="2200" b="1" smtClean="0"/>
              <a:t>Probably the most widely practiced form of quantitative, analytical chromatography practiced today due to the wide range of molecule types and sizes which can be separated using HPLC or variants of HPLC!!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Grp="1" noChangeAspect="1" noChangeArrowheads="1"/>
          </p:cNvPicPr>
          <p:nvPr>
            <p:ph idx="1"/>
          </p:nvPr>
        </p:nvPicPr>
        <p:blipFill>
          <a:blip r:embed="rId2"/>
          <a:srcRect/>
          <a:stretch>
            <a:fillRect/>
          </a:stretch>
        </p:blipFill>
        <p:spPr>
          <a:xfrm>
            <a:off x="9525" y="1066800"/>
            <a:ext cx="9134475" cy="5791200"/>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ph idx="1"/>
          </p:nvPr>
        </p:nvGraphicFramePr>
        <p:xfrm>
          <a:off x="-228600" y="0"/>
          <a:ext cx="9372600" cy="6858000"/>
        </p:xfrm>
        <a:graphic>
          <a:graphicData uri="http://schemas.openxmlformats.org/presentationml/2006/ole">
            <p:oleObj spid="_x0000_s1026" name="Slide" r:id="rId3" imgW="4548526" imgH="3407297" progId="PowerPoint.Slide.8">
              <p:embed/>
            </p:oleObj>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Grp="1" noChangeAspect="1" noChangeArrowheads="1"/>
          </p:cNvPicPr>
          <p:nvPr>
            <p:ph idx="1"/>
          </p:nvPr>
        </p:nvPicPr>
        <p:blipFill>
          <a:blip r:embed="rId2"/>
          <a:srcRect/>
          <a:stretch>
            <a:fillRect/>
          </a:stretch>
        </p:blipFill>
        <p:spPr>
          <a:xfrm>
            <a:off x="2209800" y="0"/>
            <a:ext cx="5921375" cy="6858000"/>
          </a:xfrm>
          <a:noFill/>
        </p:spPr>
      </p:pic>
      <p:grpSp>
        <p:nvGrpSpPr>
          <p:cNvPr id="19459" name="Group 5"/>
          <p:cNvGrpSpPr>
            <a:grpSpLocks/>
          </p:cNvGrpSpPr>
          <p:nvPr/>
        </p:nvGrpSpPr>
        <p:grpSpPr bwMode="auto">
          <a:xfrm>
            <a:off x="838200" y="5029200"/>
            <a:ext cx="2246313" cy="366713"/>
            <a:chOff x="1989" y="3178"/>
            <a:chExt cx="1415" cy="231"/>
          </a:xfrm>
        </p:grpSpPr>
        <p:sp>
          <p:nvSpPr>
            <p:cNvPr id="21510" name="Text Box 6"/>
            <p:cNvSpPr txBox="1">
              <a:spLocks noChangeArrowheads="1"/>
            </p:cNvSpPr>
            <p:nvPr/>
          </p:nvSpPr>
          <p:spPr bwMode="auto">
            <a:xfrm>
              <a:off x="1989" y="3178"/>
              <a:ext cx="694" cy="231"/>
            </a:xfrm>
            <a:prstGeom prst="rect">
              <a:avLst/>
            </a:prstGeom>
            <a:noFill/>
            <a:ln w="9525">
              <a:noFill/>
              <a:miter lim="800000"/>
              <a:headEnd/>
              <a:tailEnd/>
            </a:ln>
            <a:effectLst/>
          </p:spPr>
          <p:txBody>
            <a:bodyPr>
              <a:spAutoFit/>
            </a:bodyPr>
            <a:lstStyle/>
            <a:p>
              <a:pPr eaLnBrk="1" hangingPunct="1">
                <a:spcBef>
                  <a:spcPct val="50000"/>
                </a:spcBef>
                <a:defRPr/>
              </a:pPr>
              <a:r>
                <a:rPr lang="en-US" b="1" dirty="0">
                  <a:effectLst>
                    <a:outerShdw blurRad="38100" dist="38100" dir="2700000" algn="tl">
                      <a:srgbClr val="C0C0C0"/>
                    </a:outerShdw>
                  </a:effectLst>
                  <a:latin typeface="Times New Roman" pitchFamily="18" charset="0"/>
                </a:rPr>
                <a:t>column</a:t>
              </a:r>
            </a:p>
          </p:txBody>
        </p:sp>
        <p:sp>
          <p:nvSpPr>
            <p:cNvPr id="19473" name="Line 7"/>
            <p:cNvSpPr>
              <a:spLocks noChangeShapeType="1"/>
            </p:cNvSpPr>
            <p:nvPr/>
          </p:nvSpPr>
          <p:spPr bwMode="auto">
            <a:xfrm>
              <a:off x="2543" y="3320"/>
              <a:ext cx="861" cy="0"/>
            </a:xfrm>
            <a:prstGeom prst="line">
              <a:avLst/>
            </a:prstGeom>
            <a:noFill/>
            <a:ln w="28575">
              <a:solidFill>
                <a:schemeClr val="tx1"/>
              </a:solidFill>
              <a:round/>
              <a:headEnd/>
              <a:tailEnd type="triangle" w="med" len="med"/>
            </a:ln>
          </p:spPr>
          <p:txBody>
            <a:bodyPr/>
            <a:lstStyle/>
            <a:p>
              <a:endParaRPr lang="en-US"/>
            </a:p>
          </p:txBody>
        </p:sp>
      </p:grpSp>
      <p:grpSp>
        <p:nvGrpSpPr>
          <p:cNvPr id="19460" name="Group 8"/>
          <p:cNvGrpSpPr>
            <a:grpSpLocks/>
          </p:cNvGrpSpPr>
          <p:nvPr/>
        </p:nvGrpSpPr>
        <p:grpSpPr bwMode="auto">
          <a:xfrm>
            <a:off x="533400" y="5562600"/>
            <a:ext cx="2246313" cy="366713"/>
            <a:chOff x="1773" y="3489"/>
            <a:chExt cx="1415" cy="231"/>
          </a:xfrm>
        </p:grpSpPr>
        <p:sp>
          <p:nvSpPr>
            <p:cNvPr id="21513" name="Text Box 9"/>
            <p:cNvSpPr txBox="1">
              <a:spLocks noChangeArrowheads="1"/>
            </p:cNvSpPr>
            <p:nvPr/>
          </p:nvSpPr>
          <p:spPr bwMode="auto">
            <a:xfrm>
              <a:off x="1773" y="3489"/>
              <a:ext cx="694" cy="231"/>
            </a:xfrm>
            <a:prstGeom prst="rect">
              <a:avLst/>
            </a:prstGeom>
            <a:noFill/>
            <a:ln w="9525">
              <a:noFill/>
              <a:miter lim="800000"/>
              <a:headEnd/>
              <a:tailEnd/>
            </a:ln>
            <a:effectLst/>
          </p:spPr>
          <p:txBody>
            <a:bodyPr>
              <a:spAutoFit/>
            </a:bodyPr>
            <a:lstStyle/>
            <a:p>
              <a:pPr eaLnBrk="1" hangingPunct="1">
                <a:spcBef>
                  <a:spcPct val="50000"/>
                </a:spcBef>
                <a:defRPr/>
              </a:pPr>
              <a:r>
                <a:rPr lang="en-US" b="1">
                  <a:effectLst>
                    <a:outerShdw blurRad="38100" dist="38100" dir="2700000" algn="tl">
                      <a:srgbClr val="C0C0C0"/>
                    </a:outerShdw>
                  </a:effectLst>
                  <a:latin typeface="Times New Roman" pitchFamily="18" charset="0"/>
                </a:rPr>
                <a:t>detector</a:t>
              </a:r>
            </a:p>
          </p:txBody>
        </p:sp>
        <p:sp>
          <p:nvSpPr>
            <p:cNvPr id="19471" name="Line 10"/>
            <p:cNvSpPr>
              <a:spLocks noChangeShapeType="1"/>
            </p:cNvSpPr>
            <p:nvPr/>
          </p:nvSpPr>
          <p:spPr bwMode="auto">
            <a:xfrm>
              <a:off x="2327" y="3631"/>
              <a:ext cx="861" cy="0"/>
            </a:xfrm>
            <a:prstGeom prst="line">
              <a:avLst/>
            </a:prstGeom>
            <a:noFill/>
            <a:ln w="28575">
              <a:solidFill>
                <a:schemeClr val="tx1"/>
              </a:solidFill>
              <a:round/>
              <a:headEnd/>
              <a:tailEnd type="triangle" w="med" len="med"/>
            </a:ln>
          </p:spPr>
          <p:txBody>
            <a:bodyPr/>
            <a:lstStyle/>
            <a:p>
              <a:endParaRPr lang="en-US"/>
            </a:p>
          </p:txBody>
        </p:sp>
      </p:grpSp>
      <p:grpSp>
        <p:nvGrpSpPr>
          <p:cNvPr id="19461" name="Group 11"/>
          <p:cNvGrpSpPr>
            <a:grpSpLocks/>
          </p:cNvGrpSpPr>
          <p:nvPr/>
        </p:nvGrpSpPr>
        <p:grpSpPr bwMode="auto">
          <a:xfrm>
            <a:off x="609600" y="3962400"/>
            <a:ext cx="2312988" cy="366713"/>
            <a:chOff x="1789" y="2666"/>
            <a:chExt cx="1457" cy="231"/>
          </a:xfrm>
        </p:grpSpPr>
        <p:sp>
          <p:nvSpPr>
            <p:cNvPr id="21516" name="Text Box 12"/>
            <p:cNvSpPr txBox="1">
              <a:spLocks noChangeArrowheads="1"/>
            </p:cNvSpPr>
            <p:nvPr/>
          </p:nvSpPr>
          <p:spPr bwMode="auto">
            <a:xfrm>
              <a:off x="1789" y="2666"/>
              <a:ext cx="694" cy="231"/>
            </a:xfrm>
            <a:prstGeom prst="rect">
              <a:avLst/>
            </a:prstGeom>
            <a:noFill/>
            <a:ln w="9525">
              <a:noFill/>
              <a:miter lim="800000"/>
              <a:headEnd/>
              <a:tailEnd/>
            </a:ln>
            <a:effectLst/>
          </p:spPr>
          <p:txBody>
            <a:bodyPr>
              <a:spAutoFit/>
            </a:bodyPr>
            <a:lstStyle/>
            <a:p>
              <a:pPr eaLnBrk="1" hangingPunct="1">
                <a:spcBef>
                  <a:spcPct val="50000"/>
                </a:spcBef>
                <a:defRPr/>
              </a:pPr>
              <a:r>
                <a:rPr lang="en-US" b="1">
                  <a:effectLst>
                    <a:outerShdw blurRad="38100" dist="38100" dir="2700000" algn="tl">
                      <a:srgbClr val="C0C0C0"/>
                    </a:outerShdw>
                  </a:effectLst>
                  <a:latin typeface="Times New Roman" pitchFamily="18" charset="0"/>
                </a:rPr>
                <a:t>injector</a:t>
              </a:r>
            </a:p>
          </p:txBody>
        </p:sp>
        <p:sp>
          <p:nvSpPr>
            <p:cNvPr id="19469" name="Line 13"/>
            <p:cNvSpPr>
              <a:spLocks noChangeShapeType="1"/>
            </p:cNvSpPr>
            <p:nvPr/>
          </p:nvSpPr>
          <p:spPr bwMode="auto">
            <a:xfrm>
              <a:off x="2385" y="2808"/>
              <a:ext cx="861" cy="0"/>
            </a:xfrm>
            <a:prstGeom prst="line">
              <a:avLst/>
            </a:prstGeom>
            <a:noFill/>
            <a:ln w="28575">
              <a:solidFill>
                <a:schemeClr val="tx1"/>
              </a:solidFill>
              <a:round/>
              <a:headEnd/>
              <a:tailEnd type="triangle" w="med" len="med"/>
            </a:ln>
          </p:spPr>
          <p:txBody>
            <a:bodyPr/>
            <a:lstStyle/>
            <a:p>
              <a:endParaRPr lang="en-US"/>
            </a:p>
          </p:txBody>
        </p:sp>
      </p:grpSp>
      <p:grpSp>
        <p:nvGrpSpPr>
          <p:cNvPr id="19462" name="Group 14"/>
          <p:cNvGrpSpPr>
            <a:grpSpLocks/>
          </p:cNvGrpSpPr>
          <p:nvPr/>
        </p:nvGrpSpPr>
        <p:grpSpPr bwMode="auto">
          <a:xfrm>
            <a:off x="1143000" y="3124200"/>
            <a:ext cx="2082800" cy="366713"/>
            <a:chOff x="2192" y="2224"/>
            <a:chExt cx="1312" cy="231"/>
          </a:xfrm>
        </p:grpSpPr>
        <p:sp>
          <p:nvSpPr>
            <p:cNvPr id="21519" name="Text Box 15"/>
            <p:cNvSpPr txBox="1">
              <a:spLocks noChangeArrowheads="1"/>
            </p:cNvSpPr>
            <p:nvPr/>
          </p:nvSpPr>
          <p:spPr bwMode="auto">
            <a:xfrm>
              <a:off x="2192" y="2224"/>
              <a:ext cx="694" cy="231"/>
            </a:xfrm>
            <a:prstGeom prst="rect">
              <a:avLst/>
            </a:prstGeom>
            <a:noFill/>
            <a:ln w="9525">
              <a:noFill/>
              <a:miter lim="800000"/>
              <a:headEnd/>
              <a:tailEnd/>
            </a:ln>
            <a:effectLst/>
          </p:spPr>
          <p:txBody>
            <a:bodyPr>
              <a:spAutoFit/>
            </a:bodyPr>
            <a:lstStyle/>
            <a:p>
              <a:pPr eaLnBrk="1" hangingPunct="1">
                <a:spcBef>
                  <a:spcPct val="50000"/>
                </a:spcBef>
                <a:defRPr/>
              </a:pPr>
              <a:r>
                <a:rPr lang="en-US" b="1">
                  <a:effectLst>
                    <a:outerShdw blurRad="38100" dist="38100" dir="2700000" algn="tl">
                      <a:srgbClr val="C0C0C0"/>
                    </a:outerShdw>
                  </a:effectLst>
                  <a:latin typeface="Times New Roman" pitchFamily="18" charset="0"/>
                </a:rPr>
                <a:t>pump</a:t>
              </a:r>
            </a:p>
          </p:txBody>
        </p:sp>
        <p:sp>
          <p:nvSpPr>
            <p:cNvPr id="19467" name="Line 16"/>
            <p:cNvSpPr>
              <a:spLocks noChangeShapeType="1"/>
            </p:cNvSpPr>
            <p:nvPr/>
          </p:nvSpPr>
          <p:spPr bwMode="auto">
            <a:xfrm>
              <a:off x="2643" y="2358"/>
              <a:ext cx="861" cy="0"/>
            </a:xfrm>
            <a:prstGeom prst="line">
              <a:avLst/>
            </a:prstGeom>
            <a:noFill/>
            <a:ln w="28575">
              <a:solidFill>
                <a:schemeClr val="tx1"/>
              </a:solidFill>
              <a:round/>
              <a:headEnd/>
              <a:tailEnd type="triangle" w="med" len="med"/>
            </a:ln>
          </p:spPr>
          <p:txBody>
            <a:bodyPr/>
            <a:lstStyle/>
            <a:p>
              <a:endParaRPr lang="en-US"/>
            </a:p>
          </p:txBody>
        </p:sp>
      </p:grpSp>
      <p:grpSp>
        <p:nvGrpSpPr>
          <p:cNvPr id="19463" name="Group 17"/>
          <p:cNvGrpSpPr>
            <a:grpSpLocks/>
          </p:cNvGrpSpPr>
          <p:nvPr/>
        </p:nvGrpSpPr>
        <p:grpSpPr bwMode="auto">
          <a:xfrm>
            <a:off x="914400" y="1752600"/>
            <a:ext cx="2060575" cy="366713"/>
            <a:chOff x="1888" y="1490"/>
            <a:chExt cx="1298" cy="231"/>
          </a:xfrm>
        </p:grpSpPr>
        <p:sp>
          <p:nvSpPr>
            <p:cNvPr id="21522" name="Text Box 18"/>
            <p:cNvSpPr txBox="1">
              <a:spLocks noChangeArrowheads="1"/>
            </p:cNvSpPr>
            <p:nvPr/>
          </p:nvSpPr>
          <p:spPr bwMode="auto">
            <a:xfrm>
              <a:off x="1888" y="1490"/>
              <a:ext cx="694" cy="231"/>
            </a:xfrm>
            <a:prstGeom prst="rect">
              <a:avLst/>
            </a:prstGeom>
            <a:noFill/>
            <a:ln w="9525">
              <a:noFill/>
              <a:miter lim="800000"/>
              <a:headEnd/>
              <a:tailEnd/>
            </a:ln>
            <a:effectLst/>
          </p:spPr>
          <p:txBody>
            <a:bodyPr>
              <a:spAutoFit/>
            </a:bodyPr>
            <a:lstStyle/>
            <a:p>
              <a:pPr eaLnBrk="1" hangingPunct="1">
                <a:spcBef>
                  <a:spcPct val="50000"/>
                </a:spcBef>
                <a:defRPr/>
              </a:pPr>
              <a:r>
                <a:rPr lang="en-US" b="1">
                  <a:effectLst>
                    <a:outerShdw blurRad="38100" dist="38100" dir="2700000" algn="tl">
                      <a:srgbClr val="C0C0C0"/>
                    </a:outerShdw>
                  </a:effectLst>
                  <a:latin typeface="Times New Roman" pitchFamily="18" charset="0"/>
                </a:rPr>
                <a:t>solvent</a:t>
              </a:r>
            </a:p>
          </p:txBody>
        </p:sp>
        <p:sp>
          <p:nvSpPr>
            <p:cNvPr id="19465" name="Line 19"/>
            <p:cNvSpPr>
              <a:spLocks noChangeShapeType="1"/>
            </p:cNvSpPr>
            <p:nvPr/>
          </p:nvSpPr>
          <p:spPr bwMode="auto">
            <a:xfrm>
              <a:off x="2415" y="1624"/>
              <a:ext cx="771" cy="0"/>
            </a:xfrm>
            <a:prstGeom prst="line">
              <a:avLst/>
            </a:prstGeom>
            <a:noFill/>
            <a:ln w="28575">
              <a:solidFill>
                <a:schemeClr val="tx1"/>
              </a:solidFill>
              <a:round/>
              <a:headEnd/>
              <a:tailEnd type="triangle" w="med" len="med"/>
            </a:ln>
          </p:spPr>
          <p:txBody>
            <a:bodyPr/>
            <a:lstStyle/>
            <a:p>
              <a:endParaRPr 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4800" y="228600"/>
            <a:ext cx="8534400" cy="838200"/>
          </a:xfrm>
        </p:spPr>
        <p:txBody>
          <a:bodyPr>
            <a:normAutofit fontScale="90000"/>
          </a:bodyPr>
          <a:lstStyle/>
          <a:p>
            <a:pPr eaLnBrk="1" fontAlgn="auto" hangingPunct="1">
              <a:spcAft>
                <a:spcPts val="0"/>
              </a:spcAft>
              <a:defRPr/>
            </a:pPr>
            <a:r>
              <a:rPr kumimoji="1" lang="en-US" dirty="0" smtClean="0"/>
              <a:t>Types of HPLC Separations (partial list)</a:t>
            </a:r>
          </a:p>
        </p:txBody>
      </p:sp>
      <p:sp>
        <p:nvSpPr>
          <p:cNvPr id="20483" name="Rectangle 3"/>
          <p:cNvSpPr>
            <a:spLocks noGrp="1" noChangeArrowheads="1"/>
          </p:cNvSpPr>
          <p:nvPr>
            <p:ph idx="1"/>
          </p:nvPr>
        </p:nvSpPr>
        <p:spPr>
          <a:xfrm>
            <a:off x="381000" y="1066800"/>
            <a:ext cx="8382000" cy="5410200"/>
          </a:xfrm>
        </p:spPr>
        <p:txBody>
          <a:bodyPr/>
          <a:lstStyle/>
          <a:p>
            <a:pPr eaLnBrk="1" hangingPunct="1">
              <a:lnSpc>
                <a:spcPct val="90000"/>
              </a:lnSpc>
            </a:pPr>
            <a:r>
              <a:rPr kumimoji="1" lang="en-US" sz="2000" b="1" smtClean="0">
                <a:solidFill>
                  <a:srgbClr val="0070C0"/>
                </a:solidFill>
              </a:rPr>
              <a:t>Normal Phase: </a:t>
            </a:r>
            <a:r>
              <a:rPr kumimoji="1" lang="en-US" sz="2000" b="1" smtClean="0"/>
              <a:t>Separation of </a:t>
            </a:r>
            <a:r>
              <a:rPr kumimoji="1" lang="en-US" sz="2000" b="1" smtClean="0">
                <a:solidFill>
                  <a:srgbClr val="FF0000"/>
                </a:solidFill>
              </a:rPr>
              <a:t>polar analytes </a:t>
            </a:r>
            <a:r>
              <a:rPr kumimoji="1" lang="en-US" sz="2000" b="1" smtClean="0"/>
              <a:t>by partitioning onto a </a:t>
            </a:r>
            <a:r>
              <a:rPr kumimoji="1" lang="en-US" sz="2000" b="1" smtClean="0">
                <a:solidFill>
                  <a:srgbClr val="FF0000"/>
                </a:solidFill>
              </a:rPr>
              <a:t>polar, bonded stationary phase</a:t>
            </a:r>
            <a:r>
              <a:rPr kumimoji="1" lang="en-US" sz="2000" b="1" smtClean="0"/>
              <a:t>.</a:t>
            </a:r>
          </a:p>
          <a:p>
            <a:pPr eaLnBrk="1" hangingPunct="1">
              <a:lnSpc>
                <a:spcPct val="90000"/>
              </a:lnSpc>
              <a:buFont typeface="Monotype Sorts" pitchFamily="1" charset="2"/>
              <a:buNone/>
            </a:pPr>
            <a:endParaRPr kumimoji="1" lang="en-US" sz="2000" b="1" smtClean="0"/>
          </a:p>
          <a:p>
            <a:pPr eaLnBrk="1" hangingPunct="1">
              <a:lnSpc>
                <a:spcPct val="90000"/>
              </a:lnSpc>
            </a:pPr>
            <a:r>
              <a:rPr kumimoji="1" lang="en-US" sz="2000" b="1" smtClean="0">
                <a:solidFill>
                  <a:srgbClr val="0070C0"/>
                </a:solidFill>
              </a:rPr>
              <a:t>Reversed Phase</a:t>
            </a:r>
            <a:r>
              <a:rPr kumimoji="1" lang="en-US" sz="2000" b="1" smtClean="0"/>
              <a:t>: Separation of </a:t>
            </a:r>
            <a:r>
              <a:rPr kumimoji="1" lang="en-US" sz="2000" b="1" smtClean="0">
                <a:solidFill>
                  <a:srgbClr val="FF0000"/>
                </a:solidFill>
              </a:rPr>
              <a:t>non-polar analytes </a:t>
            </a:r>
            <a:r>
              <a:rPr kumimoji="1" lang="en-US" sz="2000" b="1" smtClean="0"/>
              <a:t>by partitioning onto a </a:t>
            </a:r>
            <a:r>
              <a:rPr kumimoji="1" lang="en-US" sz="2000" b="1" smtClean="0">
                <a:solidFill>
                  <a:srgbClr val="FF0000"/>
                </a:solidFill>
              </a:rPr>
              <a:t>non-polar, bonded stationary phase.</a:t>
            </a:r>
          </a:p>
          <a:p>
            <a:pPr eaLnBrk="1" hangingPunct="1">
              <a:lnSpc>
                <a:spcPct val="90000"/>
              </a:lnSpc>
              <a:buFont typeface="Monotype Sorts" pitchFamily="1" charset="2"/>
              <a:buNone/>
            </a:pPr>
            <a:endParaRPr kumimoji="1" lang="en-US" sz="2000" b="1" smtClean="0"/>
          </a:p>
          <a:p>
            <a:pPr eaLnBrk="1" hangingPunct="1">
              <a:lnSpc>
                <a:spcPct val="90000"/>
              </a:lnSpc>
            </a:pPr>
            <a:r>
              <a:rPr kumimoji="1" lang="en-US" sz="2000" b="1" smtClean="0">
                <a:solidFill>
                  <a:srgbClr val="0070C0"/>
                </a:solidFill>
              </a:rPr>
              <a:t>Adsorption:</a:t>
            </a:r>
            <a:r>
              <a:rPr kumimoji="1" lang="en-US" sz="2000" b="1" smtClean="0"/>
              <a:t> </a:t>
            </a:r>
            <a:r>
              <a:rPr kumimoji="1" lang="en-US" sz="2000" b="1" smtClean="0">
                <a:solidFill>
                  <a:srgbClr val="FF0000"/>
                </a:solidFill>
              </a:rPr>
              <a:t>In Between </a:t>
            </a:r>
            <a:r>
              <a:rPr kumimoji="1" lang="en-US" sz="2000" b="1" smtClean="0"/>
              <a:t>Normal and Reversed. Separation of </a:t>
            </a:r>
            <a:r>
              <a:rPr kumimoji="1" lang="en-US" sz="2000" b="1" smtClean="0">
                <a:solidFill>
                  <a:srgbClr val="FF0000"/>
                </a:solidFill>
              </a:rPr>
              <a:t>moderately polar analytes </a:t>
            </a:r>
            <a:r>
              <a:rPr kumimoji="1" lang="en-US" sz="2000" b="1" smtClean="0"/>
              <a:t>using adsorption onto a </a:t>
            </a:r>
            <a:r>
              <a:rPr kumimoji="1" lang="en-US" sz="2000" b="1" smtClean="0">
                <a:solidFill>
                  <a:srgbClr val="FF0000"/>
                </a:solidFill>
              </a:rPr>
              <a:t>pure stationary phase </a:t>
            </a:r>
            <a:r>
              <a:rPr kumimoji="1" lang="en-US" sz="2000" b="1" smtClean="0"/>
              <a:t>(e.g. alumina or silica)</a:t>
            </a:r>
          </a:p>
          <a:p>
            <a:pPr eaLnBrk="1" hangingPunct="1">
              <a:lnSpc>
                <a:spcPct val="90000"/>
              </a:lnSpc>
            </a:pPr>
            <a:endParaRPr kumimoji="1" lang="en-US" sz="2000" b="1" smtClean="0"/>
          </a:p>
          <a:p>
            <a:pPr eaLnBrk="1" hangingPunct="1">
              <a:lnSpc>
                <a:spcPct val="90000"/>
              </a:lnSpc>
            </a:pPr>
            <a:r>
              <a:rPr kumimoji="1" lang="en-US" sz="2000" b="1" smtClean="0">
                <a:solidFill>
                  <a:srgbClr val="0070C0"/>
                </a:solidFill>
              </a:rPr>
              <a:t>Ion Chromatography</a:t>
            </a:r>
            <a:r>
              <a:rPr kumimoji="1" lang="en-US" sz="2000" b="1" smtClean="0"/>
              <a:t>: Separation of </a:t>
            </a:r>
            <a:r>
              <a:rPr kumimoji="1" lang="en-US" sz="2000" b="1" smtClean="0">
                <a:solidFill>
                  <a:srgbClr val="FF0000"/>
                </a:solidFill>
              </a:rPr>
              <a:t>organic and inorganic ions </a:t>
            </a:r>
            <a:r>
              <a:rPr kumimoji="1" lang="en-US" sz="2000" b="1" smtClean="0"/>
              <a:t>by their </a:t>
            </a:r>
            <a:r>
              <a:rPr kumimoji="1" lang="en-US" sz="2000" b="1" smtClean="0">
                <a:solidFill>
                  <a:srgbClr val="FF0000"/>
                </a:solidFill>
              </a:rPr>
              <a:t>partitioning </a:t>
            </a:r>
            <a:r>
              <a:rPr kumimoji="1" lang="en-US" sz="2000" b="1" smtClean="0"/>
              <a:t>onto ionic stationary phases bonded to a solid support.</a:t>
            </a:r>
          </a:p>
          <a:p>
            <a:pPr eaLnBrk="1" hangingPunct="1">
              <a:lnSpc>
                <a:spcPct val="90000"/>
              </a:lnSpc>
            </a:pPr>
            <a:endParaRPr kumimoji="1" lang="en-US" sz="2000" b="1" smtClean="0"/>
          </a:p>
          <a:p>
            <a:pPr eaLnBrk="1" hangingPunct="1">
              <a:lnSpc>
                <a:spcPct val="90000"/>
              </a:lnSpc>
            </a:pPr>
            <a:r>
              <a:rPr kumimoji="1" lang="en-US" sz="2000" b="1" smtClean="0">
                <a:solidFill>
                  <a:srgbClr val="0070C0"/>
                </a:solidFill>
              </a:rPr>
              <a:t>Size Exclusion Chromatography</a:t>
            </a:r>
            <a:r>
              <a:rPr kumimoji="1" lang="en-US" sz="2000" b="1" smtClean="0"/>
              <a:t>: Separation of </a:t>
            </a:r>
            <a:r>
              <a:rPr kumimoji="1" lang="en-US" sz="2000" b="1" smtClean="0">
                <a:solidFill>
                  <a:srgbClr val="FF0000"/>
                </a:solidFill>
              </a:rPr>
              <a:t>large molecules </a:t>
            </a:r>
            <a:r>
              <a:rPr kumimoji="1" lang="en-US" sz="2000" b="1" smtClean="0"/>
              <a:t>based in the paths they take through a “maze” of tunnels in the stationary phase.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Grp="1" noChangeArrowheads="1"/>
          </p:cNvSpPr>
          <p:nvPr>
            <p:ph type="title"/>
          </p:nvPr>
        </p:nvSpPr>
        <p:spPr bwMode="auto">
          <a:xfrm>
            <a:off x="255228" y="304800"/>
            <a:ext cx="8888772" cy="830997"/>
          </a:xfrm>
          <a:ln>
            <a:miter lim="800000"/>
            <a:headEnd/>
            <a:tailEnd/>
          </a:ln>
        </p:spPr>
        <p:txBody>
          <a:bodyPr wrap="square">
            <a:spAutoFit/>
          </a:bodyPr>
          <a:lstStyle/>
          <a:p>
            <a:pPr algn="ctr" eaLnBrk="1" hangingPunct="1">
              <a:defRPr/>
            </a:pPr>
            <a:r>
              <a:rPr lang="en-US" sz="2400" i="1" dirty="0">
                <a:solidFill>
                  <a:srgbClr val="000099"/>
                </a:solidFill>
                <a:latin typeface="Arial" charset="0"/>
              </a:rPr>
              <a:t>TLC </a:t>
            </a:r>
            <a:r>
              <a:rPr lang="en-US" sz="2400" i="1" dirty="0" err="1">
                <a:solidFill>
                  <a:srgbClr val="000099"/>
                </a:solidFill>
                <a:latin typeface="Arial" charset="0"/>
              </a:rPr>
              <a:t>vs</a:t>
            </a:r>
            <a:r>
              <a:rPr lang="en-US" sz="2400" i="1" dirty="0">
                <a:solidFill>
                  <a:srgbClr val="000099"/>
                </a:solidFill>
                <a:latin typeface="Arial" charset="0"/>
              </a:rPr>
              <a:t> High Performance Liquid Chromatography </a:t>
            </a:r>
            <a:r>
              <a:rPr lang="en-US" sz="2400" i="1" dirty="0" smtClean="0">
                <a:solidFill>
                  <a:srgbClr val="000099"/>
                </a:solidFill>
                <a:latin typeface="Arial" charset="0"/>
              </a:rPr>
              <a:t/>
            </a:r>
            <a:br>
              <a:rPr lang="en-US" sz="2400" i="1" dirty="0" smtClean="0">
                <a:solidFill>
                  <a:srgbClr val="000099"/>
                </a:solidFill>
                <a:latin typeface="Arial" charset="0"/>
              </a:rPr>
            </a:br>
            <a:r>
              <a:rPr lang="en-US" sz="2400" i="1" dirty="0" smtClean="0">
                <a:solidFill>
                  <a:srgbClr val="000099"/>
                </a:solidFill>
                <a:latin typeface="Arial" charset="0"/>
              </a:rPr>
              <a:t>(HPLC)HPLC </a:t>
            </a:r>
            <a:r>
              <a:rPr lang="en-US" sz="2400" i="1" dirty="0">
                <a:solidFill>
                  <a:srgbClr val="000099"/>
                </a:solidFill>
                <a:latin typeface="Arial" charset="0"/>
              </a:rPr>
              <a:t>Optimization</a:t>
            </a:r>
          </a:p>
        </p:txBody>
      </p:sp>
      <p:pic>
        <p:nvPicPr>
          <p:cNvPr id="21507" name="Content Placeholder 4" descr="Predicting a flash chromatography run from a TLC plate"/>
          <p:cNvPicPr>
            <a:picLocks noGrp="1" noChangeAspect="1" noChangeArrowheads="1"/>
          </p:cNvPicPr>
          <p:nvPr>
            <p:ph idx="1"/>
          </p:nvPr>
        </p:nvPicPr>
        <p:blipFill>
          <a:blip r:embed="rId2"/>
          <a:srcRect/>
          <a:stretch>
            <a:fillRect/>
          </a:stretch>
        </p:blipFill>
        <p:spPr>
          <a:xfrm>
            <a:off x="0" y="1066800"/>
            <a:ext cx="9144000" cy="5791200"/>
          </a:xfr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Grp="1" noChangeArrowheads="1"/>
          </p:cNvSpPr>
          <p:nvPr>
            <p:ph type="title"/>
          </p:nvPr>
        </p:nvSpPr>
        <p:spPr bwMode="auto">
          <a:xfrm>
            <a:off x="1" y="185015"/>
            <a:ext cx="8915400" cy="1384995"/>
          </a:xfrm>
          <a:ln>
            <a:miter lim="800000"/>
            <a:headEnd/>
            <a:tailEnd/>
          </a:ln>
        </p:spPr>
        <p:txBody>
          <a:bodyPr wrap="square">
            <a:spAutoFit/>
          </a:bodyPr>
          <a:lstStyle/>
          <a:p>
            <a:pPr algn="ctr" eaLnBrk="1" hangingPunct="1">
              <a:defRPr/>
            </a:pPr>
            <a:r>
              <a:rPr lang="en-US" sz="2800" i="1" dirty="0">
                <a:solidFill>
                  <a:srgbClr val="000099"/>
                </a:solidFill>
                <a:latin typeface="Arial" charset="0"/>
              </a:rPr>
              <a:t>HIGH PERFORMANCE LIQUID CHROMATOGRAPHY</a:t>
            </a:r>
          </a:p>
          <a:p>
            <a:pPr algn="ctr" eaLnBrk="1" hangingPunct="1">
              <a:defRPr/>
            </a:pPr>
            <a:r>
              <a:rPr lang="en-US" sz="2800" i="1" dirty="0">
                <a:solidFill>
                  <a:srgbClr val="000099"/>
                </a:solidFill>
                <a:latin typeface="Arial" charset="0"/>
              </a:rPr>
              <a:t>(TLC </a:t>
            </a:r>
            <a:r>
              <a:rPr lang="en-US" sz="2800" i="1" dirty="0" err="1">
                <a:solidFill>
                  <a:srgbClr val="000099"/>
                </a:solidFill>
                <a:latin typeface="Arial" charset="0"/>
              </a:rPr>
              <a:t>vs</a:t>
            </a:r>
            <a:r>
              <a:rPr lang="en-US" sz="2800" i="1" dirty="0">
                <a:solidFill>
                  <a:srgbClr val="000099"/>
                </a:solidFill>
                <a:latin typeface="Arial" charset="0"/>
              </a:rPr>
              <a:t> Normal Phase and Reverse Phase HPLC)</a:t>
            </a:r>
          </a:p>
        </p:txBody>
      </p:sp>
      <p:graphicFrame>
        <p:nvGraphicFramePr>
          <p:cNvPr id="2050" name="Object 2"/>
          <p:cNvGraphicFramePr>
            <a:graphicFrameLocks noChangeAspect="1"/>
          </p:cNvGraphicFramePr>
          <p:nvPr>
            <p:ph idx="1"/>
          </p:nvPr>
        </p:nvGraphicFramePr>
        <p:xfrm>
          <a:off x="762000" y="1676400"/>
          <a:ext cx="7477125" cy="4751388"/>
        </p:xfrm>
        <a:graphic>
          <a:graphicData uri="http://schemas.openxmlformats.org/presentationml/2006/ole">
            <p:oleObj spid="_x0000_s2050" name="CS ChemDraw Drawing" r:id="rId3" imgW="5943600" imgH="3776760" progId="ChemDraw.Document.5.0">
              <p:embed/>
            </p:oleObj>
          </a:graphicData>
        </a:graphic>
      </p:graphicFrame>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1888</TotalTime>
  <Words>824</Words>
  <Application>Microsoft Office PowerPoint</Application>
  <PresentationFormat>On-screen Show (4:3)</PresentationFormat>
  <Paragraphs>141</Paragraphs>
  <Slides>26</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38" baseType="lpstr">
      <vt:lpstr>Arial</vt:lpstr>
      <vt:lpstr>Franklin Gothic Medium</vt:lpstr>
      <vt:lpstr>Franklin Gothic Book</vt:lpstr>
      <vt:lpstr>Wingdings 2</vt:lpstr>
      <vt:lpstr>Calibri</vt:lpstr>
      <vt:lpstr>Times New Roman</vt:lpstr>
      <vt:lpstr>Monotype Sorts</vt:lpstr>
      <vt:lpstr>Symbol</vt:lpstr>
      <vt:lpstr>Wingdings</vt:lpstr>
      <vt:lpstr>Trek</vt:lpstr>
      <vt:lpstr>Microsoft PowerPoint Slide</vt:lpstr>
      <vt:lpstr>CS ChemDraw Drawing</vt:lpstr>
      <vt:lpstr>High Performance Liquid Chromatography (HPLC)</vt:lpstr>
      <vt:lpstr>High Performance Liquid Chromatography (HPLC)</vt:lpstr>
      <vt:lpstr>What is HPLC?</vt:lpstr>
      <vt:lpstr>Slide 4</vt:lpstr>
      <vt:lpstr>Slide 5</vt:lpstr>
      <vt:lpstr>Slide 6</vt:lpstr>
      <vt:lpstr>Types of HPLC Separations (partial list)</vt:lpstr>
      <vt:lpstr>TLC vs High Performance Liquid Chromatography  (HPLC)HPLC Optimization</vt:lpstr>
      <vt:lpstr>HIGH PERFORMANCE LIQUID CHROMATOGRAPHY (TLC vs Normal Phase and Reverse Phase HPLC)</vt:lpstr>
      <vt:lpstr>Normal Phase vs. Reverse Phase HPLC</vt:lpstr>
      <vt:lpstr>Columns and Stationary Phases.</vt:lpstr>
      <vt:lpstr>Stationary Phases</vt:lpstr>
      <vt:lpstr>Slide 13</vt:lpstr>
      <vt:lpstr>RP-HPLC – Effect of  Stationary Phase</vt:lpstr>
      <vt:lpstr>Slide 15</vt:lpstr>
      <vt:lpstr>Slide 16</vt:lpstr>
      <vt:lpstr>What does the analyst do?  </vt:lpstr>
      <vt:lpstr>Optimization of Separations in HPLC</vt:lpstr>
      <vt:lpstr>Method Development in HPLC</vt:lpstr>
      <vt:lpstr>Slide 20</vt:lpstr>
      <vt:lpstr>Slide 21</vt:lpstr>
      <vt:lpstr>Slide 22</vt:lpstr>
      <vt:lpstr>Slide 23</vt:lpstr>
      <vt:lpstr>What is desirable from initial runs?</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133</cp:revision>
  <cp:lastPrinted>1601-01-01T00:00:00Z</cp:lastPrinted>
  <dcterms:created xsi:type="dcterms:W3CDTF">1601-01-01T00:00:00Z</dcterms:created>
  <dcterms:modified xsi:type="dcterms:W3CDTF">2021-12-12T16:00:12Z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