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6" r:id="rId1"/>
  </p:sldMasterIdLst>
  <p:notesMasterIdLst>
    <p:notesMasterId r:id="rId23"/>
  </p:notesMasterIdLst>
  <p:handoutMasterIdLst>
    <p:handoutMasterId r:id="rId24"/>
  </p:handoutMasterIdLst>
  <p:sldIdLst>
    <p:sldId id="302" r:id="rId2"/>
    <p:sldId id="256" r:id="rId3"/>
    <p:sldId id="422" r:id="rId4"/>
    <p:sldId id="483" r:id="rId5"/>
    <p:sldId id="423" r:id="rId6"/>
    <p:sldId id="407" r:id="rId7"/>
    <p:sldId id="408" r:id="rId8"/>
    <p:sldId id="409" r:id="rId9"/>
    <p:sldId id="471" r:id="rId10"/>
    <p:sldId id="472" r:id="rId11"/>
    <p:sldId id="473" r:id="rId12"/>
    <p:sldId id="475" r:id="rId13"/>
    <p:sldId id="474" r:id="rId14"/>
    <p:sldId id="413" r:id="rId15"/>
    <p:sldId id="415" r:id="rId16"/>
    <p:sldId id="410" r:id="rId17"/>
    <p:sldId id="424" r:id="rId18"/>
    <p:sldId id="416" r:id="rId19"/>
    <p:sldId id="417" r:id="rId20"/>
    <p:sldId id="418" r:id="rId21"/>
    <p:sldId id="419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912" autoAdjust="0"/>
    <p:restoredTop sz="94624" autoAdjust="0"/>
  </p:normalViewPr>
  <p:slideViewPr>
    <p:cSldViewPr>
      <p:cViewPr>
        <p:scale>
          <a:sx n="70" d="100"/>
          <a:sy n="70" d="100"/>
        </p:scale>
        <p:origin x="-1230" y="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482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7C561C17-0EC8-4FFD-AEF7-BD1B55FEB7C1}" type="datetimeFigureOut">
              <a:rPr lang="en-US"/>
              <a:pPr>
                <a:defRPr/>
              </a:pPr>
              <a:t>12/22/2021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B1A01A3-3CB8-4BEB-A310-EC59E6DDC9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D9C10A70-1B8E-4C3A-8BDA-2AF75BE6D388}" type="datetimeFigureOut">
              <a:rPr lang="en-US"/>
              <a:pPr>
                <a:defRPr/>
              </a:pPr>
              <a:t>12/22/2021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9474807-C4AE-4BF0-A868-F7CE454ED8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DDE2C-5D3D-4DEE-8786-1F07D88CF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1681F-71D6-4712-8764-A0C21E4D5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2A18-31B5-413E-A312-852283E800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AB63E4-DDDC-463A-A7F7-EFD48D1E37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raight Connector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4539A-FE50-4A4E-8B6A-C413A80922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31CBA4-FE5A-4BC4-9BCB-30899E28F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9DB4EF-01D8-4E9D-A2F8-46EB6118FB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D8E906-EEAF-4F04-AD6E-596BDC1A46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3E03F-C0D3-4B24-A140-1DDB7F3F59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25334-132D-4218-9BC6-F769230BC4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474DD-0811-492E-8542-3083DC2399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101" name="Text Placeholder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20D212E4-EF08-46F3-B95D-4EA3D21986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0" r:id="rId1"/>
    <p:sldLayoutId id="2147484381" r:id="rId2"/>
    <p:sldLayoutId id="2147484382" r:id="rId3"/>
    <p:sldLayoutId id="2147484377" r:id="rId4"/>
    <p:sldLayoutId id="2147484383" r:id="rId5"/>
    <p:sldLayoutId id="2147484378" r:id="rId6"/>
    <p:sldLayoutId id="2147484384" r:id="rId7"/>
    <p:sldLayoutId id="2147484385" r:id="rId8"/>
    <p:sldLayoutId id="2147484386" r:id="rId9"/>
    <p:sldLayoutId id="2147484379" r:id="rId10"/>
    <p:sldLayoutId id="21474843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kumimoji="1" lang="en-US" sz="4000" dirty="0" smtClean="0"/>
              <a:t>High Performance Liquid Chromatography (HPLC)</a:t>
            </a:r>
            <a:endParaRPr kumimoji="1" lang="en-US" dirty="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143000"/>
            <a:ext cx="8991600" cy="4937125"/>
          </a:xfrm>
        </p:spPr>
        <p:txBody>
          <a:bodyPr/>
          <a:lstStyle/>
          <a:p>
            <a:pPr eaLnBrk="1" hangingPunct="1"/>
            <a:r>
              <a:rPr kumimoji="1" lang="en-US" sz="2600" b="1" smtClean="0"/>
              <a:t>What is HPLC?</a:t>
            </a:r>
          </a:p>
          <a:p>
            <a:pPr eaLnBrk="1" hangingPunct="1"/>
            <a:r>
              <a:rPr kumimoji="1" lang="en-US" sz="2600" b="1" smtClean="0"/>
              <a:t>Types of Separations</a:t>
            </a:r>
          </a:p>
          <a:p>
            <a:pPr eaLnBrk="1" hangingPunct="1"/>
            <a:r>
              <a:rPr kumimoji="1" lang="en-US" sz="2600" b="1" smtClean="0"/>
              <a:t>Columns and Stationary Phases</a:t>
            </a:r>
          </a:p>
          <a:p>
            <a:pPr eaLnBrk="1" hangingPunct="1"/>
            <a:r>
              <a:rPr kumimoji="1" lang="en-US" sz="2600" b="1" smtClean="0"/>
              <a:t>Mobile Phases and Their Role in Separations</a:t>
            </a:r>
          </a:p>
          <a:p>
            <a:pPr eaLnBrk="1" hangingPunct="1"/>
            <a:r>
              <a:rPr kumimoji="1" lang="en-US" sz="2600" b="1" smtClean="0"/>
              <a:t>Injection in HPLC</a:t>
            </a:r>
          </a:p>
          <a:p>
            <a:pPr eaLnBrk="1" hangingPunct="1"/>
            <a:r>
              <a:rPr kumimoji="1" lang="en-US" sz="2600" b="1" smtClean="0"/>
              <a:t>Detection in HPLC</a:t>
            </a:r>
          </a:p>
          <a:p>
            <a:pPr eaLnBrk="1" hangingPunct="1"/>
            <a:r>
              <a:rPr kumimoji="1" lang="en-US" sz="2600" b="1" smtClean="0"/>
              <a:t>Variations on Traditional HPLC</a:t>
            </a:r>
          </a:p>
          <a:p>
            <a:pPr lvl="1" eaLnBrk="1" hangingPunct="1"/>
            <a:r>
              <a:rPr kumimoji="1" lang="en-US" sz="2600" b="1" smtClean="0"/>
              <a:t>Ion Chromatography</a:t>
            </a:r>
          </a:p>
          <a:p>
            <a:pPr lvl="1" eaLnBrk="1" hangingPunct="1"/>
            <a:r>
              <a:rPr kumimoji="1" lang="en-US" sz="2600" b="1" smtClean="0"/>
              <a:t>Size Exclusion Chromatography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" descr="C:\Hplc\IMAGES\CONCEPT\Hc_13_1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10200" y="1524000"/>
            <a:ext cx="2971800" cy="187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2"/>
          <p:cNvSpPr txBox="1">
            <a:spLocks noChangeArrowheads="1"/>
          </p:cNvSpPr>
          <p:nvPr/>
        </p:nvSpPr>
        <p:spPr bwMode="auto">
          <a:xfrm>
            <a:off x="685800" y="649288"/>
            <a:ext cx="73914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 is defined as square of ratio of retention time divided by standard deviation of the peak (</a:t>
            </a:r>
            <a:r>
              <a:rPr lang="en-US">
                <a:latin typeface="Symbol" pitchFamily="18" charset="2"/>
              </a:rPr>
              <a:t>s</a:t>
            </a:r>
            <a:r>
              <a:rPr lang="en-US"/>
              <a:t>).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56356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Plate Number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990600" y="1447800"/>
          <a:ext cx="3621088" cy="2001838"/>
        </p:xfrm>
        <a:graphic>
          <a:graphicData uri="http://schemas.openxmlformats.org/presentationml/2006/ole">
            <p:oleObj spid="_x0000_s2050" name="CS ChemDraw Drawing" r:id="rId4" imgW="4495680" imgH="2486520" progId="ChemDraw.Document.6.0">
              <p:embed/>
            </p:oleObj>
          </a:graphicData>
        </a:graphic>
      </p:graphicFrame>
      <p:sp>
        <p:nvSpPr>
          <p:cNvPr id="2055" name="TextBox 5"/>
          <p:cNvSpPr txBox="1">
            <a:spLocks noChangeArrowheads="1"/>
          </p:cNvSpPr>
          <p:nvPr/>
        </p:nvSpPr>
        <p:spPr bwMode="auto">
          <a:xfrm>
            <a:off x="762000" y="3581400"/>
            <a:ext cx="7315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Relationship using width at half height is also used to calculate N as described in USP</a:t>
            </a:r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2247900" y="4572000"/>
          <a:ext cx="3924300" cy="2089150"/>
        </p:xfrm>
        <a:graphic>
          <a:graphicData uri="http://schemas.openxmlformats.org/presentationml/2006/ole">
            <p:oleObj spid="_x0000_s2051" name="CS ChemDraw Drawing" r:id="rId5" imgW="5537160" imgH="2948760" progId="ChemDraw.Document.6.0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563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dirty="0" smtClean="0"/>
              <a:t>Plate Number and Plate Height</a:t>
            </a:r>
            <a:endParaRPr lang="en-US" sz="3200" dirty="0"/>
          </a:p>
        </p:txBody>
      </p:sp>
      <p:sp>
        <p:nvSpPr>
          <p:cNvPr id="21507" name="Rectangle 2"/>
          <p:cNvSpPr>
            <a:spLocks noChangeArrowheads="1"/>
          </p:cNvSpPr>
          <p:nvPr/>
        </p:nvSpPr>
        <p:spPr bwMode="auto">
          <a:xfrm>
            <a:off x="457200" y="838200"/>
            <a:ext cx="8305800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/>
              <a:t>Since an efficient separation column delivers sharp peaks with narrow base widths or half widths, a better column has relatively high value of N, at equal retention time t</a:t>
            </a:r>
            <a:r>
              <a:rPr lang="en-US" sz="1600" baseline="-25000"/>
              <a:t>R.</a:t>
            </a:r>
            <a:r>
              <a:rPr lang="en-US" sz="1600"/>
              <a:t> </a:t>
            </a:r>
            <a:br>
              <a:rPr lang="en-US" sz="1600"/>
            </a:br>
            <a:r>
              <a:rPr lang="en-US" sz="1600"/>
              <a:t> </a:t>
            </a:r>
            <a:br>
              <a:rPr lang="en-US" sz="1600"/>
            </a:br>
            <a:r>
              <a:rPr lang="en-US" sz="1600"/>
              <a:t>The </a:t>
            </a:r>
            <a:r>
              <a:rPr lang="en-US" sz="1600" b="1"/>
              <a:t>concept of the theoretical plates</a:t>
            </a:r>
            <a:r>
              <a:rPr lang="en-US" sz="1600"/>
              <a:t> has its origin in the theory describing the efficiency of distillation. The concept of the theoretical plates is a useful tool to describe the efficiency of a separation column </a:t>
            </a:r>
          </a:p>
          <a:p>
            <a:r>
              <a:rPr lang="en-US" sz="1600"/>
              <a:t/>
            </a:r>
            <a:br>
              <a:rPr lang="en-US" sz="1600"/>
            </a:br>
            <a:r>
              <a:rPr lang="en-US" sz="1600"/>
              <a:t>The </a:t>
            </a:r>
            <a:r>
              <a:rPr lang="en-US" sz="1600" b="1"/>
              <a:t>number of theoretical plates</a:t>
            </a:r>
            <a:r>
              <a:rPr lang="en-US" sz="1600"/>
              <a:t> is proportional to the column length L. The longer a column, the more theoretical plates it has; however, the column back pressure increases.</a:t>
            </a:r>
            <a:br>
              <a:rPr lang="en-US" sz="1600"/>
            </a:br>
            <a:r>
              <a:rPr lang="en-US" sz="1600"/>
              <a:t> </a:t>
            </a:r>
            <a:br>
              <a:rPr lang="en-US" sz="1600"/>
            </a:br>
            <a:r>
              <a:rPr lang="en-US" sz="1600"/>
              <a:t>To be able to compare separation, columns of various lengths, the theoretical plate height, H is used. </a:t>
            </a:r>
          </a:p>
        </p:txBody>
      </p:sp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2590800" y="3657600"/>
            <a:ext cx="1066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 = L/N</a:t>
            </a:r>
          </a:p>
        </p:txBody>
      </p:sp>
      <p:pic>
        <p:nvPicPr>
          <p:cNvPr id="21509" name="Picture 3" descr="C:\Hplc\IMAGES\CONCEPT\Hc_13_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3538" y="4151313"/>
            <a:ext cx="4284662" cy="2706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0" name="TextBox 7"/>
          <p:cNvSpPr txBox="1">
            <a:spLocks noChangeArrowheads="1"/>
          </p:cNvSpPr>
          <p:nvPr/>
        </p:nvSpPr>
        <p:spPr bwMode="auto">
          <a:xfrm>
            <a:off x="5029200" y="4343400"/>
            <a:ext cx="3733800" cy="20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Well packed columns at optimum flow rate have H values 2 - 5 times the particle diameter of the carrier substance. For a column of the length L = 100 mm, packed with 5 µm material, a theoretical plate height of 10 - 25 µm results.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61" name="Rectangle 5"/>
          <p:cNvSpPr>
            <a:spLocks noChangeArrowheads="1"/>
          </p:cNvSpPr>
          <p:nvPr/>
        </p:nvSpPr>
        <p:spPr bwMode="auto">
          <a:xfrm>
            <a:off x="0" y="152400"/>
            <a:ext cx="9144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Column Efficiency</a:t>
            </a:r>
            <a:b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endParaRPr lang="en-US" sz="5400" i="1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2531" name="Line 6"/>
          <p:cNvSpPr>
            <a:spLocks noChangeShapeType="1"/>
          </p:cNvSpPr>
          <p:nvPr/>
        </p:nvSpPr>
        <p:spPr bwMode="auto">
          <a:xfrm>
            <a:off x="228600" y="533400"/>
            <a:ext cx="8686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2133600" y="6172200"/>
            <a:ext cx="62484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5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2533" name="Picture 6"/>
          <p:cNvPicPr>
            <a:picLocks noChangeAspect="1" noChangeArrowheads="1"/>
          </p:cNvPicPr>
          <p:nvPr/>
        </p:nvPicPr>
        <p:blipFill>
          <a:blip r:embed="rId2"/>
          <a:srcRect r="33961"/>
          <a:stretch>
            <a:fillRect/>
          </a:stretch>
        </p:blipFill>
        <p:spPr bwMode="auto">
          <a:xfrm>
            <a:off x="1524000" y="762000"/>
            <a:ext cx="533400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40" name="Rectangle 4"/>
          <p:cNvSpPr>
            <a:spLocks noChangeArrowheads="1"/>
          </p:cNvSpPr>
          <p:nvPr/>
        </p:nvSpPr>
        <p:spPr bwMode="auto">
          <a:xfrm>
            <a:off x="152400" y="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– Resolution </a:t>
            </a:r>
            <a:r>
              <a:rPr lang="en-US" i="1" dirty="0" err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vs</a:t>
            </a:r>
            <a:r>
              <a:rPr lang="en-US" i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Column Efficiency (N, H)</a:t>
            </a:r>
            <a:endParaRPr lang="en-US" sz="5400" i="1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3555" name="Rectangle 5"/>
          <p:cNvSpPr>
            <a:spLocks noChangeArrowheads="1"/>
          </p:cNvSpPr>
          <p:nvPr/>
        </p:nvSpPr>
        <p:spPr bwMode="auto">
          <a:xfrm>
            <a:off x="0" y="12954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600" i="1">
                <a:solidFill>
                  <a:srgbClr val="CC0000"/>
                </a:solidFill>
              </a:rPr>
              <a:t>van Deemter Equation</a:t>
            </a:r>
            <a:r>
              <a:rPr lang="en-US" sz="2800" i="1"/>
              <a:t> </a:t>
            </a:r>
          </a:p>
          <a:p>
            <a:pPr marL="342900" indent="-342900" algn="ctr">
              <a:spcBef>
                <a:spcPct val="20000"/>
              </a:spcBef>
            </a:pPr>
            <a:r>
              <a:rPr lang="en-US" sz="2000">
                <a:solidFill>
                  <a:srgbClr val="CC0000"/>
                </a:solidFill>
              </a:rPr>
              <a:t>H = A + B/</a:t>
            </a:r>
            <a:r>
              <a:rPr lang="en-US" sz="2000" i="1">
                <a:solidFill>
                  <a:srgbClr val="CC0000"/>
                </a:solidFill>
              </a:rPr>
              <a:t>u</a:t>
            </a:r>
            <a:r>
              <a:rPr lang="en-US" sz="2000">
                <a:solidFill>
                  <a:srgbClr val="CC0000"/>
                </a:solidFill>
              </a:rPr>
              <a:t> +(C</a:t>
            </a:r>
            <a:r>
              <a:rPr lang="en-US" sz="2000" baseline="-25000">
                <a:solidFill>
                  <a:srgbClr val="CC0000"/>
                </a:solidFill>
              </a:rPr>
              <a:t>s</a:t>
            </a:r>
            <a:r>
              <a:rPr lang="en-US" sz="2000">
                <a:solidFill>
                  <a:srgbClr val="CC0000"/>
                </a:solidFill>
              </a:rPr>
              <a:t> + C</a:t>
            </a:r>
            <a:r>
              <a:rPr lang="en-US" sz="2000" baseline="-25000">
                <a:solidFill>
                  <a:srgbClr val="CC0000"/>
                </a:solidFill>
              </a:rPr>
              <a:t>m</a:t>
            </a:r>
            <a:r>
              <a:rPr lang="en-US" sz="2000">
                <a:solidFill>
                  <a:srgbClr val="CC0000"/>
                </a:solidFill>
              </a:rPr>
              <a:t>)</a:t>
            </a:r>
            <a:r>
              <a:rPr lang="en-US" sz="2000" i="1">
                <a:solidFill>
                  <a:srgbClr val="CC0000"/>
                </a:solidFill>
              </a:rPr>
              <a:t>u</a:t>
            </a:r>
          </a:p>
        </p:txBody>
      </p:sp>
      <p:sp>
        <p:nvSpPr>
          <p:cNvPr id="23556" name="Line 7"/>
          <p:cNvSpPr>
            <a:spLocks noChangeShapeType="1"/>
          </p:cNvSpPr>
          <p:nvPr/>
        </p:nvSpPr>
        <p:spPr bwMode="auto">
          <a:xfrm>
            <a:off x="381000" y="533400"/>
            <a:ext cx="83820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3557" name="Picture 8" descr="rs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638175"/>
            <a:ext cx="2514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Text Box 10"/>
          <p:cNvSpPr txBox="1">
            <a:spLocks noChangeArrowheads="1"/>
          </p:cNvSpPr>
          <p:nvPr/>
        </p:nvSpPr>
        <p:spPr bwMode="auto">
          <a:xfrm>
            <a:off x="4876800" y="762000"/>
            <a:ext cx="1371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H = L / N</a:t>
            </a:r>
          </a:p>
        </p:txBody>
      </p:sp>
      <p:sp>
        <p:nvSpPr>
          <p:cNvPr id="23559" name="Text Box 11"/>
          <p:cNvSpPr txBox="1">
            <a:spLocks noChangeArrowheads="1"/>
          </p:cNvSpPr>
          <p:nvPr/>
        </p:nvSpPr>
        <p:spPr bwMode="auto">
          <a:xfrm>
            <a:off x="838200" y="6430963"/>
            <a:ext cx="62484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5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1998</a:t>
            </a: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3"/>
          <a:srcRect b="20370"/>
          <a:stretch>
            <a:fillRect/>
          </a:stretch>
        </p:blipFill>
        <p:spPr bwMode="auto">
          <a:xfrm>
            <a:off x="685800" y="2286000"/>
            <a:ext cx="76962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44958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211638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191000" y="609600"/>
            <a:ext cx="4724400" cy="216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/>
              <a:t>Theoretical Plates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N</a:t>
            </a:r>
            <a:r>
              <a:rPr lang="en-US" sz="2000"/>
              <a:t>):  The number of theoretical plates characterizes the quality or efficiency of a column.  </a:t>
            </a:r>
          </a:p>
          <a:p>
            <a:pPr>
              <a:defRPr/>
            </a:pPr>
            <a:endParaRPr lang="en-US" sz="100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>
                <a:solidFill>
                  <a:srgbClr val="000099"/>
                </a:solidFill>
              </a:rPr>
              <a:t>   N = 5.54 [(t</a:t>
            </a:r>
            <a:r>
              <a:rPr lang="en-US" sz="2000" baseline="-25000">
                <a:solidFill>
                  <a:srgbClr val="000099"/>
                </a:solidFill>
              </a:rPr>
              <a:t>R</a:t>
            </a:r>
            <a:r>
              <a:rPr lang="en-US" sz="2000">
                <a:solidFill>
                  <a:srgbClr val="000099"/>
                </a:solidFill>
              </a:rPr>
              <a:t>) / w</a:t>
            </a:r>
            <a:r>
              <a:rPr lang="en-US" sz="2000" baseline="-25000">
                <a:solidFill>
                  <a:srgbClr val="000099"/>
                </a:solidFill>
              </a:rPr>
              <a:t>1/2</a:t>
            </a:r>
            <a:r>
              <a:rPr lang="en-US" sz="2000">
                <a:solidFill>
                  <a:srgbClr val="000099"/>
                </a:solidFill>
              </a:rPr>
              <a:t>]</a:t>
            </a:r>
            <a:r>
              <a:rPr lang="en-US" sz="2000" baseline="30000">
                <a:solidFill>
                  <a:srgbClr val="000099"/>
                </a:solidFill>
              </a:rPr>
              <a:t>2  </a:t>
            </a: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 = 16 (t</a:t>
            </a:r>
            <a:r>
              <a:rPr lang="en-US" sz="16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/W)</a:t>
            </a:r>
            <a:r>
              <a:rPr lang="en-US" sz="1600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2000" baseline="-25000">
              <a:solidFill>
                <a:srgbClr val="000099"/>
              </a:solidFill>
            </a:endParaRPr>
          </a:p>
          <a:p>
            <a:pPr>
              <a:defRPr/>
            </a:pPr>
            <a:endParaRPr lang="en-US" sz="2000" u="sng" baseline="-25000">
              <a:solidFill>
                <a:srgbClr val="000099"/>
              </a:solidFill>
            </a:endParaRPr>
          </a:p>
          <a:p>
            <a:pPr>
              <a:buFontTx/>
              <a:buChar char="•"/>
              <a:defRPr/>
            </a:pPr>
            <a:endParaRPr lang="en-US" sz="1600"/>
          </a:p>
        </p:txBody>
      </p:sp>
      <p:sp>
        <p:nvSpPr>
          <p:cNvPr id="28677" name="Line 7"/>
          <p:cNvSpPr>
            <a:spLocks noChangeShapeType="1"/>
          </p:cNvSpPr>
          <p:nvPr/>
        </p:nvSpPr>
        <p:spPr bwMode="auto">
          <a:xfrm>
            <a:off x="4343400" y="609600"/>
            <a:ext cx="44196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867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4503738"/>
            <a:ext cx="2514600" cy="1716087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</p:spPr>
      </p:pic>
      <p:pic>
        <p:nvPicPr>
          <p:cNvPr id="28679" name="Picture 11" descr="fig 2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133600"/>
            <a:ext cx="3886200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80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29300" y="4524375"/>
            <a:ext cx="24003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1" name="Text Box 13"/>
          <p:cNvSpPr txBox="1">
            <a:spLocks noChangeArrowheads="1"/>
          </p:cNvSpPr>
          <p:nvPr/>
        </p:nvSpPr>
        <p:spPr bwMode="auto">
          <a:xfrm>
            <a:off x="76200" y="6354763"/>
            <a:ext cx="544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  <p:sp>
        <p:nvSpPr>
          <p:cNvPr id="28682" name="Line 14"/>
          <p:cNvSpPr>
            <a:spLocks noChangeShapeType="1"/>
          </p:cNvSpPr>
          <p:nvPr/>
        </p:nvSpPr>
        <p:spPr bwMode="auto">
          <a:xfrm>
            <a:off x="5334000" y="1600200"/>
            <a:ext cx="1143000" cy="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683" name="Line 15"/>
          <p:cNvSpPr>
            <a:spLocks noChangeShapeType="1"/>
          </p:cNvSpPr>
          <p:nvPr/>
        </p:nvSpPr>
        <p:spPr bwMode="auto">
          <a:xfrm flipH="1">
            <a:off x="3200400" y="3581400"/>
            <a:ext cx="457200" cy="0"/>
          </a:xfrm>
          <a:prstGeom prst="line">
            <a:avLst/>
          </a:prstGeom>
          <a:noFill/>
          <a:ln w="57150">
            <a:solidFill>
              <a:srgbClr val="CC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ChangeArrowheads="1"/>
          </p:cNvSpPr>
          <p:nvPr/>
        </p:nvSpPr>
        <p:spPr bwMode="auto">
          <a:xfrm>
            <a:off x="44958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41656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2" name="Text Box 6"/>
          <p:cNvSpPr txBox="1">
            <a:spLocks noChangeArrowheads="1"/>
          </p:cNvSpPr>
          <p:nvPr/>
        </p:nvSpPr>
        <p:spPr bwMode="auto">
          <a:xfrm>
            <a:off x="4191000" y="685800"/>
            <a:ext cx="4724400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u="sng"/>
              <a:t>Theoretical Plates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N</a:t>
            </a:r>
            <a:r>
              <a:rPr lang="en-US" sz="2000"/>
              <a:t>):  The number of theoretical plates characterizes the quality or efficiency of a column.  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2000"/>
              <a:t>	   </a:t>
            </a:r>
            <a:r>
              <a:rPr lang="en-US" sz="2000">
                <a:solidFill>
                  <a:srgbClr val="000099"/>
                </a:solidFill>
              </a:rPr>
              <a:t>N = 5.54 [(t</a:t>
            </a:r>
            <a:r>
              <a:rPr lang="en-US" sz="2000" baseline="-25000">
                <a:solidFill>
                  <a:srgbClr val="000099"/>
                </a:solidFill>
              </a:rPr>
              <a:t>R</a:t>
            </a:r>
            <a:r>
              <a:rPr lang="en-US" sz="2000">
                <a:solidFill>
                  <a:srgbClr val="000099"/>
                </a:solidFill>
              </a:rPr>
              <a:t>) / w</a:t>
            </a:r>
            <a:r>
              <a:rPr lang="en-US" sz="2000" baseline="-25000">
                <a:solidFill>
                  <a:srgbClr val="000099"/>
                </a:solidFill>
              </a:rPr>
              <a:t>1/2</a:t>
            </a:r>
            <a:r>
              <a:rPr lang="en-US" sz="2000">
                <a:solidFill>
                  <a:srgbClr val="000099"/>
                </a:solidFill>
              </a:rPr>
              <a:t>]</a:t>
            </a:r>
            <a:r>
              <a:rPr lang="en-US" sz="2000" baseline="30000">
                <a:solidFill>
                  <a:srgbClr val="000099"/>
                </a:solidFill>
              </a:rPr>
              <a:t>2</a:t>
            </a:r>
          </a:p>
          <a:p>
            <a:pPr>
              <a:spcBef>
                <a:spcPct val="20000"/>
              </a:spcBef>
              <a:defRPr/>
            </a:pPr>
            <a:r>
              <a:rPr lang="en-US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	       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(N = 16 (t</a:t>
            </a:r>
            <a:r>
              <a:rPr lang="en-US" sz="1600" baseline="-25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R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/W)</a:t>
            </a:r>
            <a:r>
              <a:rPr lang="en-US" sz="1600" baseline="300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</a:t>
            </a:r>
            <a:r>
              <a:rPr lang="en-US" sz="160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</a:p>
          <a:p>
            <a:pPr>
              <a:defRPr/>
            </a:pPr>
            <a:endParaRPr lang="en-US" sz="1600" u="sng" baseline="-25000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 u="sng"/>
              <a:t>Plate Height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H</a:t>
            </a:r>
            <a:r>
              <a:rPr lang="en-US" sz="2000"/>
              <a:t>):  The height equivalent to a theoretical plate (HEPT = H)</a:t>
            </a:r>
          </a:p>
          <a:p>
            <a:pPr>
              <a:defRPr/>
            </a:pPr>
            <a:endParaRPr lang="en-US" sz="1000"/>
          </a:p>
          <a:p>
            <a:pPr>
              <a:defRPr/>
            </a:pPr>
            <a:r>
              <a:rPr lang="en-US" sz="2000"/>
              <a:t>	    </a:t>
            </a:r>
            <a:r>
              <a:rPr lang="en-US" sz="2000">
                <a:solidFill>
                  <a:srgbClr val="000099"/>
                </a:solidFill>
              </a:rPr>
              <a:t>H = L / N</a:t>
            </a:r>
            <a:endParaRPr lang="en-US" sz="1000" u="sng">
              <a:solidFill>
                <a:srgbClr val="000099"/>
              </a:solidFill>
            </a:endParaRPr>
          </a:p>
          <a:p>
            <a:pPr>
              <a:defRPr/>
            </a:pPr>
            <a:endParaRPr lang="en-US" sz="1000" u="sng">
              <a:solidFill>
                <a:srgbClr val="000099"/>
              </a:solidFill>
            </a:endParaRPr>
          </a:p>
          <a:p>
            <a:pPr>
              <a:defRPr/>
            </a:pPr>
            <a:r>
              <a:rPr lang="en-US" sz="2000" u="sng"/>
              <a:t>Resolution </a:t>
            </a:r>
            <a:r>
              <a:rPr lang="en-US" sz="2000">
                <a:solidFill>
                  <a:srgbClr val="000099"/>
                </a:solidFill>
              </a:rPr>
              <a:t>(Rs) </a:t>
            </a:r>
            <a:r>
              <a:rPr lang="en-US" sz="2000"/>
              <a:t>depends on the number of theoretical plates:</a:t>
            </a:r>
          </a:p>
          <a:p>
            <a:pPr>
              <a:defRPr/>
            </a:pPr>
            <a:endParaRPr lang="en-US" sz="2000"/>
          </a:p>
          <a:p>
            <a:pPr>
              <a:defRPr/>
            </a:pPr>
            <a:endParaRPr lang="en-US" sz="2000" u="sng">
              <a:solidFill>
                <a:srgbClr val="000099"/>
              </a:solidFill>
            </a:endParaRPr>
          </a:p>
        </p:txBody>
      </p:sp>
      <p:sp>
        <p:nvSpPr>
          <p:cNvPr id="29701" name="Line 7"/>
          <p:cNvSpPr>
            <a:spLocks noChangeShapeType="1"/>
          </p:cNvSpPr>
          <p:nvPr/>
        </p:nvSpPr>
        <p:spPr bwMode="auto">
          <a:xfrm>
            <a:off x="4343400" y="609600"/>
            <a:ext cx="44196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9702" name="Picture 8" descr="rs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4495800"/>
            <a:ext cx="25146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9" descr="rs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58000" y="4495800"/>
            <a:ext cx="2057400" cy="750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4" name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86400" y="5286375"/>
            <a:ext cx="259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5" name="Rectangle 12"/>
          <p:cNvSpPr>
            <a:spLocks noChangeArrowheads="1"/>
          </p:cNvSpPr>
          <p:nvPr/>
        </p:nvSpPr>
        <p:spPr bwMode="auto">
          <a:xfrm>
            <a:off x="5638800" y="5410200"/>
            <a:ext cx="609600" cy="49053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</a:t>
            </a:r>
            <a:r>
              <a:rPr lang="en-US" sz="2000" baseline="-25000"/>
              <a:t>s </a:t>
            </a:r>
            <a:r>
              <a:rPr lang="en-US" sz="2000"/>
              <a:t>=</a:t>
            </a:r>
          </a:p>
        </p:txBody>
      </p:sp>
      <p:sp>
        <p:nvSpPr>
          <p:cNvPr id="29706" name="Rectangle 13"/>
          <p:cNvSpPr>
            <a:spLocks noChangeArrowheads="1"/>
          </p:cNvSpPr>
          <p:nvPr/>
        </p:nvSpPr>
        <p:spPr bwMode="auto">
          <a:xfrm>
            <a:off x="5457825" y="5362575"/>
            <a:ext cx="2514600" cy="609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29707" name="Text Box 14"/>
          <p:cNvSpPr txBox="1">
            <a:spLocks noChangeArrowheads="1"/>
          </p:cNvSpPr>
          <p:nvPr/>
        </p:nvSpPr>
        <p:spPr bwMode="auto">
          <a:xfrm>
            <a:off x="5326063" y="6400800"/>
            <a:ext cx="38179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</a:t>
            </a:r>
          </a:p>
          <a:p>
            <a:r>
              <a:rPr lang="en-US" sz="1200">
                <a:solidFill>
                  <a:srgbClr val="000099"/>
                </a:solidFill>
              </a:rPr>
              <a:t>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3" name="Rectangle 5"/>
          <p:cNvSpPr>
            <a:spLocks noChangeArrowheads="1"/>
          </p:cNvSpPr>
          <p:nvPr/>
        </p:nvSpPr>
        <p:spPr bwMode="auto">
          <a:xfrm>
            <a:off x="4495800" y="76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30723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" y="0"/>
            <a:ext cx="38608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ext Box 9"/>
          <p:cNvSpPr txBox="1">
            <a:spLocks noChangeArrowheads="1"/>
          </p:cNvSpPr>
          <p:nvPr/>
        </p:nvSpPr>
        <p:spPr bwMode="auto">
          <a:xfrm>
            <a:off x="3962400" y="609600"/>
            <a:ext cx="4953000" cy="557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u="sng"/>
              <a:t>Capacity Factor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</a:rPr>
              <a:t>k’</a:t>
            </a:r>
            <a:r>
              <a:rPr lang="en-US" sz="2000"/>
              <a:t>):  Also called retention factor.  Is a measure for the position of a sample peak in the chromatogram.         </a:t>
            </a:r>
          </a:p>
          <a:p>
            <a:r>
              <a:rPr lang="en-US" sz="2000"/>
              <a:t>	     </a:t>
            </a:r>
            <a:r>
              <a:rPr lang="en-US" sz="2000">
                <a:solidFill>
                  <a:srgbClr val="000099"/>
                </a:solidFill>
              </a:rPr>
              <a:t>k’ = (t</a:t>
            </a:r>
            <a:r>
              <a:rPr lang="en-US" sz="2000" baseline="-25000">
                <a:solidFill>
                  <a:srgbClr val="000099"/>
                </a:solidFill>
              </a:rPr>
              <a:t>R1</a:t>
            </a:r>
            <a:r>
              <a:rPr lang="en-US" sz="2000">
                <a:solidFill>
                  <a:srgbClr val="000099"/>
                </a:solidFill>
              </a:rPr>
              <a:t>-t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  <a:r>
              <a:rPr lang="en-US" sz="2000">
                <a:solidFill>
                  <a:srgbClr val="000099"/>
                </a:solidFill>
              </a:rPr>
              <a:t>)/t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</a:p>
          <a:p>
            <a:endParaRPr lang="en-US" sz="2000" u="sng" baseline="-25000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sz="1600">
                <a:solidFill>
                  <a:srgbClr val="000099"/>
                </a:solidFill>
              </a:rPr>
              <a:t>  </a:t>
            </a:r>
            <a:r>
              <a:rPr lang="en-US" sz="1600"/>
              <a:t>specific for a given compound and constant   	under constant conditions</a:t>
            </a:r>
          </a:p>
          <a:p>
            <a:pPr>
              <a:buFontTx/>
              <a:buChar char="•"/>
            </a:pPr>
            <a:r>
              <a:rPr lang="en-US" sz="1600"/>
              <a:t>  A function of column and mobile phase chemistry</a:t>
            </a:r>
          </a:p>
          <a:p>
            <a:pPr>
              <a:buFontTx/>
              <a:buChar char="•"/>
            </a:pPr>
            <a:r>
              <a:rPr lang="en-US" sz="1600"/>
              <a:t>  Primarily applicable under isocratic conditions</a:t>
            </a:r>
          </a:p>
          <a:p>
            <a:pPr>
              <a:buFontTx/>
              <a:buChar char="•"/>
            </a:pPr>
            <a:r>
              <a:rPr lang="en-US" sz="1600"/>
              <a:t>  </a:t>
            </a:r>
            <a:r>
              <a:rPr lang="en-US" sz="1600">
                <a:solidFill>
                  <a:srgbClr val="CC0000"/>
                </a:solidFill>
              </a:rPr>
              <a:t>In general, a change in the k’ of one peak will 	move all peaks in the same direction.</a:t>
            </a:r>
          </a:p>
          <a:p>
            <a:endParaRPr lang="en-US" sz="1600"/>
          </a:p>
          <a:p>
            <a:r>
              <a:rPr lang="en-US" sz="2000" u="sng"/>
              <a:t>Selectivity Factor</a:t>
            </a:r>
            <a:r>
              <a:rPr lang="en-US" sz="2000"/>
              <a:t> (</a:t>
            </a:r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000"/>
              <a:t>):  Also called separation or selectivity coefficient is defined as  </a:t>
            </a:r>
          </a:p>
          <a:p>
            <a:r>
              <a:rPr lang="en-US" sz="2000"/>
              <a:t>	</a:t>
            </a:r>
            <a:r>
              <a:rPr lang="en-US" sz="2000">
                <a:solidFill>
                  <a:srgbClr val="000099"/>
                </a:solidFill>
                <a:latin typeface="Symbol" pitchFamily="18" charset="2"/>
              </a:rPr>
              <a:t>a</a:t>
            </a:r>
            <a:r>
              <a:rPr lang="en-US" sz="2000">
                <a:solidFill>
                  <a:srgbClr val="000099"/>
                </a:solidFill>
              </a:rPr>
              <a:t> = k</a:t>
            </a:r>
            <a:r>
              <a:rPr lang="en-US" sz="2000" baseline="-25000">
                <a:solidFill>
                  <a:srgbClr val="000099"/>
                </a:solidFill>
              </a:rPr>
              <a:t>2</a:t>
            </a:r>
            <a:r>
              <a:rPr lang="en-US" sz="2000">
                <a:solidFill>
                  <a:srgbClr val="000099"/>
                </a:solidFill>
              </a:rPr>
              <a:t>’/k</a:t>
            </a:r>
            <a:r>
              <a:rPr lang="en-US" sz="2000" baseline="-25000">
                <a:solidFill>
                  <a:srgbClr val="000099"/>
                </a:solidFill>
              </a:rPr>
              <a:t>1</a:t>
            </a:r>
            <a:r>
              <a:rPr lang="en-US" sz="2000">
                <a:solidFill>
                  <a:srgbClr val="000099"/>
                </a:solidFill>
              </a:rPr>
              <a:t>’ = (t</a:t>
            </a:r>
            <a:r>
              <a:rPr lang="en-US" sz="2000" baseline="-25000">
                <a:solidFill>
                  <a:srgbClr val="000099"/>
                </a:solidFill>
              </a:rPr>
              <a:t>R2</a:t>
            </a:r>
            <a:r>
              <a:rPr lang="en-US" sz="2000">
                <a:solidFill>
                  <a:srgbClr val="000099"/>
                </a:solidFill>
              </a:rPr>
              <a:t>-t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  <a:r>
              <a:rPr lang="en-US" sz="2000">
                <a:solidFill>
                  <a:srgbClr val="000099"/>
                </a:solidFill>
              </a:rPr>
              <a:t>) / (t</a:t>
            </a:r>
            <a:r>
              <a:rPr lang="en-US" sz="2000" baseline="-25000">
                <a:solidFill>
                  <a:srgbClr val="000099"/>
                </a:solidFill>
              </a:rPr>
              <a:t>R1</a:t>
            </a:r>
            <a:r>
              <a:rPr lang="en-US" sz="2000">
                <a:solidFill>
                  <a:srgbClr val="000099"/>
                </a:solidFill>
              </a:rPr>
              <a:t>-t</a:t>
            </a:r>
            <a:r>
              <a:rPr lang="en-US" sz="2000" baseline="-25000">
                <a:solidFill>
                  <a:srgbClr val="000099"/>
                </a:solidFill>
              </a:rPr>
              <a:t>o</a:t>
            </a:r>
            <a:r>
              <a:rPr lang="en-US" sz="2000">
                <a:solidFill>
                  <a:srgbClr val="000099"/>
                </a:solidFill>
              </a:rPr>
              <a:t>)</a:t>
            </a:r>
          </a:p>
          <a:p>
            <a:endParaRPr lang="en-US" sz="1000" u="sng">
              <a:solidFill>
                <a:srgbClr val="000099"/>
              </a:solidFill>
            </a:endParaRPr>
          </a:p>
          <a:p>
            <a:pPr>
              <a:buFontTx/>
              <a:buChar char="•"/>
            </a:pPr>
            <a:r>
              <a:rPr lang="en-US" sz="1600"/>
              <a:t>  A function of column and mobile phase chemistry</a:t>
            </a:r>
          </a:p>
          <a:p>
            <a:pPr>
              <a:buFontTx/>
              <a:buChar char="•"/>
            </a:pPr>
            <a:r>
              <a:rPr lang="en-US" sz="1600"/>
              <a:t>  Primarily applicable under isocratic conditions</a:t>
            </a:r>
          </a:p>
          <a:p>
            <a:pPr>
              <a:buFontTx/>
              <a:buChar char="•"/>
            </a:pPr>
            <a:r>
              <a:rPr lang="en-US" sz="1600"/>
              <a:t>  </a:t>
            </a:r>
            <a:r>
              <a:rPr lang="en-US" sz="1600">
                <a:solidFill>
                  <a:srgbClr val="CC0000"/>
                </a:solidFill>
              </a:rPr>
              <a:t>Changes in selectivity will affect different 	compounds in different ways.</a:t>
            </a:r>
          </a:p>
        </p:txBody>
      </p:sp>
      <p:sp>
        <p:nvSpPr>
          <p:cNvPr id="30725" name="Line 10"/>
          <p:cNvSpPr>
            <a:spLocks noChangeShapeType="1"/>
          </p:cNvSpPr>
          <p:nvPr/>
        </p:nvSpPr>
        <p:spPr bwMode="auto">
          <a:xfrm>
            <a:off x="3886200" y="533400"/>
            <a:ext cx="4876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26" name="Text Box 11"/>
          <p:cNvSpPr txBox="1">
            <a:spLocks noChangeArrowheads="1"/>
          </p:cNvSpPr>
          <p:nvPr/>
        </p:nvSpPr>
        <p:spPr bwMode="auto">
          <a:xfrm>
            <a:off x="0" y="6202363"/>
            <a:ext cx="5441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1000" y="533400"/>
            <a:ext cx="84582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2006600" algn="l"/>
              </a:tabLst>
            </a:pPr>
            <a:r>
              <a:rPr lang="en-GB" sz="3200" b="1">
                <a:solidFill>
                  <a:srgbClr val="0000FF"/>
                </a:solidFill>
              </a:rPr>
              <a:t>Capacity Factor</a:t>
            </a:r>
            <a:endParaRPr lang="en-GB" sz="3200">
              <a:solidFill>
                <a:srgbClr val="0000FF"/>
              </a:solidFill>
            </a:endParaRPr>
          </a:p>
        </p:txBody>
      </p:sp>
      <p:sp>
        <p:nvSpPr>
          <p:cNvPr id="31747" name="Text Box 54"/>
          <p:cNvSpPr txBox="1">
            <a:spLocks noChangeArrowheads="1"/>
          </p:cNvSpPr>
          <p:nvPr/>
        </p:nvSpPr>
        <p:spPr bwMode="auto">
          <a:xfrm>
            <a:off x="609600" y="1524000"/>
            <a:ext cx="2133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tabLst>
                <a:tab pos="482600" algn="l"/>
              </a:tabLst>
            </a:pPr>
            <a:r>
              <a:rPr lang="en-GB" b="1"/>
              <a:t>Capacity factor</a:t>
            </a:r>
            <a:endParaRPr lang="en-GB"/>
          </a:p>
        </p:txBody>
      </p:sp>
      <p:grpSp>
        <p:nvGrpSpPr>
          <p:cNvPr id="31748" name="Group 55"/>
          <p:cNvGrpSpPr>
            <a:grpSpLocks/>
          </p:cNvGrpSpPr>
          <p:nvPr/>
        </p:nvGrpSpPr>
        <p:grpSpPr bwMode="auto">
          <a:xfrm>
            <a:off x="4343400" y="762000"/>
            <a:ext cx="2362200" cy="1066800"/>
            <a:chOff x="2304" y="2823"/>
            <a:chExt cx="1488" cy="733"/>
          </a:xfrm>
        </p:grpSpPr>
        <p:sp>
          <p:nvSpPr>
            <p:cNvPr id="31750" name="Rectangle 56"/>
            <p:cNvSpPr>
              <a:spLocks noChangeArrowheads="1"/>
            </p:cNvSpPr>
            <p:nvPr/>
          </p:nvSpPr>
          <p:spPr bwMode="auto">
            <a:xfrm>
              <a:off x="2304" y="2823"/>
              <a:ext cx="1488" cy="733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1" name="Text Box 57"/>
            <p:cNvSpPr txBox="1">
              <a:spLocks noChangeArrowheads="1"/>
            </p:cNvSpPr>
            <p:nvPr/>
          </p:nvSpPr>
          <p:spPr bwMode="auto">
            <a:xfrm>
              <a:off x="2400" y="3024"/>
              <a:ext cx="43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k´ =</a:t>
              </a:r>
            </a:p>
          </p:txBody>
        </p:sp>
        <p:sp>
          <p:nvSpPr>
            <p:cNvPr id="31752" name="Text Box 58"/>
            <p:cNvSpPr txBox="1">
              <a:spLocks noChangeArrowheads="1"/>
            </p:cNvSpPr>
            <p:nvPr/>
          </p:nvSpPr>
          <p:spPr bwMode="auto">
            <a:xfrm>
              <a:off x="3216" y="2928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</a:t>
              </a:r>
              <a:r>
                <a:rPr lang="de-DE" baseline="-25000"/>
                <a:t>R </a:t>
              </a:r>
              <a:r>
                <a:rPr lang="de-DE"/>
                <a:t>- t</a:t>
              </a:r>
              <a:r>
                <a:rPr lang="de-DE" baseline="-25000"/>
                <a:t>0</a:t>
              </a:r>
              <a:endParaRPr lang="de-DE"/>
            </a:p>
          </p:txBody>
        </p:sp>
        <p:sp>
          <p:nvSpPr>
            <p:cNvPr id="31753" name="Text Box 59"/>
            <p:cNvSpPr txBox="1">
              <a:spLocks noChangeArrowheads="1"/>
            </p:cNvSpPr>
            <p:nvPr/>
          </p:nvSpPr>
          <p:spPr bwMode="auto">
            <a:xfrm>
              <a:off x="3312" y="3190"/>
              <a:ext cx="33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</a:t>
              </a:r>
              <a:r>
                <a:rPr lang="de-DE" baseline="30000"/>
                <a:t>0</a:t>
              </a:r>
            </a:p>
          </p:txBody>
        </p:sp>
        <p:sp>
          <p:nvSpPr>
            <p:cNvPr id="31754" name="Text Box 60"/>
            <p:cNvSpPr txBox="1">
              <a:spLocks noChangeArrowheads="1"/>
            </p:cNvSpPr>
            <p:nvPr/>
          </p:nvSpPr>
          <p:spPr bwMode="auto">
            <a:xfrm>
              <a:off x="2784" y="2928"/>
              <a:ext cx="52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t´</a:t>
              </a:r>
              <a:r>
                <a:rPr lang="de-DE" baseline="-25000"/>
                <a:t>R</a:t>
              </a:r>
              <a:endParaRPr lang="de-DE"/>
            </a:p>
          </p:txBody>
        </p:sp>
        <p:sp>
          <p:nvSpPr>
            <p:cNvPr id="31755" name="Text Box 61"/>
            <p:cNvSpPr txBox="1">
              <a:spLocks noChangeArrowheads="1"/>
            </p:cNvSpPr>
            <p:nvPr/>
          </p:nvSpPr>
          <p:spPr bwMode="auto">
            <a:xfrm>
              <a:off x="2784" y="3242"/>
              <a:ext cx="336" cy="2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t </a:t>
              </a:r>
              <a:r>
                <a:rPr lang="de-DE" baseline="30000"/>
                <a:t>0</a:t>
              </a:r>
            </a:p>
          </p:txBody>
        </p:sp>
        <p:sp>
          <p:nvSpPr>
            <p:cNvPr id="31756" name="Line 62"/>
            <p:cNvSpPr>
              <a:spLocks noChangeShapeType="1"/>
            </p:cNvSpPr>
            <p:nvPr/>
          </p:nvSpPr>
          <p:spPr bwMode="auto">
            <a:xfrm>
              <a:off x="2784" y="3190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7" name="Line 63"/>
            <p:cNvSpPr>
              <a:spLocks noChangeShapeType="1"/>
            </p:cNvSpPr>
            <p:nvPr/>
          </p:nvSpPr>
          <p:spPr bwMode="auto">
            <a:xfrm>
              <a:off x="3264" y="3190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58" name="Text Box 64"/>
            <p:cNvSpPr txBox="1">
              <a:spLocks noChangeArrowheads="1"/>
            </p:cNvSpPr>
            <p:nvPr/>
          </p:nvSpPr>
          <p:spPr bwMode="auto">
            <a:xfrm>
              <a:off x="3024" y="3024"/>
              <a:ext cx="2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/>
                <a:t>=</a:t>
              </a:r>
            </a:p>
          </p:txBody>
        </p:sp>
      </p:grpSp>
      <p:sp>
        <p:nvSpPr>
          <p:cNvPr id="76" name="TextBox 75"/>
          <p:cNvSpPr txBox="1"/>
          <p:nvPr/>
        </p:nvSpPr>
        <p:spPr>
          <a:xfrm>
            <a:off x="838200" y="2209800"/>
            <a:ext cx="7315200" cy="2862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12713" indent="-112713">
              <a:buFont typeface="Arial" pitchFamily="34" charset="0"/>
              <a:buChar char="•"/>
              <a:defRPr/>
            </a:pPr>
            <a:r>
              <a:rPr lang="en-US" dirty="0"/>
              <a:t>If the substance is not retained by the stationary phase, </a:t>
            </a:r>
            <a:br>
              <a:rPr lang="en-US" dirty="0"/>
            </a:br>
            <a:r>
              <a:rPr lang="en-US" dirty="0"/>
              <a:t>e.g. </a:t>
            </a:r>
            <a:r>
              <a:rPr lang="en-US" dirty="0" err="1"/>
              <a:t>t</a:t>
            </a:r>
            <a:r>
              <a:rPr lang="en-US" baseline="-25000" dirty="0" err="1"/>
              <a:t>R</a:t>
            </a:r>
            <a:r>
              <a:rPr lang="en-US" dirty="0"/>
              <a:t> = t</a:t>
            </a:r>
            <a:r>
              <a:rPr lang="en-US" baseline="-25000" dirty="0"/>
              <a:t>m</a:t>
            </a:r>
            <a:r>
              <a:rPr lang="en-US" dirty="0"/>
              <a:t>, the capacity factor is </a:t>
            </a:r>
            <a:r>
              <a:rPr lang="en-US" b="1" dirty="0"/>
              <a:t>k' = 0.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dirty="0"/>
              <a:t>Small k' (</a:t>
            </a:r>
            <a:r>
              <a:rPr lang="en-US" b="1" dirty="0"/>
              <a:t>k &lt; 1</a:t>
            </a:r>
            <a:r>
              <a:rPr lang="en-US" dirty="0"/>
              <a:t>) values show that the components are only retained slightly by the separation column. Their peaks are located close to the non-retained peak (k' = 0). </a:t>
            </a:r>
          </a:p>
          <a:p>
            <a:pPr>
              <a:buFont typeface="Arial" pitchFamily="34" charset="0"/>
              <a:buChar char="•"/>
              <a:defRPr/>
            </a:pPr>
            <a:endParaRPr lang="en-US" dirty="0"/>
          </a:p>
          <a:p>
            <a:pPr marL="112713" indent="-112713">
              <a:buFont typeface="Arial" pitchFamily="34" charset="0"/>
              <a:buChar char="•"/>
              <a:defRPr/>
            </a:pPr>
            <a:r>
              <a:rPr lang="en-US" dirty="0"/>
              <a:t>Experience has shown the optimum separation range to be k' values between 1 and 15. Values for </a:t>
            </a:r>
            <a:r>
              <a:rPr lang="en-US" b="1" dirty="0"/>
              <a:t>k' &gt; 5 </a:t>
            </a:r>
            <a:r>
              <a:rPr lang="en-US" dirty="0"/>
              <a:t>mean long retention times with associated band broadening.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905000" y="5715000"/>
            <a:ext cx="544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  <p:pic>
        <p:nvPicPr>
          <p:cNvPr id="32771" name="Picture 4"/>
          <p:cNvPicPr>
            <a:picLocks noChangeAspect="1" noChangeArrowheads="1"/>
          </p:cNvPicPr>
          <p:nvPr/>
        </p:nvPicPr>
        <p:blipFill>
          <a:blip r:embed="rId2"/>
          <a:srcRect l="4942" t="16620" r="1134"/>
          <a:stretch>
            <a:fillRect/>
          </a:stretch>
        </p:blipFill>
        <p:spPr bwMode="auto">
          <a:xfrm>
            <a:off x="228600" y="228600"/>
            <a:ext cx="8686800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2"/>
          <a:srcRect t="16620"/>
          <a:stretch>
            <a:fillRect/>
          </a:stretch>
        </p:blipFill>
        <p:spPr bwMode="auto">
          <a:xfrm>
            <a:off x="295275" y="381000"/>
            <a:ext cx="8848725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52400"/>
            <a:ext cx="76200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Theory of HPLC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1066800"/>
            <a:ext cx="9144000" cy="3962400"/>
          </a:xfrm>
        </p:spPr>
        <p:txBody>
          <a:bodyPr>
            <a:normAutofit/>
          </a:bodyPr>
          <a:lstStyle/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20% of </a:t>
            </a:r>
            <a:r>
              <a:rPr lang="en-US" sz="2800" dirty="0" err="1" smtClean="0"/>
              <a:t>compds</a:t>
            </a:r>
            <a:r>
              <a:rPr lang="en-US" sz="2800" dirty="0" smtClean="0"/>
              <a:t>. Can be analyzed by GC. Because of non-volatility &amp; thermal instability. 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HPLC is not limited by sample volatility, Thermal stability. It can separate macromolecules, ionic sp., labile natural products, polymeric mat., high mol. Wt. </a:t>
            </a:r>
            <a:r>
              <a:rPr lang="en-US" sz="2800" dirty="0" err="1" smtClean="0"/>
              <a:t>polyfn</a:t>
            </a:r>
            <a:r>
              <a:rPr lang="en-US" sz="2800" dirty="0" smtClean="0"/>
              <a:t>., </a:t>
            </a:r>
            <a:r>
              <a:rPr lang="en-US" sz="2800" dirty="0" err="1" smtClean="0"/>
              <a:t>compds</a:t>
            </a:r>
            <a:r>
              <a:rPr lang="en-US" sz="2800" dirty="0" smtClean="0"/>
              <a:t>.,</a:t>
            </a:r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endParaRPr lang="en-US" sz="2800" dirty="0" smtClean="0"/>
          </a:p>
          <a:p>
            <a:pPr eaLnBrk="1" fontAlgn="auto" hangingPunct="1">
              <a:lnSpc>
                <a:spcPct val="80000"/>
              </a:lnSpc>
              <a:spcAft>
                <a:spcPts val="0"/>
              </a:spcAft>
              <a:buFont typeface="Wingdings 2"/>
              <a:buNone/>
              <a:defRPr/>
            </a:pPr>
            <a:r>
              <a:rPr lang="en-US" sz="2800" dirty="0" smtClean="0"/>
              <a:t>Separation is due to specific interaction of sample mol., with stationary &amp; mobile phase.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457200" y="0"/>
            <a:ext cx="8686800" cy="838200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99"/>
                </a:solidFill>
                <a:latin typeface="Arial" charset="0"/>
              </a:rPr>
              <a:t>HPLC – Optimizing Separation</a:t>
            </a:r>
          </a:p>
        </p:txBody>
      </p:sp>
      <p:sp>
        <p:nvSpPr>
          <p:cNvPr id="34819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/>
          <a:srcRect t="14404"/>
          <a:stretch>
            <a:fillRect/>
          </a:stretch>
        </p:blipFill>
        <p:spPr bwMode="auto">
          <a:xfrm>
            <a:off x="381000" y="990600"/>
            <a:ext cx="8305800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8686800" cy="838200"/>
          </a:xfrm>
          <a:ln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i="1" dirty="0">
                <a:solidFill>
                  <a:srgbClr val="000099"/>
                </a:solidFill>
                <a:latin typeface="Arial" charset="0"/>
              </a:rPr>
              <a:t>RP-HPLC - Optimization</a:t>
            </a:r>
          </a:p>
        </p:txBody>
      </p:sp>
      <p:pic>
        <p:nvPicPr>
          <p:cNvPr id="35843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990600"/>
            <a:ext cx="4821238" cy="5867400"/>
          </a:xfrm>
          <a:noFill/>
        </p:spPr>
      </p:pic>
      <p:pic>
        <p:nvPicPr>
          <p:cNvPr id="3584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00600" y="990600"/>
            <a:ext cx="4343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2"/>
          <p:cNvSpPr txBox="1">
            <a:spLocks noChangeArrowheads="1"/>
          </p:cNvSpPr>
          <p:nvPr/>
        </p:nvSpPr>
        <p:spPr bwMode="auto">
          <a:xfrm>
            <a:off x="0" y="228600"/>
            <a:ext cx="82296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Chromatographic terms</a:t>
            </a:r>
            <a:endParaRPr lang="de-DE" sz="3200">
              <a:solidFill>
                <a:srgbClr val="0000FF"/>
              </a:solidFill>
            </a:endParaRPr>
          </a:p>
        </p:txBody>
      </p:sp>
      <p:grpSp>
        <p:nvGrpSpPr>
          <p:cNvPr id="1028" name="Group 3"/>
          <p:cNvGrpSpPr>
            <a:grpSpLocks/>
          </p:cNvGrpSpPr>
          <p:nvPr/>
        </p:nvGrpSpPr>
        <p:grpSpPr bwMode="auto">
          <a:xfrm>
            <a:off x="0" y="1447800"/>
            <a:ext cx="8915400" cy="4953000"/>
            <a:chOff x="96" y="1248"/>
            <a:chExt cx="5232" cy="2064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576" y="1584"/>
            <a:ext cx="4655" cy="1102"/>
          </p:xfrm>
          <a:graphic>
            <a:graphicData uri="http://schemas.openxmlformats.org/presentationml/2006/ole">
              <p:oleObj spid="_x0000_s1026" name="CorelPhotoPaint.Image.7" r:id="rId3" imgW="7388367" imgH="1749259" progId="">
                <p:embed/>
              </p:oleObj>
            </a:graphicData>
          </a:graphic>
        </p:graphicFrame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624" y="2544"/>
              <a:ext cx="460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" name="Line 6"/>
            <p:cNvSpPr>
              <a:spLocks noChangeShapeType="1"/>
            </p:cNvSpPr>
            <p:nvPr/>
          </p:nvSpPr>
          <p:spPr bwMode="auto">
            <a:xfrm flipV="1">
              <a:off x="576" y="259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1" name="Text Box 7"/>
            <p:cNvSpPr txBox="1">
              <a:spLocks noChangeArrowheads="1"/>
            </p:cNvSpPr>
            <p:nvPr/>
          </p:nvSpPr>
          <p:spPr bwMode="auto">
            <a:xfrm>
              <a:off x="480" y="297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Baseline</a:t>
              </a:r>
              <a:endParaRPr lang="de-DE" sz="1200"/>
            </a:p>
          </p:txBody>
        </p:sp>
        <p:sp>
          <p:nvSpPr>
            <p:cNvPr id="1032" name="Line 8"/>
            <p:cNvSpPr>
              <a:spLocks noChangeShapeType="1"/>
            </p:cNvSpPr>
            <p:nvPr/>
          </p:nvSpPr>
          <p:spPr bwMode="auto">
            <a:xfrm>
              <a:off x="624" y="1920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3" name="Text Box 9"/>
            <p:cNvSpPr txBox="1">
              <a:spLocks noChangeArrowheads="1"/>
            </p:cNvSpPr>
            <p:nvPr/>
          </p:nvSpPr>
          <p:spPr bwMode="auto">
            <a:xfrm>
              <a:off x="96" y="1632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Injection monitoring</a:t>
              </a:r>
              <a:endParaRPr lang="de-DE" sz="1200"/>
            </a:p>
          </p:txBody>
        </p:sp>
        <p:sp>
          <p:nvSpPr>
            <p:cNvPr id="1034" name="Line 10"/>
            <p:cNvSpPr>
              <a:spLocks noChangeShapeType="1"/>
            </p:cNvSpPr>
            <p:nvPr/>
          </p:nvSpPr>
          <p:spPr bwMode="auto">
            <a:xfrm flipH="1">
              <a:off x="720" y="177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5" name="Text Box 11"/>
            <p:cNvSpPr txBox="1">
              <a:spLocks noChangeArrowheads="1"/>
            </p:cNvSpPr>
            <p:nvPr/>
          </p:nvSpPr>
          <p:spPr bwMode="auto">
            <a:xfrm>
              <a:off x="672" y="1488"/>
              <a:ext cx="72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Eluent peak; dead volume</a:t>
              </a:r>
              <a:endParaRPr lang="de-DE" sz="1200"/>
            </a:p>
          </p:txBody>
        </p:sp>
        <p:sp>
          <p:nvSpPr>
            <p:cNvPr id="1036" name="Line 12"/>
            <p:cNvSpPr>
              <a:spLocks noChangeShapeType="1"/>
            </p:cNvSpPr>
            <p:nvPr/>
          </p:nvSpPr>
          <p:spPr bwMode="auto">
            <a:xfrm>
              <a:off x="1056" y="2544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7" name="Text Box 13"/>
            <p:cNvSpPr txBox="1">
              <a:spLocks noChangeArrowheads="1"/>
            </p:cNvSpPr>
            <p:nvPr/>
          </p:nvSpPr>
          <p:spPr bwMode="auto">
            <a:xfrm>
              <a:off x="960" y="2592"/>
              <a:ext cx="672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30000"/>
                </a:spcBef>
              </a:pPr>
              <a:r>
                <a:rPr lang="en-GB" sz="1200"/>
                <a:t>Peak wide</a:t>
              </a:r>
              <a:endParaRPr lang="de-DE" sz="1200"/>
            </a:p>
          </p:txBody>
        </p:sp>
        <p:sp>
          <p:nvSpPr>
            <p:cNvPr id="1038" name="Line 14"/>
            <p:cNvSpPr>
              <a:spLocks noChangeShapeType="1"/>
            </p:cNvSpPr>
            <p:nvPr/>
          </p:nvSpPr>
          <p:spPr bwMode="auto">
            <a:xfrm>
              <a:off x="1872" y="2208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9" name="Text Box 15"/>
            <p:cNvSpPr txBox="1">
              <a:spLocks noChangeArrowheads="1"/>
            </p:cNvSpPr>
            <p:nvPr/>
          </p:nvSpPr>
          <p:spPr bwMode="auto">
            <a:xfrm>
              <a:off x="1584" y="1872"/>
              <a:ext cx="6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200"/>
                <a:t>Peak width </a:t>
              </a:r>
            </a:p>
            <a:p>
              <a:r>
                <a:rPr lang="en-GB" sz="1200"/>
                <a:t>at half-height</a:t>
              </a:r>
              <a:endParaRPr lang="de-DE" sz="1200"/>
            </a:p>
          </p:txBody>
        </p:sp>
        <p:sp>
          <p:nvSpPr>
            <p:cNvPr id="1040" name="Line 16"/>
            <p:cNvSpPr>
              <a:spLocks noChangeShapeType="1"/>
            </p:cNvSpPr>
            <p:nvPr/>
          </p:nvSpPr>
          <p:spPr bwMode="auto">
            <a:xfrm flipV="1">
              <a:off x="2448" y="2640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1" name="Text Box 17"/>
            <p:cNvSpPr txBox="1">
              <a:spLocks noChangeArrowheads="1"/>
            </p:cNvSpPr>
            <p:nvPr/>
          </p:nvSpPr>
          <p:spPr bwMode="auto">
            <a:xfrm>
              <a:off x="2352" y="3024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Baseline noise</a:t>
              </a:r>
              <a:endParaRPr lang="de-DE" sz="1200"/>
            </a:p>
          </p:txBody>
        </p:sp>
        <p:sp>
          <p:nvSpPr>
            <p:cNvPr id="1042" name="Line 18"/>
            <p:cNvSpPr>
              <a:spLocks noChangeShapeType="1"/>
            </p:cNvSpPr>
            <p:nvPr/>
          </p:nvSpPr>
          <p:spPr bwMode="auto">
            <a:xfrm>
              <a:off x="2688" y="1728"/>
              <a:ext cx="0" cy="67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3" name="Text Box 19"/>
            <p:cNvSpPr txBox="1">
              <a:spLocks noChangeArrowheads="1"/>
            </p:cNvSpPr>
            <p:nvPr/>
          </p:nvSpPr>
          <p:spPr bwMode="auto">
            <a:xfrm>
              <a:off x="2592" y="1440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Peak fronting</a:t>
              </a:r>
              <a:endParaRPr lang="de-DE" sz="1200"/>
            </a:p>
          </p:txBody>
        </p:sp>
        <p:sp>
          <p:nvSpPr>
            <p:cNvPr id="1044" name="Text Box 20"/>
            <p:cNvSpPr txBox="1">
              <a:spLocks noChangeArrowheads="1"/>
            </p:cNvSpPr>
            <p:nvPr/>
          </p:nvSpPr>
          <p:spPr bwMode="auto">
            <a:xfrm>
              <a:off x="3216" y="153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Tailing</a:t>
              </a:r>
              <a:endParaRPr lang="de-DE" sz="1200"/>
            </a:p>
          </p:txBody>
        </p:sp>
        <p:sp>
          <p:nvSpPr>
            <p:cNvPr id="1045" name="Line 21"/>
            <p:cNvSpPr>
              <a:spLocks noChangeShapeType="1"/>
            </p:cNvSpPr>
            <p:nvPr/>
          </p:nvSpPr>
          <p:spPr bwMode="auto">
            <a:xfrm>
              <a:off x="3312" y="1680"/>
              <a:ext cx="0" cy="5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6" name="Line 22"/>
            <p:cNvSpPr>
              <a:spLocks noChangeShapeType="1"/>
            </p:cNvSpPr>
            <p:nvPr/>
          </p:nvSpPr>
          <p:spPr bwMode="auto">
            <a:xfrm flipH="1">
              <a:off x="3840" y="153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7" name="Text Box 23"/>
            <p:cNvSpPr txBox="1">
              <a:spLocks noChangeArrowheads="1"/>
            </p:cNvSpPr>
            <p:nvPr/>
          </p:nvSpPr>
          <p:spPr bwMode="auto">
            <a:xfrm>
              <a:off x="3744" y="1248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poor resolution</a:t>
              </a:r>
              <a:endParaRPr lang="de-DE" sz="1200"/>
            </a:p>
          </p:txBody>
        </p:sp>
        <p:sp>
          <p:nvSpPr>
            <p:cNvPr id="1048" name="Line 24"/>
            <p:cNvSpPr>
              <a:spLocks noChangeShapeType="1"/>
            </p:cNvSpPr>
            <p:nvPr/>
          </p:nvSpPr>
          <p:spPr bwMode="auto">
            <a:xfrm flipH="1">
              <a:off x="4128" y="1680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9" name="Text Box 25"/>
            <p:cNvSpPr txBox="1">
              <a:spLocks noChangeArrowheads="1"/>
            </p:cNvSpPr>
            <p:nvPr/>
          </p:nvSpPr>
          <p:spPr bwMode="auto">
            <a:xfrm>
              <a:off x="4272" y="1536"/>
              <a:ext cx="57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Shoulder</a:t>
              </a:r>
              <a:endParaRPr lang="de-DE" sz="1200"/>
            </a:p>
          </p:txBody>
        </p:sp>
        <p:sp>
          <p:nvSpPr>
            <p:cNvPr id="1050" name="Line 26"/>
            <p:cNvSpPr>
              <a:spLocks noChangeShapeType="1"/>
            </p:cNvSpPr>
            <p:nvPr/>
          </p:nvSpPr>
          <p:spPr bwMode="auto">
            <a:xfrm>
              <a:off x="4848" y="2064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51" name="Text Box 27"/>
            <p:cNvSpPr txBox="1">
              <a:spLocks noChangeArrowheads="1"/>
            </p:cNvSpPr>
            <p:nvPr/>
          </p:nvSpPr>
          <p:spPr bwMode="auto">
            <a:xfrm>
              <a:off x="4752" y="1776"/>
              <a:ext cx="57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GB" sz="1200"/>
                <a:t>Baseline drift</a:t>
              </a:r>
              <a:endParaRPr lang="de-DE" sz="120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172200" cy="5697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3014663" y="304800"/>
            <a:ext cx="32337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RP-HPLC – Variables</a:t>
            </a:r>
          </a:p>
        </p:txBody>
      </p:sp>
      <p:sp>
        <p:nvSpPr>
          <p:cNvPr id="15364" name="Line 6"/>
          <p:cNvSpPr>
            <a:spLocks noChangeShapeType="1"/>
          </p:cNvSpPr>
          <p:nvPr/>
        </p:nvSpPr>
        <p:spPr bwMode="auto">
          <a:xfrm>
            <a:off x="2590800" y="762000"/>
            <a:ext cx="44958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5" name="Text Box 7"/>
          <p:cNvSpPr txBox="1">
            <a:spLocks noChangeArrowheads="1"/>
          </p:cNvSpPr>
          <p:nvPr/>
        </p:nvSpPr>
        <p:spPr bwMode="auto">
          <a:xfrm>
            <a:off x="2560638" y="6400800"/>
            <a:ext cx="44497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i="1">
                <a:solidFill>
                  <a:srgbClr val="000099"/>
                </a:solidFill>
              </a:rPr>
              <a:t>Alltech Chromatography Sourcebook, 2004-04 catalog</a:t>
            </a:r>
          </a:p>
        </p:txBody>
      </p:sp>
      <p:sp>
        <p:nvSpPr>
          <p:cNvPr id="15366" name="Rectangle 8"/>
          <p:cNvSpPr>
            <a:spLocks noChangeArrowheads="1"/>
          </p:cNvSpPr>
          <p:nvPr/>
        </p:nvSpPr>
        <p:spPr bwMode="auto">
          <a:xfrm>
            <a:off x="2819400" y="5943600"/>
            <a:ext cx="2057400" cy="228600"/>
          </a:xfrm>
          <a:prstGeom prst="rect">
            <a:avLst/>
          </a:prstGeom>
          <a:noFill/>
          <a:ln w="952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2"/>
          <p:cNvSpPr txBox="1">
            <a:spLocks noChangeArrowheads="1"/>
          </p:cNvSpPr>
          <p:nvPr/>
        </p:nvSpPr>
        <p:spPr bwMode="auto">
          <a:xfrm>
            <a:off x="3276600" y="457200"/>
            <a:ext cx="3048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b="1">
                <a:solidFill>
                  <a:srgbClr val="0000FF"/>
                </a:solidFill>
              </a:rPr>
              <a:t>Peak shape</a:t>
            </a:r>
            <a:endParaRPr lang="de-DE" sz="3200" b="1">
              <a:solidFill>
                <a:srgbClr val="0000FF"/>
              </a:solidFill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381000" y="3886200"/>
            <a:ext cx="8229600" cy="270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ct val="50000"/>
              </a:spcAft>
            </a:pPr>
            <a:r>
              <a:rPr lang="en-GB" b="1"/>
              <a:t>Reason for bad peak shape</a:t>
            </a:r>
            <a:endParaRPr lang="en-GB"/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bad column - caves, channels</a:t>
            </a:r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dead volume - void in column, external dead volume</a:t>
            </a:r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column overload</a:t>
            </a:r>
          </a:p>
          <a:p>
            <a:r>
              <a:rPr lang="en-GB"/>
              <a:t>		asymmetric peak shape</a:t>
            </a:r>
          </a:p>
          <a:p>
            <a:r>
              <a:rPr lang="en-GB"/>
              <a:t>		k´ changes with sample volume</a:t>
            </a:r>
          </a:p>
          <a:p>
            <a:r>
              <a:rPr lang="en-GB">
                <a:sym typeface="Wingdings" pitchFamily="2" charset="2"/>
              </a:rPr>
              <a:t>	</a:t>
            </a:r>
            <a:r>
              <a:rPr lang="en-GB"/>
              <a:t>chemical tailing</a:t>
            </a:r>
          </a:p>
          <a:p>
            <a:r>
              <a:rPr lang="en-GB"/>
              <a:t>		polar compounds strongly interact with stat. Phase (often 		amines on C-18)</a:t>
            </a:r>
            <a:endParaRPr lang="de-DE"/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962400" y="1752600"/>
            <a:ext cx="3956050" cy="1790700"/>
            <a:chOff x="576" y="996"/>
            <a:chExt cx="2492" cy="1128"/>
          </a:xfrm>
        </p:grpSpPr>
        <p:pic>
          <p:nvPicPr>
            <p:cNvPr id="1639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76" y="996"/>
              <a:ext cx="526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92" y="1008"/>
              <a:ext cx="773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5" name="Picture 7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304" y="996"/>
              <a:ext cx="764" cy="1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389" name="Group 8"/>
          <p:cNvGrpSpPr>
            <a:grpSpLocks/>
          </p:cNvGrpSpPr>
          <p:nvPr/>
        </p:nvGrpSpPr>
        <p:grpSpPr bwMode="auto">
          <a:xfrm>
            <a:off x="1371600" y="1790700"/>
            <a:ext cx="2084388" cy="1828800"/>
            <a:chOff x="3600" y="960"/>
            <a:chExt cx="1313" cy="1152"/>
          </a:xfrm>
        </p:grpSpPr>
        <p:pic>
          <p:nvPicPr>
            <p:cNvPr id="16391" name="Picture 9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00" y="960"/>
              <a:ext cx="1313" cy="7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10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4080" y="1849"/>
              <a:ext cx="415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609600" y="3581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T= Asymmetry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73100"/>
            <a:ext cx="9144000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1" name="Text Box 5"/>
          <p:cNvSpPr txBox="1">
            <a:spLocks noChangeArrowheads="1"/>
          </p:cNvSpPr>
          <p:nvPr/>
        </p:nvSpPr>
        <p:spPr bwMode="auto">
          <a:xfrm>
            <a:off x="1447800" y="152400"/>
            <a:ext cx="6535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solidFill>
                  <a:srgbClr val="000099"/>
                </a:solidFill>
              </a:rPr>
              <a:t>Schematic Presentation of a Chromatogram</a:t>
            </a:r>
          </a:p>
        </p:txBody>
      </p:sp>
      <p:sp>
        <p:nvSpPr>
          <p:cNvPr id="17412" name="Line 6"/>
          <p:cNvSpPr>
            <a:spLocks noChangeShapeType="1"/>
          </p:cNvSpPr>
          <p:nvPr/>
        </p:nvSpPr>
        <p:spPr bwMode="auto">
          <a:xfrm>
            <a:off x="838200" y="838200"/>
            <a:ext cx="77724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5"/>
          <p:cNvSpPr>
            <a:spLocks noChangeArrowheads="1"/>
          </p:cNvSpPr>
          <p:nvPr/>
        </p:nvSpPr>
        <p:spPr bwMode="auto">
          <a:xfrm>
            <a:off x="2438400" y="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228600" y="762000"/>
            <a:ext cx="853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Resolution 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(R</a:t>
            </a:r>
            <a:r>
              <a:rPr lang="en-US" sz="2000" baseline="-25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r>
              <a:rPr lang="en-US" sz="200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</a:t>
            </a:r>
            <a:r>
              <a:rPr lang="en-US" sz="2000">
                <a:effectLst>
                  <a:outerShdw blurRad="38100" dist="38100" dir="2700000" algn="tl">
                    <a:srgbClr val="C0C0C0"/>
                  </a:outerShdw>
                </a:effectLst>
              </a:rPr>
              <a:t> of a column provides a quantitative measure of its ability to separate two analytes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  <a:defRPr/>
            </a:pPr>
            <a:endParaRPr lang="en-US" sz="2800" i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8436" name="Picture 7" descr="reseq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2362200"/>
            <a:ext cx="394176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8" descr="resfi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143000"/>
            <a:ext cx="4114800" cy="2282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8" name="Text Box 9"/>
          <p:cNvSpPr txBox="1">
            <a:spLocks noChangeArrowheads="1"/>
          </p:cNvSpPr>
          <p:nvPr/>
        </p:nvSpPr>
        <p:spPr bwMode="auto">
          <a:xfrm>
            <a:off x="838200" y="1676400"/>
            <a:ext cx="2743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R</a:t>
            </a:r>
            <a:r>
              <a:rPr lang="en-US" baseline="-25000"/>
              <a:t>s</a:t>
            </a:r>
            <a:r>
              <a:rPr lang="en-US"/>
              <a:t> = </a:t>
            </a:r>
            <a:r>
              <a:rPr lang="en-US">
                <a:latin typeface="Symbol" pitchFamily="18" charset="2"/>
              </a:rPr>
              <a:t>D</a:t>
            </a:r>
            <a:r>
              <a:rPr lang="en-US"/>
              <a:t>Z /1/2(W</a:t>
            </a:r>
            <a:r>
              <a:rPr lang="en-US" baseline="-25000"/>
              <a:t>A</a:t>
            </a:r>
            <a:r>
              <a:rPr lang="en-US"/>
              <a:t>+W</a:t>
            </a:r>
            <a:r>
              <a:rPr lang="en-US" baseline="-25000"/>
              <a:t>B</a:t>
            </a:r>
            <a:r>
              <a:rPr lang="en-US"/>
              <a:t>)</a:t>
            </a:r>
          </a:p>
        </p:txBody>
      </p:sp>
      <p:pic>
        <p:nvPicPr>
          <p:cNvPr id="18439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200" y="3429000"/>
            <a:ext cx="9067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0" name="Line 12"/>
          <p:cNvSpPr>
            <a:spLocks noChangeShapeType="1"/>
          </p:cNvSpPr>
          <p:nvPr/>
        </p:nvSpPr>
        <p:spPr bwMode="auto">
          <a:xfrm>
            <a:off x="304800" y="609600"/>
            <a:ext cx="8458200" cy="0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441" name="Rectangle 14"/>
          <p:cNvSpPr>
            <a:spLocks noChangeArrowheads="1"/>
          </p:cNvSpPr>
          <p:nvPr/>
        </p:nvSpPr>
        <p:spPr bwMode="auto">
          <a:xfrm>
            <a:off x="1600200" y="57150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  <p:sp>
        <p:nvSpPr>
          <p:cNvPr id="18442" name="Rectangle 15"/>
          <p:cNvSpPr>
            <a:spLocks noChangeArrowheads="1"/>
          </p:cNvSpPr>
          <p:nvPr/>
        </p:nvSpPr>
        <p:spPr bwMode="auto">
          <a:xfrm>
            <a:off x="1219200" y="5943600"/>
            <a:ext cx="609600" cy="609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</a:t>
            </a:r>
            <a:r>
              <a:rPr lang="en-US" sz="2000" baseline="-25000"/>
              <a:t>s  </a:t>
            </a:r>
            <a:r>
              <a:rPr lang="en-US" sz="2000"/>
              <a:t>=</a:t>
            </a:r>
          </a:p>
        </p:txBody>
      </p:sp>
      <p:sp>
        <p:nvSpPr>
          <p:cNvPr id="18443" name="Rectangle 17"/>
          <p:cNvSpPr>
            <a:spLocks noChangeArrowheads="1"/>
          </p:cNvSpPr>
          <p:nvPr/>
        </p:nvSpPr>
        <p:spPr bwMode="auto">
          <a:xfrm>
            <a:off x="1143000" y="5867400"/>
            <a:ext cx="2514600" cy="719138"/>
          </a:xfrm>
          <a:prstGeom prst="rect">
            <a:avLst/>
          </a:prstGeom>
          <a:noFill/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I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fig 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654050"/>
            <a:ext cx="6324600" cy="628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2743200" y="0"/>
            <a:ext cx="4114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en-US" i="1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HPLC - Resolution</a:t>
            </a:r>
          </a:p>
        </p:txBody>
      </p:sp>
      <p:pic>
        <p:nvPicPr>
          <p:cNvPr id="1946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838200"/>
            <a:ext cx="2590800" cy="706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Rectangle 7"/>
          <p:cNvSpPr>
            <a:spLocks noChangeArrowheads="1"/>
          </p:cNvSpPr>
          <p:nvPr/>
        </p:nvSpPr>
        <p:spPr bwMode="auto">
          <a:xfrm>
            <a:off x="381000" y="914400"/>
            <a:ext cx="533400" cy="381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/>
              <a:t>R</a:t>
            </a:r>
            <a:r>
              <a:rPr lang="en-US" sz="2000" baseline="-25000"/>
              <a:t>s</a:t>
            </a:r>
          </a:p>
        </p:txBody>
      </p:sp>
      <p:sp>
        <p:nvSpPr>
          <p:cNvPr id="19462" name="Line 8"/>
          <p:cNvSpPr>
            <a:spLocks noChangeShapeType="1"/>
          </p:cNvSpPr>
          <p:nvPr/>
        </p:nvSpPr>
        <p:spPr bwMode="auto">
          <a:xfrm>
            <a:off x="2057400" y="595313"/>
            <a:ext cx="5410200" cy="14287"/>
          </a:xfrm>
          <a:prstGeom prst="line">
            <a:avLst/>
          </a:prstGeom>
          <a:noFill/>
          <a:ln w="38100" cmpd="dbl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10"/>
          <p:cNvSpPr txBox="1">
            <a:spLocks noChangeArrowheads="1"/>
          </p:cNvSpPr>
          <p:nvPr/>
        </p:nvSpPr>
        <p:spPr bwMode="auto">
          <a:xfrm>
            <a:off x="0" y="6324600"/>
            <a:ext cx="54419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solidFill>
                  <a:srgbClr val="000099"/>
                </a:solidFill>
              </a:rPr>
              <a:t>Skoog and Leary:  Principals of Instrumental Analysis, 4</a:t>
            </a:r>
            <a:r>
              <a:rPr lang="en-US" sz="1200" baseline="30000">
                <a:solidFill>
                  <a:srgbClr val="000099"/>
                </a:solidFill>
              </a:rPr>
              <a:t>th</a:t>
            </a:r>
            <a:r>
              <a:rPr lang="en-US" sz="1200">
                <a:solidFill>
                  <a:srgbClr val="000099"/>
                </a:solidFill>
              </a:rPr>
              <a:t> ed.  Suanders, 1992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Hplc\IMAGES\CONCEPT\Hc_13_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990600"/>
            <a:ext cx="476250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extBox 2"/>
          <p:cNvSpPr txBox="1">
            <a:spLocks noChangeArrowheads="1"/>
          </p:cNvSpPr>
          <p:nvPr/>
        </p:nvSpPr>
        <p:spPr bwMode="auto">
          <a:xfrm>
            <a:off x="762000" y="4343400"/>
            <a:ext cx="73914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The theoretical plate number or N is a quantitative measure for the column efficiency </a:t>
            </a:r>
            <a:br>
              <a:rPr lang="en-US"/>
            </a:br>
            <a:endParaRPr lang="en-US"/>
          </a:p>
          <a:p>
            <a:r>
              <a:rPr lang="en-US"/>
              <a:t>In formulas (1) or (2) the peak base width W</a:t>
            </a:r>
            <a:r>
              <a:rPr lang="en-US" baseline="-25000"/>
              <a:t>B</a:t>
            </a:r>
            <a:r>
              <a:rPr lang="en-US"/>
              <a:t> or the half width W</a:t>
            </a:r>
            <a:r>
              <a:rPr lang="en-US" baseline="-25000"/>
              <a:t>H</a:t>
            </a:r>
            <a:r>
              <a:rPr lang="en-US"/>
              <a:t> are compared with the retention time t</a:t>
            </a:r>
            <a:r>
              <a:rPr lang="en-US" baseline="-25000"/>
              <a:t>R</a:t>
            </a:r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en-US" sz="3200" kern="0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rPr>
              <a:t>Plate Number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Trek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1889</TotalTime>
  <Words>600</Words>
  <Application>Microsoft Office PowerPoint</Application>
  <PresentationFormat>On-screen Show (4:3)</PresentationFormat>
  <Paragraphs>119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Trek</vt:lpstr>
      <vt:lpstr>CorelPhotoPaint.Image.7</vt:lpstr>
      <vt:lpstr>CS ChemDraw Drawing</vt:lpstr>
      <vt:lpstr>High Performance Liquid Chromatography (HPLC)</vt:lpstr>
      <vt:lpstr>Theory of HPLC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Plate Number and Plate Height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HPLC – Optimizing Separation</vt:lpstr>
      <vt:lpstr>RP-HPLC - Optimization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134</cp:revision>
  <cp:lastPrinted>1601-01-01T00:00:00Z</cp:lastPrinted>
  <dcterms:created xsi:type="dcterms:W3CDTF">1601-01-01T00:00:00Z</dcterms:created>
  <dcterms:modified xsi:type="dcterms:W3CDTF">2021-12-22T12:59:17Z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