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8"/>
  </p:notesMasterIdLst>
  <p:handoutMasterIdLst>
    <p:handoutMasterId r:id="rId29"/>
  </p:handoutMasterIdLst>
  <p:sldIdLst>
    <p:sldId id="302" r:id="rId2"/>
    <p:sldId id="256" r:id="rId3"/>
    <p:sldId id="422" r:id="rId4"/>
    <p:sldId id="483" r:id="rId5"/>
    <p:sldId id="423" r:id="rId6"/>
    <p:sldId id="407" r:id="rId7"/>
    <p:sldId id="408" r:id="rId8"/>
    <p:sldId id="409" r:id="rId9"/>
    <p:sldId id="471" r:id="rId10"/>
    <p:sldId id="472" r:id="rId11"/>
    <p:sldId id="473" r:id="rId12"/>
    <p:sldId id="475" r:id="rId13"/>
    <p:sldId id="474" r:id="rId14"/>
    <p:sldId id="476" r:id="rId15"/>
    <p:sldId id="477" r:id="rId16"/>
    <p:sldId id="478" r:id="rId17"/>
    <p:sldId id="480" r:id="rId18"/>
    <p:sldId id="481" r:id="rId19"/>
    <p:sldId id="413" r:id="rId20"/>
    <p:sldId id="415" r:id="rId21"/>
    <p:sldId id="410" r:id="rId22"/>
    <p:sldId id="424" r:id="rId23"/>
    <p:sldId id="416" r:id="rId24"/>
    <p:sldId id="417" r:id="rId25"/>
    <p:sldId id="418" r:id="rId26"/>
    <p:sldId id="41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24" autoAdjust="0"/>
  </p:normalViewPr>
  <p:slideViewPr>
    <p:cSldViewPr>
      <p:cViewPr>
        <p:scale>
          <a:sx n="70" d="100"/>
          <a:sy n="70" d="100"/>
        </p:scale>
        <p:origin x="-123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561C17-0EC8-4FFD-AEF7-BD1B55FEB7C1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1A01A3-3CB8-4BEB-A310-EC59E6DD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C10A70-1B8E-4C3A-8BDA-2AF75BE6D388}" type="datetimeFigureOut">
              <a:rPr lang="en-US"/>
              <a:pPr>
                <a:defRPr/>
              </a:pPr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474807-C4AE-4BF0-A868-F7CE454E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DE2C-5D3D-4DEE-8786-1F07D88CF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681F-71D6-4712-8764-A0C21E4D5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2A18-31B5-413E-A312-852283E8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B63E4-DDDC-463A-A7F7-EFD48D1E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539A-FE50-4A4E-8B6A-C413A809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CBA4-FE5A-4BC4-9BCB-30899E28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B4EF-01D8-4E9D-A2F8-46EB6118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E906-EEAF-4F04-AD6E-596BDC1A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E03F-C0D3-4B24-A140-1DDB7F3F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5334-132D-4218-9BC6-F769230B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74DD-0811-492E-8542-3083DC239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D212E4-EF08-46F3-B95D-4EA3D219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77" r:id="rId4"/>
    <p:sldLayoutId id="2147484383" r:id="rId5"/>
    <p:sldLayoutId id="2147484378" r:id="rId6"/>
    <p:sldLayoutId id="2147484384" r:id="rId7"/>
    <p:sldLayoutId id="2147484385" r:id="rId8"/>
    <p:sldLayoutId id="2147484386" r:id="rId9"/>
    <p:sldLayoutId id="2147484379" r:id="rId10"/>
    <p:sldLayoutId id="21474843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sz="4000" dirty="0" smtClean="0"/>
              <a:t>High Performance Liquid Chromatography (HPLC)</a:t>
            </a:r>
            <a:endParaRPr kumimoji="1"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937125"/>
          </a:xfrm>
        </p:spPr>
        <p:txBody>
          <a:bodyPr/>
          <a:lstStyle/>
          <a:p>
            <a:pPr eaLnBrk="1" hangingPunct="1"/>
            <a:r>
              <a:rPr kumimoji="1" lang="en-US" sz="2600" b="1" smtClean="0"/>
              <a:t>What is HPLC?</a:t>
            </a:r>
          </a:p>
          <a:p>
            <a:pPr eaLnBrk="1" hangingPunct="1"/>
            <a:r>
              <a:rPr kumimoji="1" lang="en-US" sz="2600" b="1" smtClean="0"/>
              <a:t>Types of Separations</a:t>
            </a:r>
          </a:p>
          <a:p>
            <a:pPr eaLnBrk="1" hangingPunct="1"/>
            <a:r>
              <a:rPr kumimoji="1" lang="en-US" sz="2600" b="1" smtClean="0"/>
              <a:t>Columns and Stationary Phases</a:t>
            </a:r>
          </a:p>
          <a:p>
            <a:pPr eaLnBrk="1" hangingPunct="1"/>
            <a:r>
              <a:rPr kumimoji="1" lang="en-US" sz="2600" b="1" smtClean="0"/>
              <a:t>Mobile Phases and Their Role in Separations</a:t>
            </a:r>
          </a:p>
          <a:p>
            <a:pPr eaLnBrk="1" hangingPunct="1"/>
            <a:r>
              <a:rPr kumimoji="1" lang="en-US" sz="2600" b="1" smtClean="0"/>
              <a:t>Injection in HPLC</a:t>
            </a:r>
          </a:p>
          <a:p>
            <a:pPr eaLnBrk="1" hangingPunct="1"/>
            <a:r>
              <a:rPr kumimoji="1" lang="en-US" sz="2600" b="1" smtClean="0"/>
              <a:t>Detection in HPLC</a:t>
            </a:r>
          </a:p>
          <a:p>
            <a:pPr eaLnBrk="1" hangingPunct="1"/>
            <a:r>
              <a:rPr kumimoji="1" lang="en-US" sz="2600" b="1" smtClean="0"/>
              <a:t>Variations on Traditional HPLC</a:t>
            </a:r>
          </a:p>
          <a:p>
            <a:pPr lvl="1" eaLnBrk="1" hangingPunct="1"/>
            <a:r>
              <a:rPr kumimoji="1" lang="en-US" sz="2600" b="1" smtClean="0"/>
              <a:t>Ion Chromatography</a:t>
            </a:r>
          </a:p>
          <a:p>
            <a:pPr lvl="1" eaLnBrk="1" hangingPunct="1"/>
            <a:r>
              <a:rPr kumimoji="1" lang="en-US" sz="2600" b="1" smtClean="0"/>
              <a:t>Size Exclusion Chromatography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Hplc\IMAGES\CONCEPT\Hc_13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2971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685800" y="649288"/>
            <a:ext cx="739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 is defined as square of ratio of retention time divided by standard deviation of the peak (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).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Plate Number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1447800"/>
          <a:ext cx="3621088" cy="2001838"/>
        </p:xfrm>
        <a:graphic>
          <a:graphicData uri="http://schemas.openxmlformats.org/presentationml/2006/ole">
            <p:oleObj spid="_x0000_s2050" name="CS ChemDraw Drawing" r:id="rId4" imgW="4495680" imgH="2486520" progId="ChemDraw.Document.6.0">
              <p:embed/>
            </p:oleObj>
          </a:graphicData>
        </a:graphic>
      </p:graphicFrame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Relationship using width at half height is also used to calculate N as described in USP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47900" y="4572000"/>
          <a:ext cx="3924300" cy="2089150"/>
        </p:xfrm>
        <a:graphic>
          <a:graphicData uri="http://schemas.openxmlformats.org/presentationml/2006/ole">
            <p:oleObj spid="_x0000_s2051" name="CS ChemDraw Drawing" r:id="rId5" imgW="5537160" imgH="2948760" progId="ChemDraw.Document.6.0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Plate Number and Plate Height</a:t>
            </a:r>
            <a:endParaRPr lang="en-US" sz="3200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8382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Since an efficient separation column delivers sharp peaks with narrow base widths or half widths, a better column has relatively high value of N, at equal retention time t</a:t>
            </a:r>
            <a:r>
              <a:rPr lang="en-US" sz="1600" baseline="-25000"/>
              <a:t>R.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 </a:t>
            </a:r>
            <a:br>
              <a:rPr lang="en-US" sz="1600"/>
            </a:br>
            <a:r>
              <a:rPr lang="en-US" sz="1600"/>
              <a:t>The </a:t>
            </a:r>
            <a:r>
              <a:rPr lang="en-US" sz="1600" b="1"/>
              <a:t>concept of the theoretical plates</a:t>
            </a:r>
            <a:r>
              <a:rPr lang="en-US" sz="1600"/>
              <a:t> has its origin in the theory describing the efficiency of distillation. The concept of the theoretical plates is a useful tool to describe the efficiency of a separation column </a:t>
            </a:r>
          </a:p>
          <a:p>
            <a:r>
              <a:rPr lang="en-US" sz="1600"/>
              <a:t/>
            </a:r>
            <a:br>
              <a:rPr lang="en-US" sz="1600"/>
            </a:br>
            <a:r>
              <a:rPr lang="en-US" sz="1600"/>
              <a:t>The </a:t>
            </a:r>
            <a:r>
              <a:rPr lang="en-US" sz="1600" b="1"/>
              <a:t>number of theoretical plates</a:t>
            </a:r>
            <a:r>
              <a:rPr lang="en-US" sz="1600"/>
              <a:t> is proportional to the column length L. The longer a column, the more theoretical plates it has; however, the column back pressure increases.</a:t>
            </a:r>
            <a:br>
              <a:rPr lang="en-US" sz="1600"/>
            </a:br>
            <a:r>
              <a:rPr lang="en-US" sz="1600"/>
              <a:t> </a:t>
            </a:r>
            <a:br>
              <a:rPr lang="en-US" sz="1600"/>
            </a:br>
            <a:r>
              <a:rPr lang="en-US" sz="1600"/>
              <a:t>To be able to compare separation, columns of various lengths, the theoretical plate height, H is used. 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590800" y="3657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 = L/N</a:t>
            </a:r>
          </a:p>
        </p:txBody>
      </p:sp>
      <p:pic>
        <p:nvPicPr>
          <p:cNvPr id="21509" name="Picture 3" descr="C:\Hplc\IMAGES\CONCEPT\Hc_13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4151313"/>
            <a:ext cx="42846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029200" y="4343400"/>
            <a:ext cx="373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Well packed columns at optimum flow rate have H values 2 - 5 times the particle diameter of the carrier substance. For a column of the length L = 100 mm, packed with 5 µm material, a theoretical plate height of 10 - 25 µm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Column Efficiency</a:t>
            </a:r>
            <a:b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4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133600" y="6172200"/>
            <a:ext cx="624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5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/>
          <a:srcRect r="33961"/>
          <a:stretch>
            <a:fillRect/>
          </a:stretch>
        </p:blipFill>
        <p:spPr bwMode="auto">
          <a:xfrm>
            <a:off x="1524000" y="762000"/>
            <a:ext cx="533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5240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– Resolution </a:t>
            </a:r>
            <a:r>
              <a:rPr lang="en-US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Column Efficiency (N, H)</a:t>
            </a:r>
            <a:endParaRPr lang="en-US" sz="54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 i="1">
                <a:solidFill>
                  <a:srgbClr val="CC0000"/>
                </a:solidFill>
              </a:rPr>
              <a:t>van Deemter Equation</a:t>
            </a:r>
            <a:r>
              <a:rPr lang="en-US" sz="2800" i="1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rgbClr val="CC0000"/>
                </a:solidFill>
              </a:rPr>
              <a:t>H = A + B/</a:t>
            </a:r>
            <a:r>
              <a:rPr lang="en-US" sz="2000" i="1">
                <a:solidFill>
                  <a:srgbClr val="CC0000"/>
                </a:solidFill>
              </a:rPr>
              <a:t>u</a:t>
            </a:r>
            <a:r>
              <a:rPr lang="en-US" sz="2000">
                <a:solidFill>
                  <a:srgbClr val="CC0000"/>
                </a:solidFill>
              </a:rPr>
              <a:t> +(C</a:t>
            </a:r>
            <a:r>
              <a:rPr lang="en-US" sz="2000" baseline="-25000">
                <a:solidFill>
                  <a:srgbClr val="CC0000"/>
                </a:solidFill>
              </a:rPr>
              <a:t>s</a:t>
            </a:r>
            <a:r>
              <a:rPr lang="en-US" sz="2000">
                <a:solidFill>
                  <a:srgbClr val="CC0000"/>
                </a:solidFill>
              </a:rPr>
              <a:t> + C</a:t>
            </a:r>
            <a:r>
              <a:rPr lang="en-US" sz="2000" baseline="-25000">
                <a:solidFill>
                  <a:srgbClr val="CC0000"/>
                </a:solidFill>
              </a:rPr>
              <a:t>m</a:t>
            </a:r>
            <a:r>
              <a:rPr lang="en-US" sz="2000">
                <a:solidFill>
                  <a:srgbClr val="CC0000"/>
                </a:solidFill>
              </a:rPr>
              <a:t>)</a:t>
            </a:r>
            <a:r>
              <a:rPr lang="en-US" sz="2000" i="1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381000" y="533400"/>
            <a:ext cx="83820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7" name="Picture 8" descr="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38175"/>
            <a:ext cx="2514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876800" y="762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 = L / N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38200" y="6430963"/>
            <a:ext cx="624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5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3"/>
          <a:srcRect b="20370"/>
          <a:stretch>
            <a:fillRect/>
          </a:stretch>
        </p:blipFill>
        <p:spPr bwMode="auto">
          <a:xfrm>
            <a:off x="685800" y="2286000"/>
            <a:ext cx="76962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4800" y="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006600" algn="l"/>
              </a:tabLst>
            </a:pPr>
            <a:r>
              <a:rPr lang="en-GB" sz="3200" b="1">
                <a:solidFill>
                  <a:srgbClr val="0000FF"/>
                </a:solidFill>
              </a:rPr>
              <a:t>Van Deemter (H / u) Curve</a:t>
            </a:r>
            <a:endParaRPr lang="en-GB" sz="3200">
              <a:solidFill>
                <a:srgbClr val="0000FF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5257800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82600" algn="l"/>
              </a:tabLst>
            </a:pPr>
            <a:r>
              <a:rPr lang="en-GB"/>
              <a:t>1 = contribution of</a:t>
            </a:r>
            <a:r>
              <a:rPr lang="en-GB" b="1"/>
              <a:t> Eddy diffusion			A	</a:t>
            </a:r>
          </a:p>
          <a:p>
            <a:pPr>
              <a:spcBef>
                <a:spcPct val="50000"/>
              </a:spcBef>
              <a:tabLst>
                <a:tab pos="482600" algn="l"/>
              </a:tabLst>
            </a:pPr>
            <a:r>
              <a:rPr lang="en-GB"/>
              <a:t>2 = contribution of</a:t>
            </a:r>
            <a:r>
              <a:rPr lang="en-GB" b="1"/>
              <a:t> longitudinal diffusion		B/u</a:t>
            </a:r>
          </a:p>
          <a:p>
            <a:pPr>
              <a:spcBef>
                <a:spcPct val="50000"/>
              </a:spcBef>
              <a:tabLst>
                <a:tab pos="482600" algn="l"/>
              </a:tabLst>
            </a:pPr>
            <a:r>
              <a:rPr lang="en-GB"/>
              <a:t>3 = contribution of</a:t>
            </a:r>
            <a:r>
              <a:rPr lang="en-GB" b="1"/>
              <a:t> mass transfer			C.u</a:t>
            </a:r>
            <a:endParaRPr lang="en-GB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81200" y="2286000"/>
          <a:ext cx="3408363" cy="2276475"/>
        </p:xfrm>
        <a:graphic>
          <a:graphicData uri="http://schemas.openxmlformats.org/presentationml/2006/ole">
            <p:oleObj spid="_x0000_s3074" name="CorelPhotoPaint.Image.7" r:id="rId3" imgW="5056642" imgH="3117846" progId="CorelPhotoPaint.Image.7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/>
              <a:t>Theoretical plate height [mm]</a:t>
            </a:r>
            <a:endParaRPr lang="de-DE" sz="16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4648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Optimal flow rate</a:t>
            </a:r>
            <a:endParaRPr lang="de-DE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5146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95600" y="4648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Flow velocity u [mm/s]</a:t>
            </a:r>
            <a:endParaRPr lang="de-DE"/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533400" y="6858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</a:t>
            </a:r>
            <a:r>
              <a:rPr lang="en-US" sz="1600" b="1"/>
              <a:t>Van Deemter Curve</a:t>
            </a:r>
            <a:r>
              <a:rPr lang="en-US" sz="1600"/>
              <a:t> reflects the relationship between theoretical plate height H and the linear velocity u of the mobile phase. Since the plate height H is a measure for the band broadening of the injection peak of a substance, the </a:t>
            </a:r>
            <a:r>
              <a:rPr lang="en-US" sz="1600" b="1"/>
              <a:t>path of the H(u) curve</a:t>
            </a:r>
            <a:r>
              <a:rPr lang="en-US" sz="1600"/>
              <a:t> of a separation column is of great interest for determining the chromatographic conditions for practical applications. The importance of the Van Deemter curve results from the occurrence of a minimum. 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5867400" y="2895600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separation column has its maximum separation capacity at the minimum point. The optimum linear flow speed is approx. 2 - 3 mm/s for a particle size of 5 µm.</a:t>
            </a:r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5638800" y="2209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H(u) = A + B/u + C.u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143000" y="1219200"/>
            <a:ext cx="464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 i="1">
                <a:solidFill>
                  <a:srgbClr val="CC0000"/>
                </a:solidFill>
              </a:rPr>
              <a:t>van Deemter Equation</a:t>
            </a:r>
            <a:r>
              <a:rPr lang="en-US" sz="2800" i="1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rgbClr val="CC0000"/>
                </a:solidFill>
              </a:rPr>
              <a:t>H = A + B/</a:t>
            </a:r>
            <a:r>
              <a:rPr lang="en-US" sz="2000" i="1">
                <a:solidFill>
                  <a:srgbClr val="CC0000"/>
                </a:solidFill>
              </a:rPr>
              <a:t>u</a:t>
            </a:r>
            <a:r>
              <a:rPr lang="en-US" sz="2000">
                <a:solidFill>
                  <a:srgbClr val="CC0000"/>
                </a:solidFill>
              </a:rPr>
              <a:t> +C</a:t>
            </a:r>
            <a:r>
              <a:rPr lang="en-US" sz="2000" i="1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Column Efficiency</a:t>
            </a:r>
            <a:b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4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28600" y="6430963"/>
            <a:ext cx="624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5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/>
          <a:srcRect t="19743" b="6430"/>
          <a:stretch>
            <a:fillRect/>
          </a:stretch>
        </p:blipFill>
        <p:spPr bwMode="auto">
          <a:xfrm>
            <a:off x="533400" y="2209800"/>
            <a:ext cx="79613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Column Efficiency</a:t>
            </a:r>
            <a:b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7620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= </a:t>
            </a:r>
            <a:r>
              <a:rPr lang="en-US" sz="20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B/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n-US" sz="10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0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= 2</a:t>
            </a:r>
            <a:r>
              <a:rPr lang="en-US" sz="20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sz="20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i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 i="1" baseline="-25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endParaRPr lang="en-US" sz="2000" i="1" baseline="-250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en-US" sz="2000" i="1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depends on particle size distribution, the narrower the distribution the smaller the 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 </a:t>
            </a: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aseline="-25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 particle size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of mobile phase flow rate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Also known as eddy diffusion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152400" y="533400"/>
            <a:ext cx="8686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038600" y="5867400"/>
            <a:ext cx="472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99"/>
                </a:solidFill>
              </a:rPr>
              <a:t>Skoog and Leary:  Principals of Instrumental Analysis, 5</a:t>
            </a:r>
            <a:r>
              <a:rPr lang="en-US" sz="1000" baseline="30000">
                <a:solidFill>
                  <a:srgbClr val="000099"/>
                </a:solidFill>
              </a:rPr>
              <a:t>th</a:t>
            </a:r>
            <a:r>
              <a:rPr lang="en-US" sz="10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/>
          <a:srcRect t="22163" r="43451"/>
          <a:stretch>
            <a:fillRect/>
          </a:stretch>
        </p:blipFill>
        <p:spPr bwMode="auto">
          <a:xfrm>
            <a:off x="4572000" y="517525"/>
            <a:ext cx="42830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Column Efficiency</a:t>
            </a:r>
            <a:b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Longitudinal Diffusion (B)</a:t>
            </a:r>
            <a:r>
              <a:rPr lang="en-US" sz="4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54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15240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= A + </a:t>
            </a:r>
            <a:r>
              <a:rPr lang="en-US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</a:t>
            </a:r>
            <a:r>
              <a:rPr lang="en-US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C</a:t>
            </a: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n-US" sz="900" i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B/u = 2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0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/u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/>
              <a:t>  = constant depending on quality of packing</a:t>
            </a:r>
            <a:r>
              <a:rPr lang="en-US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en-US" sz="9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dirty="0"/>
              <a:t>D</a:t>
            </a:r>
            <a:r>
              <a:rPr lang="en-US" sz="2000" baseline="-25000" dirty="0"/>
              <a:t>M</a:t>
            </a:r>
            <a:r>
              <a:rPr lang="en-US" sz="2000" dirty="0"/>
              <a:t> is the mobile phase diffusion coefficient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en-US" sz="2000" dirty="0"/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000" dirty="0"/>
              <a:t>3. Inversely related to mobile phase flow rate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n-US" i="1" dirty="0"/>
          </a:p>
        </p:txBody>
      </p:sp>
      <p:sp>
        <p:nvSpPr>
          <p:cNvPr id="26628" name="Line 10"/>
          <p:cNvSpPr>
            <a:spLocks noChangeShapeType="1"/>
          </p:cNvSpPr>
          <p:nvPr/>
        </p:nvSpPr>
        <p:spPr bwMode="auto">
          <a:xfrm>
            <a:off x="457200" y="685800"/>
            <a:ext cx="80010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/>
          <a:srcRect t="22163" r="48441" b="7640"/>
          <a:stretch>
            <a:fillRect/>
          </a:stretch>
        </p:blipFill>
        <p:spPr bwMode="auto">
          <a:xfrm>
            <a:off x="4114800" y="13716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524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Column Efficiency</a:t>
            </a:r>
            <a:b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 Transfer  </a:t>
            </a:r>
            <a:r>
              <a:rPr lang="en-US" sz="2000">
                <a:solidFill>
                  <a:srgbClr val="CC0000"/>
                </a:solidFill>
              </a:rPr>
              <a:t>(C</a:t>
            </a:r>
            <a:r>
              <a:rPr lang="en-US" sz="2000" baseline="-25000">
                <a:solidFill>
                  <a:srgbClr val="CC0000"/>
                </a:solidFill>
              </a:rPr>
              <a:t>s</a:t>
            </a:r>
            <a:r>
              <a:rPr lang="en-US" sz="2000">
                <a:solidFill>
                  <a:srgbClr val="CC0000"/>
                </a:solidFill>
              </a:rPr>
              <a:t> + C</a:t>
            </a:r>
            <a:r>
              <a:rPr lang="en-US" sz="2000" baseline="-25000">
                <a:solidFill>
                  <a:srgbClr val="CC0000"/>
                </a:solidFill>
              </a:rPr>
              <a:t>m</a:t>
            </a:r>
            <a:r>
              <a:rPr lang="en-US" sz="2000">
                <a:solidFill>
                  <a:srgbClr val="CC0000"/>
                </a:solidFill>
              </a:rPr>
              <a:t>)</a:t>
            </a:r>
            <a:r>
              <a:rPr lang="en-US" sz="40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52400" y="14478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>
                <a:solidFill>
                  <a:srgbClr val="000099"/>
                </a:solidFill>
              </a:rPr>
              <a:t>H = A + B/</a:t>
            </a:r>
            <a:r>
              <a:rPr lang="en-US" i="1">
                <a:solidFill>
                  <a:srgbClr val="000099"/>
                </a:solidFill>
              </a:rPr>
              <a:t>u</a:t>
            </a:r>
            <a:r>
              <a:rPr lang="en-US">
                <a:solidFill>
                  <a:srgbClr val="000099"/>
                </a:solidFill>
              </a:rPr>
              <a:t> + </a:t>
            </a:r>
            <a:r>
              <a:rPr lang="en-US">
                <a:solidFill>
                  <a:srgbClr val="CC0000"/>
                </a:solidFill>
              </a:rPr>
              <a:t>(C</a:t>
            </a:r>
            <a:r>
              <a:rPr lang="en-US" baseline="-25000">
                <a:solidFill>
                  <a:srgbClr val="CC0000"/>
                </a:solidFill>
              </a:rPr>
              <a:t>s</a:t>
            </a:r>
            <a:r>
              <a:rPr lang="en-US">
                <a:solidFill>
                  <a:srgbClr val="CC0000"/>
                </a:solidFill>
              </a:rPr>
              <a:t> + C</a:t>
            </a:r>
            <a:r>
              <a:rPr lang="en-US" baseline="-25000">
                <a:solidFill>
                  <a:srgbClr val="CC0000"/>
                </a:solidFill>
              </a:rPr>
              <a:t>m</a:t>
            </a:r>
            <a:r>
              <a:rPr lang="en-US">
                <a:solidFill>
                  <a:srgbClr val="CC0000"/>
                </a:solidFill>
              </a:rPr>
              <a:t>)</a:t>
            </a:r>
            <a:r>
              <a:rPr lang="en-US" i="1">
                <a:solidFill>
                  <a:srgbClr val="CC0000"/>
                </a:solidFill>
              </a:rPr>
              <a:t>u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n-US" sz="1400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>
                <a:solidFill>
                  <a:srgbClr val="CC0000"/>
                </a:solidFill>
              </a:rPr>
              <a:t>	C</a:t>
            </a:r>
            <a:r>
              <a:rPr lang="en-US" baseline="-25000">
                <a:solidFill>
                  <a:srgbClr val="CC0000"/>
                </a:solidFill>
              </a:rPr>
              <a:t>S</a:t>
            </a:r>
            <a:r>
              <a:rPr lang="en-US">
                <a:solidFill>
                  <a:srgbClr val="CC0000"/>
                </a:solidFill>
              </a:rPr>
              <a:t> = f</a:t>
            </a:r>
            <a:r>
              <a:rPr lang="en-US" baseline="-25000">
                <a:solidFill>
                  <a:srgbClr val="CC0000"/>
                </a:solidFill>
              </a:rPr>
              <a:t>S</a:t>
            </a:r>
            <a:r>
              <a:rPr lang="en-US">
                <a:solidFill>
                  <a:srgbClr val="CC0000"/>
                </a:solidFill>
              </a:rPr>
              <a:t>(k’)d</a:t>
            </a:r>
            <a:r>
              <a:rPr lang="en-US" baseline="-25000">
                <a:solidFill>
                  <a:srgbClr val="CC0000"/>
                </a:solidFill>
              </a:rPr>
              <a:t>f</a:t>
            </a:r>
            <a:r>
              <a:rPr lang="en-US" baseline="30000">
                <a:solidFill>
                  <a:srgbClr val="CC0000"/>
                </a:solidFill>
              </a:rPr>
              <a:t>2</a:t>
            </a:r>
            <a:r>
              <a:rPr lang="en-US" baseline="-25000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CC0000"/>
                </a:solidFill>
              </a:rPr>
              <a:t>/ D</a:t>
            </a:r>
            <a:r>
              <a:rPr lang="en-US" baseline="-25000">
                <a:solidFill>
                  <a:srgbClr val="CC0000"/>
                </a:solidFill>
              </a:rPr>
              <a:t>S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n-US" baseline="-25000">
              <a:solidFill>
                <a:srgbClr val="CC0000"/>
              </a:solidFill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>
                <a:solidFill>
                  <a:srgbClr val="CC0000"/>
                </a:solidFill>
              </a:rPr>
              <a:t>	C</a:t>
            </a:r>
            <a:r>
              <a:rPr lang="en-US" baseline="-25000">
                <a:solidFill>
                  <a:srgbClr val="CC0000"/>
                </a:solidFill>
              </a:rPr>
              <a:t>M</a:t>
            </a:r>
            <a:r>
              <a:rPr lang="en-US">
                <a:solidFill>
                  <a:srgbClr val="CC0000"/>
                </a:solidFill>
              </a:rPr>
              <a:t> = f</a:t>
            </a:r>
            <a:r>
              <a:rPr lang="en-US" baseline="-25000">
                <a:solidFill>
                  <a:srgbClr val="CC0000"/>
                </a:solidFill>
              </a:rPr>
              <a:t>M</a:t>
            </a:r>
            <a:r>
              <a:rPr lang="en-US">
                <a:solidFill>
                  <a:srgbClr val="CC0000"/>
                </a:solidFill>
              </a:rPr>
              <a:t>(k’)d</a:t>
            </a:r>
            <a:r>
              <a:rPr lang="en-US" baseline="-25000">
                <a:solidFill>
                  <a:srgbClr val="CC0000"/>
                </a:solidFill>
              </a:rPr>
              <a:t>p</a:t>
            </a:r>
            <a:r>
              <a:rPr lang="en-US" baseline="30000">
                <a:solidFill>
                  <a:srgbClr val="CC0000"/>
                </a:solidFill>
              </a:rPr>
              <a:t>2</a:t>
            </a:r>
            <a:r>
              <a:rPr lang="en-US" baseline="-25000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CC0000"/>
                </a:solidFill>
              </a:rPr>
              <a:t>/ D</a:t>
            </a:r>
            <a:r>
              <a:rPr lang="en-US" baseline="-25000">
                <a:solidFill>
                  <a:srgbClr val="CC0000"/>
                </a:solidFill>
              </a:rPr>
              <a:t>M</a:t>
            </a:r>
            <a:endParaRPr lang="en-US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en-US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is the mobile phase diffusion coefficient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is the stationary phase diffusion coefficient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is film thickness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is particle size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Directly related to mobile phase flow rate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609600" y="609600"/>
            <a:ext cx="80010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4495800" y="6248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</a:t>
            </a:r>
          </a:p>
          <a:p>
            <a:r>
              <a:rPr lang="en-US" sz="1200">
                <a:solidFill>
                  <a:srgbClr val="000099"/>
                </a:solidFill>
              </a:rPr>
              <a:t>5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2"/>
          <a:srcRect t="22163" r="48441" b="7640"/>
          <a:stretch>
            <a:fillRect/>
          </a:stretch>
        </p:blipFill>
        <p:spPr bwMode="auto">
          <a:xfrm>
            <a:off x="4419600" y="12954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4958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16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191000" y="609600"/>
            <a:ext cx="4724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/>
              <a:t>Theoretical Plates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N</a:t>
            </a:r>
            <a:r>
              <a:rPr lang="en-US" sz="2000"/>
              <a:t>):  The number of theoretical plates characterizes the quality or efficiency of a column.  </a:t>
            </a:r>
          </a:p>
          <a:p>
            <a:pPr>
              <a:defRPr/>
            </a:pPr>
            <a:endParaRPr lang="en-US" sz="100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>
                <a:solidFill>
                  <a:srgbClr val="000099"/>
                </a:solidFill>
              </a:rPr>
              <a:t>   N = 5.54 [(t</a:t>
            </a:r>
            <a:r>
              <a:rPr lang="en-US" sz="2000" baseline="-25000">
                <a:solidFill>
                  <a:srgbClr val="000099"/>
                </a:solidFill>
              </a:rPr>
              <a:t>R</a:t>
            </a:r>
            <a:r>
              <a:rPr lang="en-US" sz="2000">
                <a:solidFill>
                  <a:srgbClr val="000099"/>
                </a:solidFill>
              </a:rPr>
              <a:t>) / w</a:t>
            </a:r>
            <a:r>
              <a:rPr lang="en-US" sz="2000" baseline="-25000">
                <a:solidFill>
                  <a:srgbClr val="000099"/>
                </a:solidFill>
              </a:rPr>
              <a:t>1/2</a:t>
            </a:r>
            <a:r>
              <a:rPr lang="en-US" sz="2000">
                <a:solidFill>
                  <a:srgbClr val="000099"/>
                </a:solidFill>
              </a:rPr>
              <a:t>]</a:t>
            </a:r>
            <a:r>
              <a:rPr lang="en-US" sz="2000" baseline="30000">
                <a:solidFill>
                  <a:srgbClr val="000099"/>
                </a:solidFill>
              </a:rPr>
              <a:t>2  </a:t>
            </a: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 = 16 (t</a:t>
            </a:r>
            <a:r>
              <a:rPr lang="en-US" sz="16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/W)</a:t>
            </a:r>
            <a:r>
              <a:rPr lang="en-US" sz="1600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2000" baseline="-25000">
              <a:solidFill>
                <a:srgbClr val="000099"/>
              </a:solidFill>
            </a:endParaRPr>
          </a:p>
          <a:p>
            <a:pPr>
              <a:defRPr/>
            </a:pPr>
            <a:endParaRPr lang="en-US" sz="2000" u="sng" baseline="-25000">
              <a:solidFill>
                <a:srgbClr val="000099"/>
              </a:solidFill>
            </a:endParaRPr>
          </a:p>
          <a:p>
            <a:pPr>
              <a:buFontTx/>
              <a:buChar char="•"/>
              <a:defRPr/>
            </a:pPr>
            <a:endParaRPr lang="en-US" sz="1600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4343400" y="609600"/>
            <a:ext cx="44196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03738"/>
            <a:ext cx="2514600" cy="17160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8679" name="Picture 11" descr="fig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133600"/>
            <a:ext cx="3886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4524375"/>
            <a:ext cx="240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76200" y="6354763"/>
            <a:ext cx="544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>
            <a:off x="5334000" y="1600200"/>
            <a:ext cx="1143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H="1">
            <a:off x="3200400" y="3581400"/>
            <a:ext cx="457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Theory of HPLC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9144000" cy="3962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20% of </a:t>
            </a:r>
            <a:r>
              <a:rPr lang="en-US" sz="2800" dirty="0" err="1" smtClean="0"/>
              <a:t>compds</a:t>
            </a:r>
            <a:r>
              <a:rPr lang="en-US" sz="2800" dirty="0" smtClean="0"/>
              <a:t>. Can be analyzed by GC. Because of non-volatility &amp; thermal instability.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HPLC is not limited by sample volatility, Thermal stability. It can separate macromolecules, ionic sp., labile natural products, polymeric mat., high mol. Wt. </a:t>
            </a:r>
            <a:r>
              <a:rPr lang="en-US" sz="2800" dirty="0" err="1" smtClean="0"/>
              <a:t>polyfn</a:t>
            </a:r>
            <a:r>
              <a:rPr lang="en-US" sz="2800" dirty="0" smtClean="0"/>
              <a:t>., </a:t>
            </a:r>
            <a:r>
              <a:rPr lang="en-US" sz="2800" dirty="0" err="1" smtClean="0"/>
              <a:t>compds</a:t>
            </a:r>
            <a:r>
              <a:rPr lang="en-US" sz="2800" dirty="0" smtClean="0"/>
              <a:t>.,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Separation is due to specific interaction of sample mol., with stationary &amp; mobile phase.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4958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416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191000" y="685800"/>
            <a:ext cx="472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/>
              <a:t>Theoretical Plates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N</a:t>
            </a:r>
            <a:r>
              <a:rPr lang="en-US" sz="2000"/>
              <a:t>):  The number of theoretical plates characterizes the quality or efficiency of a column.  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2000"/>
              <a:t>	   </a:t>
            </a:r>
            <a:r>
              <a:rPr lang="en-US" sz="2000">
                <a:solidFill>
                  <a:srgbClr val="000099"/>
                </a:solidFill>
              </a:rPr>
              <a:t>N = 5.54 [(t</a:t>
            </a:r>
            <a:r>
              <a:rPr lang="en-US" sz="2000" baseline="-25000">
                <a:solidFill>
                  <a:srgbClr val="000099"/>
                </a:solidFill>
              </a:rPr>
              <a:t>R</a:t>
            </a:r>
            <a:r>
              <a:rPr lang="en-US" sz="2000">
                <a:solidFill>
                  <a:srgbClr val="000099"/>
                </a:solidFill>
              </a:rPr>
              <a:t>) / w</a:t>
            </a:r>
            <a:r>
              <a:rPr lang="en-US" sz="2000" baseline="-25000">
                <a:solidFill>
                  <a:srgbClr val="000099"/>
                </a:solidFill>
              </a:rPr>
              <a:t>1/2</a:t>
            </a:r>
            <a:r>
              <a:rPr lang="en-US" sz="2000">
                <a:solidFill>
                  <a:srgbClr val="000099"/>
                </a:solidFill>
              </a:rPr>
              <a:t>]</a:t>
            </a:r>
            <a:r>
              <a:rPr lang="en-US" sz="2000" baseline="30000">
                <a:solidFill>
                  <a:srgbClr val="000099"/>
                </a:solidFill>
              </a:rPr>
              <a:t>2</a:t>
            </a:r>
          </a:p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 = 16 (t</a:t>
            </a:r>
            <a:r>
              <a:rPr lang="en-US" sz="16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/W)</a:t>
            </a:r>
            <a:r>
              <a:rPr lang="en-US" sz="1600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1600" u="sng" baseline="-2500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 u="sng"/>
              <a:t>Plate Height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H</a:t>
            </a:r>
            <a:r>
              <a:rPr lang="en-US" sz="2000"/>
              <a:t>):  The height equivalent to a theoretical plate (HEPT = H)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2000"/>
              <a:t>	    </a:t>
            </a:r>
            <a:r>
              <a:rPr lang="en-US" sz="2000">
                <a:solidFill>
                  <a:srgbClr val="000099"/>
                </a:solidFill>
              </a:rPr>
              <a:t>H = L / N</a:t>
            </a:r>
            <a:endParaRPr lang="en-US" sz="1000" u="sng">
              <a:solidFill>
                <a:srgbClr val="000099"/>
              </a:solidFill>
            </a:endParaRPr>
          </a:p>
          <a:p>
            <a:pPr>
              <a:defRPr/>
            </a:pPr>
            <a:endParaRPr lang="en-US" sz="1000" u="sng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 u="sng"/>
              <a:t>Resolution </a:t>
            </a:r>
            <a:r>
              <a:rPr lang="en-US" sz="2000">
                <a:solidFill>
                  <a:srgbClr val="000099"/>
                </a:solidFill>
              </a:rPr>
              <a:t>(Rs) </a:t>
            </a:r>
            <a:r>
              <a:rPr lang="en-US" sz="2000"/>
              <a:t>depends on the number of theoretical plates: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 sz="2000" u="sng">
              <a:solidFill>
                <a:srgbClr val="000099"/>
              </a:solidFill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4343400" y="609600"/>
            <a:ext cx="44196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2" name="Picture 8" descr="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95800"/>
            <a:ext cx="2514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r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495800"/>
            <a:ext cx="20574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286375"/>
            <a:ext cx="259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5638800" y="5410200"/>
            <a:ext cx="609600" cy="490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</a:t>
            </a:r>
            <a:r>
              <a:rPr lang="en-US" sz="2000" baseline="-25000"/>
              <a:t>s </a:t>
            </a:r>
            <a:r>
              <a:rPr lang="en-US" sz="2000"/>
              <a:t>=</a:t>
            </a: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5457825" y="5362575"/>
            <a:ext cx="2514600" cy="609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5326063" y="6400800"/>
            <a:ext cx="381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</a:t>
            </a:r>
          </a:p>
          <a:p>
            <a:r>
              <a:rPr lang="en-US" sz="1200">
                <a:solidFill>
                  <a:srgbClr val="000099"/>
                </a:solidFill>
              </a:rPr>
              <a:t>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4958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3860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3962400" y="609600"/>
            <a:ext cx="49530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/>
              <a:t>Capacity Factor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k’</a:t>
            </a:r>
            <a:r>
              <a:rPr lang="en-US" sz="2000"/>
              <a:t>):  Also called retention factor.  Is a measure for the position of a sample peak in the chromatogram.         </a:t>
            </a:r>
          </a:p>
          <a:p>
            <a:r>
              <a:rPr lang="en-US" sz="2000"/>
              <a:t>	     </a:t>
            </a:r>
            <a:r>
              <a:rPr lang="en-US" sz="2000">
                <a:solidFill>
                  <a:srgbClr val="000099"/>
                </a:solidFill>
              </a:rPr>
              <a:t>k’ = (t</a:t>
            </a:r>
            <a:r>
              <a:rPr lang="en-US" sz="2000" baseline="-25000">
                <a:solidFill>
                  <a:srgbClr val="000099"/>
                </a:solidFill>
              </a:rPr>
              <a:t>R1</a:t>
            </a:r>
            <a:r>
              <a:rPr lang="en-US" sz="2000">
                <a:solidFill>
                  <a:srgbClr val="000099"/>
                </a:solidFill>
              </a:rPr>
              <a:t>-t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  <a:r>
              <a:rPr lang="en-US" sz="2000">
                <a:solidFill>
                  <a:srgbClr val="000099"/>
                </a:solidFill>
              </a:rPr>
              <a:t>)/t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</a:p>
          <a:p>
            <a:endParaRPr lang="en-US" sz="2000" u="sng" baseline="-25000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sz="1600">
                <a:solidFill>
                  <a:srgbClr val="000099"/>
                </a:solidFill>
              </a:rPr>
              <a:t>  </a:t>
            </a:r>
            <a:r>
              <a:rPr lang="en-US" sz="1600"/>
              <a:t>specific for a given compound and constant   	under constant conditions</a:t>
            </a:r>
          </a:p>
          <a:p>
            <a:pPr>
              <a:buFontTx/>
              <a:buChar char="•"/>
            </a:pPr>
            <a:r>
              <a:rPr lang="en-US" sz="1600"/>
              <a:t>  A function of column and mobile phase chemistry</a:t>
            </a:r>
          </a:p>
          <a:p>
            <a:pPr>
              <a:buFontTx/>
              <a:buChar char="•"/>
            </a:pPr>
            <a:r>
              <a:rPr lang="en-US" sz="1600"/>
              <a:t>  Primarily applicable under isocratic conditions</a:t>
            </a:r>
          </a:p>
          <a:p>
            <a:pPr>
              <a:buFontTx/>
              <a:buChar char="•"/>
            </a:pPr>
            <a:r>
              <a:rPr lang="en-US" sz="1600"/>
              <a:t>  </a:t>
            </a:r>
            <a:r>
              <a:rPr lang="en-US" sz="1600">
                <a:solidFill>
                  <a:srgbClr val="CC0000"/>
                </a:solidFill>
              </a:rPr>
              <a:t>In general, a change in the k’ of one peak will 	move all peaks in the same direction.</a:t>
            </a:r>
          </a:p>
          <a:p>
            <a:endParaRPr lang="en-US" sz="1600"/>
          </a:p>
          <a:p>
            <a:r>
              <a:rPr lang="en-US" sz="2000" u="sng"/>
              <a:t>Selectivity Factor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000"/>
              <a:t>):  Also called separation or selectivity coefficient is defined as  </a:t>
            </a:r>
          </a:p>
          <a:p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000">
                <a:solidFill>
                  <a:srgbClr val="000099"/>
                </a:solidFill>
              </a:rPr>
              <a:t> = k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>
                <a:solidFill>
                  <a:srgbClr val="000099"/>
                </a:solidFill>
              </a:rPr>
              <a:t>’/k</a:t>
            </a:r>
            <a:r>
              <a:rPr lang="en-US" sz="2000" baseline="-25000">
                <a:solidFill>
                  <a:srgbClr val="000099"/>
                </a:solidFill>
              </a:rPr>
              <a:t>1</a:t>
            </a:r>
            <a:r>
              <a:rPr lang="en-US" sz="2000">
                <a:solidFill>
                  <a:srgbClr val="000099"/>
                </a:solidFill>
              </a:rPr>
              <a:t>’ = (t</a:t>
            </a:r>
            <a:r>
              <a:rPr lang="en-US" sz="2000" baseline="-25000">
                <a:solidFill>
                  <a:srgbClr val="000099"/>
                </a:solidFill>
              </a:rPr>
              <a:t>R2</a:t>
            </a:r>
            <a:r>
              <a:rPr lang="en-US" sz="2000">
                <a:solidFill>
                  <a:srgbClr val="000099"/>
                </a:solidFill>
              </a:rPr>
              <a:t>-t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  <a:r>
              <a:rPr lang="en-US" sz="2000">
                <a:solidFill>
                  <a:srgbClr val="000099"/>
                </a:solidFill>
              </a:rPr>
              <a:t>) / (t</a:t>
            </a:r>
            <a:r>
              <a:rPr lang="en-US" sz="2000" baseline="-25000">
                <a:solidFill>
                  <a:srgbClr val="000099"/>
                </a:solidFill>
              </a:rPr>
              <a:t>R1</a:t>
            </a:r>
            <a:r>
              <a:rPr lang="en-US" sz="2000">
                <a:solidFill>
                  <a:srgbClr val="000099"/>
                </a:solidFill>
              </a:rPr>
              <a:t>-t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  <a:r>
              <a:rPr lang="en-US" sz="2000">
                <a:solidFill>
                  <a:srgbClr val="000099"/>
                </a:solidFill>
              </a:rPr>
              <a:t>)</a:t>
            </a:r>
          </a:p>
          <a:p>
            <a:endParaRPr lang="en-US" sz="1000" u="sng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sz="1600"/>
              <a:t>  A function of column and mobile phase chemistry</a:t>
            </a:r>
          </a:p>
          <a:p>
            <a:pPr>
              <a:buFontTx/>
              <a:buChar char="•"/>
            </a:pPr>
            <a:r>
              <a:rPr lang="en-US" sz="1600"/>
              <a:t>  Primarily applicable under isocratic conditions</a:t>
            </a:r>
          </a:p>
          <a:p>
            <a:pPr>
              <a:buFontTx/>
              <a:buChar char="•"/>
            </a:pPr>
            <a:r>
              <a:rPr lang="en-US" sz="1600"/>
              <a:t>  </a:t>
            </a:r>
            <a:r>
              <a:rPr lang="en-US" sz="1600">
                <a:solidFill>
                  <a:srgbClr val="CC0000"/>
                </a:solidFill>
              </a:rPr>
              <a:t>Changes in selectivity will affect different 	compounds in different ways.</a:t>
            </a:r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>
            <a:off x="3886200" y="533400"/>
            <a:ext cx="4876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0" y="6202363"/>
            <a:ext cx="544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006600" algn="l"/>
              </a:tabLst>
            </a:pPr>
            <a:r>
              <a:rPr lang="en-GB" sz="3200" b="1">
                <a:solidFill>
                  <a:srgbClr val="0000FF"/>
                </a:solidFill>
              </a:rPr>
              <a:t>Capacity Factor</a:t>
            </a:r>
            <a:endParaRPr lang="en-GB" sz="3200">
              <a:solidFill>
                <a:srgbClr val="0000FF"/>
              </a:solidFill>
            </a:endParaRPr>
          </a:p>
        </p:txBody>
      </p:sp>
      <p:sp>
        <p:nvSpPr>
          <p:cNvPr id="31747" name="Text Box 54"/>
          <p:cNvSpPr txBox="1">
            <a:spLocks noChangeArrowheads="1"/>
          </p:cNvSpPr>
          <p:nvPr/>
        </p:nvSpPr>
        <p:spPr bwMode="auto">
          <a:xfrm>
            <a:off x="609600" y="1524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82600" algn="l"/>
              </a:tabLst>
            </a:pPr>
            <a:r>
              <a:rPr lang="en-GB" b="1"/>
              <a:t>Capacity factor</a:t>
            </a:r>
            <a:endParaRPr lang="en-GB"/>
          </a:p>
        </p:txBody>
      </p:sp>
      <p:grpSp>
        <p:nvGrpSpPr>
          <p:cNvPr id="31748" name="Group 55"/>
          <p:cNvGrpSpPr>
            <a:grpSpLocks/>
          </p:cNvGrpSpPr>
          <p:nvPr/>
        </p:nvGrpSpPr>
        <p:grpSpPr bwMode="auto">
          <a:xfrm>
            <a:off x="4343400" y="762000"/>
            <a:ext cx="2362200" cy="1066800"/>
            <a:chOff x="2304" y="2823"/>
            <a:chExt cx="1488" cy="733"/>
          </a:xfrm>
        </p:grpSpPr>
        <p:sp>
          <p:nvSpPr>
            <p:cNvPr id="31750" name="Rectangle 56"/>
            <p:cNvSpPr>
              <a:spLocks noChangeArrowheads="1"/>
            </p:cNvSpPr>
            <p:nvPr/>
          </p:nvSpPr>
          <p:spPr bwMode="auto">
            <a:xfrm>
              <a:off x="2304" y="2823"/>
              <a:ext cx="1488" cy="7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Text Box 57"/>
            <p:cNvSpPr txBox="1">
              <a:spLocks noChangeArrowheads="1"/>
            </p:cNvSpPr>
            <p:nvPr/>
          </p:nvSpPr>
          <p:spPr bwMode="auto">
            <a:xfrm>
              <a:off x="2400" y="3024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k´ =</a:t>
              </a:r>
            </a:p>
          </p:txBody>
        </p:sp>
        <p:sp>
          <p:nvSpPr>
            <p:cNvPr id="31752" name="Text Box 58"/>
            <p:cNvSpPr txBox="1">
              <a:spLocks noChangeArrowheads="1"/>
            </p:cNvSpPr>
            <p:nvPr/>
          </p:nvSpPr>
          <p:spPr bwMode="auto">
            <a:xfrm>
              <a:off x="3216" y="2928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</a:t>
              </a:r>
              <a:r>
                <a:rPr lang="de-DE" baseline="-25000"/>
                <a:t>R </a:t>
              </a:r>
              <a:r>
                <a:rPr lang="de-DE"/>
                <a:t>- t</a:t>
              </a:r>
              <a:r>
                <a:rPr lang="de-DE" baseline="-25000"/>
                <a:t>0</a:t>
              </a:r>
              <a:endParaRPr lang="de-DE"/>
            </a:p>
          </p:txBody>
        </p:sp>
        <p:sp>
          <p:nvSpPr>
            <p:cNvPr id="31753" name="Text Box 59"/>
            <p:cNvSpPr txBox="1">
              <a:spLocks noChangeArrowheads="1"/>
            </p:cNvSpPr>
            <p:nvPr/>
          </p:nvSpPr>
          <p:spPr bwMode="auto">
            <a:xfrm>
              <a:off x="3312" y="3190"/>
              <a:ext cx="33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</a:t>
              </a:r>
              <a:r>
                <a:rPr lang="de-DE" baseline="30000"/>
                <a:t>0</a:t>
              </a:r>
            </a:p>
          </p:txBody>
        </p:sp>
        <p:sp>
          <p:nvSpPr>
            <p:cNvPr id="31754" name="Text Box 60"/>
            <p:cNvSpPr txBox="1">
              <a:spLocks noChangeArrowheads="1"/>
            </p:cNvSpPr>
            <p:nvPr/>
          </p:nvSpPr>
          <p:spPr bwMode="auto">
            <a:xfrm>
              <a:off x="2784" y="2928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t´</a:t>
              </a:r>
              <a:r>
                <a:rPr lang="de-DE" baseline="-25000"/>
                <a:t>R</a:t>
              </a:r>
              <a:endParaRPr lang="de-DE"/>
            </a:p>
          </p:txBody>
        </p:sp>
        <p:sp>
          <p:nvSpPr>
            <p:cNvPr id="31755" name="Text Box 61"/>
            <p:cNvSpPr txBox="1">
              <a:spLocks noChangeArrowheads="1"/>
            </p:cNvSpPr>
            <p:nvPr/>
          </p:nvSpPr>
          <p:spPr bwMode="auto">
            <a:xfrm>
              <a:off x="2784" y="3242"/>
              <a:ext cx="33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 </a:t>
              </a:r>
              <a:r>
                <a:rPr lang="de-DE" baseline="30000"/>
                <a:t>0</a:t>
              </a:r>
            </a:p>
          </p:txBody>
        </p:sp>
        <p:sp>
          <p:nvSpPr>
            <p:cNvPr id="31756" name="Line 62"/>
            <p:cNvSpPr>
              <a:spLocks noChangeShapeType="1"/>
            </p:cNvSpPr>
            <p:nvPr/>
          </p:nvSpPr>
          <p:spPr bwMode="auto">
            <a:xfrm>
              <a:off x="27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Line 63"/>
            <p:cNvSpPr>
              <a:spLocks noChangeShapeType="1"/>
            </p:cNvSpPr>
            <p:nvPr/>
          </p:nvSpPr>
          <p:spPr bwMode="auto">
            <a:xfrm>
              <a:off x="3264" y="319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Text Box 64"/>
            <p:cNvSpPr txBox="1">
              <a:spLocks noChangeArrowheads="1"/>
            </p:cNvSpPr>
            <p:nvPr/>
          </p:nvSpPr>
          <p:spPr bwMode="auto">
            <a:xfrm>
              <a:off x="3024" y="302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38200" y="2209800"/>
            <a:ext cx="73152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2713" indent="-112713">
              <a:buFont typeface="Arial" pitchFamily="34" charset="0"/>
              <a:buChar char="•"/>
              <a:defRPr/>
            </a:pPr>
            <a:r>
              <a:rPr lang="en-US" dirty="0"/>
              <a:t>If the substance is not retained by the stationary phase, </a:t>
            </a:r>
            <a:br>
              <a:rPr lang="en-US" dirty="0"/>
            </a:br>
            <a:r>
              <a:rPr lang="en-US" dirty="0"/>
              <a:t>e.g. 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= t</a:t>
            </a:r>
            <a:r>
              <a:rPr lang="en-US" baseline="-25000" dirty="0"/>
              <a:t>m</a:t>
            </a:r>
            <a:r>
              <a:rPr lang="en-US" dirty="0"/>
              <a:t>, the capacity factor is </a:t>
            </a:r>
            <a:r>
              <a:rPr lang="en-US" b="1" dirty="0"/>
              <a:t>k' = 0.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dirty="0"/>
              <a:t>Small k' (</a:t>
            </a:r>
            <a:r>
              <a:rPr lang="en-US" b="1" dirty="0"/>
              <a:t>k &lt; 1</a:t>
            </a:r>
            <a:r>
              <a:rPr lang="en-US" dirty="0"/>
              <a:t>) values show that the components are only retained slightly by the separation column. Their peaks are located close to the non-retained peak (k' = 0).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dirty="0"/>
              <a:t>Experience has shown the optimum separation range to be k' values between 1 and 15. Values for </a:t>
            </a:r>
            <a:r>
              <a:rPr lang="en-US" b="1" dirty="0"/>
              <a:t>k' &gt; 5 </a:t>
            </a:r>
            <a:r>
              <a:rPr lang="en-US" dirty="0"/>
              <a:t>mean long retention times with associated band broadening.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905000" y="5715000"/>
            <a:ext cx="544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 l="4942" t="16620" r="1134"/>
          <a:stretch>
            <a:fillRect/>
          </a:stretch>
        </p:blipFill>
        <p:spPr bwMode="auto">
          <a:xfrm>
            <a:off x="228600" y="228600"/>
            <a:ext cx="86868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t="16620"/>
          <a:stretch>
            <a:fillRect/>
          </a:stretch>
        </p:blipFill>
        <p:spPr bwMode="auto">
          <a:xfrm>
            <a:off x="295275" y="381000"/>
            <a:ext cx="8848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38200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99"/>
                </a:solidFill>
                <a:latin typeface="Arial" charset="0"/>
              </a:rPr>
              <a:t>HPLC – Optimizing Separation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 t="14404"/>
          <a:stretch>
            <a:fillRect/>
          </a:stretch>
        </p:blipFill>
        <p:spPr bwMode="auto">
          <a:xfrm>
            <a:off x="381000" y="990600"/>
            <a:ext cx="8305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686800" cy="838200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99"/>
                </a:solidFill>
                <a:latin typeface="Arial" charset="0"/>
              </a:rPr>
              <a:t>RP-HPLC - Optimization</a:t>
            </a:r>
          </a:p>
        </p:txBody>
      </p:sp>
      <p:pic>
        <p:nvPicPr>
          <p:cNvPr id="358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4821238" cy="5867400"/>
          </a:xfr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228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Chromatographic terms</a:t>
            </a:r>
            <a:endParaRPr lang="de-DE" sz="3200">
              <a:solidFill>
                <a:srgbClr val="0000FF"/>
              </a:solidFill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1447800"/>
            <a:ext cx="8915400" cy="4953000"/>
            <a:chOff x="96" y="1248"/>
            <a:chExt cx="5232" cy="206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76" y="1584"/>
            <a:ext cx="4655" cy="1102"/>
          </p:xfrm>
          <a:graphic>
            <a:graphicData uri="http://schemas.openxmlformats.org/presentationml/2006/ole">
              <p:oleObj spid="_x0000_s1026" name="CorelPhotoPaint.Image.7" r:id="rId3" imgW="7388367" imgH="1749259" progId="CorelPhotoPaint.Image.7">
                <p:embed/>
              </p:oleObj>
            </a:graphicData>
          </a:graphic>
        </p:graphicFrame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624" y="2544"/>
              <a:ext cx="460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576" y="25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80" y="297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Baseline</a:t>
              </a:r>
              <a:endParaRPr lang="de-DE" sz="120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24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6" y="163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Injection monitoring</a:t>
              </a:r>
              <a:endParaRPr lang="de-DE" sz="120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720" y="177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72" y="148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Eluent peak; dead volume</a:t>
              </a:r>
              <a:endParaRPr lang="de-DE" sz="1200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1056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60" y="2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GB" sz="1200"/>
                <a:t>Peak wide</a:t>
              </a:r>
              <a:endParaRPr lang="de-DE" sz="120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18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584" y="187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/>
                <a:t>Peak width </a:t>
              </a:r>
            </a:p>
            <a:p>
              <a:r>
                <a:rPr lang="en-GB" sz="1200"/>
                <a:t>at half-height</a:t>
              </a:r>
              <a:endParaRPr lang="de-DE" sz="1200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2448" y="26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2352" y="30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Baseline noise</a:t>
              </a:r>
              <a:endParaRPr lang="de-DE" sz="120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2688" y="172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2592" y="14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Peak fronting</a:t>
              </a:r>
              <a:endParaRPr lang="de-DE" sz="1200"/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3216" y="153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Tailing</a:t>
              </a:r>
              <a:endParaRPr lang="de-DE" sz="1200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31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>
              <a:off x="3840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3744" y="12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poor resolution</a:t>
              </a:r>
              <a:endParaRPr lang="de-DE" sz="1200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>
              <a:off x="4128" y="168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4272" y="153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Shoulder</a:t>
              </a:r>
              <a:endParaRPr lang="de-DE" sz="1200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848" y="206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4752" y="177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Baseline drift</a:t>
              </a:r>
              <a:endParaRPr lang="de-DE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1722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14663" y="304800"/>
            <a:ext cx="323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RP-HPLC – Variables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2590800" y="762000"/>
            <a:ext cx="4495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60638" y="6400800"/>
            <a:ext cx="444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99"/>
                </a:solidFill>
              </a:rPr>
              <a:t>Alltech Chromatography Sourcebook, 2004-04 catalog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819400" y="5943600"/>
            <a:ext cx="2057400" cy="228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6600" y="457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Peak shape</a:t>
            </a:r>
            <a:endParaRPr lang="de-DE" sz="3200" b="1">
              <a:solidFill>
                <a:srgbClr val="0000F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8229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GB" b="1"/>
              <a:t>Reason for bad peak shape</a:t>
            </a:r>
            <a:endParaRPr lang="en-GB"/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bad column - caves, channels</a:t>
            </a:r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dead volume - void in column, external dead volume</a:t>
            </a:r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column overload</a:t>
            </a:r>
          </a:p>
          <a:p>
            <a:r>
              <a:rPr lang="en-GB"/>
              <a:t>		asymmetric peak shape</a:t>
            </a:r>
          </a:p>
          <a:p>
            <a:r>
              <a:rPr lang="en-GB"/>
              <a:t>		k´ changes with sample volume</a:t>
            </a:r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chemical tailing</a:t>
            </a:r>
          </a:p>
          <a:p>
            <a:r>
              <a:rPr lang="en-GB"/>
              <a:t>		polar compounds strongly interact with stat. Phase (often 		amines on C-18)</a:t>
            </a:r>
            <a:endParaRPr lang="de-DE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962400" y="1752600"/>
            <a:ext cx="3956050" cy="1790700"/>
            <a:chOff x="576" y="996"/>
            <a:chExt cx="2492" cy="1128"/>
          </a:xfrm>
        </p:grpSpPr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96"/>
              <a:ext cx="526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1008"/>
              <a:ext cx="773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996"/>
              <a:ext cx="76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1371600" y="1790700"/>
            <a:ext cx="2084388" cy="1828800"/>
            <a:chOff x="3600" y="960"/>
            <a:chExt cx="1313" cy="1152"/>
          </a:xfrm>
        </p:grpSpPr>
        <p:pic>
          <p:nvPicPr>
            <p:cNvPr id="1639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960"/>
              <a:ext cx="131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1849"/>
              <a:ext cx="41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609600" y="3581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T= Asymmetry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3100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653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Schematic Presentation of a Chromatogram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838200" y="838200"/>
            <a:ext cx="77724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438400" y="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8600" y="762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Resolution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</a:t>
            </a:r>
            <a:r>
              <a:rPr 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of a column provides a quantitative measure of its ability to separate two analytes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7" descr="rese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394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res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411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838200" y="167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s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Z /1/2(W</a:t>
            </a:r>
            <a:r>
              <a:rPr lang="en-US" baseline="-25000"/>
              <a:t>A</a:t>
            </a:r>
            <a:r>
              <a:rPr lang="en-US"/>
              <a:t>+W</a:t>
            </a:r>
            <a:r>
              <a:rPr lang="en-US" baseline="-25000"/>
              <a:t>B</a:t>
            </a:r>
            <a:r>
              <a:rPr lang="en-US"/>
              <a:t>)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29000"/>
            <a:ext cx="906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304800" y="609600"/>
            <a:ext cx="84582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1219200" y="5943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</a:t>
            </a:r>
            <a:r>
              <a:rPr lang="en-US" sz="2000" baseline="-25000"/>
              <a:t>s  </a:t>
            </a:r>
            <a:r>
              <a:rPr lang="en-US" sz="2000"/>
              <a:t>=</a:t>
            </a: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1143000" y="5867400"/>
            <a:ext cx="2514600" cy="71913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54050"/>
            <a:ext cx="63246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43200" y="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259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81000" y="9144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</a:t>
            </a:r>
            <a:r>
              <a:rPr lang="en-US" sz="2000" baseline="-25000"/>
              <a:t>s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2057400" y="595313"/>
            <a:ext cx="5410200" cy="14287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0" y="6324600"/>
            <a:ext cx="544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Hplc\IMAGES\CONCEPT\Hc_1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762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62000" y="4343400"/>
            <a:ext cx="739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theoretical plate number or N is a quantitative measure for the column efficiency </a:t>
            </a:r>
            <a:br>
              <a:rPr lang="en-US"/>
            </a:br>
            <a:endParaRPr lang="en-US"/>
          </a:p>
          <a:p>
            <a:r>
              <a:rPr lang="en-US"/>
              <a:t>In formulas (1) or (2) the peak base width W</a:t>
            </a:r>
            <a:r>
              <a:rPr lang="en-US" baseline="-25000"/>
              <a:t>B</a:t>
            </a:r>
            <a:r>
              <a:rPr lang="en-US"/>
              <a:t> or the half width W</a:t>
            </a:r>
            <a:r>
              <a:rPr lang="en-US" baseline="-25000"/>
              <a:t>H</a:t>
            </a:r>
            <a:r>
              <a:rPr lang="en-US"/>
              <a:t> are compared with the retention time t</a:t>
            </a:r>
            <a:r>
              <a:rPr lang="en-US" baseline="-25000"/>
              <a:t>R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Plate Number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1888</TotalTime>
  <Words>837</Words>
  <Application>Microsoft Office PowerPoint</Application>
  <PresentationFormat>On-screen Show (4:3)</PresentationFormat>
  <Paragraphs>167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Wingdings</vt:lpstr>
      <vt:lpstr>Symbol</vt:lpstr>
      <vt:lpstr>Trek</vt:lpstr>
      <vt:lpstr>Corel PHOTO-PAINT 7.0 Image</vt:lpstr>
      <vt:lpstr>CS ChemDraw Drawing</vt:lpstr>
      <vt:lpstr>High Performance Liquid Chromatography (HPLC)</vt:lpstr>
      <vt:lpstr>Theory of HPLC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Plate Number and Plate Height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HPLC – Optimizing Separation</vt:lpstr>
      <vt:lpstr>RP-HPLC - Optimization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133</cp:revision>
  <cp:lastPrinted>1601-01-01T00:00:00Z</cp:lastPrinted>
  <dcterms:created xsi:type="dcterms:W3CDTF">1601-01-01T00:00:00Z</dcterms:created>
  <dcterms:modified xsi:type="dcterms:W3CDTF">2021-12-12T16:00:49Z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