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1"/>
  </p:notesMasterIdLst>
  <p:handoutMasterIdLst>
    <p:handoutMasterId r:id="rId22"/>
  </p:handoutMasterIdLst>
  <p:sldIdLst>
    <p:sldId id="302" r:id="rId2"/>
    <p:sldId id="341" r:id="rId3"/>
    <p:sldId id="342" r:id="rId4"/>
    <p:sldId id="313" r:id="rId5"/>
    <p:sldId id="333" r:id="rId6"/>
    <p:sldId id="315" r:id="rId7"/>
    <p:sldId id="484" r:id="rId8"/>
    <p:sldId id="316" r:id="rId9"/>
    <p:sldId id="284" r:id="rId10"/>
    <p:sldId id="371" r:id="rId11"/>
    <p:sldId id="436" r:id="rId12"/>
    <p:sldId id="437" r:id="rId13"/>
    <p:sldId id="287" r:id="rId14"/>
    <p:sldId id="257" r:id="rId15"/>
    <p:sldId id="260" r:id="rId16"/>
    <p:sldId id="337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24" autoAdjust="0"/>
  </p:normalViewPr>
  <p:slideViewPr>
    <p:cSldViewPr>
      <p:cViewPr>
        <p:scale>
          <a:sx n="70" d="100"/>
          <a:sy n="70" d="100"/>
        </p:scale>
        <p:origin x="-123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A4C752-60E5-4E55-B00E-8A7A2E04D05D}" type="datetimeFigureOut">
              <a:rPr lang="en-US"/>
              <a:pPr>
                <a:defRPr/>
              </a:pPr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CFDF43-6168-4C8A-B94B-B1CDCFA86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C91D40-BA7A-4568-BCDE-AE921694E985}" type="datetimeFigureOut">
              <a:rPr lang="en-US"/>
              <a:pPr>
                <a:defRPr/>
              </a:pPr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ADAD2A-7916-4709-AA22-25C9FB683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0A554C-C670-4506-B5DC-216DB33D449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C73C-E66A-4283-8D5F-EAEEB9EB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44CA-AF42-4366-BD81-0E3AF3DF9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9475-4469-486A-8D71-D5A3AD6E4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B0F2-77B9-4FE8-9E59-157E45C8B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46942-AD26-465B-95FA-0CF1932C1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01DDE-FDC6-42B2-8C1C-AD700BFB2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2021-8714-4E7A-AFE1-E34FCD863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80D90-32AD-4E46-BACA-06EB544B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1105-68DB-4AFB-9C54-067C38A02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E5FA-152C-49E9-9EB1-D15C59C13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6245-CF41-4444-A0BF-98120A024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1BAC-53CD-448B-A3A4-9E55D092B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82D9838-71A4-4622-823A-4D27074E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77" r:id="rId4"/>
    <p:sldLayoutId id="2147484384" r:id="rId5"/>
    <p:sldLayoutId id="2147484378" r:id="rId6"/>
    <p:sldLayoutId id="2147484385" r:id="rId7"/>
    <p:sldLayoutId id="2147484386" r:id="rId8"/>
    <p:sldLayoutId id="2147484387" r:id="rId9"/>
    <p:sldLayoutId id="2147484379" r:id="rId10"/>
    <p:sldLayoutId id="2147484388" r:id="rId11"/>
    <p:sldLayoutId id="21474843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z="4000" dirty="0" smtClean="0"/>
              <a:t>High Performance Liquid Chromatography (HPLC)</a:t>
            </a:r>
            <a:endParaRPr kumimoji="1"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991600" cy="4937125"/>
          </a:xfrm>
        </p:spPr>
        <p:txBody>
          <a:bodyPr/>
          <a:lstStyle/>
          <a:p>
            <a:pPr eaLnBrk="1" hangingPunct="1"/>
            <a:r>
              <a:rPr kumimoji="1" lang="en-US" sz="2600" b="1" smtClean="0"/>
              <a:t>What is HPLC?</a:t>
            </a:r>
          </a:p>
          <a:p>
            <a:pPr eaLnBrk="1" hangingPunct="1"/>
            <a:r>
              <a:rPr kumimoji="1" lang="en-US" sz="2600" b="1" smtClean="0"/>
              <a:t>Types of Separations</a:t>
            </a:r>
          </a:p>
          <a:p>
            <a:pPr eaLnBrk="1" hangingPunct="1"/>
            <a:r>
              <a:rPr kumimoji="1" lang="en-US" sz="2600" b="1" smtClean="0"/>
              <a:t>Columns and Stationary Phases</a:t>
            </a:r>
          </a:p>
          <a:p>
            <a:pPr eaLnBrk="1" hangingPunct="1"/>
            <a:r>
              <a:rPr kumimoji="1" lang="en-US" sz="2600" b="1" smtClean="0"/>
              <a:t>Mobile Phases and Their Role in Separations</a:t>
            </a:r>
          </a:p>
          <a:p>
            <a:pPr eaLnBrk="1" hangingPunct="1"/>
            <a:r>
              <a:rPr kumimoji="1" lang="en-US" sz="2600" b="1" smtClean="0"/>
              <a:t>Injection in HPLC</a:t>
            </a:r>
          </a:p>
          <a:p>
            <a:pPr eaLnBrk="1" hangingPunct="1"/>
            <a:r>
              <a:rPr kumimoji="1" lang="en-US" sz="2600" b="1" smtClean="0"/>
              <a:t>Detection in HPLC</a:t>
            </a:r>
          </a:p>
          <a:p>
            <a:pPr eaLnBrk="1" hangingPunct="1"/>
            <a:r>
              <a:rPr kumimoji="1" lang="en-US" sz="2600" b="1" smtClean="0"/>
              <a:t>Variations on Traditional HPLC</a:t>
            </a:r>
          </a:p>
          <a:p>
            <a:pPr lvl="1" eaLnBrk="1" hangingPunct="1"/>
            <a:r>
              <a:rPr kumimoji="1" lang="en-US" sz="2600" b="1" smtClean="0"/>
              <a:t>Ion Chromatography</a:t>
            </a:r>
          </a:p>
          <a:p>
            <a:pPr lvl="1" eaLnBrk="1" hangingPunct="1"/>
            <a:r>
              <a:rPr kumimoji="1" lang="en-US" sz="2600" b="1" smtClean="0"/>
              <a:t>Size Exclusion Chromatography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TYPICAL COLUMN</a:t>
            </a:r>
            <a:endParaRPr lang="en-IN" dirty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28688"/>
            <a:ext cx="9144000" cy="59293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1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0000FF"/>
                </a:solidFill>
              </a:rPr>
              <a:t>HPLC Column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117600" y="3716338"/>
          <a:ext cx="7053263" cy="2212975"/>
        </p:xfrm>
        <a:graphic>
          <a:graphicData uri="http://schemas.openxmlformats.org/presentationml/2006/ole">
            <p:oleObj spid="_x0000_s1026" name="CS ChemDraw Drawing" r:id="rId3" imgW="4986000" imgH="1625400" progId="ChemDraw.Document.6.0">
              <p:embed/>
            </p:oleObj>
          </a:graphicData>
        </a:graphic>
      </p:graphicFrame>
      <p:graphicFrame>
        <p:nvGraphicFramePr>
          <p:cNvPr id="76821" name="Group 21"/>
          <p:cNvGraphicFramePr>
            <a:graphicFrameLocks noGrp="1"/>
          </p:cNvGraphicFramePr>
          <p:nvPr/>
        </p:nvGraphicFramePr>
        <p:xfrm>
          <a:off x="1447800" y="1851025"/>
          <a:ext cx="6292850" cy="3155951"/>
        </p:xfrm>
        <a:graphic>
          <a:graphicData uri="http://schemas.openxmlformats.org/drawingml/2006/table">
            <a:tbl>
              <a:tblPr/>
              <a:tblGrid>
                <a:gridCol w="4711700"/>
                <a:gridCol w="1581150"/>
              </a:tblGrid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7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3" name="Picture 13" descr="HD_06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600200"/>
            <a:ext cx="4457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4" descr="HD_06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1600200"/>
            <a:ext cx="1276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228600" y="19050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Water/Methanol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>
            <a:off x="1447800" y="35814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17"/>
          <p:cNvSpPr>
            <a:spLocks noChangeShapeType="1"/>
          </p:cNvSpPr>
          <p:nvPr/>
        </p:nvSpPr>
        <p:spPr bwMode="auto">
          <a:xfrm>
            <a:off x="14478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8"/>
          <p:cNvSpPr>
            <a:spLocks noChangeShapeType="1"/>
          </p:cNvSpPr>
          <p:nvPr/>
        </p:nvSpPr>
        <p:spPr bwMode="auto">
          <a:xfrm>
            <a:off x="83058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9"/>
          <p:cNvSpPr>
            <a:spLocks noChangeShapeType="1"/>
          </p:cNvSpPr>
          <p:nvPr/>
        </p:nvSpPr>
        <p:spPr bwMode="auto">
          <a:xfrm>
            <a:off x="1447800" y="4114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20"/>
          <p:cNvSpPr txBox="1">
            <a:spLocks noChangeArrowheads="1"/>
          </p:cNvSpPr>
          <p:nvPr/>
        </p:nvSpPr>
        <p:spPr bwMode="auto">
          <a:xfrm>
            <a:off x="533400" y="914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Column dimension (size), particle size and pore size, stationary phase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7"/>
          <p:cNvSpPr txBox="1">
            <a:spLocks noChangeArrowheads="1"/>
          </p:cNvSpPr>
          <p:nvPr/>
        </p:nvSpPr>
        <p:spPr bwMode="auto">
          <a:xfrm>
            <a:off x="381000" y="685800"/>
            <a:ext cx="8763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5800"/>
            <a:r>
              <a:rPr lang="en-US" sz="2000" b="1"/>
              <a:t>			Particle size	Column ID			Sample Load</a:t>
            </a:r>
          </a:p>
          <a:p>
            <a:pPr defTabSz="685800"/>
            <a:endParaRPr lang="en-US" sz="2000" b="1"/>
          </a:p>
          <a:p>
            <a:pPr defTabSz="685800"/>
            <a:r>
              <a:rPr lang="en-US" sz="2000" b="1"/>
              <a:t>Analytical		3 – 5 </a:t>
            </a:r>
            <a:r>
              <a:rPr lang="en-US" sz="2000" b="1">
                <a:latin typeface="Symbol" pitchFamily="18" charset="2"/>
              </a:rPr>
              <a:t>m		0.3 - 4.6 </a:t>
            </a:r>
            <a:r>
              <a:rPr lang="en-US" sz="2000" b="1"/>
              <a:t>mm		ng – </a:t>
            </a:r>
            <a:r>
              <a:rPr lang="en-US" sz="2000" b="1">
                <a:latin typeface="Symbol" pitchFamily="18" charset="2"/>
              </a:rPr>
              <a:t>m</a:t>
            </a:r>
            <a:r>
              <a:rPr lang="en-US" sz="2000" b="1"/>
              <a:t>g</a:t>
            </a:r>
            <a:endParaRPr lang="en-US" sz="2000" b="1">
              <a:latin typeface="Symbol" pitchFamily="18" charset="2"/>
            </a:endParaRPr>
          </a:p>
          <a:p>
            <a:pPr defTabSz="685800"/>
            <a:endParaRPr lang="en-US" sz="2000" b="1"/>
          </a:p>
          <a:p>
            <a:pPr defTabSz="685800"/>
            <a:r>
              <a:rPr lang="en-US" sz="2000" b="1"/>
              <a:t>Semi-prep 		10 </a:t>
            </a:r>
            <a:r>
              <a:rPr lang="en-US" sz="2000" b="1">
                <a:latin typeface="Symbol" pitchFamily="18" charset="2"/>
              </a:rPr>
              <a:t>m</a:t>
            </a:r>
            <a:r>
              <a:rPr lang="en-US" sz="2000" b="1"/>
              <a:t> 			8 – 10 mm 			1 – 100 mg				</a:t>
            </a:r>
          </a:p>
          <a:p>
            <a:pPr defTabSz="685800"/>
            <a:r>
              <a:rPr lang="en-US" sz="2000" b="1"/>
              <a:t>Preparative	10 – 30 </a:t>
            </a:r>
            <a:r>
              <a:rPr lang="en-US" sz="2000" b="1">
                <a:latin typeface="Symbol" pitchFamily="18" charset="2"/>
              </a:rPr>
              <a:t>m</a:t>
            </a:r>
            <a:r>
              <a:rPr lang="en-US" sz="2000" b="1"/>
              <a:t>		5 – 200 mm 		gram scale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219200" y="1524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HPLC Columns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57200" y="3352800"/>
            <a:ext cx="8001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2713" indent="-112713">
              <a:buFont typeface="Arial" charset="0"/>
              <a:buChar char="•"/>
            </a:pPr>
            <a:r>
              <a:rPr lang="en-US"/>
              <a:t>An HPLC column consists of a stainless steel tube which is sealed with fittings on both ends. Steel frits in the end fittings keep the packing material in the column.</a:t>
            </a:r>
          </a:p>
          <a:p>
            <a:pPr marL="112713" indent="-112713">
              <a:buFont typeface="Arial" charset="0"/>
              <a:buChar char="•"/>
            </a:pPr>
            <a:r>
              <a:rPr lang="en-US"/>
              <a:t>Analytical columns have inner diameters of 1 - 10 mm and lengths of 25 - 250 mm. They are operated at flow rates of 60 µl - 5.0 ml/min.</a:t>
            </a:r>
          </a:p>
          <a:p>
            <a:pPr marL="112713" indent="-112713">
              <a:buFont typeface="Arial" charset="0"/>
              <a:buChar char="•"/>
            </a:pPr>
            <a:r>
              <a:rPr lang="en-US"/>
              <a:t>In preparative chromatography columns with an inside diameter of 200 mm and a length of 600 mm are used. They are operated at a flow rate of 1750 ml/min.</a:t>
            </a:r>
          </a:p>
          <a:p>
            <a:pPr marL="112713" indent="-112713">
              <a:buFont typeface="Arial" charset="0"/>
              <a:buChar char="•"/>
            </a:pPr>
            <a:r>
              <a:rPr lang="en-US"/>
              <a:t>To protect the actual separation column from chemical contamination, a guard column with the same packing material as the separation column is installed.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Guard columns or Inline Filters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/>
              <a:t>To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↑ the life of analytical columns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Inserted ahead of AC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Act as physical &amp; chemical filters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Short- 5 cm,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Contains stationary phase similar to AC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Protect AC from contaminants from MP/ from degrading sample inj valves which Results in broadening of solute peaks &amp; degradation of separation of components.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Optimization of column performance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09600" y="13716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Correct choice of column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Correct choice of mobile phase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Decision on the type of mobile phase composition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constant composition = isocratic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varying composition = gradient elution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Determination of flow rate should be constant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usually it is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Decision on heating the column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 heating HPLC columns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Gradient Elution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Isocratic elution Sample is injected to column &amp; mobile phase is unchanged thru out the time required for sample components to elute.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Single isocratic elution can’t separate a complex mix. In reasonable time, with good detectability. Therefore, solvent programming called gradient elution is req.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That is changing the mobile phase composition stepwise or continuously during elution.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Gradient elution- trial &amp; error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Gives max., resolution, sensitivity.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99"/>
                </a:solidFill>
                <a:latin typeface="Arial" charset="0"/>
              </a:rPr>
              <a:t>RP-HPLC – Gradient Elution</a:t>
            </a:r>
          </a:p>
        </p:txBody>
      </p:sp>
      <p:pic>
        <p:nvPicPr>
          <p:cNvPr id="26627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371600"/>
            <a:ext cx="5611813" cy="51816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Derivatization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To enhance detectibility by U.V. absorption, fluorescence, electrochemistry.</a:t>
            </a:r>
          </a:p>
          <a:p>
            <a:pPr eaLnBrk="1" hangingPunct="1"/>
            <a:r>
              <a:rPr lang="en-US" sz="2800" smtClean="0"/>
              <a:t>Precolumn derivatization before seperation</a:t>
            </a:r>
          </a:p>
          <a:p>
            <a:pPr eaLnBrk="1" hangingPunct="1"/>
            <a:r>
              <a:rPr lang="en-US" sz="2800" smtClean="0"/>
              <a:t>Derivatized sample is injected</a:t>
            </a:r>
          </a:p>
          <a:p>
            <a:pPr eaLnBrk="1" hangingPunct="1"/>
            <a:r>
              <a:rPr lang="en-US" sz="2800" smtClean="0"/>
              <a:t>After separation post column reaction is done.</a:t>
            </a:r>
          </a:p>
          <a:p>
            <a:pPr eaLnBrk="1" hangingPunct="1"/>
            <a:r>
              <a:rPr lang="en-US" sz="2800" smtClean="0"/>
              <a:t>Eg. If detection sensitivity to 254nm </a:t>
            </a:r>
            <a:r>
              <a:rPr lang="he-IL" sz="2800" smtClean="0">
                <a:cs typeface="Arial" charset="0"/>
              </a:rPr>
              <a:t>ג</a:t>
            </a:r>
            <a:r>
              <a:rPr lang="en-US" sz="2800" smtClean="0">
                <a:cs typeface="Arial" charset="0"/>
              </a:rPr>
              <a:t> in U.V. absorption is Zero or </a:t>
            </a:r>
            <a:r>
              <a:rPr lang="en-US" sz="2800" smtClean="0">
                <a:latin typeface="Times New Roman" pitchFamily="18" charset="0"/>
                <a:cs typeface="Arial" charset="0"/>
              </a:rPr>
              <a:t>↓.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Detection can be ↑ by attaching to solute a chromophore with ↑ absorption at 254nm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0" name="Group 26"/>
          <p:cNvGraphicFramePr>
            <a:graphicFrameLocks noGrp="1"/>
          </p:cNvGraphicFramePr>
          <p:nvPr>
            <p:ph sz="half" idx="1"/>
          </p:nvPr>
        </p:nvGraphicFramePr>
        <p:xfrm>
          <a:off x="533400" y="533400"/>
          <a:ext cx="8229600" cy="2185988"/>
        </p:xfrm>
        <a:graphic>
          <a:graphicData uri="http://schemas.openxmlformats.org/drawingml/2006/table">
            <a:tbl>
              <a:tblPr/>
              <a:tblGrid>
                <a:gridCol w="3657600"/>
                <a:gridCol w="457200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Reagents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Reactants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succinimidyl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Nitrophenyl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acetate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Amines/ Amino acids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3,5- Dinitrobenzoyl cl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Alcohols, Amines, Phenols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8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895600"/>
            <a:ext cx="8153400" cy="3230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Formation of fluorescent derivative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Allows sensitive detection of non-fluor. Mol.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Exploits selectivity of fluorescence by allowing detection of all compounds with particular fn grps in a sample after derivatization.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Eg. 4-Bromomethyl-7-methoxycoumarin								-COOH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Post column Reaction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Effluent from HPLC column is mixed with a reagent before it enters the detector.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column filled with glass beads mixes effluent with reagent (added thru T valve) before passes the detector.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Post column addition of an alkaline buffer (pH – 10.4) </a:t>
            </a:r>
            <a:r>
              <a:rPr lang="en-US" sz="2800" smtClean="0">
                <a:cs typeface="Arial" charset="0"/>
              </a:rPr>
              <a:t>↑ 20 fold sensitivity of HPLC analysis for barbiturates. 2ng of drg can be detected bcos at alkaline pH the UV absorption max for barbiturates shifts to longer </a:t>
            </a:r>
            <a:r>
              <a:rPr lang="he-IL" sz="2800" smtClean="0">
                <a:cs typeface="Arial" charset="0"/>
              </a:rPr>
              <a:t>ג</a:t>
            </a:r>
            <a:r>
              <a:rPr lang="en-US" sz="2800" smtClean="0">
                <a:cs typeface="Arial" charset="0"/>
              </a:rPr>
              <a:t> 240 nm.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Arial" charset="0"/>
              </a:rPr>
              <a:t>If simple mobile phase is adjusted to alkaline pH- it dissolves the silica based column packing.</a:t>
            </a:r>
            <a:endParaRPr lang="he-IL" sz="2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z="4000" smtClean="0"/>
              <a:t>The Mobile Phase in HPLC...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05800" cy="5364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1" lang="en-US" sz="2800" b="1" smtClean="0"/>
              <a:t>Must do the following: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solvate the analyte molecules and the solvent they are in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be suitable for the analyte to transfer “back and forth” between during the separation process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1" lang="en-US" sz="2800" b="1" smtClean="0"/>
              <a:t>    Must be: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compatible with the instrument (pumps, seals, fittings, detector, etc)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compatible with the stationary phase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readily available (often use liters/day)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of adequate purity</a:t>
            </a:r>
          </a:p>
          <a:p>
            <a:pPr lvl="2" eaLnBrk="1" hangingPunct="1">
              <a:lnSpc>
                <a:spcPct val="80000"/>
              </a:lnSpc>
            </a:pPr>
            <a:r>
              <a:rPr kumimoji="1" lang="en-US" sz="2000" b="1" smtClean="0"/>
              <a:t>spectroscopic and trace-composition usually!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Not too compressible (causes pump/flow problems)</a:t>
            </a:r>
          </a:p>
          <a:p>
            <a:pPr lvl="2" eaLnBrk="1" hangingPunct="1">
              <a:lnSpc>
                <a:spcPct val="80000"/>
              </a:lnSpc>
            </a:pPr>
            <a:r>
              <a:rPr kumimoji="1" lang="en-US" sz="2000" b="1" smtClean="0"/>
              <a:t>Free of gases (which cause compressibility problems)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Common Reverse Phase Solvents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Methanol	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410200" y="1600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CH</a:t>
            </a:r>
            <a:r>
              <a:rPr lang="en-US" sz="3200" baseline="-25000">
                <a:latin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</a:rPr>
              <a:t>OH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•  Acetonitrile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257800" y="25908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CH</a:t>
            </a:r>
            <a:r>
              <a:rPr lang="en-US" sz="3200" baseline="-25000">
                <a:latin typeface="Times New Roman" pitchFamily="18" charset="0"/>
              </a:rPr>
              <a:t>3 </a:t>
            </a:r>
            <a:r>
              <a:rPr lang="en-US" sz="3200">
                <a:latin typeface="Times New Roman" pitchFamily="18" charset="0"/>
              </a:rPr>
              <a:t>OCN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•  Tetrahydrofuran</a:t>
            </a:r>
          </a:p>
        </p:txBody>
      </p:sp>
      <p:pic>
        <p:nvPicPr>
          <p:cNvPr id="1332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352800"/>
            <a:ext cx="11430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609600" y="4267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•  Water</a:t>
            </a:r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5334000" y="4419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H</a:t>
            </a:r>
            <a:r>
              <a:rPr lang="en-US" sz="3200" baseline="-25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6513"/>
            <a:ext cx="9144000" cy="68945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838200"/>
          </a:xfrm>
          <a:ln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99"/>
                </a:solidFill>
                <a:latin typeface="Arial" charset="0"/>
              </a:rPr>
              <a:t>RP-HPLC – Mobile Phase </a:t>
            </a:r>
            <a:r>
              <a:rPr lang="en-US" i="1" dirty="0" err="1">
                <a:solidFill>
                  <a:srgbClr val="000099"/>
                </a:solidFill>
                <a:latin typeface="Arial" charset="0"/>
              </a:rPr>
              <a:t>vs</a:t>
            </a:r>
            <a:r>
              <a:rPr lang="en-US" i="1" dirty="0">
                <a:solidFill>
                  <a:srgbClr val="000099"/>
                </a:solidFill>
                <a:latin typeface="Arial" charset="0"/>
              </a:rPr>
              <a:t> k’</a:t>
            </a:r>
          </a:p>
        </p:txBody>
      </p:sp>
      <p:pic>
        <p:nvPicPr>
          <p:cNvPr id="15363" name="Content Placeholder 4" descr="fig 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14400"/>
            <a:ext cx="9144000" cy="59436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mtClean="0"/>
              <a:t>Polarity Index for Mobile Phases…..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The polarity index is a measure of the relative polarity of a solvent. It is used for identifying suitable mobile phase solvents.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sz="2200" b="1" smtClean="0"/>
              <a:t>The more polar your solvent is, the higher the index.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sz="2200" b="1" smtClean="0"/>
              <a:t>You want to try to choose a polarity index for your solvent (or solvent mixture) that optimizes the  separation of analytes</a:t>
            </a:r>
          </a:p>
          <a:p>
            <a:pPr lvl="2" eaLnBrk="1" hangingPunct="1">
              <a:lnSpc>
                <a:spcPct val="90000"/>
              </a:lnSpc>
            </a:pPr>
            <a:r>
              <a:rPr kumimoji="1" lang="en-US" sz="2200" b="1" smtClean="0"/>
              <a:t>usually the index is a starting point</a:t>
            </a:r>
          </a:p>
          <a:p>
            <a:pPr lvl="2" eaLnBrk="1" hangingPunct="1">
              <a:lnSpc>
                <a:spcPct val="90000"/>
              </a:lnSpc>
            </a:pPr>
            <a:r>
              <a:rPr kumimoji="1" lang="en-US" sz="2200" b="1" smtClean="0"/>
              <a:t>the polarity of any mixture of solvents to make a mobile phase can be modeled to give a theoretical chromatogram</a:t>
            </a:r>
          </a:p>
          <a:p>
            <a:pPr lvl="2" eaLnBrk="1" hangingPunct="1">
              <a:lnSpc>
                <a:spcPct val="90000"/>
              </a:lnSpc>
            </a:pPr>
            <a:r>
              <a:rPr kumimoji="1" lang="en-US" sz="2200" b="1" smtClean="0"/>
              <a:t>Usually, optimization of solvent composition is experimental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A similar number is the Eluent Strength (E</a:t>
            </a:r>
            <a:r>
              <a:rPr kumimoji="1" lang="en-US" sz="2200" b="1" baseline="30000" smtClean="0"/>
              <a:t>o</a:t>
            </a:r>
            <a:r>
              <a:rPr kumimoji="1" lang="en-US" sz="2200" b="1" smtClean="0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Increasing eluent strength or polarity index values mean increasing solvent polarity. 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Remember, the analyte(s) and samples must be mobile phase and stationary phase compatible!</a:t>
            </a:r>
          </a:p>
          <a:p>
            <a:pPr eaLnBrk="1" hangingPunct="1">
              <a:lnSpc>
                <a:spcPct val="90000"/>
              </a:lnSpc>
            </a:pPr>
            <a:endParaRPr kumimoji="1" lang="en-US" sz="22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13325"/>
          </a:xfrm>
        </p:spPr>
        <p:txBody>
          <a:bodyPr/>
          <a:lstStyle/>
          <a:p>
            <a:r>
              <a:rPr lang="en-US" smtClean="0"/>
              <a:t>Polarity of water &gt; ACN &gt; methanol &gt; THF </a:t>
            </a:r>
          </a:p>
          <a:p>
            <a:r>
              <a:rPr lang="en-US" smtClean="0"/>
              <a:t>e.g. Water is more polar than methanol </a:t>
            </a:r>
          </a:p>
          <a:p>
            <a:r>
              <a:rPr lang="en-US" smtClean="0"/>
              <a:t>thus a weaker solvent in RP HPLC</a:t>
            </a:r>
          </a:p>
          <a:p>
            <a:r>
              <a:rPr lang="en-US" smtClean="0"/>
              <a:t>i.e. Water elutes the solute slower than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methanol does. Therefore, when the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percentage of water in the mobile phase is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higher, the retention times are longer.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Columns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pPr eaLnBrk="1" hangingPunct="1"/>
            <a:r>
              <a:rPr lang="en-US" smtClean="0"/>
              <a:t>Heavy wall, glass lined metal tubing or SS tubing, withstand </a:t>
            </a:r>
            <a:r>
              <a:rPr lang="en-US" smtClean="0">
                <a:cs typeface="Arial" charset="0"/>
              </a:rPr>
              <a:t>↑ pressure upto 680 atm &amp; chemical action of MP.</a:t>
            </a:r>
          </a:p>
          <a:p>
            <a:pPr eaLnBrk="1" hangingPunct="1"/>
            <a:r>
              <a:rPr lang="en-US" smtClean="0">
                <a:cs typeface="Arial" charset="0"/>
              </a:rPr>
              <a:t>Interior of tubing smooth with uniform bore dia</a:t>
            </a:r>
          </a:p>
          <a:p>
            <a:pPr eaLnBrk="1" hangingPunct="1"/>
            <a:r>
              <a:rPr lang="en-US" smtClean="0">
                <a:cs typeface="Arial" charset="0"/>
              </a:rPr>
              <a:t>Straight column preferred</a:t>
            </a:r>
          </a:p>
          <a:p>
            <a:pPr eaLnBrk="1" hangingPunct="1"/>
            <a:r>
              <a:rPr lang="en-US" smtClean="0">
                <a:cs typeface="Arial" charset="0"/>
              </a:rPr>
              <a:t>Column end- zero void volume, Length- 10-30 cm.</a:t>
            </a:r>
          </a:p>
          <a:p>
            <a:pPr eaLnBrk="1" hangingPunct="1"/>
            <a:r>
              <a:rPr lang="en-US" smtClean="0">
                <a:cs typeface="Arial" charset="0"/>
              </a:rPr>
              <a:t>Short, fast- 3-8 cm.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1895</TotalTime>
  <Words>923</Words>
  <Application>Microsoft Office PowerPoint</Application>
  <PresentationFormat>On-screen Show (4:3)</PresentationFormat>
  <Paragraphs>118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Trek</vt:lpstr>
      <vt:lpstr>CS ChemDraw Drawing</vt:lpstr>
      <vt:lpstr>High Performance Liquid Chromatography (HPLC)</vt:lpstr>
      <vt:lpstr>The Mobile Phase in HPLC...</vt:lpstr>
      <vt:lpstr>Common Reverse Phase Solvents</vt:lpstr>
      <vt:lpstr>Slide 4</vt:lpstr>
      <vt:lpstr>RP-HPLC – Mobile Phase vs k’</vt:lpstr>
      <vt:lpstr>Polarity Index for Mobile Phases…..</vt:lpstr>
      <vt:lpstr>Slide 7</vt:lpstr>
      <vt:lpstr>Slide 8</vt:lpstr>
      <vt:lpstr>Columns</vt:lpstr>
      <vt:lpstr>TYPICAL COLUMN</vt:lpstr>
      <vt:lpstr>HPLC Column</vt:lpstr>
      <vt:lpstr>Slide 12</vt:lpstr>
      <vt:lpstr>Guard columns or Inline Filters</vt:lpstr>
      <vt:lpstr>Optimization of column performance</vt:lpstr>
      <vt:lpstr>Gradient Elution</vt:lpstr>
      <vt:lpstr>RP-HPLC – Gradient Elution</vt:lpstr>
      <vt:lpstr>Derivatization</vt:lpstr>
      <vt:lpstr>Slide 18</vt:lpstr>
      <vt:lpstr>Post column Reaction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134</cp:revision>
  <cp:lastPrinted>1601-01-01T00:00:00Z</cp:lastPrinted>
  <dcterms:created xsi:type="dcterms:W3CDTF">1601-01-01T00:00:00Z</dcterms:created>
  <dcterms:modified xsi:type="dcterms:W3CDTF">2021-12-15T10:33:27Z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