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22"/>
  </p:notesMasterIdLst>
  <p:handoutMasterIdLst>
    <p:handoutMasterId r:id="rId23"/>
  </p:handoutMasterIdLst>
  <p:sldIdLst>
    <p:sldId id="302" r:id="rId2"/>
    <p:sldId id="278" r:id="rId3"/>
    <p:sldId id="269" r:id="rId4"/>
    <p:sldId id="429" r:id="rId5"/>
    <p:sldId id="430" r:id="rId6"/>
    <p:sldId id="431" r:id="rId7"/>
    <p:sldId id="433" r:id="rId8"/>
    <p:sldId id="273" r:id="rId9"/>
    <p:sldId id="434" r:id="rId10"/>
    <p:sldId id="274" r:id="rId11"/>
    <p:sldId id="270" r:id="rId12"/>
    <p:sldId id="271" r:id="rId13"/>
    <p:sldId id="279" r:id="rId14"/>
    <p:sldId id="482" r:id="rId15"/>
    <p:sldId id="372" r:id="rId16"/>
    <p:sldId id="280" r:id="rId17"/>
    <p:sldId id="281" r:id="rId18"/>
    <p:sldId id="435" r:id="rId19"/>
    <p:sldId id="282" r:id="rId20"/>
    <p:sldId id="28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12" autoAdjust="0"/>
    <p:restoredTop sz="94624" autoAdjust="0"/>
  </p:normalViewPr>
  <p:slideViewPr>
    <p:cSldViewPr>
      <p:cViewPr>
        <p:scale>
          <a:sx n="70" d="100"/>
          <a:sy n="70" d="100"/>
        </p:scale>
        <p:origin x="-1230" y="6"/>
      </p:cViewPr>
      <p:guideLst>
        <p:guide orient="horz" pos="2160"/>
        <p:guide pos="2880"/>
      </p:guideLst>
    </p:cSldViewPr>
  </p:slideViewPr>
  <p:outlineViewPr>
    <p:cViewPr>
      <p:scale>
        <a:sx n="33" d="100"/>
        <a:sy n="33" d="100"/>
      </p:scale>
      <p:origin x="0" y="9966"/>
    </p:cViewPr>
    <p:sldLst>
      <p:sld r:id="rId1" collapse="1"/>
    </p:sldLst>
  </p:outlineViewPr>
  <p:notesTextViewPr>
    <p:cViewPr>
      <p:scale>
        <a:sx n="100" d="100"/>
        <a:sy n="100" d="100"/>
      </p:scale>
      <p:origin x="0" y="0"/>
    </p:cViewPr>
  </p:notesTextViewPr>
  <p:sorterViewPr>
    <p:cViewPr>
      <p:scale>
        <a:sx n="66" d="100"/>
        <a:sy n="66" d="100"/>
      </p:scale>
      <p:origin x="0" y="14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2AF81E-3B38-43AF-9E52-1B40FDF7650D}" type="datetimeFigureOut">
              <a:rPr lang="en-US"/>
              <a:pPr>
                <a:defRPr/>
              </a:pPr>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5AEF0C9-7D30-4C84-A7FD-2B213F0F4FE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48DE54-EA47-4670-A9CA-E01BAE978425}" type="datetimeFigureOut">
              <a:rPr lang="en-US"/>
              <a:pPr>
                <a:defRPr/>
              </a:pPr>
              <a:t>12/12/2021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401408F-1416-4147-ADD9-A8B7D6C87A8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3BB3C7E8-CAA2-471A-B4AB-391B7BD87B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79E565C5-C57A-41F0-8E84-D0312C11A9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A24391-EFA6-49D3-B165-E3430D697DF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18"/>
          <p:cNvSpPr>
            <a:spLocks noGrp="1" noChangeArrowheads="1"/>
          </p:cNvSpPr>
          <p:nvPr>
            <p:ph type="sldNum" sz="quarter" idx="10"/>
          </p:nvPr>
        </p:nvSpPr>
        <p:spPr/>
        <p:txBody>
          <a:bodyPr/>
          <a:lstStyle>
            <a:lvl1pPr>
              <a:defRPr/>
            </a:lvl1pPr>
          </a:lstStyle>
          <a:p>
            <a:pPr>
              <a:defRPr/>
            </a:pPr>
            <a:fld id="{46137080-BFAF-46F6-B248-670B36B7B6C0}" type="slidenum">
              <a:rPr lang="en-US"/>
              <a:pPr>
                <a:defRPr/>
              </a:pPr>
              <a:t>‹#›</a:t>
            </a:fld>
            <a:endParaRPr lang="en-US"/>
          </a:p>
        </p:txBody>
      </p:sp>
      <p:sp>
        <p:nvSpPr>
          <p:cNvPr id="7" name="Rectangle 219"/>
          <p:cNvSpPr>
            <a:spLocks noGrp="1" noChangeArrowheads="1"/>
          </p:cNvSpPr>
          <p:nvPr>
            <p:ph type="dt" sz="half" idx="11"/>
          </p:nvPr>
        </p:nvSpPr>
        <p:spPr/>
        <p:txBody>
          <a:bodyPr/>
          <a:lstStyle>
            <a:lvl1pPr>
              <a:defRPr/>
            </a:lvl1pPr>
          </a:lstStyle>
          <a:p>
            <a:pPr>
              <a:defRPr/>
            </a:pPr>
            <a:endParaRPr lang="en-US"/>
          </a:p>
        </p:txBody>
      </p:sp>
      <p:sp>
        <p:nvSpPr>
          <p:cNvPr id="8" name="Rectangle 220"/>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F472084E-BFD3-4459-80FA-521B558BD8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85E098C-ACB2-48EA-A8E2-3123506332B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D1C9632-9213-427A-8E08-F63B715BAD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F61AD77A-6860-4B6E-BAD5-00C630936C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4519FE5-BE20-45D7-A154-7585C4E116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BFF64117-519D-458A-A394-6875FF9105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118919F0-182D-43BC-B6F0-5B6DAFA2D8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B05EFB40-2A19-49C4-AB6F-7CC610E31C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866CDA47-8F82-4D01-8A22-6186CF7B37AE}"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383" r:id="rId1"/>
    <p:sldLayoutId id="2147484384" r:id="rId2"/>
    <p:sldLayoutId id="2147484385" r:id="rId3"/>
    <p:sldLayoutId id="2147484380" r:id="rId4"/>
    <p:sldLayoutId id="2147484386" r:id="rId5"/>
    <p:sldLayoutId id="2147484381" r:id="rId6"/>
    <p:sldLayoutId id="2147484387" r:id="rId7"/>
    <p:sldLayoutId id="2147484388" r:id="rId8"/>
    <p:sldLayoutId id="2147484389" r:id="rId9"/>
    <p:sldLayoutId id="2147484382" r:id="rId10"/>
    <p:sldLayoutId id="2147484390" r:id="rId11"/>
    <p:sldLayoutId id="2147484391" r:id="rId12"/>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838200"/>
          </a:xfrm>
        </p:spPr>
        <p:txBody>
          <a:bodyPr>
            <a:normAutofit fontScale="90000"/>
          </a:bodyPr>
          <a:lstStyle/>
          <a:p>
            <a:pPr eaLnBrk="1" fontAlgn="auto" hangingPunct="1">
              <a:spcAft>
                <a:spcPts val="0"/>
              </a:spcAft>
              <a:defRPr/>
            </a:pPr>
            <a:r>
              <a:rPr kumimoji="1" lang="en-US" sz="4000" dirty="0" smtClean="0"/>
              <a:t>High Performance Liquid Chromatography (HPLC)</a:t>
            </a:r>
            <a:endParaRPr kumimoji="1" lang="en-US" dirty="0" smtClean="0"/>
          </a:p>
        </p:txBody>
      </p:sp>
      <p:sp>
        <p:nvSpPr>
          <p:cNvPr id="11267" name="Rectangle 3"/>
          <p:cNvSpPr>
            <a:spLocks noGrp="1" noChangeArrowheads="1"/>
          </p:cNvSpPr>
          <p:nvPr>
            <p:ph idx="1"/>
          </p:nvPr>
        </p:nvSpPr>
        <p:spPr>
          <a:xfrm>
            <a:off x="0" y="1143000"/>
            <a:ext cx="8991600" cy="4937125"/>
          </a:xfrm>
        </p:spPr>
        <p:txBody>
          <a:bodyPr/>
          <a:lstStyle/>
          <a:p>
            <a:pPr eaLnBrk="1" hangingPunct="1"/>
            <a:r>
              <a:rPr kumimoji="1" lang="en-US" sz="2600" b="1" smtClean="0"/>
              <a:t>What is HPLC?</a:t>
            </a:r>
          </a:p>
          <a:p>
            <a:pPr eaLnBrk="1" hangingPunct="1"/>
            <a:r>
              <a:rPr kumimoji="1" lang="en-US" sz="2600" b="1" smtClean="0"/>
              <a:t>Types of Separations</a:t>
            </a:r>
          </a:p>
          <a:p>
            <a:pPr eaLnBrk="1" hangingPunct="1"/>
            <a:r>
              <a:rPr kumimoji="1" lang="en-US" sz="2600" b="1" smtClean="0"/>
              <a:t>Columns and Stationary Phases</a:t>
            </a:r>
          </a:p>
          <a:p>
            <a:pPr eaLnBrk="1" hangingPunct="1"/>
            <a:r>
              <a:rPr kumimoji="1" lang="en-US" sz="2600" b="1" smtClean="0"/>
              <a:t>Mobile Phases and Their Role in Separations</a:t>
            </a:r>
          </a:p>
          <a:p>
            <a:pPr eaLnBrk="1" hangingPunct="1"/>
            <a:r>
              <a:rPr kumimoji="1" lang="en-US" sz="2600" b="1" smtClean="0"/>
              <a:t>Injection in HPLC</a:t>
            </a:r>
          </a:p>
          <a:p>
            <a:pPr eaLnBrk="1" hangingPunct="1"/>
            <a:r>
              <a:rPr kumimoji="1" lang="en-US" sz="2600" b="1" smtClean="0"/>
              <a:t>Detection in HPLC</a:t>
            </a:r>
          </a:p>
          <a:p>
            <a:pPr eaLnBrk="1" hangingPunct="1"/>
            <a:r>
              <a:rPr kumimoji="1" lang="en-US" sz="2600" b="1" smtClean="0"/>
              <a:t>Variations on Traditional HPLC</a:t>
            </a:r>
          </a:p>
          <a:p>
            <a:pPr lvl="1" eaLnBrk="1" hangingPunct="1"/>
            <a:r>
              <a:rPr kumimoji="1" lang="en-US" sz="2600" b="1" smtClean="0"/>
              <a:t>Ion Chromatography</a:t>
            </a:r>
          </a:p>
          <a:p>
            <a:pPr lvl="1" eaLnBrk="1" hangingPunct="1"/>
            <a:r>
              <a:rPr kumimoji="1" lang="en-US" sz="2600" b="1" smtClean="0"/>
              <a:t>Size Exclusion Chromatography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Grp="1" noChangeAspect="1" noChangeArrowheads="1"/>
          </p:cNvPicPr>
          <p:nvPr>
            <p:ph idx="1"/>
          </p:nvPr>
        </p:nvPicPr>
        <p:blipFill>
          <a:blip r:embed="rId2"/>
          <a:srcRect/>
          <a:stretch>
            <a:fillRect/>
          </a:stretch>
        </p:blipFill>
        <p:spPr>
          <a:xfrm>
            <a:off x="533400" y="501650"/>
            <a:ext cx="7885113" cy="53848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228600"/>
            <a:ext cx="8153400" cy="762000"/>
          </a:xfrm>
        </p:spPr>
        <p:txBody>
          <a:bodyPr/>
          <a:lstStyle/>
          <a:p>
            <a:pPr eaLnBrk="1" fontAlgn="auto" hangingPunct="1">
              <a:spcAft>
                <a:spcPts val="0"/>
              </a:spcAft>
              <a:defRPr/>
            </a:pPr>
            <a:r>
              <a:rPr lang="en-US" smtClean="0"/>
              <a:t>Reciprocating Piston pumps</a:t>
            </a:r>
          </a:p>
        </p:txBody>
      </p:sp>
      <p:sp>
        <p:nvSpPr>
          <p:cNvPr id="21507" name="Rectangle 3"/>
          <p:cNvSpPr>
            <a:spLocks noGrp="1" noChangeArrowheads="1"/>
          </p:cNvSpPr>
          <p:nvPr>
            <p:ph idx="1"/>
          </p:nvPr>
        </p:nvSpPr>
        <p:spPr>
          <a:xfrm>
            <a:off x="457200" y="1066800"/>
            <a:ext cx="8229600" cy="5059363"/>
          </a:xfrm>
        </p:spPr>
        <p:txBody>
          <a:bodyPr/>
          <a:lstStyle/>
          <a:p>
            <a:pPr eaLnBrk="1" hangingPunct="1">
              <a:lnSpc>
                <a:spcPct val="80000"/>
              </a:lnSpc>
            </a:pPr>
            <a:r>
              <a:rPr lang="en-US" sz="2800" smtClean="0"/>
              <a:t>Inexpensive, wide range of flow rates</a:t>
            </a:r>
          </a:p>
          <a:p>
            <a:pPr eaLnBrk="1" hangingPunct="1">
              <a:lnSpc>
                <a:spcPct val="80000"/>
              </a:lnSpc>
            </a:pPr>
            <a:r>
              <a:rPr lang="en-US" sz="2800" smtClean="0"/>
              <a:t>Small motor driven piston, moves rapidly back n forth in hydraulic chamber.</a:t>
            </a:r>
          </a:p>
          <a:p>
            <a:pPr eaLnBrk="1" hangingPunct="1">
              <a:lnSpc>
                <a:spcPct val="80000"/>
              </a:lnSpc>
            </a:pPr>
            <a:r>
              <a:rPr lang="en-US" sz="2800" smtClean="0"/>
              <a:t>Capacity 35-400</a:t>
            </a:r>
            <a:r>
              <a:rPr lang="en-US" sz="2800" smtClean="0">
                <a:cs typeface="Arial" charset="0"/>
              </a:rPr>
              <a:t>µl.</a:t>
            </a:r>
          </a:p>
          <a:p>
            <a:pPr eaLnBrk="1" hangingPunct="1">
              <a:lnSpc>
                <a:spcPct val="80000"/>
              </a:lnSpc>
            </a:pPr>
            <a:r>
              <a:rPr lang="en-US" sz="2800" smtClean="0">
                <a:cs typeface="Arial" charset="0"/>
              </a:rPr>
              <a:t>Check valves on background stroke piston sucks solvent from MP reservoir. Outlet to separating column is closed.</a:t>
            </a:r>
          </a:p>
          <a:p>
            <a:pPr eaLnBrk="1" hangingPunct="1">
              <a:lnSpc>
                <a:spcPct val="80000"/>
              </a:lnSpc>
            </a:pPr>
            <a:r>
              <a:rPr lang="en-US" sz="2800" smtClean="0">
                <a:cs typeface="Arial" charset="0"/>
              </a:rPr>
              <a:t>On forward stroke, pump pushes solvent to column. Inlet from reservoir is closed.</a:t>
            </a:r>
          </a:p>
          <a:p>
            <a:pPr eaLnBrk="1" hangingPunct="1">
              <a:lnSpc>
                <a:spcPct val="80000"/>
              </a:lnSpc>
            </a:pPr>
            <a:r>
              <a:rPr lang="en-US" sz="2800" smtClean="0">
                <a:cs typeface="Arial" charset="0"/>
              </a:rPr>
              <a:t>Hydraulic fluid allows pumping action to solvent via diaphragm. (minimizes contamination &amp; corrosion of pump parts)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en-US" dirty="0" smtClean="0"/>
              <a:t>Reciprocating Pump</a:t>
            </a:r>
          </a:p>
        </p:txBody>
      </p:sp>
      <p:sp>
        <p:nvSpPr>
          <p:cNvPr id="22531" name="Rectangle 3"/>
          <p:cNvSpPr>
            <a:spLocks noGrp="1" noChangeArrowheads="1"/>
          </p:cNvSpPr>
          <p:nvPr>
            <p:ph idx="1"/>
          </p:nvPr>
        </p:nvSpPr>
        <p:spPr/>
        <p:txBody>
          <a:bodyPr/>
          <a:lstStyle/>
          <a:p>
            <a:pPr eaLnBrk="1" hangingPunct="1">
              <a:lnSpc>
                <a:spcPct val="90000"/>
              </a:lnSpc>
            </a:pPr>
            <a:r>
              <a:rPr lang="en-US" smtClean="0"/>
              <a:t>Stroke vol during each cycle/stroke frequently varied for flow rates.</a:t>
            </a:r>
          </a:p>
          <a:p>
            <a:pPr eaLnBrk="1" hangingPunct="1">
              <a:lnSpc>
                <a:spcPct val="90000"/>
              </a:lnSpc>
            </a:pPr>
            <a:r>
              <a:rPr lang="en-US" smtClean="0"/>
              <a:t>Dual head/triple head pumps – identical piston chamber, but solvent delivery is smoothed bcos one piston sucks &amp; other delivers the solvent.</a:t>
            </a:r>
          </a:p>
          <a:p>
            <a:pPr eaLnBrk="1" hangingPunct="1">
              <a:lnSpc>
                <a:spcPct val="90000"/>
              </a:lnSpc>
            </a:pPr>
            <a:r>
              <a:rPr lang="en-US" smtClean="0"/>
              <a:t>Solvent delivery is maintained continuous.</a:t>
            </a:r>
          </a:p>
          <a:p>
            <a:pPr eaLnBrk="1" hangingPunct="1">
              <a:lnSpc>
                <a:spcPct val="90000"/>
              </a:lnSpc>
            </a:pPr>
            <a:r>
              <a:rPr lang="en-US" smtClean="0"/>
              <a:t>No restriction on solvent reservoir size/operating time.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7467600" cy="792162"/>
          </a:xfrm>
        </p:spPr>
        <p:txBody>
          <a:bodyPr/>
          <a:lstStyle/>
          <a:p>
            <a:pPr eaLnBrk="1" fontAlgn="auto" hangingPunct="1">
              <a:spcAft>
                <a:spcPts val="0"/>
              </a:spcAft>
              <a:defRPr/>
            </a:pPr>
            <a:r>
              <a:rPr lang="en-US" smtClean="0"/>
              <a:t>Syringe type pumps</a:t>
            </a:r>
          </a:p>
        </p:txBody>
      </p:sp>
      <p:sp>
        <p:nvSpPr>
          <p:cNvPr id="23555" name="Rectangle 3"/>
          <p:cNvSpPr>
            <a:spLocks noGrp="1" noChangeArrowheads="1"/>
          </p:cNvSpPr>
          <p:nvPr>
            <p:ph idx="1"/>
          </p:nvPr>
        </p:nvSpPr>
        <p:spPr>
          <a:xfrm>
            <a:off x="457200" y="1219200"/>
            <a:ext cx="8229600" cy="4906963"/>
          </a:xfrm>
        </p:spPr>
        <p:txBody>
          <a:bodyPr/>
          <a:lstStyle/>
          <a:p>
            <a:pPr eaLnBrk="1" hangingPunct="1">
              <a:lnSpc>
                <a:spcPct val="90000"/>
              </a:lnSpc>
            </a:pPr>
            <a:r>
              <a:rPr lang="en-US" sz="2800" smtClean="0"/>
              <a:t>Work on positive solvent displacement by piston mechanically driven at const rate.</a:t>
            </a:r>
          </a:p>
          <a:p>
            <a:pPr eaLnBrk="1" hangingPunct="1">
              <a:lnSpc>
                <a:spcPct val="90000"/>
              </a:lnSpc>
            </a:pPr>
            <a:r>
              <a:rPr lang="en-US" sz="2800" smtClean="0"/>
              <a:t>Piston is actuated by screw feed drive in geared box run by motor.</a:t>
            </a:r>
          </a:p>
          <a:p>
            <a:pPr eaLnBrk="1" hangingPunct="1">
              <a:lnSpc>
                <a:spcPct val="90000"/>
              </a:lnSpc>
            </a:pPr>
            <a:r>
              <a:rPr lang="en-US" sz="2800" smtClean="0"/>
              <a:t>Rate of flow can be changed by changing voltage of motor.</a:t>
            </a:r>
          </a:p>
          <a:p>
            <a:pPr eaLnBrk="1" hangingPunct="1">
              <a:lnSpc>
                <a:spcPct val="90000"/>
              </a:lnSpc>
            </a:pPr>
            <a:r>
              <a:rPr lang="en-US" sz="2800" smtClean="0"/>
              <a:t>Finite capacity solvent chamber 250-500ml</a:t>
            </a:r>
          </a:p>
          <a:p>
            <a:pPr eaLnBrk="1" hangingPunct="1">
              <a:lnSpc>
                <a:spcPct val="90000"/>
              </a:lnSpc>
            </a:pPr>
            <a:r>
              <a:rPr lang="en-US" sz="2800" smtClean="0"/>
              <a:t>Good for small bore columns.</a:t>
            </a:r>
          </a:p>
          <a:p>
            <a:pPr eaLnBrk="1" hangingPunct="1">
              <a:lnSpc>
                <a:spcPct val="90000"/>
              </a:lnSpc>
            </a:pPr>
            <a:r>
              <a:rPr lang="en-US" sz="2800" smtClean="0"/>
              <a:t>Pulseless flow possible with pressure capacity 200-475 atm.</a:t>
            </a:r>
          </a:p>
          <a:p>
            <a:pPr eaLnBrk="1" hangingPunct="1">
              <a:lnSpc>
                <a:spcPct val="90000"/>
              </a:lnSpc>
            </a:pPr>
            <a:r>
              <a:rPr lang="en-US" sz="2800" smtClean="0"/>
              <a:t>Constant pressure pump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457200" y="152400"/>
            <a:ext cx="7848600" cy="4524375"/>
          </a:xfrm>
          <a:prstGeom prst="rect">
            <a:avLst/>
          </a:prstGeom>
          <a:noFill/>
          <a:ln w="9525">
            <a:noFill/>
            <a:miter lim="800000"/>
            <a:headEnd/>
            <a:tailEnd/>
          </a:ln>
        </p:spPr>
        <p:txBody>
          <a:bodyPr>
            <a:spAutoFit/>
          </a:bodyPr>
          <a:lstStyle/>
          <a:p>
            <a:r>
              <a:rPr lang="en-US" sz="2400" b="1"/>
              <a:t>The Syringe Pump</a:t>
            </a:r>
          </a:p>
          <a:p>
            <a:r>
              <a:rPr lang="en-US" sz="2400"/>
              <a:t>The syringe pump is a large, electrically operated simulation of a hypodermic syringe. Although used in the early days of LC renaissance, it is </a:t>
            </a:r>
            <a:r>
              <a:rPr lang="en-US" sz="2400" b="1"/>
              <a:t>rarely used today </a:t>
            </a:r>
            <a:r>
              <a:rPr lang="en-US" sz="2400"/>
              <a:t>as, due to its design, it can provide only a limited pressure and the volume of mobile phase available for use is restricted to the pump volume. Unless the separation is stopped while the pump is refilled and the development subsequently continued, the pump can only elute solutes that have retention volumes equal or less than the pump capacity. </a:t>
            </a:r>
          </a:p>
          <a:p>
            <a:endParaRPr lang="en-US" sz="2400"/>
          </a:p>
        </p:txBody>
      </p:sp>
      <p:pic>
        <p:nvPicPr>
          <p:cNvPr id="24579" name="Picture 2" descr="http://www.chromatography-online.org/rs_3a/image008.gif"/>
          <p:cNvPicPr>
            <a:picLocks noChangeAspect="1" noChangeArrowheads="1"/>
          </p:cNvPicPr>
          <p:nvPr/>
        </p:nvPicPr>
        <p:blipFill>
          <a:blip r:embed="rId2"/>
          <a:srcRect/>
          <a:stretch>
            <a:fillRect/>
          </a:stretch>
        </p:blipFill>
        <p:spPr bwMode="auto">
          <a:xfrm>
            <a:off x="2438400" y="3789363"/>
            <a:ext cx="4267200" cy="3044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7"/>
          <p:cNvPicPr>
            <a:picLocks noGrp="1" noChangeAspect="1" noChangeArrowheads="1"/>
          </p:cNvPicPr>
          <p:nvPr>
            <p:ph idx="1"/>
          </p:nvPr>
        </p:nvPicPr>
        <p:blipFill>
          <a:blip r:embed="rId2"/>
          <a:srcRect/>
          <a:stretch>
            <a:fillRect/>
          </a:stretch>
        </p:blipFill>
        <p:spPr>
          <a:xfrm>
            <a:off x="1143000" y="1219200"/>
            <a:ext cx="6248400" cy="463073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7696200" cy="487362"/>
          </a:xfrm>
        </p:spPr>
        <p:txBody>
          <a:bodyPr>
            <a:normAutofit fontScale="90000"/>
          </a:bodyPr>
          <a:lstStyle/>
          <a:p>
            <a:pPr eaLnBrk="1" fontAlgn="auto" hangingPunct="1">
              <a:spcAft>
                <a:spcPts val="0"/>
              </a:spcAft>
              <a:defRPr/>
            </a:pPr>
            <a:r>
              <a:rPr lang="en-US" sz="4000" smtClean="0"/>
              <a:t>Pulse dampers</a:t>
            </a:r>
          </a:p>
        </p:txBody>
      </p:sp>
      <p:sp>
        <p:nvSpPr>
          <p:cNvPr id="26627" name="Rectangle 3"/>
          <p:cNvSpPr>
            <a:spLocks noGrp="1" noChangeArrowheads="1"/>
          </p:cNvSpPr>
          <p:nvPr>
            <p:ph idx="1"/>
          </p:nvPr>
        </p:nvSpPr>
        <p:spPr>
          <a:xfrm>
            <a:off x="457200" y="914400"/>
            <a:ext cx="8229600" cy="5211763"/>
          </a:xfrm>
        </p:spPr>
        <p:txBody>
          <a:bodyPr/>
          <a:lstStyle/>
          <a:p>
            <a:pPr eaLnBrk="1" hangingPunct="1">
              <a:lnSpc>
                <a:spcPct val="80000"/>
              </a:lnSpc>
            </a:pPr>
            <a:r>
              <a:rPr lang="en-US" sz="2400" smtClean="0"/>
              <a:t>Many detectors r sensitive to variation in flow.- R.I., Electrochemical, conductivity, fluorescent, U.V. absorbance detectors.</a:t>
            </a:r>
          </a:p>
          <a:p>
            <a:pPr eaLnBrk="1" hangingPunct="1">
              <a:lnSpc>
                <a:spcPct val="80000"/>
              </a:lnSpc>
            </a:pPr>
            <a:r>
              <a:rPr lang="en-US" sz="2400" smtClean="0"/>
              <a:t>Exhibit </a:t>
            </a:r>
            <a:r>
              <a:rPr lang="en-US" sz="2400" smtClean="0">
                <a:cs typeface="Arial" charset="0"/>
              </a:rPr>
              <a:t>↑ detector noise with flow modulation.</a:t>
            </a:r>
          </a:p>
          <a:p>
            <a:pPr eaLnBrk="1" hangingPunct="1">
              <a:lnSpc>
                <a:spcPct val="80000"/>
              </a:lnSpc>
            </a:pPr>
            <a:r>
              <a:rPr lang="en-US" sz="2400" smtClean="0">
                <a:cs typeface="Arial" charset="0"/>
              </a:rPr>
              <a:t>Simple damping method: flexible bellows/compressible gas/fluid in capped up right portion of tee tube &amp; takes some of pulsation energy. </a:t>
            </a:r>
          </a:p>
          <a:p>
            <a:pPr eaLnBrk="1" hangingPunct="1">
              <a:lnSpc>
                <a:spcPct val="80000"/>
              </a:lnSpc>
            </a:pPr>
            <a:r>
              <a:rPr lang="en-US" sz="2400" smtClean="0">
                <a:cs typeface="Arial" charset="0"/>
              </a:rPr>
              <a:t>When pump refills this energy is released to smooth the pressure pulsation.</a:t>
            </a:r>
          </a:p>
          <a:p>
            <a:pPr eaLnBrk="1" hangingPunct="1">
              <a:lnSpc>
                <a:spcPct val="80000"/>
              </a:lnSpc>
            </a:pPr>
            <a:r>
              <a:rPr lang="en-US" sz="2400" smtClean="0">
                <a:cs typeface="Arial" charset="0"/>
              </a:rPr>
              <a:t>Have large fluid volume.</a:t>
            </a:r>
          </a:p>
          <a:p>
            <a:pPr eaLnBrk="1" hangingPunct="1">
              <a:lnSpc>
                <a:spcPct val="80000"/>
              </a:lnSpc>
            </a:pPr>
            <a:r>
              <a:rPr lang="en-US" sz="2400" smtClean="0">
                <a:cs typeface="Arial" charset="0"/>
              </a:rPr>
              <a:t>Excess pressure of 100psi r req for effective operation.</a:t>
            </a:r>
          </a:p>
          <a:p>
            <a:pPr eaLnBrk="1" hangingPunct="1">
              <a:lnSpc>
                <a:spcPct val="80000"/>
              </a:lnSpc>
            </a:pPr>
            <a:r>
              <a:rPr lang="en-US" sz="2400" smtClean="0">
                <a:cs typeface="Arial" charset="0"/>
              </a:rPr>
              <a:t>Electronic pulse dampers provide small rapid forward stroke of piston &amp; rapid refill stroke.</a:t>
            </a:r>
          </a:p>
          <a:p>
            <a:pPr eaLnBrk="1" hangingPunct="1">
              <a:lnSpc>
                <a:spcPct val="80000"/>
              </a:lnSpc>
            </a:pPr>
            <a:r>
              <a:rPr lang="en-US" sz="2400" smtClean="0">
                <a:cs typeface="Arial" charset="0"/>
              </a:rPr>
              <a:t>Dampens the pulse flow.</a:t>
            </a:r>
          </a:p>
          <a:p>
            <a:pPr eaLnBrk="1" hangingPunct="1">
              <a:lnSpc>
                <a:spcPct val="80000"/>
              </a:lnSpc>
            </a:pPr>
            <a:r>
              <a:rPr lang="en-US" sz="2400" smtClean="0">
                <a:cs typeface="Arial" charset="0"/>
              </a:rPr>
              <a:t>Solvent is brought upto system pressure before delivery.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7239000" cy="487362"/>
          </a:xfrm>
        </p:spPr>
        <p:txBody>
          <a:bodyPr>
            <a:normAutofit fontScale="90000"/>
          </a:bodyPr>
          <a:lstStyle/>
          <a:p>
            <a:pPr eaLnBrk="1" fontAlgn="auto" hangingPunct="1">
              <a:spcAft>
                <a:spcPts val="0"/>
              </a:spcAft>
              <a:defRPr/>
            </a:pPr>
            <a:r>
              <a:rPr lang="en-US" sz="4000" smtClean="0"/>
              <a:t>Sample introduction</a:t>
            </a:r>
          </a:p>
        </p:txBody>
      </p:sp>
      <p:sp>
        <p:nvSpPr>
          <p:cNvPr id="27651" name="Rectangle 5"/>
          <p:cNvSpPr>
            <a:spLocks noChangeArrowheads="1"/>
          </p:cNvSpPr>
          <p:nvPr/>
        </p:nvSpPr>
        <p:spPr bwMode="auto">
          <a:xfrm>
            <a:off x="304800" y="990600"/>
            <a:ext cx="8458200" cy="5562600"/>
          </a:xfrm>
          <a:prstGeom prst="rect">
            <a:avLst/>
          </a:prstGeom>
          <a:noFill/>
          <a:ln w="9525">
            <a:noFill/>
            <a:miter lim="800000"/>
            <a:headEnd/>
            <a:tailEnd/>
          </a:ln>
        </p:spPr>
        <p:txBody>
          <a:bodyPr/>
          <a:lstStyle/>
          <a:p>
            <a:pPr marL="342900" indent="-342900" eaLnBrk="1" hangingPunct="1">
              <a:lnSpc>
                <a:spcPct val="90000"/>
              </a:lnSpc>
              <a:spcBef>
                <a:spcPct val="20000"/>
              </a:spcBef>
              <a:buFontTx/>
              <a:buChar char="•"/>
            </a:pPr>
            <a:r>
              <a:rPr kumimoji="1" lang="en-US" sz="2400" b="1"/>
              <a:t>Usually  5 to 1000 </a:t>
            </a:r>
            <a:r>
              <a:rPr kumimoji="1" lang="en-US" sz="2400" b="1">
                <a:sym typeface="Symbol" pitchFamily="18" charset="2"/>
              </a:rPr>
              <a:t>L volumes, all directly onto the column </a:t>
            </a:r>
          </a:p>
          <a:p>
            <a:pPr marL="742950" lvl="1" indent="-285750" eaLnBrk="1" hangingPunct="1">
              <a:lnSpc>
                <a:spcPct val="90000"/>
              </a:lnSpc>
              <a:spcBef>
                <a:spcPct val="20000"/>
              </a:spcBef>
              <a:buFontTx/>
              <a:buChar char="–"/>
            </a:pPr>
            <a:r>
              <a:rPr kumimoji="1" lang="en-US" sz="2000" b="1">
                <a:sym typeface="Symbol" pitchFamily="18" charset="2"/>
              </a:rPr>
              <a:t>not much worry about capacity since the columns have a large volume (packed).</a:t>
            </a:r>
          </a:p>
          <a:p>
            <a:pPr marL="342900" indent="-342900" eaLnBrk="1" hangingPunct="1">
              <a:lnSpc>
                <a:spcPct val="90000"/>
              </a:lnSpc>
              <a:spcBef>
                <a:spcPct val="20000"/>
              </a:spcBef>
              <a:buFontTx/>
              <a:buChar char="•"/>
            </a:pPr>
            <a:r>
              <a:rPr kumimoji="1" lang="en-US" sz="2400" b="1"/>
              <a:t>Injector is the last component before the column(s)</a:t>
            </a:r>
          </a:p>
          <a:p>
            <a:pPr marL="342900" indent="-342900" eaLnBrk="1" hangingPunct="1">
              <a:lnSpc>
                <a:spcPct val="90000"/>
              </a:lnSpc>
              <a:spcBef>
                <a:spcPct val="20000"/>
              </a:spcBef>
              <a:buFontTx/>
              <a:buChar char="•"/>
            </a:pPr>
            <a:r>
              <a:rPr kumimoji="1" lang="en-US" sz="2400" b="1"/>
              <a:t>A source of poor precision in HPLC</a:t>
            </a:r>
          </a:p>
          <a:p>
            <a:pPr marL="742950" lvl="1" indent="-285750" eaLnBrk="1" hangingPunct="1">
              <a:lnSpc>
                <a:spcPct val="90000"/>
              </a:lnSpc>
              <a:spcBef>
                <a:spcPct val="20000"/>
              </a:spcBef>
              <a:buFontTx/>
              <a:buChar char="–"/>
            </a:pPr>
            <a:r>
              <a:rPr kumimoji="1" lang="en-US" sz="2000" b="1"/>
              <a:t>errors of 2-3 % are due  to injection</a:t>
            </a:r>
          </a:p>
          <a:p>
            <a:pPr marL="742950" lvl="1" indent="-285750" eaLnBrk="1" hangingPunct="1">
              <a:lnSpc>
                <a:spcPct val="90000"/>
              </a:lnSpc>
              <a:spcBef>
                <a:spcPct val="20000"/>
              </a:spcBef>
              <a:buFontTx/>
              <a:buChar char="–"/>
            </a:pPr>
            <a:r>
              <a:rPr kumimoji="1" lang="en-US" sz="2000" b="1"/>
              <a:t>other errors are added to this</a:t>
            </a:r>
          </a:p>
          <a:p>
            <a:pPr marL="742950" lvl="1" indent="-285750" eaLnBrk="1" hangingPunct="1">
              <a:lnSpc>
                <a:spcPct val="90000"/>
              </a:lnSpc>
              <a:spcBef>
                <a:spcPct val="20000"/>
              </a:spcBef>
              <a:buFontTx/>
              <a:buChar char="–"/>
            </a:pPr>
            <a:r>
              <a:rPr kumimoji="1" lang="en-US" sz="2000" b="1"/>
              <a:t>due to capillary action and the small dimensions/cavities inside the injector</a:t>
            </a:r>
          </a:p>
          <a:p>
            <a:pPr marL="342900" indent="-342900" eaLnBrk="1" hangingPunct="1">
              <a:lnSpc>
                <a:spcPct val="90000"/>
              </a:lnSpc>
              <a:spcBef>
                <a:spcPct val="20000"/>
              </a:spcBef>
              <a:buFontTx/>
              <a:buChar char="•"/>
            </a:pPr>
            <a:r>
              <a:rPr kumimoji="1" lang="en-US" sz="2400" b="1"/>
              <a:t>6-PORT Rotary Valve is the standard manual injector</a:t>
            </a:r>
          </a:p>
          <a:p>
            <a:pPr marL="342900" indent="-342900" eaLnBrk="1" hangingPunct="1">
              <a:lnSpc>
                <a:spcPct val="90000"/>
              </a:lnSpc>
              <a:spcBef>
                <a:spcPct val="20000"/>
              </a:spcBef>
              <a:buFontTx/>
              <a:buChar char="•"/>
            </a:pPr>
            <a:r>
              <a:rPr kumimoji="1" lang="en-US" sz="2400" b="1"/>
              <a:t>Automatic injectors are available</a:t>
            </a:r>
          </a:p>
          <a:p>
            <a:pPr marL="342900" indent="-342900" eaLnBrk="1" hangingPunct="1">
              <a:lnSpc>
                <a:spcPct val="90000"/>
              </a:lnSpc>
              <a:spcBef>
                <a:spcPct val="20000"/>
              </a:spcBef>
              <a:buFontTx/>
              <a:buChar char="•"/>
            </a:pPr>
            <a:r>
              <a:rPr kumimoji="1" lang="en-US" sz="2400" b="1"/>
              <a:t>Two positions, load and inject in the typical injector</a:t>
            </a:r>
          </a:p>
          <a:p>
            <a:pPr marL="342900" indent="-342900" eaLnBrk="1" hangingPunct="1">
              <a:lnSpc>
                <a:spcPct val="90000"/>
              </a:lnSpc>
              <a:spcBef>
                <a:spcPct val="20000"/>
              </a:spcBef>
              <a:buFontTx/>
              <a:buChar char="•"/>
            </a:pPr>
            <a:r>
              <a:rPr kumimoji="1" lang="en-US" sz="2400" b="1"/>
              <a:t>Injection loop internal volume determines injection volume.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28600"/>
            <a:ext cx="8229600" cy="639763"/>
          </a:xfrm>
        </p:spPr>
        <p:txBody>
          <a:bodyPr/>
          <a:lstStyle/>
          <a:p>
            <a:pPr eaLnBrk="1" hangingPunct="1">
              <a:defRPr/>
            </a:pPr>
            <a:r>
              <a:rPr lang="en-US" sz="3200" b="1" smtClean="0">
                <a:solidFill>
                  <a:srgbClr val="0000FF"/>
                </a:solidFill>
              </a:rPr>
              <a:t>HPLC - Injector</a:t>
            </a:r>
          </a:p>
        </p:txBody>
      </p:sp>
      <p:pic>
        <p:nvPicPr>
          <p:cNvPr id="28675" name="Picture 3" descr="j_valve"/>
          <p:cNvPicPr>
            <a:picLocks noChangeAspect="1" noChangeArrowheads="1"/>
          </p:cNvPicPr>
          <p:nvPr>
            <p:ph sz="half" idx="1"/>
          </p:nvPr>
        </p:nvPicPr>
        <p:blipFill>
          <a:blip r:embed="rId2"/>
          <a:srcRect/>
          <a:stretch>
            <a:fillRect/>
          </a:stretch>
        </p:blipFill>
        <p:spPr>
          <a:xfrm>
            <a:off x="533400" y="1371600"/>
            <a:ext cx="4038600" cy="1400175"/>
          </a:xfrm>
          <a:noFill/>
        </p:spPr>
      </p:pic>
      <p:pic>
        <p:nvPicPr>
          <p:cNvPr id="28676" name="Picture 4" descr="inj_load"/>
          <p:cNvPicPr>
            <a:picLocks noChangeAspect="1" noChangeArrowheads="1"/>
          </p:cNvPicPr>
          <p:nvPr>
            <p:ph sz="quarter" idx="2"/>
          </p:nvPr>
        </p:nvPicPr>
        <p:blipFill>
          <a:blip r:embed="rId3"/>
          <a:srcRect/>
          <a:stretch>
            <a:fillRect/>
          </a:stretch>
        </p:blipFill>
        <p:spPr>
          <a:xfrm>
            <a:off x="609600" y="3532188"/>
            <a:ext cx="3810000" cy="3249612"/>
          </a:xfrm>
          <a:noFill/>
        </p:spPr>
      </p:pic>
      <p:pic>
        <p:nvPicPr>
          <p:cNvPr id="28677" name="Picture 5" descr="inj_inj"/>
          <p:cNvPicPr>
            <a:picLocks noChangeAspect="1" noChangeArrowheads="1"/>
          </p:cNvPicPr>
          <p:nvPr>
            <p:ph sz="quarter" idx="3"/>
          </p:nvPr>
        </p:nvPicPr>
        <p:blipFill>
          <a:blip r:embed="rId4"/>
          <a:srcRect/>
          <a:stretch>
            <a:fillRect/>
          </a:stretch>
        </p:blipFill>
        <p:spPr>
          <a:xfrm>
            <a:off x="5029200" y="3595688"/>
            <a:ext cx="3733800" cy="3186112"/>
          </a:xfrm>
          <a:noFill/>
        </p:spPr>
      </p:pic>
      <p:sp>
        <p:nvSpPr>
          <p:cNvPr id="28678" name="Text Box 6"/>
          <p:cNvSpPr txBox="1">
            <a:spLocks noChangeArrowheads="1"/>
          </p:cNvSpPr>
          <p:nvPr/>
        </p:nvSpPr>
        <p:spPr bwMode="auto">
          <a:xfrm>
            <a:off x="4724400" y="1123950"/>
            <a:ext cx="4114800" cy="2378075"/>
          </a:xfrm>
          <a:prstGeom prst="rect">
            <a:avLst/>
          </a:prstGeom>
          <a:noFill/>
          <a:ln w="9525">
            <a:noFill/>
            <a:miter lim="800000"/>
            <a:headEnd/>
            <a:tailEnd/>
          </a:ln>
        </p:spPr>
        <p:txBody>
          <a:bodyPr>
            <a:spAutoFit/>
          </a:bodyPr>
          <a:lstStyle/>
          <a:p>
            <a:pPr>
              <a:spcBef>
                <a:spcPct val="50000"/>
              </a:spcBef>
            </a:pPr>
            <a:r>
              <a:rPr lang="en-US" sz="2000"/>
              <a:t>Six-port Rheodyne valve in which the sample fills an external loop </a:t>
            </a:r>
          </a:p>
          <a:p>
            <a:pPr>
              <a:spcBef>
                <a:spcPct val="50000"/>
              </a:spcBef>
            </a:pPr>
            <a:r>
              <a:rPr lang="en-US" sz="2000"/>
              <a:t>A clockwise rotation of the valve rotor places the sample-filled loop into the mobile-phase stream, with subsequent injection of the sample onto the top of the column</a:t>
            </a:r>
          </a:p>
        </p:txBody>
      </p:sp>
    </p:spTree>
  </p:cSld>
  <p:clrMapOvr>
    <a:masterClrMapping/>
  </p:clrMapOvr>
  <p:transition>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app11a"/>
          <p:cNvPicPr>
            <a:picLocks noGrp="1" noChangeAspect="1" noChangeArrowheads="1"/>
          </p:cNvPicPr>
          <p:nvPr>
            <p:ph idx="1"/>
          </p:nvPr>
        </p:nvPicPr>
        <p:blipFill>
          <a:blip r:embed="rId2"/>
          <a:srcRect/>
          <a:stretch>
            <a:fillRect/>
          </a:stretch>
        </p:blipFill>
        <p:spPr>
          <a:xfrm>
            <a:off x="0" y="2552700"/>
            <a:ext cx="4572000" cy="3756025"/>
          </a:xfrm>
          <a:noFill/>
        </p:spPr>
      </p:pic>
      <p:pic>
        <p:nvPicPr>
          <p:cNvPr id="29699" name="Picture 5" descr="app11b"/>
          <p:cNvPicPr>
            <a:picLocks noChangeAspect="1" noChangeArrowheads="1"/>
          </p:cNvPicPr>
          <p:nvPr/>
        </p:nvPicPr>
        <p:blipFill>
          <a:blip r:embed="rId3"/>
          <a:srcRect/>
          <a:stretch>
            <a:fillRect/>
          </a:stretch>
        </p:blipFill>
        <p:spPr bwMode="auto">
          <a:xfrm>
            <a:off x="4724400" y="228600"/>
            <a:ext cx="4419600" cy="3632200"/>
          </a:xfrm>
          <a:prstGeom prst="rect">
            <a:avLst/>
          </a:prstGeom>
          <a:noFill/>
          <a:ln w="9525">
            <a:noFill/>
            <a:miter lim="800000"/>
            <a:headEnd/>
            <a:tailEnd/>
          </a:ln>
        </p:spPr>
      </p:pic>
      <p:sp>
        <p:nvSpPr>
          <p:cNvPr id="29700" name="Rectangle 6"/>
          <p:cNvSpPr>
            <a:spLocks noChangeArrowheads="1"/>
          </p:cNvSpPr>
          <p:nvPr/>
        </p:nvSpPr>
        <p:spPr bwMode="auto">
          <a:xfrm>
            <a:off x="4953000" y="3962400"/>
            <a:ext cx="3944938" cy="1187450"/>
          </a:xfrm>
          <a:prstGeom prst="rect">
            <a:avLst/>
          </a:prstGeom>
          <a:noFill/>
          <a:ln w="9525">
            <a:noFill/>
            <a:miter lim="800000"/>
            <a:headEnd/>
            <a:tailEnd/>
          </a:ln>
        </p:spPr>
        <p:txBody>
          <a:bodyPr wrap="none">
            <a:spAutoFit/>
          </a:bodyPr>
          <a:lstStyle/>
          <a:p>
            <a:r>
              <a:rPr lang="en-US" sz="2400" b="1">
                <a:latin typeface="Tahoma" pitchFamily="34" charset="0"/>
              </a:rPr>
              <a:t>Inject (move the sample</a:t>
            </a:r>
          </a:p>
          <a:p>
            <a:r>
              <a:rPr lang="en-US" sz="2400" b="1">
                <a:latin typeface="Tahoma" pitchFamily="34" charset="0"/>
              </a:rPr>
              <a:t>loop into the mobile</a:t>
            </a:r>
          </a:p>
          <a:p>
            <a:r>
              <a:rPr lang="en-US" sz="2400" b="1">
                <a:latin typeface="Tahoma" pitchFamily="34" charset="0"/>
              </a:rPr>
              <a:t>phase flow)</a:t>
            </a:r>
          </a:p>
        </p:txBody>
      </p:sp>
      <p:sp>
        <p:nvSpPr>
          <p:cNvPr id="29701" name="Text Box 7"/>
          <p:cNvSpPr txBox="1">
            <a:spLocks noChangeArrowheads="1"/>
          </p:cNvSpPr>
          <p:nvPr/>
        </p:nvSpPr>
        <p:spPr bwMode="auto">
          <a:xfrm>
            <a:off x="381000" y="1828800"/>
            <a:ext cx="3411538" cy="457200"/>
          </a:xfrm>
          <a:prstGeom prst="rect">
            <a:avLst/>
          </a:prstGeom>
          <a:noFill/>
          <a:ln w="9525">
            <a:noFill/>
            <a:miter lim="800000"/>
            <a:headEnd/>
            <a:tailEnd/>
          </a:ln>
        </p:spPr>
        <p:txBody>
          <a:bodyPr wrap="none">
            <a:spAutoFit/>
          </a:bodyPr>
          <a:lstStyle/>
          <a:p>
            <a:r>
              <a:rPr lang="en-US" sz="2400">
                <a:latin typeface="Tahoma" pitchFamily="34" charset="0"/>
              </a:rPr>
              <a:t>LOAD (the sample loop)</a:t>
            </a:r>
            <a:endParaRPr lang="en-US" sz="2400">
              <a:latin typeface="Times New Roman" pitchFamily="18" charset="0"/>
            </a:endParaRPr>
          </a:p>
        </p:txBody>
      </p:sp>
      <p:sp>
        <p:nvSpPr>
          <p:cNvPr id="29702" name="Rectangle 5"/>
          <p:cNvSpPr>
            <a:spLocks noChangeArrowheads="1"/>
          </p:cNvSpPr>
          <p:nvPr/>
        </p:nvSpPr>
        <p:spPr bwMode="auto">
          <a:xfrm>
            <a:off x="4572000" y="5410200"/>
            <a:ext cx="4572000" cy="646113"/>
          </a:xfrm>
          <a:prstGeom prst="rect">
            <a:avLst/>
          </a:prstGeom>
          <a:noFill/>
          <a:ln w="9525">
            <a:noFill/>
            <a:miter lim="800000"/>
            <a:headEnd/>
            <a:tailEnd/>
          </a:ln>
        </p:spPr>
        <p:txBody>
          <a:bodyPr>
            <a:spAutoFit/>
          </a:bodyPr>
          <a:lstStyle/>
          <a:p>
            <a:r>
              <a:rPr lang="en-US"/>
              <a:t>http://www.restek.com/Technical-Resources/Injector-Animations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457200" y="274638"/>
            <a:ext cx="6096000" cy="411162"/>
          </a:xfrm>
        </p:spPr>
        <p:txBody>
          <a:bodyPr>
            <a:normAutofit fontScale="90000"/>
          </a:bodyPr>
          <a:lstStyle/>
          <a:p>
            <a:pPr eaLnBrk="1" fontAlgn="auto" hangingPunct="1">
              <a:spcAft>
                <a:spcPts val="0"/>
              </a:spcAft>
              <a:defRPr/>
            </a:pPr>
            <a:r>
              <a:rPr kumimoji="1" lang="en-US" sz="3200" smtClean="0"/>
              <a:t>Isocratic versus Gradient Elution</a:t>
            </a:r>
          </a:p>
        </p:txBody>
      </p:sp>
      <p:sp>
        <p:nvSpPr>
          <p:cNvPr id="12291" name="Rectangle 5"/>
          <p:cNvSpPr>
            <a:spLocks noGrp="1" noChangeArrowheads="1"/>
          </p:cNvSpPr>
          <p:nvPr>
            <p:ph idx="1"/>
          </p:nvPr>
        </p:nvSpPr>
        <p:spPr>
          <a:xfrm>
            <a:off x="0" y="838200"/>
            <a:ext cx="8991600" cy="5791200"/>
          </a:xfrm>
        </p:spPr>
        <p:txBody>
          <a:bodyPr/>
          <a:lstStyle/>
          <a:p>
            <a:pPr eaLnBrk="1" hangingPunct="1"/>
            <a:r>
              <a:rPr kumimoji="1" lang="en-US" sz="2000" b="1" smtClean="0"/>
              <a:t>Isocratic elution has a constant mobile phase composition</a:t>
            </a:r>
          </a:p>
          <a:p>
            <a:pPr lvl="1" eaLnBrk="1" hangingPunct="1"/>
            <a:r>
              <a:rPr kumimoji="1" lang="en-US" sz="2000" b="1" smtClean="0"/>
              <a:t>Can often use one pump!</a:t>
            </a:r>
          </a:p>
          <a:p>
            <a:pPr lvl="1" eaLnBrk="1" hangingPunct="1"/>
            <a:r>
              <a:rPr kumimoji="1" lang="en-US" sz="2000" b="1" smtClean="0"/>
              <a:t>Mix solvents together ahead of time!</a:t>
            </a:r>
          </a:p>
          <a:p>
            <a:pPr lvl="1" eaLnBrk="1" hangingPunct="1"/>
            <a:r>
              <a:rPr kumimoji="1" lang="en-US" sz="2000" b="1" smtClean="0"/>
              <a:t>Simpler, no mixing chamber required</a:t>
            </a:r>
          </a:p>
          <a:p>
            <a:pPr lvl="1" eaLnBrk="1" hangingPunct="1"/>
            <a:r>
              <a:rPr kumimoji="1" lang="en-US" sz="2000" b="1" smtClean="0"/>
              <a:t>Limited flexibility, not used much in research</a:t>
            </a:r>
          </a:p>
          <a:p>
            <a:pPr lvl="2" eaLnBrk="1" hangingPunct="1"/>
            <a:r>
              <a:rPr kumimoji="1" lang="en-US" sz="2000" b="1" smtClean="0"/>
              <a:t>mostly process chemistry or routine analysis.</a:t>
            </a:r>
          </a:p>
          <a:p>
            <a:pPr lvl="2" eaLnBrk="1" hangingPunct="1"/>
            <a:r>
              <a:rPr kumimoji="1" lang="en-US" b="1" smtClean="0"/>
              <a:t>Gradient elution</a:t>
            </a:r>
            <a:r>
              <a:rPr kumimoji="1" lang="en-US" sz="1600" b="1" smtClean="0"/>
              <a:t> </a:t>
            </a:r>
            <a:r>
              <a:rPr kumimoji="1" lang="en-US" sz="2000" b="1" smtClean="0"/>
              <a:t>has a varying mobile phase composition</a:t>
            </a:r>
          </a:p>
          <a:p>
            <a:pPr lvl="1" eaLnBrk="1" hangingPunct="1"/>
            <a:r>
              <a:rPr kumimoji="1" lang="en-US" sz="2000" b="1" smtClean="0"/>
              <a:t>Uses multiple pumps whose output is mixed together</a:t>
            </a:r>
          </a:p>
          <a:p>
            <a:pPr lvl="2" eaLnBrk="1" hangingPunct="1"/>
            <a:r>
              <a:rPr kumimoji="1" lang="en-US" sz="2000" b="1" smtClean="0"/>
              <a:t>often 2-4 pumps (binary to quarternary systems)</a:t>
            </a:r>
          </a:p>
          <a:p>
            <a:pPr lvl="1" eaLnBrk="1" hangingPunct="1"/>
            <a:r>
              <a:rPr kumimoji="1" lang="en-US" sz="2000" b="1" smtClean="0"/>
              <a:t>Changing mobile phase components changes the polarity index</a:t>
            </a:r>
          </a:p>
          <a:p>
            <a:pPr lvl="2" eaLnBrk="1" hangingPunct="1"/>
            <a:r>
              <a:rPr kumimoji="1" lang="en-US" sz="2000" b="1" smtClean="0"/>
              <a:t>can be used to subsequently elute compounds that were previously (intentionally) “stuck” on the column</a:t>
            </a:r>
          </a:p>
          <a:p>
            <a:pPr lvl="2" eaLnBrk="1" hangingPunct="1"/>
            <a:r>
              <a:rPr kumimoji="1" lang="en-US" sz="2000" b="1" smtClean="0"/>
              <a:t>Some additional wear on the stationary phase </a:t>
            </a:r>
          </a:p>
          <a:p>
            <a:pPr lvl="2" eaLnBrk="1" hangingPunct="1"/>
            <a:r>
              <a:rPr kumimoji="1" lang="en-US" sz="2000" b="1" smtClean="0"/>
              <a:t>Column has to re-equilibrate to original conditions after each run (takes additional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381000" y="457200"/>
            <a:ext cx="8305800" cy="5668963"/>
          </a:xfrm>
        </p:spPr>
        <p:txBody>
          <a:bodyPr/>
          <a:lstStyle/>
          <a:p>
            <a:pPr eaLnBrk="1" hangingPunct="1"/>
            <a:r>
              <a:rPr lang="en-US" smtClean="0"/>
              <a:t>Micro sampling injector valves: </a:t>
            </a:r>
          </a:p>
          <a:p>
            <a:pPr eaLnBrk="1" hangingPunct="1"/>
            <a:r>
              <a:rPr lang="en-US" smtClean="0"/>
              <a:t>sample dissolved in MP to avoid solvent peak.</a:t>
            </a:r>
          </a:p>
          <a:p>
            <a:pPr eaLnBrk="1" hangingPunct="1"/>
            <a:r>
              <a:rPr lang="en-US" smtClean="0"/>
              <a:t>Calibrated sample loop is filled by flushing it thoroughly  with sample solution by means of ordinary syringe.</a:t>
            </a:r>
          </a:p>
          <a:p>
            <a:pPr eaLnBrk="1" hangingPunct="1"/>
            <a:r>
              <a:rPr lang="en-US" smtClean="0"/>
              <a:t>Rotation of the valve rotor places filled loop into MP stream with subsequent injection of sample onto the top of the column.</a:t>
            </a:r>
          </a:p>
          <a:p>
            <a:pPr eaLnBrk="1" hangingPunct="1"/>
            <a:r>
              <a:rPr lang="en-US" smtClean="0"/>
              <a:t>Sample loops of different cap- 10- 20 </a:t>
            </a:r>
            <a:r>
              <a:rPr lang="en-US" smtClean="0">
                <a:cs typeface="Arial" charset="0"/>
              </a:rPr>
              <a:t>µl.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en-US" smtClean="0"/>
              <a:t>Mobile phase delivery system</a:t>
            </a:r>
          </a:p>
        </p:txBody>
      </p:sp>
      <p:sp>
        <p:nvSpPr>
          <p:cNvPr id="13315" name="Rectangle 3"/>
          <p:cNvSpPr>
            <a:spLocks noGrp="1" noChangeArrowheads="1"/>
          </p:cNvSpPr>
          <p:nvPr>
            <p:ph idx="1"/>
          </p:nvPr>
        </p:nvSpPr>
        <p:spPr/>
        <p:txBody>
          <a:bodyPr/>
          <a:lstStyle/>
          <a:p>
            <a:pPr eaLnBrk="1" hangingPunct="1">
              <a:lnSpc>
                <a:spcPct val="90000"/>
              </a:lnSpc>
            </a:pPr>
            <a:r>
              <a:rPr lang="en-US" smtClean="0"/>
              <a:t>With varied flow rates &amp; pressures solvent is introduced in  column</a:t>
            </a:r>
          </a:p>
          <a:p>
            <a:pPr eaLnBrk="1" hangingPunct="1">
              <a:lnSpc>
                <a:spcPct val="90000"/>
              </a:lnSpc>
            </a:pPr>
            <a:r>
              <a:rPr lang="en-US" smtClean="0"/>
              <a:t>If system is not pulse free, pulse damping system, degasser is used to remove air/ gasses from solvent (mobile phase)</a:t>
            </a:r>
          </a:p>
          <a:p>
            <a:pPr eaLnBrk="1" hangingPunct="1">
              <a:lnSpc>
                <a:spcPct val="90000"/>
              </a:lnSpc>
            </a:pPr>
            <a:r>
              <a:rPr lang="en-US" smtClean="0"/>
              <a:t>Capable of delivering solvent gradient</a:t>
            </a:r>
          </a:p>
          <a:p>
            <a:pPr eaLnBrk="1" hangingPunct="1">
              <a:lnSpc>
                <a:spcPct val="90000"/>
              </a:lnSpc>
            </a:pPr>
            <a:r>
              <a:rPr lang="en-US" smtClean="0"/>
              <a:t>Pump operates at 100 atm 1500 psi to 400 atm to 6000 psi</a:t>
            </a:r>
          </a:p>
          <a:p>
            <a:pPr eaLnBrk="1" hangingPunct="1">
              <a:lnSpc>
                <a:spcPct val="90000"/>
              </a:lnSpc>
            </a:pPr>
            <a:r>
              <a:rPr lang="en-US" smtClean="0"/>
              <a:t>0.5-2 ml/min to few </a:t>
            </a:r>
            <a:r>
              <a:rPr lang="en-US" smtClean="0">
                <a:cs typeface="Arial" charset="0"/>
              </a:rPr>
              <a:t>µl/min (micro bore)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533400" y="1143000"/>
            <a:ext cx="8001000" cy="5262563"/>
          </a:xfrm>
          <a:prstGeom prst="rect">
            <a:avLst/>
          </a:prstGeom>
          <a:noFill/>
          <a:ln w="9525">
            <a:noFill/>
            <a:miter lim="800000"/>
            <a:headEnd/>
            <a:tailEnd/>
          </a:ln>
        </p:spPr>
        <p:txBody>
          <a:bodyPr>
            <a:spAutoFit/>
          </a:bodyPr>
          <a:lstStyle/>
          <a:p>
            <a:pPr marL="169863" indent="-169863">
              <a:buFont typeface="Arial" charset="0"/>
              <a:buChar char="•"/>
            </a:pPr>
            <a:r>
              <a:rPr lang="en-US" sz="2400"/>
              <a:t>There are a number of different types of pumps that can provide the necessary pressures and flow-rates required by the modern liquid chromatograph. </a:t>
            </a:r>
          </a:p>
          <a:p>
            <a:pPr marL="169863" indent="-169863">
              <a:buFont typeface="Arial" charset="0"/>
              <a:buChar char="•"/>
            </a:pPr>
            <a:r>
              <a:rPr lang="en-US" sz="2400"/>
              <a:t>In the early years of the LC renaissance, there were two types of pump in common use; they were the </a:t>
            </a:r>
          </a:p>
          <a:p>
            <a:pPr marL="169863" indent="-169863">
              <a:buFont typeface="Arial" charset="0"/>
              <a:buChar char="•"/>
            </a:pPr>
            <a:r>
              <a:rPr lang="en-US" sz="2400"/>
              <a:t>Pneumatic pump, where the necessary high pressures were achieved by pneumatic amplification (under pressure)</a:t>
            </a:r>
          </a:p>
          <a:p>
            <a:pPr marL="169863" indent="-169863">
              <a:buFont typeface="Arial" charset="0"/>
              <a:buChar char="•"/>
            </a:pPr>
            <a:r>
              <a:rPr lang="en-US" sz="2400"/>
              <a:t>syringe pump, which was simply a large, strongly constructed syringe with a plunger that was driven by a motor. </a:t>
            </a:r>
          </a:p>
          <a:p>
            <a:pPr marL="169863" indent="-169863">
              <a:buFont typeface="Arial" charset="0"/>
              <a:buChar char="•"/>
            </a:pPr>
            <a:r>
              <a:rPr lang="en-US" sz="2400"/>
              <a:t>Today the majority of modern chromatographs are fitted with reciprocating pumps fitted with either pistons or diaphragms. </a:t>
            </a:r>
          </a:p>
        </p:txBody>
      </p:sp>
      <p:sp>
        <p:nvSpPr>
          <p:cNvPr id="14339" name="TextBox 7"/>
          <p:cNvSpPr txBox="1">
            <a:spLocks noChangeArrowheads="1"/>
          </p:cNvSpPr>
          <p:nvPr/>
        </p:nvSpPr>
        <p:spPr bwMode="auto">
          <a:xfrm>
            <a:off x="3200400" y="0"/>
            <a:ext cx="2438400" cy="830263"/>
          </a:xfrm>
          <a:prstGeom prst="rect">
            <a:avLst/>
          </a:prstGeom>
          <a:noFill/>
          <a:ln w="9525">
            <a:noFill/>
            <a:miter lim="800000"/>
            <a:headEnd/>
            <a:tailEnd/>
          </a:ln>
        </p:spPr>
        <p:txBody>
          <a:bodyPr>
            <a:spAutoFit/>
          </a:bodyPr>
          <a:lstStyle/>
          <a:p>
            <a:r>
              <a:rPr lang="en-US" sz="4800" b="1"/>
              <a:t>Pumps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533400" y="228600"/>
            <a:ext cx="8229600" cy="2032000"/>
          </a:xfrm>
          <a:prstGeom prst="rect">
            <a:avLst/>
          </a:prstGeom>
          <a:noFill/>
          <a:ln w="9525">
            <a:noFill/>
            <a:miter lim="800000"/>
            <a:headEnd/>
            <a:tailEnd/>
          </a:ln>
        </p:spPr>
        <p:txBody>
          <a:bodyPr>
            <a:spAutoFit/>
          </a:bodyPr>
          <a:lstStyle/>
          <a:p>
            <a:r>
              <a:rPr lang="en-US" b="1"/>
              <a:t>The Pneumatic Pump</a:t>
            </a:r>
          </a:p>
          <a:p>
            <a:r>
              <a:rPr lang="en-US"/>
              <a:t>The pneumatic pump has a much larger flow capacity than the piston type pumps but, nowadays, is largely used for column packing and not for general analysis. The pneumatic pump can provide extremely high pressures and is relatively inexpensive, but the high pressure models are a little cumbersome and, at high flow rates, can consume considerable quantities of compressed air. </a:t>
            </a:r>
          </a:p>
        </p:txBody>
      </p:sp>
      <p:pic>
        <p:nvPicPr>
          <p:cNvPr id="15363" name="Picture 2" descr="http://www.chromatography-online.org/rs_3a/image004.gif"/>
          <p:cNvPicPr>
            <a:picLocks noChangeAspect="1" noChangeArrowheads="1"/>
          </p:cNvPicPr>
          <p:nvPr/>
        </p:nvPicPr>
        <p:blipFill>
          <a:blip r:embed="rId2"/>
          <a:srcRect/>
          <a:stretch>
            <a:fillRect/>
          </a:stretch>
        </p:blipFill>
        <p:spPr bwMode="auto">
          <a:xfrm>
            <a:off x="4941888" y="2133600"/>
            <a:ext cx="4202112" cy="2754313"/>
          </a:xfrm>
          <a:prstGeom prst="rect">
            <a:avLst/>
          </a:prstGeom>
          <a:noFill/>
          <a:ln w="9525">
            <a:noFill/>
            <a:miter lim="800000"/>
            <a:headEnd/>
            <a:tailEnd/>
          </a:ln>
        </p:spPr>
      </p:pic>
      <p:sp>
        <p:nvSpPr>
          <p:cNvPr id="15364" name="Rectangle 8"/>
          <p:cNvSpPr>
            <a:spLocks noChangeArrowheads="1"/>
          </p:cNvSpPr>
          <p:nvPr/>
        </p:nvSpPr>
        <p:spPr bwMode="auto">
          <a:xfrm>
            <a:off x="152400" y="2133600"/>
            <a:ext cx="4953000" cy="2862263"/>
          </a:xfrm>
          <a:prstGeom prst="rect">
            <a:avLst/>
          </a:prstGeom>
          <a:noFill/>
          <a:ln w="9525">
            <a:noFill/>
            <a:miter lim="800000"/>
            <a:headEnd/>
            <a:tailEnd/>
          </a:ln>
        </p:spPr>
        <p:txBody>
          <a:bodyPr>
            <a:spAutoFit/>
          </a:bodyPr>
          <a:lstStyle/>
          <a:p>
            <a:r>
              <a:rPr lang="en-US"/>
              <a:t>Air enters port (1) and applies a pressure to the upper piston that is directly transmitted to the lower piston. If connected to a liquid chromatograph, or column packing manifold, liquid will flow out of the left hand side non-return valve as shown in the diagram which continues until the maximum movement of the piston is reached. At the extreme of movement a micro switch is activated and the air pressure transferred from port (1) to port (2).</a:t>
            </a:r>
          </a:p>
        </p:txBody>
      </p:sp>
      <p:sp>
        <p:nvSpPr>
          <p:cNvPr id="15365" name="Rectangle 9"/>
          <p:cNvSpPr>
            <a:spLocks noChangeArrowheads="1"/>
          </p:cNvSpPr>
          <p:nvPr/>
        </p:nvSpPr>
        <p:spPr bwMode="auto">
          <a:xfrm>
            <a:off x="533400" y="4953000"/>
            <a:ext cx="7924800" cy="1754188"/>
          </a:xfrm>
          <a:prstGeom prst="rect">
            <a:avLst/>
          </a:prstGeom>
          <a:noFill/>
          <a:ln w="9525">
            <a:noFill/>
            <a:miter lim="800000"/>
            <a:headEnd/>
            <a:tailEnd/>
          </a:ln>
        </p:spPr>
        <p:txBody>
          <a:bodyPr>
            <a:spAutoFit/>
          </a:bodyPr>
          <a:lstStyle/>
          <a:p>
            <a:r>
              <a:rPr lang="en-US"/>
              <a:t>The piston now moves in the opposite direction and draws mobile phase through the right hand non-return valve refilling the cylinder with solvent. Again on reaching the limit of the piston movement a second micro switches the air supply from port (2) back to port (1) and the process repeated. The refilling process is extremely fast and, if an appropriate pulse dampener is used, the outlet pressure remains reasonably constant during the refill cycle.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457200"/>
            <a:ext cx="5257800" cy="5632450"/>
          </a:xfrm>
          <a:prstGeom prst="rect">
            <a:avLst/>
          </a:prstGeom>
        </p:spPr>
        <p:txBody>
          <a:bodyPr>
            <a:spAutoFit/>
          </a:bodyPr>
          <a:lstStyle/>
          <a:p>
            <a:pPr>
              <a:defRPr/>
            </a:pPr>
            <a:r>
              <a:rPr lang="en-US" b="1" dirty="0"/>
              <a:t>Non-Return Valves</a:t>
            </a:r>
          </a:p>
          <a:p>
            <a:pPr marL="169863" indent="-169863">
              <a:buFont typeface="Arial" pitchFamily="34" charset="0"/>
              <a:buChar char="•"/>
              <a:defRPr/>
            </a:pPr>
            <a:r>
              <a:rPr lang="en-US" dirty="0"/>
              <a:t>For efficient function, it is important that while the piston compresses the solvent to express it from the exit port, the flow is completely stopped at the inlet port. </a:t>
            </a:r>
          </a:p>
          <a:p>
            <a:pPr marL="169863" indent="-169863">
              <a:buFont typeface="Arial" pitchFamily="34" charset="0"/>
              <a:buChar char="•"/>
              <a:defRPr/>
            </a:pPr>
            <a:r>
              <a:rPr lang="en-US" dirty="0"/>
              <a:t>Conversely, when the pump draws fresh solvent into the cylinder during refill, the non-return valves must allow solvent to flow through the inlet valve but, flow-back from the exit valve must be completely stopped. This is achieved by the use of efficient non-return valves. </a:t>
            </a:r>
          </a:p>
          <a:p>
            <a:pPr marL="169863" indent="-169863">
              <a:buFont typeface="Arial" pitchFamily="34" charset="0"/>
              <a:buChar char="•"/>
              <a:defRPr/>
            </a:pPr>
            <a:r>
              <a:rPr lang="en-US" dirty="0"/>
              <a:t>The critical part of the valve consists of a synthetic sapphire ball resting on a seat. The seat may be of stainless steel, captured PTFE or, more commonly, also of sapphire. When the flow is directed against the ball the ball moves forward allowing the liquid to flow pass it. When the direction of pressure changes resulting in potential flow-back through the valve, the ball is driven back onto its seat and stops the flow.</a:t>
            </a:r>
          </a:p>
        </p:txBody>
      </p:sp>
      <p:pic>
        <p:nvPicPr>
          <p:cNvPr id="16387" name="Picture 2" descr="http://www.chromatography-online.org/rs_3a/image007.gif"/>
          <p:cNvPicPr>
            <a:picLocks noChangeAspect="1" noChangeArrowheads="1"/>
          </p:cNvPicPr>
          <p:nvPr/>
        </p:nvPicPr>
        <p:blipFill>
          <a:blip r:embed="rId2"/>
          <a:srcRect/>
          <a:stretch>
            <a:fillRect/>
          </a:stretch>
        </p:blipFill>
        <p:spPr bwMode="auto">
          <a:xfrm>
            <a:off x="5387975" y="609600"/>
            <a:ext cx="3632200" cy="518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152400"/>
            <a:ext cx="7924800" cy="1200150"/>
          </a:xfrm>
          <a:prstGeom prst="rect">
            <a:avLst/>
          </a:prstGeom>
          <a:noFill/>
          <a:ln w="9525">
            <a:noFill/>
            <a:miter lim="800000"/>
            <a:headEnd/>
            <a:tailEnd/>
          </a:ln>
        </p:spPr>
        <p:txBody>
          <a:bodyPr>
            <a:spAutoFit/>
          </a:bodyPr>
          <a:lstStyle/>
          <a:p>
            <a:r>
              <a:rPr lang="en-US" b="1"/>
              <a:t>The Single Piston Reciprocating Pump</a:t>
            </a:r>
          </a:p>
          <a:p>
            <a:r>
              <a:rPr lang="en-US"/>
              <a:t>The single piston reciprocating pump was the first of its type to be used with high efficiency LC columns (columns packed with small particles) and is still very popular today. It is simple in design and relatively inexpensive.</a:t>
            </a:r>
          </a:p>
        </p:txBody>
      </p:sp>
      <p:pic>
        <p:nvPicPr>
          <p:cNvPr id="17411" name="Picture 4" descr="http://www.chromatography-online.org/rs_3a/image009.gif"/>
          <p:cNvPicPr>
            <a:picLocks noChangeAspect="1" noChangeArrowheads="1"/>
          </p:cNvPicPr>
          <p:nvPr/>
        </p:nvPicPr>
        <p:blipFill>
          <a:blip r:embed="rId2"/>
          <a:srcRect/>
          <a:stretch>
            <a:fillRect/>
          </a:stretch>
        </p:blipFill>
        <p:spPr bwMode="auto">
          <a:xfrm>
            <a:off x="5257800" y="1752600"/>
            <a:ext cx="3754438" cy="2743200"/>
          </a:xfrm>
          <a:prstGeom prst="rect">
            <a:avLst/>
          </a:prstGeom>
          <a:noFill/>
          <a:ln w="9525">
            <a:noFill/>
            <a:miter lim="800000"/>
            <a:headEnd/>
            <a:tailEnd/>
          </a:ln>
        </p:spPr>
      </p:pic>
      <p:sp>
        <p:nvSpPr>
          <p:cNvPr id="17412" name="Rectangle 4"/>
          <p:cNvSpPr>
            <a:spLocks noChangeArrowheads="1"/>
          </p:cNvSpPr>
          <p:nvPr/>
        </p:nvSpPr>
        <p:spPr bwMode="auto">
          <a:xfrm>
            <a:off x="533400" y="5105400"/>
            <a:ext cx="7924800" cy="1384300"/>
          </a:xfrm>
          <a:prstGeom prst="rect">
            <a:avLst/>
          </a:prstGeom>
          <a:noFill/>
          <a:ln w="9525">
            <a:noFill/>
            <a:miter lim="800000"/>
            <a:headEnd/>
            <a:tailEnd/>
          </a:ln>
        </p:spPr>
        <p:txBody>
          <a:bodyPr>
            <a:spAutoFit/>
          </a:bodyPr>
          <a:lstStyle/>
          <a:p>
            <a:r>
              <a:rPr lang="en-US" sz="1400"/>
              <a:t>During this movement the cylinder is loaded with more solvent through the inlet non-return valve. The shape of the cam is cut to provide a linear movement of the piston during expression of the solvent but a sudden return movement on the refill stroke. In this way the pulse effect that results from the refill action is reduced. The pulses, however, are not completely eliminated and the detector noise resulting from these pulses is probably the most serious disadvantage of the single piston pump. </a:t>
            </a:r>
          </a:p>
        </p:txBody>
      </p:sp>
      <p:sp>
        <p:nvSpPr>
          <p:cNvPr id="17413" name="Rectangle 5"/>
          <p:cNvSpPr>
            <a:spLocks noChangeArrowheads="1"/>
          </p:cNvSpPr>
          <p:nvPr/>
        </p:nvSpPr>
        <p:spPr bwMode="auto">
          <a:xfrm>
            <a:off x="533400" y="1295400"/>
            <a:ext cx="4800600" cy="3694113"/>
          </a:xfrm>
          <a:prstGeom prst="rect">
            <a:avLst/>
          </a:prstGeom>
          <a:noFill/>
          <a:ln w="9525">
            <a:noFill/>
            <a:miter lim="800000"/>
            <a:headEnd/>
            <a:tailEnd/>
          </a:ln>
        </p:spPr>
        <p:txBody>
          <a:bodyPr>
            <a:spAutoFit/>
          </a:bodyPr>
          <a:lstStyle/>
          <a:p>
            <a:r>
              <a:rPr lang="en-US"/>
              <a:t>Most pistons of modern LC pumps are made of synthetic sapphire to reduce wear and extend the working life of the pump. The cylinder is usually made of stainless steel and is attached to two non-return valves in line with the inlet and outlet connections to the pump. The piston is driven by a stainless steel cam which forces the piston into the cylinder expressing the solvent through the exit non-return valve. After reaching the maximum movement, the piston follows the cam and returns as a result of the pressure exerted by the return spring.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Grp="1" noChangeAspect="1" noChangeArrowheads="1"/>
          </p:cNvPicPr>
          <p:nvPr>
            <p:ph idx="1"/>
          </p:nvPr>
        </p:nvPicPr>
        <p:blipFill>
          <a:blip r:embed="rId2"/>
          <a:srcRect/>
          <a:stretch>
            <a:fillRect/>
          </a:stretch>
        </p:blipFill>
        <p:spPr>
          <a:xfrm>
            <a:off x="304800" y="609600"/>
            <a:ext cx="8458200" cy="5394325"/>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3771900"/>
            <a:ext cx="9144000" cy="0"/>
          </a:xfrm>
          <a:prstGeom prst="rect">
            <a:avLst/>
          </a:prstGeom>
          <a:noFill/>
          <a:ln w="12700">
            <a:noFill/>
            <a:miter lim="800000"/>
            <a:headEnd/>
            <a:tailEnd/>
          </a:ln>
          <a:effectLst>
            <a:prstShdw prst="shdw13" dist="53882" dir="13500000">
              <a:srgbClr val="808080"/>
            </a:prstShdw>
          </a:effectLst>
        </p:spPr>
        <p:txBody>
          <a:bodyPr>
            <a:spAutoFit/>
          </a:bodyPr>
          <a:lstStyle/>
          <a:p>
            <a:endParaRPr lang="en-US"/>
          </a:p>
        </p:txBody>
      </p:sp>
      <p:sp>
        <p:nvSpPr>
          <p:cNvPr id="19459" name="Rectangle 3"/>
          <p:cNvSpPr>
            <a:spLocks noChangeArrowheads="1"/>
          </p:cNvSpPr>
          <p:nvPr/>
        </p:nvSpPr>
        <p:spPr bwMode="auto">
          <a:xfrm>
            <a:off x="455613" y="-3771900"/>
            <a:ext cx="8231187" cy="0"/>
          </a:xfrm>
          <a:prstGeom prst="rect">
            <a:avLst/>
          </a:prstGeom>
          <a:noFill/>
          <a:ln w="12700">
            <a:noFill/>
            <a:miter lim="800000"/>
            <a:headEnd/>
            <a:tailEnd/>
          </a:ln>
          <a:effectLst>
            <a:prstShdw prst="shdw13" dist="53882" dir="13500000">
              <a:srgbClr val="808080"/>
            </a:prstShdw>
          </a:effectLst>
        </p:spPr>
        <p:txBody>
          <a:bodyPr>
            <a:spAutoFit/>
          </a:bodyPr>
          <a:lstStyle/>
          <a:p>
            <a:endParaRPr lang="en-US"/>
          </a:p>
        </p:txBody>
      </p:sp>
      <p:pic>
        <p:nvPicPr>
          <p:cNvPr id="19460" name="Picture 4" descr="Ht_03"/>
          <p:cNvPicPr>
            <a:picLocks noChangeAspect="1" noChangeArrowheads="1" noCrop="1"/>
          </p:cNvPicPr>
          <p:nvPr/>
        </p:nvPicPr>
        <p:blipFill>
          <a:blip r:embed="rId2"/>
          <a:srcRect/>
          <a:stretch>
            <a:fillRect/>
          </a:stretch>
        </p:blipFill>
        <p:spPr bwMode="auto">
          <a:xfrm>
            <a:off x="609600" y="2133600"/>
            <a:ext cx="2970213" cy="2895600"/>
          </a:xfrm>
          <a:prstGeom prst="rect">
            <a:avLst/>
          </a:prstGeom>
          <a:noFill/>
          <a:ln w="9525">
            <a:noFill/>
            <a:miter lim="800000"/>
            <a:headEnd/>
            <a:tailEnd/>
          </a:ln>
        </p:spPr>
      </p:pic>
      <p:sp>
        <p:nvSpPr>
          <p:cNvPr id="19461" name="Rectangle 5"/>
          <p:cNvSpPr>
            <a:spLocks noChangeArrowheads="1"/>
          </p:cNvSpPr>
          <p:nvPr/>
        </p:nvSpPr>
        <p:spPr bwMode="auto">
          <a:xfrm>
            <a:off x="2286000" y="381000"/>
            <a:ext cx="4343400" cy="533400"/>
          </a:xfrm>
          <a:prstGeom prst="rect">
            <a:avLst/>
          </a:prstGeom>
          <a:noFill/>
          <a:ln w="9525">
            <a:noFill/>
            <a:miter lim="800000"/>
            <a:headEnd/>
            <a:tailEnd/>
          </a:ln>
        </p:spPr>
        <p:txBody>
          <a:bodyPr lIns="92075" tIns="46038" rIns="92075" bIns="46038" anchor="ctr"/>
          <a:lstStyle/>
          <a:p>
            <a:r>
              <a:rPr lang="en-US" sz="3200" b="1">
                <a:solidFill>
                  <a:srgbClr val="0000FF"/>
                </a:solidFill>
              </a:rPr>
              <a:t>Twin Piston Pump</a:t>
            </a:r>
            <a:endParaRPr lang="en-GB" sz="3200" b="1">
              <a:solidFill>
                <a:srgbClr val="0000FF"/>
              </a:solidFill>
            </a:endParaRPr>
          </a:p>
        </p:txBody>
      </p:sp>
      <p:sp>
        <p:nvSpPr>
          <p:cNvPr id="19462" name="Text Box 6"/>
          <p:cNvSpPr txBox="1">
            <a:spLocks noChangeArrowheads="1"/>
          </p:cNvSpPr>
          <p:nvPr/>
        </p:nvSpPr>
        <p:spPr bwMode="auto">
          <a:xfrm>
            <a:off x="3810000" y="990600"/>
            <a:ext cx="4648200" cy="2308225"/>
          </a:xfrm>
          <a:prstGeom prst="rect">
            <a:avLst/>
          </a:prstGeom>
          <a:noFill/>
          <a:ln w="12700">
            <a:noFill/>
            <a:miter lim="800000"/>
            <a:headEnd/>
            <a:tailEnd/>
          </a:ln>
          <a:effectLst>
            <a:prstShdw prst="shdw13" dist="53882" dir="13500000">
              <a:srgbClr val="808080"/>
            </a:prstShdw>
          </a:effectLst>
        </p:spPr>
        <p:txBody>
          <a:bodyPr>
            <a:spAutoFit/>
          </a:bodyPr>
          <a:lstStyle/>
          <a:p>
            <a:pPr>
              <a:buFont typeface="Wingdings" pitchFamily="2" charset="2"/>
              <a:buNone/>
            </a:pPr>
            <a:r>
              <a:rPr lang="en-GB"/>
              <a:t>The twin piston pumps with shor</a:t>
            </a:r>
            <a:r>
              <a:rPr lang="en-US"/>
              <a:t>t</a:t>
            </a:r>
          </a:p>
          <a:p>
            <a:pPr>
              <a:buFont typeface="Wingdings" pitchFamily="2" charset="2"/>
              <a:buNone/>
            </a:pPr>
            <a:r>
              <a:rPr lang="en-US"/>
              <a:t>    </a:t>
            </a:r>
            <a:r>
              <a:rPr lang="en-GB"/>
              <a:t>stroke are among the most commonly</a:t>
            </a:r>
            <a:endParaRPr lang="en-US"/>
          </a:p>
          <a:p>
            <a:pPr>
              <a:buFont typeface="Wingdings" pitchFamily="2" charset="2"/>
              <a:buNone/>
            </a:pPr>
            <a:r>
              <a:rPr lang="en-US"/>
              <a:t>   </a:t>
            </a:r>
            <a:r>
              <a:rPr lang="en-GB"/>
              <a:t> used pumps for HPLC.</a:t>
            </a:r>
            <a:endParaRPr lang="en-US"/>
          </a:p>
          <a:p>
            <a:pPr>
              <a:buFont typeface="Wingdings" pitchFamily="2" charset="2"/>
              <a:buNone/>
            </a:pPr>
            <a:r>
              <a:rPr lang="en-US"/>
              <a:t> B</a:t>
            </a:r>
            <a:r>
              <a:rPr lang="en-GB"/>
              <a:t>oth pump heads are switched in</a:t>
            </a:r>
            <a:endParaRPr lang="en-US"/>
          </a:p>
          <a:p>
            <a:pPr>
              <a:buFont typeface="Wingdings" pitchFamily="2" charset="2"/>
              <a:buNone/>
            </a:pPr>
            <a:r>
              <a:rPr lang="en-US"/>
              <a:t>    </a:t>
            </a:r>
            <a:r>
              <a:rPr lang="en-GB"/>
              <a:t>series, whereby the piston in the first</a:t>
            </a:r>
            <a:endParaRPr lang="en-US"/>
          </a:p>
          <a:p>
            <a:pPr>
              <a:buFont typeface="Wingdings" pitchFamily="2" charset="2"/>
              <a:buNone/>
            </a:pPr>
            <a:r>
              <a:rPr lang="en-GB"/>
              <a:t> </a:t>
            </a:r>
            <a:r>
              <a:rPr lang="en-US"/>
              <a:t>   </a:t>
            </a:r>
            <a:r>
              <a:rPr lang="en-GB"/>
              <a:t>pump head delivers a specific volume</a:t>
            </a:r>
            <a:endParaRPr lang="en-US"/>
          </a:p>
          <a:p>
            <a:pPr>
              <a:buFont typeface="Wingdings" pitchFamily="2" charset="2"/>
              <a:buNone/>
            </a:pPr>
            <a:r>
              <a:rPr lang="en-GB"/>
              <a:t> </a:t>
            </a:r>
            <a:r>
              <a:rPr lang="en-US"/>
              <a:t>   </a:t>
            </a:r>
            <a:r>
              <a:rPr lang="en-GB"/>
              <a:t>per stroke</a:t>
            </a:r>
            <a:r>
              <a:rPr lang="en-US"/>
              <a:t>. One pump is being filled while     the other is delivering the solvent.</a:t>
            </a:r>
            <a:endParaRPr lang="en-GB"/>
          </a:p>
        </p:txBody>
      </p:sp>
      <p:sp>
        <p:nvSpPr>
          <p:cNvPr id="19463" name="Text Box 7"/>
          <p:cNvSpPr txBox="1">
            <a:spLocks noChangeArrowheads="1"/>
          </p:cNvSpPr>
          <p:nvPr/>
        </p:nvSpPr>
        <p:spPr bwMode="auto">
          <a:xfrm>
            <a:off x="288925" y="3876675"/>
            <a:ext cx="184150" cy="519113"/>
          </a:xfrm>
          <a:prstGeom prst="rect">
            <a:avLst/>
          </a:prstGeom>
          <a:noFill/>
          <a:ln w="12700">
            <a:noFill/>
            <a:miter lim="800000"/>
            <a:headEnd/>
            <a:tailEnd/>
          </a:ln>
          <a:effectLst>
            <a:prstShdw prst="shdw13" dist="53882" dir="13500000">
              <a:srgbClr val="808080"/>
            </a:prstShdw>
          </a:effectLst>
        </p:spPr>
        <p:txBody>
          <a:bodyPr wrap="none">
            <a:spAutoFit/>
          </a:bodyPr>
          <a:lstStyle/>
          <a:p>
            <a:endParaRPr lang="en-US" sz="2800" b="1"/>
          </a:p>
        </p:txBody>
      </p:sp>
      <p:sp>
        <p:nvSpPr>
          <p:cNvPr id="19464" name="Text Box 8"/>
          <p:cNvSpPr txBox="1">
            <a:spLocks noChangeArrowheads="1"/>
          </p:cNvSpPr>
          <p:nvPr/>
        </p:nvSpPr>
        <p:spPr bwMode="auto">
          <a:xfrm>
            <a:off x="3962400" y="3505200"/>
            <a:ext cx="4114800" cy="2862263"/>
          </a:xfrm>
          <a:prstGeom prst="rect">
            <a:avLst/>
          </a:prstGeom>
          <a:noFill/>
          <a:ln w="12700">
            <a:noFill/>
            <a:miter lim="800000"/>
            <a:headEnd/>
            <a:tailEnd/>
          </a:ln>
          <a:effectLst>
            <a:prstShdw prst="shdw13" dist="53882" dir="13500000">
              <a:srgbClr val="808080"/>
            </a:prstShdw>
          </a:effectLst>
        </p:spPr>
        <p:txBody>
          <a:bodyPr>
            <a:spAutoFit/>
          </a:bodyPr>
          <a:lstStyle/>
          <a:p>
            <a:pPr>
              <a:buFont typeface="Wingdings" pitchFamily="2" charset="2"/>
              <a:buNone/>
            </a:pPr>
            <a:r>
              <a:rPr lang="en-GB"/>
              <a:t>An excentric disk presses piston 1 to the right and</a:t>
            </a:r>
            <a:r>
              <a:rPr lang="en-US"/>
              <a:t> </a:t>
            </a:r>
            <a:r>
              <a:rPr lang="en-GB"/>
              <a:t>displaces the solvent. The double ball saphire valves</a:t>
            </a:r>
            <a:r>
              <a:rPr lang="en-US"/>
              <a:t> </a:t>
            </a:r>
            <a:r>
              <a:rPr lang="en-GB"/>
              <a:t>ensure that the solvent stream can flow in only one direction.</a:t>
            </a:r>
          </a:p>
          <a:p>
            <a:pPr>
              <a:buFont typeface="Wingdings" pitchFamily="2" charset="2"/>
              <a:buNone/>
            </a:pPr>
            <a:endParaRPr lang="en-GB"/>
          </a:p>
          <a:p>
            <a:pPr>
              <a:buFont typeface="Wingdings" pitchFamily="2" charset="2"/>
              <a:buNone/>
            </a:pPr>
            <a:r>
              <a:rPr lang="en-GB"/>
              <a:t>The second piston is used to produce a nearly</a:t>
            </a:r>
            <a:r>
              <a:rPr lang="en-US"/>
              <a:t> </a:t>
            </a:r>
            <a:r>
              <a:rPr lang="en-GB"/>
              <a:t>complete pulsation damping</a:t>
            </a:r>
            <a:r>
              <a:rPr lang="en-US"/>
              <a:t>. </a:t>
            </a:r>
            <a:r>
              <a:rPr lang="en-GB"/>
              <a:t>With the twin piston</a:t>
            </a:r>
            <a:r>
              <a:rPr lang="en-US"/>
              <a:t> </a:t>
            </a:r>
            <a:r>
              <a:rPr lang="en-GB"/>
              <a:t>pump, a pressure of 40 MPa is achieved.</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1888</TotalTime>
  <Words>1730</Words>
  <Application>Microsoft Office PowerPoint</Application>
  <PresentationFormat>On-screen Show (4:3)</PresentationFormat>
  <Paragraphs>116</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Franklin Gothic Medium</vt:lpstr>
      <vt:lpstr>Franklin Gothic Book</vt:lpstr>
      <vt:lpstr>Wingdings 2</vt:lpstr>
      <vt:lpstr>Calibri</vt:lpstr>
      <vt:lpstr>Wingdings</vt:lpstr>
      <vt:lpstr>Symbol</vt:lpstr>
      <vt:lpstr>Tahoma</vt:lpstr>
      <vt:lpstr>Times New Roman</vt:lpstr>
      <vt:lpstr>Trek</vt:lpstr>
      <vt:lpstr>High Performance Liquid Chromatography (HPLC)</vt:lpstr>
      <vt:lpstr>Isocratic versus Gradient Elution</vt:lpstr>
      <vt:lpstr>Mobile phase delivery system</vt:lpstr>
      <vt:lpstr>Slide 4</vt:lpstr>
      <vt:lpstr>Slide 5</vt:lpstr>
      <vt:lpstr>Slide 6</vt:lpstr>
      <vt:lpstr>Slide 7</vt:lpstr>
      <vt:lpstr>Slide 8</vt:lpstr>
      <vt:lpstr>Slide 9</vt:lpstr>
      <vt:lpstr>Slide 10</vt:lpstr>
      <vt:lpstr>Reciprocating Piston pumps</vt:lpstr>
      <vt:lpstr>Reciprocating Pump</vt:lpstr>
      <vt:lpstr>Syringe type pumps</vt:lpstr>
      <vt:lpstr>Slide 14</vt:lpstr>
      <vt:lpstr>Slide 15</vt:lpstr>
      <vt:lpstr>Pulse dampers</vt:lpstr>
      <vt:lpstr>Sample introduction</vt:lpstr>
      <vt:lpstr>HPLC - Injector</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133</cp:revision>
  <cp:lastPrinted>1601-01-01T00:00:00Z</cp:lastPrinted>
  <dcterms:created xsi:type="dcterms:W3CDTF">1601-01-01T00:00:00Z</dcterms:created>
  <dcterms:modified xsi:type="dcterms:W3CDTF">2021-12-12T16:01:38Z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