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7"/>
  </p:notesMasterIdLst>
  <p:handoutMasterIdLst>
    <p:handoutMasterId r:id="rId18"/>
  </p:handoutMasterIdLst>
  <p:sldIdLst>
    <p:sldId id="302" r:id="rId2"/>
    <p:sldId id="288" r:id="rId3"/>
    <p:sldId id="345" r:id="rId4"/>
    <p:sldId id="347" r:id="rId5"/>
    <p:sldId id="349" r:id="rId6"/>
    <p:sldId id="292" r:id="rId7"/>
    <p:sldId id="291" r:id="rId8"/>
    <p:sldId id="289" r:id="rId9"/>
    <p:sldId id="290" r:id="rId10"/>
    <p:sldId id="293" r:id="rId11"/>
    <p:sldId id="294" r:id="rId12"/>
    <p:sldId id="295" r:id="rId13"/>
    <p:sldId id="296" r:id="rId14"/>
    <p:sldId id="298" r:id="rId15"/>
    <p:sldId id="299"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12" autoAdjust="0"/>
    <p:restoredTop sz="94624" autoAdjust="0"/>
  </p:normalViewPr>
  <p:slideViewPr>
    <p:cSldViewPr>
      <p:cViewPr>
        <p:scale>
          <a:sx n="70" d="100"/>
          <a:sy n="70" d="100"/>
        </p:scale>
        <p:origin x="-1230" y="6"/>
      </p:cViewPr>
      <p:guideLst>
        <p:guide orient="horz" pos="2160"/>
        <p:guide pos="2880"/>
      </p:guideLst>
    </p:cSldViewPr>
  </p:slideViewPr>
  <p:outlineViewPr>
    <p:cViewPr>
      <p:scale>
        <a:sx n="33" d="100"/>
        <a:sy n="33" d="100"/>
      </p:scale>
      <p:origin x="0" y="9966"/>
    </p:cViewPr>
  </p:outlineViewPr>
  <p:notesTextViewPr>
    <p:cViewPr>
      <p:scale>
        <a:sx n="100" d="100"/>
        <a:sy n="100" d="100"/>
      </p:scale>
      <p:origin x="0" y="0"/>
    </p:cViewPr>
  </p:notesTextViewPr>
  <p:sorterViewPr>
    <p:cViewPr>
      <p:scale>
        <a:sx n="66" d="100"/>
        <a:sy n="66" d="100"/>
      </p:scale>
      <p:origin x="0" y="14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53DC04A-3A8F-4E88-A1DF-D17B09DB90D2}" type="datetimeFigureOut">
              <a:rPr lang="en-US"/>
              <a:pPr>
                <a:defRPr/>
              </a:pPr>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0E1133C-752E-4668-9BE4-C46903D19D8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9E3649F-63E6-4957-AC53-B15B8A395C01}" type="datetimeFigureOut">
              <a:rPr lang="en-US"/>
              <a:pPr>
                <a:defRPr/>
              </a:pPr>
              <a:t>12/12/2021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F0AA783-0F87-43A6-963A-0795550FA2E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87E80766-D982-4B69-9AA5-6D8B7941AD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A1ED9CF-74B6-4D21-90FA-EF7E305B543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04C4C2-F094-4497-96AE-A839FB5F82F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4ABC9A95-4CA6-4F11-828B-B3C4680D39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073B01AA-019C-4103-803A-09701ACC6B1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62CE4413-71C9-4FE6-AC38-2DCCDFFDE6D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8B42E070-2249-4057-80D8-F87CAC8EE4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867B5BA-E474-4544-9DD0-03D664CDDA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B0D6194E-38FB-47AA-B4E8-8A0ED9A18B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DE3516F-70D7-4348-8B9F-196F6E81CA4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60580D7F-5C12-4CF8-8138-BAD903F4E3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4101"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5B40D060-9452-466E-A14F-3BB53D4CE619}"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77" r:id="rId4"/>
    <p:sldLayoutId id="2147484383" r:id="rId5"/>
    <p:sldLayoutId id="2147484378" r:id="rId6"/>
    <p:sldLayoutId id="2147484384" r:id="rId7"/>
    <p:sldLayoutId id="2147484385" r:id="rId8"/>
    <p:sldLayoutId id="2147484386" r:id="rId9"/>
    <p:sldLayoutId id="2147484379" r:id="rId10"/>
    <p:sldLayoutId id="2147484387"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838200"/>
          </a:xfrm>
        </p:spPr>
        <p:txBody>
          <a:bodyPr>
            <a:normAutofit fontScale="90000"/>
          </a:bodyPr>
          <a:lstStyle/>
          <a:p>
            <a:pPr eaLnBrk="1" fontAlgn="auto" hangingPunct="1">
              <a:spcAft>
                <a:spcPts val="0"/>
              </a:spcAft>
              <a:defRPr/>
            </a:pPr>
            <a:r>
              <a:rPr kumimoji="1" lang="en-US" sz="4000" dirty="0" smtClean="0"/>
              <a:t>High Performance Liquid Chromatography (HPLC)</a:t>
            </a:r>
            <a:endParaRPr kumimoji="1" lang="en-US" dirty="0" smtClean="0"/>
          </a:p>
        </p:txBody>
      </p:sp>
      <p:sp>
        <p:nvSpPr>
          <p:cNvPr id="13315" name="Rectangle 3"/>
          <p:cNvSpPr>
            <a:spLocks noGrp="1" noChangeArrowheads="1"/>
          </p:cNvSpPr>
          <p:nvPr>
            <p:ph idx="1"/>
          </p:nvPr>
        </p:nvSpPr>
        <p:spPr>
          <a:xfrm>
            <a:off x="0" y="1143000"/>
            <a:ext cx="8991600" cy="4937125"/>
          </a:xfrm>
        </p:spPr>
        <p:txBody>
          <a:bodyPr/>
          <a:lstStyle/>
          <a:p>
            <a:pPr eaLnBrk="1" hangingPunct="1"/>
            <a:r>
              <a:rPr kumimoji="1" lang="en-US" sz="2600" b="1" smtClean="0"/>
              <a:t>What is HPLC?</a:t>
            </a:r>
          </a:p>
          <a:p>
            <a:pPr eaLnBrk="1" hangingPunct="1"/>
            <a:r>
              <a:rPr kumimoji="1" lang="en-US" sz="2600" b="1" smtClean="0"/>
              <a:t>Types of Separations</a:t>
            </a:r>
          </a:p>
          <a:p>
            <a:pPr eaLnBrk="1" hangingPunct="1"/>
            <a:r>
              <a:rPr kumimoji="1" lang="en-US" sz="2600" b="1" smtClean="0"/>
              <a:t>Columns and Stationary Phases</a:t>
            </a:r>
          </a:p>
          <a:p>
            <a:pPr eaLnBrk="1" hangingPunct="1"/>
            <a:r>
              <a:rPr kumimoji="1" lang="en-US" sz="2600" b="1" smtClean="0"/>
              <a:t>Mobile Phases and Their Role in Separations</a:t>
            </a:r>
          </a:p>
          <a:p>
            <a:pPr eaLnBrk="1" hangingPunct="1"/>
            <a:r>
              <a:rPr kumimoji="1" lang="en-US" sz="2600" b="1" smtClean="0"/>
              <a:t>Injection in HPLC</a:t>
            </a:r>
          </a:p>
          <a:p>
            <a:pPr eaLnBrk="1" hangingPunct="1"/>
            <a:r>
              <a:rPr kumimoji="1" lang="en-US" sz="2600" b="1" smtClean="0"/>
              <a:t>Detection in HPLC</a:t>
            </a:r>
          </a:p>
          <a:p>
            <a:pPr eaLnBrk="1" hangingPunct="1"/>
            <a:r>
              <a:rPr kumimoji="1" lang="en-US" sz="2600" b="1" smtClean="0"/>
              <a:t>Variations on Traditional HPLC</a:t>
            </a:r>
          </a:p>
          <a:p>
            <a:pPr lvl="1" eaLnBrk="1" hangingPunct="1"/>
            <a:r>
              <a:rPr kumimoji="1" lang="en-US" sz="2600" b="1" smtClean="0"/>
              <a:t>Ion Chromatography</a:t>
            </a:r>
          </a:p>
          <a:p>
            <a:pPr lvl="1" eaLnBrk="1" hangingPunct="1"/>
            <a:r>
              <a:rPr kumimoji="1" lang="en-US" sz="2600" b="1" smtClean="0"/>
              <a:t>Size Exclusion Chromatography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a:xfrm>
            <a:off x="457200" y="274638"/>
            <a:ext cx="7620000" cy="411162"/>
          </a:xfrm>
        </p:spPr>
        <p:txBody>
          <a:bodyPr>
            <a:normAutofit fontScale="90000"/>
          </a:bodyPr>
          <a:lstStyle/>
          <a:p>
            <a:pPr eaLnBrk="1" fontAlgn="auto" hangingPunct="1">
              <a:spcAft>
                <a:spcPts val="0"/>
              </a:spcAft>
              <a:defRPr/>
            </a:pPr>
            <a:r>
              <a:rPr lang="en-US" sz="4000" smtClean="0"/>
              <a:t>Diode-array detectors</a:t>
            </a:r>
          </a:p>
        </p:txBody>
      </p:sp>
      <p:sp>
        <p:nvSpPr>
          <p:cNvPr id="19459" name="Rectangle 5"/>
          <p:cNvSpPr>
            <a:spLocks noGrp="1" noChangeArrowheads="1"/>
          </p:cNvSpPr>
          <p:nvPr>
            <p:ph idx="1"/>
          </p:nvPr>
        </p:nvSpPr>
        <p:spPr>
          <a:xfrm>
            <a:off x="457200" y="762000"/>
            <a:ext cx="8458200" cy="5943600"/>
          </a:xfrm>
        </p:spPr>
        <p:txBody>
          <a:bodyPr/>
          <a:lstStyle/>
          <a:p>
            <a:pPr eaLnBrk="1" hangingPunct="1">
              <a:lnSpc>
                <a:spcPct val="80000"/>
              </a:lnSpc>
            </a:pPr>
            <a:r>
              <a:rPr lang="en-US" sz="1800" smtClean="0"/>
              <a:t>As already mentioned, a special feature of some variable wavelength UV detectors is the ability to perform spectroscopic scanning and precise absorbance readings at a variety of wavelengths while the peak is passing though the flow cell. Diode array adds a new dimension of analytical capability to liquid chromatography because it permits qualitative information to be obtained beyond simple identification by retention time.</a:t>
            </a:r>
          </a:p>
          <a:p>
            <a:pPr eaLnBrk="1" hangingPunct="1">
              <a:lnSpc>
                <a:spcPct val="80000"/>
              </a:lnSpc>
            </a:pPr>
            <a:r>
              <a:rPr lang="en-US" sz="1800" smtClean="0"/>
              <a:t>There are two major advantages of diode array detection. </a:t>
            </a:r>
            <a:r>
              <a:rPr lang="en-US" sz="1800" smtClean="0">
                <a:solidFill>
                  <a:srgbClr val="FF0000"/>
                </a:solidFill>
              </a:rPr>
              <a:t>In the first, it allows for the best wavelength(s) to be selected for actual analysis. This is particularly important when no information is available on molar absorptivities at different wavelengths.</a:t>
            </a:r>
          </a:p>
          <a:p>
            <a:pPr eaLnBrk="1" hangingPunct="1">
              <a:lnSpc>
                <a:spcPct val="80000"/>
              </a:lnSpc>
            </a:pPr>
            <a:r>
              <a:rPr lang="en-US" sz="1800" smtClean="0"/>
              <a:t>The second major advantage is related to the </a:t>
            </a:r>
            <a:r>
              <a:rPr lang="en-US" sz="1800" smtClean="0">
                <a:solidFill>
                  <a:srgbClr val="FF0000"/>
                </a:solidFill>
              </a:rPr>
              <a:t>problem of peak purity</a:t>
            </a:r>
            <a:r>
              <a:rPr lang="en-US" sz="1800" smtClean="0"/>
              <a:t>. Often, the peak shape in itself does not reveal that it actually corresponds to two (or even more) components. </a:t>
            </a:r>
            <a:r>
              <a:rPr lang="en-US" sz="1800" smtClean="0">
                <a:solidFill>
                  <a:srgbClr val="FF0000"/>
                </a:solidFill>
              </a:rPr>
              <a:t>In such a case, absorbance rationing at several wavelengths is particularly helpful in deciding whether the peak represents a single compound or, is in fact, a composite peak.</a:t>
            </a:r>
          </a:p>
          <a:p>
            <a:pPr eaLnBrk="1" hangingPunct="1">
              <a:lnSpc>
                <a:spcPct val="80000"/>
              </a:lnSpc>
            </a:pPr>
            <a:r>
              <a:rPr lang="en-US" sz="1800" smtClean="0"/>
              <a:t>In absorbance rationing, the absorbance is measured at two or more wavelengths and ratios are calculated for two selected wavelengths. Simultaneous measurement at several wavelengths allows one to calculate the absorbance ratio. Evaluation can be carried out in two ways:</a:t>
            </a:r>
          </a:p>
          <a:p>
            <a:pPr eaLnBrk="1" hangingPunct="1">
              <a:lnSpc>
                <a:spcPct val="80000"/>
              </a:lnSpc>
            </a:pPr>
            <a:r>
              <a:rPr lang="en-US" sz="1800" smtClean="0"/>
              <a:t>In the first case, the ratios at chosen wavelength are continuously monitored during the analysis: if the compound under the peak is pure, the response will be a square wave function (rectangle),. If the response is not rectangle, the peak is not pure.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uv_darr"/>
          <p:cNvPicPr>
            <a:picLocks noGrp="1" noChangeAspect="1" noChangeArrowheads="1"/>
          </p:cNvPicPr>
          <p:nvPr>
            <p:ph idx="1"/>
          </p:nvPr>
        </p:nvPicPr>
        <p:blipFill>
          <a:blip r:embed="rId2"/>
          <a:srcRect/>
          <a:stretch>
            <a:fillRect/>
          </a:stretch>
        </p:blipFill>
        <p:spPr>
          <a:xfrm>
            <a:off x="2362200" y="1447800"/>
            <a:ext cx="4244975" cy="510540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a:xfrm>
            <a:off x="457200" y="274638"/>
            <a:ext cx="7772400" cy="715962"/>
          </a:xfrm>
        </p:spPr>
        <p:txBody>
          <a:bodyPr/>
          <a:lstStyle/>
          <a:p>
            <a:pPr eaLnBrk="1" fontAlgn="auto" hangingPunct="1">
              <a:spcAft>
                <a:spcPts val="0"/>
              </a:spcAft>
              <a:defRPr/>
            </a:pPr>
            <a:r>
              <a:rPr kumimoji="1" lang="en-US" sz="4000" smtClean="0"/>
              <a:t>Refractive Index Detector	</a:t>
            </a:r>
          </a:p>
        </p:txBody>
      </p:sp>
      <p:sp>
        <p:nvSpPr>
          <p:cNvPr id="21507" name="Rectangle 5"/>
          <p:cNvSpPr>
            <a:spLocks noGrp="1" noChangeArrowheads="1"/>
          </p:cNvSpPr>
          <p:nvPr>
            <p:ph idx="1"/>
          </p:nvPr>
        </p:nvSpPr>
        <p:spPr>
          <a:xfrm>
            <a:off x="457200" y="990600"/>
            <a:ext cx="8229600" cy="4525963"/>
          </a:xfrm>
        </p:spPr>
        <p:txBody>
          <a:bodyPr/>
          <a:lstStyle/>
          <a:p>
            <a:pPr eaLnBrk="1" hangingPunct="1"/>
            <a:r>
              <a:rPr kumimoji="1" lang="en-US" sz="2400" b="1" smtClean="0"/>
              <a:t>One of a very few Universal HPLC detectors. Non-destructive</a:t>
            </a:r>
          </a:p>
          <a:p>
            <a:pPr eaLnBrk="1" hangingPunct="1"/>
            <a:r>
              <a:rPr kumimoji="1" lang="en-US" sz="2400" b="1" smtClean="0"/>
              <a:t>Responds to analytes changing the RI of the mobile phase</a:t>
            </a:r>
          </a:p>
          <a:p>
            <a:pPr lvl="1" eaLnBrk="1" hangingPunct="1"/>
            <a:r>
              <a:rPr kumimoji="1" lang="en-US" sz="2400" b="1" smtClean="0"/>
              <a:t>requires a separate reference flow of mobile phase</a:t>
            </a:r>
          </a:p>
          <a:p>
            <a:pPr eaLnBrk="1" hangingPunct="1"/>
            <a:r>
              <a:rPr kumimoji="1" lang="en-US" sz="2400" b="1" smtClean="0"/>
              <a:t>Extremely temperature sensitive, usually heated</a:t>
            </a:r>
          </a:p>
          <a:p>
            <a:pPr lvl="1" eaLnBrk="1" hangingPunct="1"/>
            <a:r>
              <a:rPr kumimoji="1" lang="en-US" sz="2400" b="1" smtClean="0"/>
              <a:t>sensitive to temp changes of +/- 0.001 °C</a:t>
            </a:r>
          </a:p>
          <a:p>
            <a:pPr eaLnBrk="1" hangingPunct="1"/>
            <a:r>
              <a:rPr kumimoji="1" lang="en-US" sz="2400" b="1" smtClean="0"/>
              <a:t>No longer really widely used</a:t>
            </a:r>
          </a:p>
          <a:p>
            <a:pPr lvl="1" eaLnBrk="1" hangingPunct="1"/>
            <a:r>
              <a:rPr kumimoji="1" lang="en-US" sz="2400" b="1" smtClean="0"/>
              <a:t>Absorbance detectors are relatively cheap.</a:t>
            </a:r>
          </a:p>
          <a:p>
            <a:pPr eaLnBrk="1" hangingPunct="1"/>
            <a:r>
              <a:rPr kumimoji="1" lang="en-US" sz="2400" b="1" smtClean="0"/>
              <a:t>Useful for process work, on-line monitoring, etc.</a:t>
            </a:r>
            <a:endParaRPr kumimoji="1" lang="en-US" sz="2400" smtClean="0"/>
          </a:p>
          <a:p>
            <a:pPr eaLnBrk="1" hangingPunct="1"/>
            <a:endParaRPr kumimoji="1" lang="en-US" sz="2400" smtClean="0"/>
          </a:p>
          <a:p>
            <a:pPr eaLnBrk="1" hangingPunct="1">
              <a:lnSpc>
                <a:spcPct val="90000"/>
              </a:lnSpc>
            </a:pPr>
            <a:endParaRPr kumimoji="1" 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fontAlgn="auto" hangingPunct="1">
              <a:spcAft>
                <a:spcPts val="0"/>
              </a:spcAft>
              <a:defRPr/>
            </a:pPr>
            <a:r>
              <a:rPr kumimoji="1" lang="en-US" smtClean="0"/>
              <a:t>Refractive Index Detector</a:t>
            </a:r>
          </a:p>
        </p:txBody>
      </p:sp>
      <p:pic>
        <p:nvPicPr>
          <p:cNvPr id="22531" name="Picture 4"/>
          <p:cNvPicPr>
            <a:picLocks noGrp="1" noChangeAspect="1" noChangeArrowheads="1"/>
          </p:cNvPicPr>
          <p:nvPr>
            <p:ph idx="1"/>
          </p:nvPr>
        </p:nvPicPr>
        <p:blipFill>
          <a:blip r:embed="rId2"/>
          <a:srcRect/>
          <a:stretch>
            <a:fillRect/>
          </a:stretch>
        </p:blipFill>
        <p:spPr>
          <a:xfrm>
            <a:off x="1189038" y="1554163"/>
            <a:ext cx="6918325" cy="4525962"/>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a:xfrm>
            <a:off x="457200" y="274638"/>
            <a:ext cx="8077200" cy="639762"/>
          </a:xfrm>
        </p:spPr>
        <p:txBody>
          <a:bodyPr>
            <a:normAutofit fontScale="90000"/>
          </a:bodyPr>
          <a:lstStyle/>
          <a:p>
            <a:pPr eaLnBrk="1" fontAlgn="auto" hangingPunct="1">
              <a:spcAft>
                <a:spcPts val="0"/>
              </a:spcAft>
              <a:defRPr/>
            </a:pPr>
            <a:r>
              <a:rPr kumimoji="1" lang="en-US" sz="2800" smtClean="0"/>
              <a:t>ELSD (Evaporative Light Scattering Detector)</a:t>
            </a:r>
          </a:p>
        </p:txBody>
      </p:sp>
      <p:sp>
        <p:nvSpPr>
          <p:cNvPr id="23555" name="Rectangle 5"/>
          <p:cNvSpPr>
            <a:spLocks noGrp="1" noChangeArrowheads="1"/>
          </p:cNvSpPr>
          <p:nvPr>
            <p:ph idx="1"/>
          </p:nvPr>
        </p:nvSpPr>
        <p:spPr>
          <a:xfrm>
            <a:off x="457200" y="990600"/>
            <a:ext cx="8229600" cy="5135563"/>
          </a:xfrm>
        </p:spPr>
        <p:txBody>
          <a:bodyPr/>
          <a:lstStyle/>
          <a:p>
            <a:pPr eaLnBrk="1" hangingPunct="1">
              <a:lnSpc>
                <a:spcPct val="80000"/>
              </a:lnSpc>
            </a:pPr>
            <a:r>
              <a:rPr kumimoji="1" lang="en-US" sz="2400" b="1" smtClean="0"/>
              <a:t>Universal, destructive</a:t>
            </a:r>
          </a:p>
          <a:p>
            <a:pPr eaLnBrk="1" hangingPunct="1">
              <a:lnSpc>
                <a:spcPct val="80000"/>
              </a:lnSpc>
            </a:pPr>
            <a:r>
              <a:rPr kumimoji="1" lang="en-US" sz="2400" b="1" smtClean="0"/>
              <a:t>Useful for very large molecules, and a wide linear range</a:t>
            </a:r>
          </a:p>
          <a:p>
            <a:pPr eaLnBrk="1" hangingPunct="1">
              <a:lnSpc>
                <a:spcPct val="80000"/>
              </a:lnSpc>
            </a:pPr>
            <a:r>
              <a:rPr kumimoji="1" lang="en-US" sz="2400" b="1" smtClean="0"/>
              <a:t>Analytes are de-solvated in the detector</a:t>
            </a:r>
          </a:p>
          <a:p>
            <a:pPr eaLnBrk="1" hangingPunct="1">
              <a:lnSpc>
                <a:spcPct val="80000"/>
              </a:lnSpc>
            </a:pPr>
            <a:r>
              <a:rPr kumimoji="1" lang="en-US" sz="2400" b="1" smtClean="0"/>
              <a:t>Molecules pass through what is essentially a large cuvette for a UV-VIS instrument</a:t>
            </a:r>
          </a:p>
          <a:p>
            <a:pPr eaLnBrk="1" hangingPunct="1">
              <a:lnSpc>
                <a:spcPct val="80000"/>
              </a:lnSpc>
            </a:pPr>
            <a:r>
              <a:rPr kumimoji="1" lang="en-US" sz="2400" b="1" smtClean="0"/>
              <a:t>The reduction in light intensity detected (due to scattering by the analytes) is measured</a:t>
            </a:r>
          </a:p>
          <a:p>
            <a:pPr eaLnBrk="1" hangingPunct="1">
              <a:lnSpc>
                <a:spcPct val="80000"/>
              </a:lnSpc>
            </a:pPr>
            <a:r>
              <a:rPr kumimoji="1" lang="en-US" sz="2400" b="1" smtClean="0"/>
              <a:t>The larger and more concentrated a particular molecule is, the greater the scattering. The scattered light is detected by a silicone photodiode located at a 90º angle from the laser. The photodiode produces a signal which is sent to the analog outputs for collection. A light trap is located 180º from the laser to collect any light not scattered by particles in the aerosol stream.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Grp="1" noChangeAspect="1" noChangeArrowheads="1"/>
          </p:cNvPicPr>
          <p:nvPr>
            <p:ph idx="1"/>
          </p:nvPr>
        </p:nvPicPr>
        <p:blipFill>
          <a:blip r:embed="rId2"/>
          <a:srcRect/>
          <a:stretch>
            <a:fillRect/>
          </a:stretch>
        </p:blipFill>
        <p:spPr>
          <a:xfrm>
            <a:off x="1828800" y="304800"/>
            <a:ext cx="5219700" cy="6126163"/>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7010400" cy="715962"/>
          </a:xfrm>
        </p:spPr>
        <p:txBody>
          <a:bodyPr/>
          <a:lstStyle/>
          <a:p>
            <a:pPr eaLnBrk="1" fontAlgn="auto" hangingPunct="1">
              <a:spcAft>
                <a:spcPts val="0"/>
              </a:spcAft>
              <a:defRPr/>
            </a:pPr>
            <a:r>
              <a:rPr lang="en-US" sz="4000" smtClean="0"/>
              <a:t>Detectors</a:t>
            </a:r>
          </a:p>
        </p:txBody>
      </p:sp>
      <p:sp>
        <p:nvSpPr>
          <p:cNvPr id="14339" name="Rectangle 4"/>
          <p:cNvSpPr>
            <a:spLocks noGrp="1" noChangeArrowheads="1"/>
          </p:cNvSpPr>
          <p:nvPr>
            <p:ph idx="1"/>
          </p:nvPr>
        </p:nvSpPr>
        <p:spPr>
          <a:xfrm>
            <a:off x="533400" y="990600"/>
            <a:ext cx="8229600" cy="5410200"/>
          </a:xfrm>
        </p:spPr>
        <p:txBody>
          <a:bodyPr/>
          <a:lstStyle/>
          <a:p>
            <a:pPr eaLnBrk="1" hangingPunct="1"/>
            <a:r>
              <a:rPr kumimoji="1" lang="en-US" sz="2000" b="1" smtClean="0"/>
              <a:t>Numerous Types </a:t>
            </a:r>
          </a:p>
          <a:p>
            <a:pPr eaLnBrk="1" hangingPunct="1"/>
            <a:r>
              <a:rPr kumimoji="1" lang="en-US" sz="2000" b="1" smtClean="0"/>
              <a:t>Original HPLC Detectors were common laboratory instruments such as spectrophotometers, etc.</a:t>
            </a:r>
          </a:p>
          <a:p>
            <a:pPr eaLnBrk="1" hangingPunct="1"/>
            <a:r>
              <a:rPr kumimoji="1" lang="en-US" sz="2000" b="1" smtClean="0"/>
              <a:t>Must be solvent -compatible, stable, etc.</a:t>
            </a:r>
          </a:p>
          <a:p>
            <a:pPr eaLnBrk="1" hangingPunct="1"/>
            <a:r>
              <a:rPr kumimoji="1" lang="en-US" sz="2000" b="1" smtClean="0"/>
              <a:t>Universal</a:t>
            </a:r>
          </a:p>
          <a:p>
            <a:pPr lvl="1" eaLnBrk="1" hangingPunct="1"/>
            <a:r>
              <a:rPr kumimoji="1" lang="en-US" sz="2000" b="1" smtClean="0"/>
              <a:t>respond to all analytes</a:t>
            </a:r>
          </a:p>
          <a:p>
            <a:pPr eaLnBrk="1" hangingPunct="1"/>
            <a:r>
              <a:rPr kumimoji="1" lang="en-US" sz="2000" b="1" smtClean="0"/>
              <a:t>Analyte Specific</a:t>
            </a:r>
          </a:p>
          <a:p>
            <a:pPr lvl="1" eaLnBrk="1" hangingPunct="1"/>
            <a:r>
              <a:rPr kumimoji="1" lang="en-US" sz="2000" b="1" smtClean="0"/>
              <a:t>respond to specific properties of analytes</a:t>
            </a:r>
          </a:p>
          <a:p>
            <a:pPr eaLnBrk="1" hangingPunct="1"/>
            <a:r>
              <a:rPr kumimoji="1" lang="en-US" sz="2000" b="1" smtClean="0"/>
              <a:t>Non-destructive</a:t>
            </a:r>
          </a:p>
          <a:p>
            <a:pPr lvl="1" eaLnBrk="1" hangingPunct="1"/>
            <a:r>
              <a:rPr kumimoji="1" lang="en-US" sz="2000" b="1" smtClean="0"/>
              <a:t>most</a:t>
            </a:r>
          </a:p>
          <a:p>
            <a:pPr eaLnBrk="1" hangingPunct="1"/>
            <a:r>
              <a:rPr kumimoji="1" lang="en-US" sz="2000" b="1" smtClean="0"/>
              <a:t>Destructive</a:t>
            </a:r>
          </a:p>
          <a:p>
            <a:pPr lvl="1" eaLnBrk="1" hangingPunct="1"/>
            <a:r>
              <a:rPr kumimoji="1" lang="en-US" sz="2000" b="1" smtClean="0"/>
              <a:t>ELSD, MS and a few others.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ChangeArrowheads="1"/>
          </p:cNvSpPr>
          <p:nvPr/>
        </p:nvSpPr>
        <p:spPr bwMode="auto">
          <a:xfrm>
            <a:off x="1490663" y="2443163"/>
            <a:ext cx="9144000" cy="0"/>
          </a:xfrm>
          <a:prstGeom prst="rect">
            <a:avLst/>
          </a:prstGeom>
          <a:noFill/>
          <a:ln w="9525">
            <a:noFill/>
            <a:miter lim="800000"/>
            <a:headEnd/>
            <a:tailEnd/>
          </a:ln>
        </p:spPr>
        <p:txBody>
          <a:bodyPr>
            <a:spAutoFit/>
          </a:bodyPr>
          <a:lstStyle/>
          <a:p>
            <a:endParaRPr lang="en-IN"/>
          </a:p>
        </p:txBody>
      </p:sp>
      <p:graphicFrame>
        <p:nvGraphicFramePr>
          <p:cNvPr id="1026" name="Object 3"/>
          <p:cNvGraphicFramePr>
            <a:graphicFrameLocks noChangeAspect="1"/>
          </p:cNvGraphicFramePr>
          <p:nvPr/>
        </p:nvGraphicFramePr>
        <p:xfrm>
          <a:off x="457200" y="1219200"/>
          <a:ext cx="3962400" cy="1143000"/>
        </p:xfrm>
        <a:graphic>
          <a:graphicData uri="http://schemas.openxmlformats.org/presentationml/2006/ole">
            <p:oleObj spid="_x0000_s1026" r:id="rId3" imgW="6647619" imgH="2133898" progId="Paint.Picture">
              <p:embed/>
            </p:oleObj>
          </a:graphicData>
        </a:graphic>
      </p:graphicFrame>
      <p:sp>
        <p:nvSpPr>
          <p:cNvPr id="1031" name="Rectangle 4"/>
          <p:cNvSpPr>
            <a:spLocks noChangeArrowheads="1"/>
          </p:cNvSpPr>
          <p:nvPr/>
        </p:nvSpPr>
        <p:spPr bwMode="auto">
          <a:xfrm>
            <a:off x="1490663" y="2447925"/>
            <a:ext cx="9144000" cy="0"/>
          </a:xfrm>
          <a:prstGeom prst="rect">
            <a:avLst/>
          </a:prstGeom>
          <a:noFill/>
          <a:ln w="9525">
            <a:noFill/>
            <a:miter lim="800000"/>
            <a:headEnd/>
            <a:tailEnd/>
          </a:ln>
        </p:spPr>
        <p:txBody>
          <a:bodyPr>
            <a:spAutoFit/>
          </a:bodyPr>
          <a:lstStyle/>
          <a:p>
            <a:endParaRPr lang="en-IN"/>
          </a:p>
        </p:txBody>
      </p:sp>
      <p:graphicFrame>
        <p:nvGraphicFramePr>
          <p:cNvPr id="1027" name="Object 5"/>
          <p:cNvGraphicFramePr>
            <a:graphicFrameLocks noChangeAspect="1"/>
          </p:cNvGraphicFramePr>
          <p:nvPr/>
        </p:nvGraphicFramePr>
        <p:xfrm>
          <a:off x="457200" y="2590800"/>
          <a:ext cx="3962400" cy="1143000"/>
        </p:xfrm>
        <a:graphic>
          <a:graphicData uri="http://schemas.openxmlformats.org/presentationml/2006/ole">
            <p:oleObj spid="_x0000_s1027" r:id="rId4" imgW="6668431" imgH="2123810" progId="Paint.Picture">
              <p:embed/>
            </p:oleObj>
          </a:graphicData>
        </a:graphic>
      </p:graphicFrame>
      <p:sp>
        <p:nvSpPr>
          <p:cNvPr id="1032" name="Rectangle 6"/>
          <p:cNvSpPr>
            <a:spLocks noChangeArrowheads="1"/>
          </p:cNvSpPr>
          <p:nvPr/>
        </p:nvSpPr>
        <p:spPr bwMode="auto">
          <a:xfrm>
            <a:off x="1495425" y="2424113"/>
            <a:ext cx="9144000" cy="0"/>
          </a:xfrm>
          <a:prstGeom prst="rect">
            <a:avLst/>
          </a:prstGeom>
          <a:noFill/>
          <a:ln w="9525">
            <a:noFill/>
            <a:miter lim="800000"/>
            <a:headEnd/>
            <a:tailEnd/>
          </a:ln>
        </p:spPr>
        <p:txBody>
          <a:bodyPr>
            <a:spAutoFit/>
          </a:bodyPr>
          <a:lstStyle/>
          <a:p>
            <a:endParaRPr lang="en-IN"/>
          </a:p>
        </p:txBody>
      </p:sp>
      <p:graphicFrame>
        <p:nvGraphicFramePr>
          <p:cNvPr id="1028" name="Object 7"/>
          <p:cNvGraphicFramePr>
            <a:graphicFrameLocks noChangeAspect="1"/>
          </p:cNvGraphicFramePr>
          <p:nvPr/>
        </p:nvGraphicFramePr>
        <p:xfrm>
          <a:off x="457200" y="3886200"/>
          <a:ext cx="3962400" cy="1219200"/>
        </p:xfrm>
        <a:graphic>
          <a:graphicData uri="http://schemas.openxmlformats.org/presentationml/2006/ole">
            <p:oleObj spid="_x0000_s1028" r:id="rId5" imgW="6542857" imgH="2133898" progId="Paint.Picture">
              <p:embed/>
            </p:oleObj>
          </a:graphicData>
        </a:graphic>
      </p:graphicFrame>
      <p:sp>
        <p:nvSpPr>
          <p:cNvPr id="1033" name="Rectangle 8"/>
          <p:cNvSpPr>
            <a:spLocks noChangeArrowheads="1"/>
          </p:cNvSpPr>
          <p:nvPr/>
        </p:nvSpPr>
        <p:spPr bwMode="auto">
          <a:xfrm>
            <a:off x="1490663" y="2433638"/>
            <a:ext cx="9144000" cy="0"/>
          </a:xfrm>
          <a:prstGeom prst="rect">
            <a:avLst/>
          </a:prstGeom>
          <a:noFill/>
          <a:ln w="9525">
            <a:noFill/>
            <a:miter lim="800000"/>
            <a:headEnd/>
            <a:tailEnd/>
          </a:ln>
        </p:spPr>
        <p:txBody>
          <a:bodyPr>
            <a:spAutoFit/>
          </a:bodyPr>
          <a:lstStyle/>
          <a:p>
            <a:endParaRPr lang="en-IN"/>
          </a:p>
        </p:txBody>
      </p:sp>
      <p:graphicFrame>
        <p:nvGraphicFramePr>
          <p:cNvPr id="1029" name="Object 9"/>
          <p:cNvGraphicFramePr>
            <a:graphicFrameLocks noChangeAspect="1"/>
          </p:cNvGraphicFramePr>
          <p:nvPr/>
        </p:nvGraphicFramePr>
        <p:xfrm>
          <a:off x="457200" y="5257800"/>
          <a:ext cx="3962400" cy="1279525"/>
        </p:xfrm>
        <a:graphic>
          <a:graphicData uri="http://schemas.openxmlformats.org/presentationml/2006/ole">
            <p:oleObj spid="_x0000_s1029" r:id="rId6" imgW="6638095" imgH="2142857" progId="Paint.Picture">
              <p:embed/>
            </p:oleObj>
          </a:graphicData>
        </a:graphic>
      </p:graphicFrame>
      <p:sp>
        <p:nvSpPr>
          <p:cNvPr id="1034" name="Rectangle 10"/>
          <p:cNvSpPr>
            <a:spLocks noChangeArrowheads="1"/>
          </p:cNvSpPr>
          <p:nvPr/>
        </p:nvSpPr>
        <p:spPr bwMode="auto">
          <a:xfrm>
            <a:off x="1219200" y="5638800"/>
            <a:ext cx="990600" cy="517525"/>
          </a:xfrm>
          <a:prstGeom prst="rect">
            <a:avLst/>
          </a:prstGeom>
          <a:noFill/>
          <a:ln w="9525">
            <a:noFill/>
            <a:miter lim="800000"/>
            <a:headEnd/>
            <a:tailEnd/>
          </a:ln>
        </p:spPr>
        <p:txBody>
          <a:bodyPr>
            <a:spAutoFit/>
          </a:bodyPr>
          <a:lstStyle/>
          <a:p>
            <a:r>
              <a:rPr lang="en-US" sz="1400">
                <a:cs typeface="Times New Roman" pitchFamily="18" charset="0"/>
              </a:rPr>
              <a:t>1.35 min.</a:t>
            </a:r>
          </a:p>
          <a:p>
            <a:r>
              <a:rPr lang="en-US" sz="1400">
                <a:cs typeface="Times New Roman" pitchFamily="18" charset="0"/>
              </a:rPr>
              <a:t>Ibuprofen</a:t>
            </a:r>
            <a:r>
              <a:rPr lang="en-US" sz="1400"/>
              <a:t> </a:t>
            </a:r>
            <a:endParaRPr lang="en-US"/>
          </a:p>
        </p:txBody>
      </p:sp>
      <p:sp>
        <p:nvSpPr>
          <p:cNvPr id="1035" name="Rectangle 11"/>
          <p:cNvSpPr>
            <a:spLocks noChangeArrowheads="1"/>
          </p:cNvSpPr>
          <p:nvPr/>
        </p:nvSpPr>
        <p:spPr bwMode="auto">
          <a:xfrm>
            <a:off x="2209800" y="4191000"/>
            <a:ext cx="914400" cy="517525"/>
          </a:xfrm>
          <a:prstGeom prst="rect">
            <a:avLst/>
          </a:prstGeom>
          <a:noFill/>
          <a:ln w="9525">
            <a:noFill/>
            <a:miter lim="800000"/>
            <a:headEnd/>
            <a:tailEnd/>
          </a:ln>
        </p:spPr>
        <p:txBody>
          <a:bodyPr>
            <a:spAutoFit/>
          </a:bodyPr>
          <a:lstStyle/>
          <a:p>
            <a:r>
              <a:rPr lang="en-US" sz="1400">
                <a:cs typeface="Times New Roman" pitchFamily="18" charset="0"/>
              </a:rPr>
              <a:t>7.11 min.</a:t>
            </a:r>
          </a:p>
          <a:p>
            <a:r>
              <a:rPr lang="en-US" sz="1400">
                <a:cs typeface="Times New Roman" pitchFamily="18" charset="0"/>
              </a:rPr>
              <a:t>Caffeine</a:t>
            </a:r>
            <a:r>
              <a:rPr lang="en-US" sz="1400"/>
              <a:t> </a:t>
            </a:r>
            <a:endParaRPr lang="en-US"/>
          </a:p>
        </p:txBody>
      </p:sp>
      <p:sp>
        <p:nvSpPr>
          <p:cNvPr id="1036" name="Rectangle 12"/>
          <p:cNvSpPr>
            <a:spLocks noChangeArrowheads="1"/>
          </p:cNvSpPr>
          <p:nvPr/>
        </p:nvSpPr>
        <p:spPr bwMode="auto">
          <a:xfrm>
            <a:off x="1295400" y="2895600"/>
            <a:ext cx="914400" cy="517525"/>
          </a:xfrm>
          <a:prstGeom prst="rect">
            <a:avLst/>
          </a:prstGeom>
          <a:noFill/>
          <a:ln w="9525">
            <a:noFill/>
            <a:miter lim="800000"/>
            <a:headEnd/>
            <a:tailEnd/>
          </a:ln>
        </p:spPr>
        <p:txBody>
          <a:bodyPr>
            <a:spAutoFit/>
          </a:bodyPr>
          <a:lstStyle/>
          <a:p>
            <a:r>
              <a:rPr lang="en-US" sz="1400">
                <a:cs typeface="Times New Roman" pitchFamily="18" charset="0"/>
              </a:rPr>
              <a:t>1.48 min.</a:t>
            </a:r>
          </a:p>
          <a:p>
            <a:r>
              <a:rPr lang="en-US" sz="1400">
                <a:cs typeface="Times New Roman" pitchFamily="18" charset="0"/>
              </a:rPr>
              <a:t>Aspirin</a:t>
            </a:r>
            <a:r>
              <a:rPr lang="en-US" sz="1400"/>
              <a:t> </a:t>
            </a:r>
            <a:endParaRPr lang="en-US"/>
          </a:p>
        </p:txBody>
      </p:sp>
      <p:sp>
        <p:nvSpPr>
          <p:cNvPr id="1037" name="Rectangle 13"/>
          <p:cNvSpPr>
            <a:spLocks noChangeArrowheads="1"/>
          </p:cNvSpPr>
          <p:nvPr/>
        </p:nvSpPr>
        <p:spPr bwMode="auto">
          <a:xfrm>
            <a:off x="1752600" y="1371600"/>
            <a:ext cx="1447800" cy="517525"/>
          </a:xfrm>
          <a:prstGeom prst="rect">
            <a:avLst/>
          </a:prstGeom>
          <a:noFill/>
          <a:ln w="9525">
            <a:noFill/>
            <a:miter lim="800000"/>
            <a:headEnd/>
            <a:tailEnd/>
          </a:ln>
        </p:spPr>
        <p:txBody>
          <a:bodyPr>
            <a:spAutoFit/>
          </a:bodyPr>
          <a:lstStyle/>
          <a:p>
            <a:r>
              <a:rPr lang="en-US" sz="1400">
                <a:cs typeface="Times New Roman" pitchFamily="18" charset="0"/>
              </a:rPr>
              <a:t> 2.82 min</a:t>
            </a:r>
          </a:p>
          <a:p>
            <a:r>
              <a:rPr lang="en-US" sz="1400">
                <a:cs typeface="Times New Roman" pitchFamily="18" charset="0"/>
              </a:rPr>
              <a:t>Acetaminophen</a:t>
            </a:r>
            <a:r>
              <a:rPr lang="en-US" sz="1400"/>
              <a:t> </a:t>
            </a:r>
            <a:endParaRPr lang="en-US"/>
          </a:p>
        </p:txBody>
      </p:sp>
      <p:graphicFrame>
        <p:nvGraphicFramePr>
          <p:cNvPr id="17422" name="Group 14"/>
          <p:cNvGraphicFramePr>
            <a:graphicFrameLocks noGrp="1"/>
          </p:cNvGraphicFramePr>
          <p:nvPr/>
        </p:nvGraphicFramePr>
        <p:xfrm>
          <a:off x="4800600" y="4114800"/>
          <a:ext cx="3810000" cy="2449514"/>
        </p:xfrm>
        <a:graphic>
          <a:graphicData uri="http://schemas.openxmlformats.org/drawingml/2006/table">
            <a:tbl>
              <a:tblPr/>
              <a:tblGrid>
                <a:gridCol w="2133600"/>
                <a:gridCol w="1676400"/>
              </a:tblGrid>
              <a:tr h="633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99"/>
                          </a:solidFill>
                          <a:effectLst/>
                          <a:latin typeface="Arial" charset="0"/>
                        </a:rPr>
                        <a:t>Analgesic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99"/>
                          </a:solidFill>
                          <a:effectLst/>
                          <a:latin typeface="Arial" charset="0"/>
                        </a:rPr>
                        <a:t>Retention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99"/>
                          </a:solidFill>
                          <a:effectLst/>
                          <a:latin typeface="Arial" charset="0"/>
                        </a:rPr>
                        <a:t>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Acetaminophen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Aspirin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Caffeine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Ibuprofen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58" name="Text Box 34"/>
          <p:cNvSpPr txBox="1">
            <a:spLocks noChangeArrowheads="1"/>
          </p:cNvSpPr>
          <p:nvPr/>
        </p:nvSpPr>
        <p:spPr bwMode="auto">
          <a:xfrm>
            <a:off x="4724400" y="990600"/>
            <a:ext cx="3886200" cy="3200400"/>
          </a:xfrm>
          <a:prstGeom prst="rect">
            <a:avLst/>
          </a:prstGeom>
          <a:solidFill>
            <a:srgbClr val="FFFFFF"/>
          </a:solidFill>
          <a:ln w="9525">
            <a:solidFill>
              <a:srgbClr val="000000"/>
            </a:solidFill>
            <a:miter lim="800000"/>
            <a:headEnd/>
            <a:tailEnd/>
          </a:ln>
        </p:spPr>
        <p:txBody>
          <a:bodyPr/>
          <a:lstStyle/>
          <a:p>
            <a:r>
              <a:rPr lang="en-US" sz="1600" u="sng"/>
              <a:t>Gradient =</a:t>
            </a:r>
          </a:p>
          <a:p>
            <a:r>
              <a:rPr lang="en-US" sz="1600"/>
              <a:t>    0 min: 100% EtOAC (+ 0.2% HOAc)</a:t>
            </a:r>
          </a:p>
          <a:p>
            <a:r>
              <a:rPr lang="en-US" sz="1600"/>
              <a:t>    3 min: 100% EtOAC (+ 0.2% HOAc)</a:t>
            </a:r>
          </a:p>
          <a:p>
            <a:r>
              <a:rPr lang="en-US" sz="1600"/>
              <a:t>    5 min:   15%  MeOH, 85% % EtOAc </a:t>
            </a:r>
          </a:p>
          <a:p>
            <a:r>
              <a:rPr lang="en-US" sz="1600"/>
              <a:t>                                       (+ 0.2% HOAc)</a:t>
            </a:r>
          </a:p>
          <a:p>
            <a:r>
              <a:rPr lang="en-US" sz="1600"/>
              <a:t>    8 min:   15%  MeOH, 85% % EtOAc </a:t>
            </a:r>
          </a:p>
          <a:p>
            <a:r>
              <a:rPr lang="en-US" sz="1600"/>
              <a:t>                                      (+ 0.2% HOAc)</a:t>
            </a:r>
          </a:p>
          <a:p>
            <a:r>
              <a:rPr lang="en-US" sz="1600"/>
              <a:t>  10 min: 100% EtOAC (+ 0.2% HOAc)</a:t>
            </a:r>
          </a:p>
          <a:p>
            <a:r>
              <a:rPr lang="en-US" sz="1600" u="sng"/>
              <a:t>SiO</a:t>
            </a:r>
            <a:r>
              <a:rPr lang="en-US" sz="1600" u="sng" baseline="-25000"/>
              <a:t>2</a:t>
            </a:r>
          </a:p>
          <a:p>
            <a:r>
              <a:rPr lang="en-US" sz="1600" u="sng"/>
              <a:t>Flow Rate</a:t>
            </a:r>
            <a:r>
              <a:rPr lang="en-US" sz="1600"/>
              <a:t> = 1 mL/min</a:t>
            </a:r>
          </a:p>
          <a:p>
            <a:r>
              <a:rPr lang="en-US" sz="1600" u="sng"/>
              <a:t>UV detector</a:t>
            </a:r>
            <a:r>
              <a:rPr lang="en-US" sz="1600"/>
              <a:t> set at 240 nm</a:t>
            </a:r>
            <a:endParaRPr lang="en-US" sz="1200"/>
          </a:p>
          <a:p>
            <a:endParaRPr lang="en-US" sz="1200"/>
          </a:p>
        </p:txBody>
      </p:sp>
      <p:sp>
        <p:nvSpPr>
          <p:cNvPr id="1059" name="Text Box 35"/>
          <p:cNvSpPr txBox="1">
            <a:spLocks noChangeArrowheads="1"/>
          </p:cNvSpPr>
          <p:nvPr/>
        </p:nvSpPr>
        <p:spPr bwMode="auto">
          <a:xfrm>
            <a:off x="1676400" y="185738"/>
            <a:ext cx="5770563" cy="457200"/>
          </a:xfrm>
          <a:prstGeom prst="rect">
            <a:avLst/>
          </a:prstGeom>
          <a:noFill/>
          <a:ln w="9525">
            <a:noFill/>
            <a:miter lim="800000"/>
            <a:headEnd/>
            <a:tailEnd/>
          </a:ln>
        </p:spPr>
        <p:txBody>
          <a:bodyPr wrap="none">
            <a:spAutoFit/>
          </a:bodyPr>
          <a:lstStyle/>
          <a:p>
            <a:r>
              <a:rPr lang="en-US" i="1">
                <a:solidFill>
                  <a:srgbClr val="000099"/>
                </a:solidFill>
              </a:rPr>
              <a:t>HPLC OF ANALGESICS - UV Detection</a:t>
            </a:r>
          </a:p>
        </p:txBody>
      </p:sp>
      <p:sp>
        <p:nvSpPr>
          <p:cNvPr id="1060" name="Text Box 36"/>
          <p:cNvSpPr txBox="1">
            <a:spLocks noChangeArrowheads="1"/>
          </p:cNvSpPr>
          <p:nvPr/>
        </p:nvSpPr>
        <p:spPr bwMode="auto">
          <a:xfrm>
            <a:off x="990600" y="822325"/>
            <a:ext cx="2514600" cy="396875"/>
          </a:xfrm>
          <a:prstGeom prst="rect">
            <a:avLst/>
          </a:prstGeom>
          <a:noFill/>
          <a:ln w="9525">
            <a:noFill/>
            <a:miter lim="800000"/>
            <a:headEnd/>
            <a:tailEnd/>
          </a:ln>
        </p:spPr>
        <p:txBody>
          <a:bodyPr wrap="none">
            <a:spAutoFit/>
          </a:bodyPr>
          <a:lstStyle/>
          <a:p>
            <a:r>
              <a:rPr lang="en-US" sz="2000" u="sng"/>
              <a:t>Standard Analgesics</a:t>
            </a:r>
          </a:p>
        </p:txBody>
      </p:sp>
      <p:sp>
        <p:nvSpPr>
          <p:cNvPr id="1061" name="Line 37"/>
          <p:cNvSpPr>
            <a:spLocks noChangeShapeType="1"/>
          </p:cNvSpPr>
          <p:nvPr/>
        </p:nvSpPr>
        <p:spPr bwMode="auto">
          <a:xfrm>
            <a:off x="1524000" y="642938"/>
            <a:ext cx="6019800" cy="0"/>
          </a:xfrm>
          <a:prstGeom prst="line">
            <a:avLst/>
          </a:prstGeom>
          <a:noFill/>
          <a:ln w="57150" cmpd="thinThick">
            <a:solidFill>
              <a:srgbClr val="009999"/>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90525" y="860425"/>
          <a:ext cx="5867400" cy="2416175"/>
        </p:xfrm>
        <a:graphic>
          <a:graphicData uri="http://schemas.openxmlformats.org/presentationml/2006/ole">
            <p:oleObj spid="_x0000_s2050" name="Bitmap Image" r:id="rId3" imgW="4858428" imgH="2010056" progId="Paint.Picture">
              <p:embed/>
            </p:oleObj>
          </a:graphicData>
        </a:graphic>
      </p:graphicFrame>
      <p:sp>
        <p:nvSpPr>
          <p:cNvPr id="2051" name="Text Box 3"/>
          <p:cNvSpPr txBox="1">
            <a:spLocks noChangeArrowheads="1"/>
          </p:cNvSpPr>
          <p:nvPr/>
        </p:nvSpPr>
        <p:spPr bwMode="auto">
          <a:xfrm>
            <a:off x="609600" y="3352800"/>
            <a:ext cx="8305800" cy="3078163"/>
          </a:xfrm>
          <a:prstGeom prst="rect">
            <a:avLst/>
          </a:prstGeom>
          <a:noFill/>
          <a:ln w="9525">
            <a:noFill/>
            <a:miter lim="800000"/>
            <a:headEnd/>
            <a:tailEnd/>
          </a:ln>
        </p:spPr>
        <p:txBody>
          <a:bodyPr>
            <a:spAutoFit/>
          </a:bodyPr>
          <a:lstStyle/>
          <a:p>
            <a:r>
              <a:rPr lang="en-US" i="1" u="sng">
                <a:solidFill>
                  <a:srgbClr val="000099"/>
                </a:solidFill>
              </a:rPr>
              <a:t>Question</a:t>
            </a:r>
            <a:r>
              <a:rPr lang="en-US" u="sng"/>
              <a:t> </a:t>
            </a:r>
          </a:p>
          <a:p>
            <a:endParaRPr lang="en-US" sz="1200" u="sng"/>
          </a:p>
          <a:p>
            <a:r>
              <a:rPr lang="en-US" sz="2000"/>
              <a:t>The peak areas of aspirin and acetaminophen are very different, even though they are present in equal amounts (250mg/tablet) in Excedrin ES.  </a:t>
            </a:r>
          </a:p>
          <a:p>
            <a:endParaRPr lang="en-US" sz="800"/>
          </a:p>
          <a:p>
            <a:r>
              <a:rPr lang="en-US" sz="2000"/>
              <a:t>Caffeine is present at ~ ¼ the concentration of aspirin (65 mg/tablet vs. 250 mg/tablet), but it’s peak area is greater than the peak area of aspirin.  </a:t>
            </a:r>
          </a:p>
          <a:p>
            <a:endParaRPr lang="en-US" sz="800"/>
          </a:p>
          <a:p>
            <a:r>
              <a:rPr lang="en-US" u="sng">
                <a:solidFill>
                  <a:srgbClr val="CC0000"/>
                </a:solidFill>
              </a:rPr>
              <a:t>WHY?</a:t>
            </a:r>
            <a:r>
              <a:rPr lang="en-US" sz="2000"/>
              <a:t>  UV Absorbance of analgesics vs UV setting of detector</a:t>
            </a:r>
          </a:p>
        </p:txBody>
      </p:sp>
      <p:sp>
        <p:nvSpPr>
          <p:cNvPr id="2052" name="Text Box 4"/>
          <p:cNvSpPr txBox="1">
            <a:spLocks noChangeArrowheads="1"/>
          </p:cNvSpPr>
          <p:nvPr/>
        </p:nvSpPr>
        <p:spPr bwMode="auto">
          <a:xfrm>
            <a:off x="4479925" y="4384675"/>
            <a:ext cx="184150" cy="457200"/>
          </a:xfrm>
          <a:prstGeom prst="rect">
            <a:avLst/>
          </a:prstGeom>
          <a:noFill/>
          <a:ln w="9525">
            <a:noFill/>
            <a:miter lim="800000"/>
            <a:headEnd/>
            <a:tailEnd/>
          </a:ln>
        </p:spPr>
        <p:txBody>
          <a:bodyPr wrap="none">
            <a:spAutoFit/>
          </a:bodyPr>
          <a:lstStyle/>
          <a:p>
            <a:endParaRPr lang="en-US"/>
          </a:p>
        </p:txBody>
      </p:sp>
      <p:sp>
        <p:nvSpPr>
          <p:cNvPr id="2053" name="Text Box 5"/>
          <p:cNvSpPr txBox="1">
            <a:spLocks noChangeArrowheads="1"/>
          </p:cNvSpPr>
          <p:nvPr/>
        </p:nvSpPr>
        <p:spPr bwMode="auto">
          <a:xfrm>
            <a:off x="6194425" y="914400"/>
            <a:ext cx="2949575" cy="1311275"/>
          </a:xfrm>
          <a:prstGeom prst="rect">
            <a:avLst/>
          </a:prstGeom>
          <a:noFill/>
          <a:ln w="9525">
            <a:noFill/>
            <a:miter lim="800000"/>
            <a:headEnd/>
            <a:tailEnd/>
          </a:ln>
        </p:spPr>
        <p:txBody>
          <a:bodyPr>
            <a:spAutoFit/>
          </a:bodyPr>
          <a:lstStyle/>
          <a:p>
            <a:r>
              <a:rPr lang="en-US" sz="2000"/>
              <a:t>              </a:t>
            </a:r>
            <a:r>
              <a:rPr lang="en-US" sz="2000" u="sng"/>
              <a:t>Area %</a:t>
            </a:r>
          </a:p>
          <a:p>
            <a:r>
              <a:rPr lang="en-US" sz="2000"/>
              <a:t>Aspirin                19.5%</a:t>
            </a:r>
          </a:p>
          <a:p>
            <a:r>
              <a:rPr lang="en-US" sz="2000"/>
              <a:t>Acetaminophen  50.0%</a:t>
            </a:r>
          </a:p>
          <a:p>
            <a:r>
              <a:rPr lang="en-US" sz="2000"/>
              <a:t>Caffeine              20.5%</a:t>
            </a:r>
          </a:p>
        </p:txBody>
      </p:sp>
      <p:sp>
        <p:nvSpPr>
          <p:cNvPr id="2054" name="Text Box 6"/>
          <p:cNvSpPr txBox="1">
            <a:spLocks noChangeArrowheads="1"/>
          </p:cNvSpPr>
          <p:nvPr/>
        </p:nvSpPr>
        <p:spPr bwMode="auto">
          <a:xfrm>
            <a:off x="2667000" y="1190625"/>
            <a:ext cx="2035175" cy="942975"/>
          </a:xfrm>
          <a:prstGeom prst="rect">
            <a:avLst/>
          </a:prstGeom>
          <a:noFill/>
          <a:ln w="9525">
            <a:noFill/>
            <a:miter lim="800000"/>
            <a:headEnd/>
            <a:tailEnd/>
          </a:ln>
        </p:spPr>
        <p:txBody>
          <a:bodyPr wrap="none">
            <a:spAutoFit/>
          </a:bodyPr>
          <a:lstStyle/>
          <a:p>
            <a:r>
              <a:rPr lang="en-US" sz="1400"/>
              <a:t>Excedrin ES</a:t>
            </a:r>
          </a:p>
          <a:p>
            <a:r>
              <a:rPr lang="en-US" sz="1400"/>
              <a:t>250 mg aspirin</a:t>
            </a:r>
          </a:p>
          <a:p>
            <a:r>
              <a:rPr lang="en-US" sz="1400"/>
              <a:t>250 mg acetaminophen</a:t>
            </a:r>
          </a:p>
          <a:p>
            <a:r>
              <a:rPr lang="en-US" sz="1400"/>
              <a:t>65 mg caffeine</a:t>
            </a:r>
          </a:p>
        </p:txBody>
      </p:sp>
      <p:sp>
        <p:nvSpPr>
          <p:cNvPr id="2055" name="Text Box 7"/>
          <p:cNvSpPr txBox="1">
            <a:spLocks noChangeArrowheads="1"/>
          </p:cNvSpPr>
          <p:nvPr/>
        </p:nvSpPr>
        <p:spPr bwMode="auto">
          <a:xfrm>
            <a:off x="1676400" y="185738"/>
            <a:ext cx="5770563" cy="457200"/>
          </a:xfrm>
          <a:prstGeom prst="rect">
            <a:avLst/>
          </a:prstGeom>
          <a:noFill/>
          <a:ln w="9525">
            <a:noFill/>
            <a:miter lim="800000"/>
            <a:headEnd/>
            <a:tailEnd/>
          </a:ln>
        </p:spPr>
        <p:txBody>
          <a:bodyPr wrap="none">
            <a:spAutoFit/>
          </a:bodyPr>
          <a:lstStyle/>
          <a:p>
            <a:r>
              <a:rPr lang="en-US" i="1">
                <a:solidFill>
                  <a:srgbClr val="000099"/>
                </a:solidFill>
              </a:rPr>
              <a:t>HPLC OF ANALGESICS - UV Detection</a:t>
            </a:r>
          </a:p>
        </p:txBody>
      </p:sp>
      <p:sp>
        <p:nvSpPr>
          <p:cNvPr id="2056" name="Line 8"/>
          <p:cNvSpPr>
            <a:spLocks noChangeShapeType="1"/>
          </p:cNvSpPr>
          <p:nvPr/>
        </p:nvSpPr>
        <p:spPr bwMode="auto">
          <a:xfrm>
            <a:off x="1524000" y="642938"/>
            <a:ext cx="6019800" cy="0"/>
          </a:xfrm>
          <a:prstGeom prst="line">
            <a:avLst/>
          </a:prstGeom>
          <a:noFill/>
          <a:ln w="57150" cmpd="thinThick">
            <a:solidFill>
              <a:srgbClr val="009999"/>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96"/>
          <p:cNvGraphicFramePr>
            <a:graphicFrameLocks noChangeAspect="1"/>
          </p:cNvGraphicFramePr>
          <p:nvPr/>
        </p:nvGraphicFramePr>
        <p:xfrm>
          <a:off x="533400" y="1676400"/>
          <a:ext cx="4495800" cy="1446213"/>
        </p:xfrm>
        <a:graphic>
          <a:graphicData uri="http://schemas.openxmlformats.org/presentationml/2006/ole">
            <p:oleObj spid="_x0000_s3074" name="Bitmap Image" r:id="rId3" imgW="4858428" imgH="2010056" progId="Paint.Picture">
              <p:embed/>
            </p:oleObj>
          </a:graphicData>
        </a:graphic>
      </p:graphicFrame>
      <p:graphicFrame>
        <p:nvGraphicFramePr>
          <p:cNvPr id="3075" name="Object 297"/>
          <p:cNvGraphicFramePr>
            <a:graphicFrameLocks noChangeAspect="1"/>
          </p:cNvGraphicFramePr>
          <p:nvPr/>
        </p:nvGraphicFramePr>
        <p:xfrm>
          <a:off x="533400" y="4953000"/>
          <a:ext cx="4495800" cy="1524000"/>
        </p:xfrm>
        <a:graphic>
          <a:graphicData uri="http://schemas.openxmlformats.org/presentationml/2006/ole">
            <p:oleObj spid="_x0000_s3075" name="Bitmap Image" r:id="rId4" imgW="4858428" imgH="2000000" progId="Paint.Picture">
              <p:embed/>
            </p:oleObj>
          </a:graphicData>
        </a:graphic>
      </p:graphicFrame>
      <p:graphicFrame>
        <p:nvGraphicFramePr>
          <p:cNvPr id="3076" name="Object 298"/>
          <p:cNvGraphicFramePr>
            <a:graphicFrameLocks noChangeAspect="1"/>
          </p:cNvGraphicFramePr>
          <p:nvPr/>
        </p:nvGraphicFramePr>
        <p:xfrm>
          <a:off x="533400" y="3276600"/>
          <a:ext cx="4495800" cy="1555750"/>
        </p:xfrm>
        <a:graphic>
          <a:graphicData uri="http://schemas.openxmlformats.org/presentationml/2006/ole">
            <p:oleObj spid="_x0000_s3076" name="Bitmap Image" r:id="rId5" imgW="4858428" imgH="2010056" progId="Paint.Picture">
              <p:embed/>
            </p:oleObj>
          </a:graphicData>
        </a:graphic>
      </p:graphicFrame>
      <p:sp>
        <p:nvSpPr>
          <p:cNvPr id="3077" name="Text Box 299"/>
          <p:cNvSpPr txBox="1">
            <a:spLocks noChangeArrowheads="1"/>
          </p:cNvSpPr>
          <p:nvPr/>
        </p:nvSpPr>
        <p:spPr bwMode="auto">
          <a:xfrm>
            <a:off x="2133600" y="1752600"/>
            <a:ext cx="2622550" cy="366713"/>
          </a:xfrm>
          <a:prstGeom prst="rect">
            <a:avLst/>
          </a:prstGeom>
          <a:noFill/>
          <a:ln w="9525">
            <a:noFill/>
            <a:miter lim="800000"/>
            <a:headEnd/>
            <a:tailEnd/>
          </a:ln>
        </p:spPr>
        <p:txBody>
          <a:bodyPr>
            <a:spAutoFit/>
          </a:bodyPr>
          <a:lstStyle/>
          <a:p>
            <a:r>
              <a:rPr lang="en-US"/>
              <a:t>Detector set at 240 nm</a:t>
            </a:r>
          </a:p>
        </p:txBody>
      </p:sp>
      <p:sp>
        <p:nvSpPr>
          <p:cNvPr id="3078" name="Text Box 300"/>
          <p:cNvSpPr txBox="1">
            <a:spLocks noChangeArrowheads="1"/>
          </p:cNvSpPr>
          <p:nvPr/>
        </p:nvSpPr>
        <p:spPr bwMode="auto">
          <a:xfrm>
            <a:off x="2133600" y="3429000"/>
            <a:ext cx="2622550" cy="731838"/>
          </a:xfrm>
          <a:prstGeom prst="rect">
            <a:avLst/>
          </a:prstGeom>
          <a:noFill/>
          <a:ln w="9525">
            <a:noFill/>
            <a:miter lim="800000"/>
            <a:headEnd/>
            <a:tailEnd/>
          </a:ln>
        </p:spPr>
        <p:txBody>
          <a:bodyPr>
            <a:spAutoFit/>
          </a:bodyPr>
          <a:lstStyle/>
          <a:p>
            <a:r>
              <a:rPr lang="en-US"/>
              <a:t>Detector set at 254 nm</a:t>
            </a:r>
          </a:p>
          <a:p>
            <a:endParaRPr lang="en-US"/>
          </a:p>
        </p:txBody>
      </p:sp>
      <p:sp>
        <p:nvSpPr>
          <p:cNvPr id="3079" name="Text Box 301"/>
          <p:cNvSpPr txBox="1">
            <a:spLocks noChangeArrowheads="1"/>
          </p:cNvSpPr>
          <p:nvPr/>
        </p:nvSpPr>
        <p:spPr bwMode="auto">
          <a:xfrm>
            <a:off x="2209800" y="5029200"/>
            <a:ext cx="1568450" cy="1006475"/>
          </a:xfrm>
          <a:prstGeom prst="rect">
            <a:avLst/>
          </a:prstGeom>
          <a:noFill/>
          <a:ln w="9525">
            <a:noFill/>
            <a:miter lim="800000"/>
            <a:headEnd/>
            <a:tailEnd/>
          </a:ln>
        </p:spPr>
        <p:txBody>
          <a:bodyPr>
            <a:spAutoFit/>
          </a:bodyPr>
          <a:lstStyle/>
          <a:p>
            <a:r>
              <a:rPr lang="en-US"/>
              <a:t>Detector set </a:t>
            </a:r>
          </a:p>
          <a:p>
            <a:r>
              <a:rPr lang="en-US"/>
              <a:t>at 280 nm</a:t>
            </a:r>
          </a:p>
          <a:p>
            <a:endParaRPr lang="en-US"/>
          </a:p>
        </p:txBody>
      </p:sp>
      <p:sp>
        <p:nvSpPr>
          <p:cNvPr id="3080" name="Text Box 302"/>
          <p:cNvSpPr txBox="1">
            <a:spLocks noChangeArrowheads="1"/>
          </p:cNvSpPr>
          <p:nvPr/>
        </p:nvSpPr>
        <p:spPr bwMode="auto">
          <a:xfrm>
            <a:off x="5486400" y="381000"/>
            <a:ext cx="3352800" cy="2686050"/>
          </a:xfrm>
          <a:prstGeom prst="rect">
            <a:avLst/>
          </a:prstGeom>
          <a:noFill/>
          <a:ln w="9525">
            <a:noFill/>
            <a:miter lim="800000"/>
            <a:headEnd/>
            <a:tailEnd/>
          </a:ln>
        </p:spPr>
        <p:txBody>
          <a:bodyPr>
            <a:spAutoFit/>
          </a:bodyPr>
          <a:lstStyle/>
          <a:p>
            <a:r>
              <a:rPr lang="en-US"/>
              <a:t>	</a:t>
            </a:r>
            <a:r>
              <a:rPr lang="en-US" u="sng"/>
              <a:t>UV Max</a:t>
            </a:r>
          </a:p>
          <a:p>
            <a:r>
              <a:rPr lang="en-US"/>
              <a:t>Aspirin                 225, 296 nm</a:t>
            </a:r>
          </a:p>
          <a:p>
            <a:r>
              <a:rPr lang="en-US"/>
              <a:t>Acetaminophen  248 nm</a:t>
            </a:r>
          </a:p>
          <a:p>
            <a:r>
              <a:rPr lang="en-US"/>
              <a:t>Caffeine               272 nm</a:t>
            </a:r>
          </a:p>
          <a:p>
            <a:endParaRPr lang="en-US"/>
          </a:p>
          <a:p>
            <a:endParaRPr lang="en-US" sz="800"/>
          </a:p>
          <a:p>
            <a:r>
              <a:rPr lang="en-US"/>
              <a:t>              </a:t>
            </a:r>
            <a:r>
              <a:rPr lang="en-US" u="sng">
                <a:solidFill>
                  <a:srgbClr val="000099"/>
                </a:solidFill>
              </a:rPr>
              <a:t>Area %</a:t>
            </a:r>
          </a:p>
          <a:p>
            <a:r>
              <a:rPr lang="en-US"/>
              <a:t>Aspirin                19.5%</a:t>
            </a:r>
          </a:p>
          <a:p>
            <a:r>
              <a:rPr lang="en-US"/>
              <a:t>Acetaminophen  50.0%</a:t>
            </a:r>
          </a:p>
          <a:p>
            <a:r>
              <a:rPr lang="en-US"/>
              <a:t>Caffeine               20.5%</a:t>
            </a:r>
          </a:p>
        </p:txBody>
      </p:sp>
      <p:sp>
        <p:nvSpPr>
          <p:cNvPr id="3081" name="Text Box 303"/>
          <p:cNvSpPr txBox="1">
            <a:spLocks noChangeArrowheads="1"/>
          </p:cNvSpPr>
          <p:nvPr/>
        </p:nvSpPr>
        <p:spPr bwMode="auto">
          <a:xfrm>
            <a:off x="5486400" y="3533775"/>
            <a:ext cx="2949575" cy="1190625"/>
          </a:xfrm>
          <a:prstGeom prst="rect">
            <a:avLst/>
          </a:prstGeom>
          <a:noFill/>
          <a:ln w="9525">
            <a:noFill/>
            <a:miter lim="800000"/>
            <a:headEnd/>
            <a:tailEnd/>
          </a:ln>
        </p:spPr>
        <p:txBody>
          <a:bodyPr>
            <a:spAutoFit/>
          </a:bodyPr>
          <a:lstStyle/>
          <a:p>
            <a:r>
              <a:rPr lang="en-US"/>
              <a:t>              </a:t>
            </a:r>
            <a:r>
              <a:rPr lang="en-US" u="sng">
                <a:solidFill>
                  <a:srgbClr val="000099"/>
                </a:solidFill>
              </a:rPr>
              <a:t>Area %</a:t>
            </a:r>
          </a:p>
          <a:p>
            <a:r>
              <a:rPr lang="en-US"/>
              <a:t>Aspirin                   7.3%</a:t>
            </a:r>
          </a:p>
          <a:p>
            <a:r>
              <a:rPr lang="en-US"/>
              <a:t>Acetaminophen  81.9%</a:t>
            </a:r>
          </a:p>
          <a:p>
            <a:r>
              <a:rPr lang="en-US"/>
              <a:t>Caffeine               10.8%</a:t>
            </a:r>
          </a:p>
        </p:txBody>
      </p:sp>
      <p:sp>
        <p:nvSpPr>
          <p:cNvPr id="3082" name="Text Box 304"/>
          <p:cNvSpPr txBox="1">
            <a:spLocks noChangeArrowheads="1"/>
          </p:cNvSpPr>
          <p:nvPr/>
        </p:nvSpPr>
        <p:spPr bwMode="auto">
          <a:xfrm>
            <a:off x="5486400" y="5257800"/>
            <a:ext cx="3429000" cy="1190625"/>
          </a:xfrm>
          <a:prstGeom prst="rect">
            <a:avLst/>
          </a:prstGeom>
          <a:noFill/>
          <a:ln w="9525">
            <a:noFill/>
            <a:miter lim="800000"/>
            <a:headEnd/>
            <a:tailEnd/>
          </a:ln>
        </p:spPr>
        <p:txBody>
          <a:bodyPr>
            <a:spAutoFit/>
          </a:bodyPr>
          <a:lstStyle/>
          <a:p>
            <a:r>
              <a:rPr lang="en-US"/>
              <a:t>              </a:t>
            </a:r>
            <a:r>
              <a:rPr lang="en-US" u="sng">
                <a:solidFill>
                  <a:srgbClr val="000099"/>
                </a:solidFill>
              </a:rPr>
              <a:t>Area %</a:t>
            </a:r>
          </a:p>
          <a:p>
            <a:r>
              <a:rPr lang="en-US"/>
              <a:t>Aspirin                 24.8%</a:t>
            </a:r>
          </a:p>
          <a:p>
            <a:r>
              <a:rPr lang="en-US"/>
              <a:t>Acetaminophen  39.3%</a:t>
            </a:r>
          </a:p>
          <a:p>
            <a:r>
              <a:rPr lang="en-US"/>
              <a:t>Caffeine               35.9%</a:t>
            </a:r>
          </a:p>
        </p:txBody>
      </p:sp>
      <p:sp>
        <p:nvSpPr>
          <p:cNvPr id="3083" name="Text Box 305"/>
          <p:cNvSpPr txBox="1">
            <a:spLocks noChangeArrowheads="1"/>
          </p:cNvSpPr>
          <p:nvPr/>
        </p:nvSpPr>
        <p:spPr bwMode="auto">
          <a:xfrm>
            <a:off x="914400" y="304800"/>
            <a:ext cx="3598863" cy="822325"/>
          </a:xfrm>
          <a:prstGeom prst="rect">
            <a:avLst/>
          </a:prstGeom>
          <a:noFill/>
          <a:ln w="9525">
            <a:noFill/>
            <a:miter lim="800000"/>
            <a:headEnd/>
            <a:tailEnd/>
          </a:ln>
        </p:spPr>
        <p:txBody>
          <a:bodyPr wrap="none">
            <a:spAutoFit/>
          </a:bodyPr>
          <a:lstStyle/>
          <a:p>
            <a:r>
              <a:rPr lang="en-US" i="1">
                <a:solidFill>
                  <a:srgbClr val="000099"/>
                </a:solidFill>
              </a:rPr>
              <a:t>HPLC:  Peak Area vs </a:t>
            </a:r>
          </a:p>
          <a:p>
            <a:r>
              <a:rPr lang="en-US" i="1">
                <a:solidFill>
                  <a:srgbClr val="000099"/>
                </a:solidFill>
              </a:rPr>
              <a:t>             Detector setting</a:t>
            </a:r>
          </a:p>
        </p:txBody>
      </p:sp>
      <p:sp>
        <p:nvSpPr>
          <p:cNvPr id="3084" name="Line 307"/>
          <p:cNvSpPr>
            <a:spLocks noChangeShapeType="1"/>
          </p:cNvSpPr>
          <p:nvPr/>
        </p:nvSpPr>
        <p:spPr bwMode="auto">
          <a:xfrm>
            <a:off x="690563" y="1219200"/>
            <a:ext cx="4267200" cy="0"/>
          </a:xfrm>
          <a:prstGeom prst="line">
            <a:avLst/>
          </a:prstGeom>
          <a:noFill/>
          <a:ln w="38100" cmpd="dbl">
            <a:solidFill>
              <a:srgbClr val="009999"/>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title"/>
          </p:nvPr>
        </p:nvSpPr>
        <p:spPr/>
        <p:txBody>
          <a:bodyPr/>
          <a:lstStyle/>
          <a:p>
            <a:pPr eaLnBrk="1" fontAlgn="auto" hangingPunct="1">
              <a:spcAft>
                <a:spcPts val="0"/>
              </a:spcAft>
              <a:defRPr/>
            </a:pPr>
            <a:r>
              <a:rPr lang="en-US" smtClean="0"/>
              <a:t>Good detectors…</a:t>
            </a:r>
          </a:p>
        </p:txBody>
      </p:sp>
      <p:sp>
        <p:nvSpPr>
          <p:cNvPr id="15363" name="Rectangle 6"/>
          <p:cNvSpPr>
            <a:spLocks noGrp="1" noChangeArrowheads="1"/>
          </p:cNvSpPr>
          <p:nvPr>
            <p:ph idx="1"/>
          </p:nvPr>
        </p:nvSpPr>
        <p:spPr/>
        <p:txBody>
          <a:bodyPr/>
          <a:lstStyle/>
          <a:p>
            <a:pPr eaLnBrk="1" hangingPunct="1">
              <a:lnSpc>
                <a:spcPct val="80000"/>
              </a:lnSpc>
            </a:pPr>
            <a:r>
              <a:rPr lang="en-US" sz="2000" smtClean="0"/>
              <a:t>Regardless of the principle of operation, an ideal LC detector should have the following properties:</a:t>
            </a:r>
          </a:p>
          <a:p>
            <a:pPr eaLnBrk="1" hangingPunct="1">
              <a:lnSpc>
                <a:spcPct val="80000"/>
              </a:lnSpc>
            </a:pPr>
            <a:r>
              <a:rPr lang="en-US" sz="2000" smtClean="0"/>
              <a:t>Low drift and noise level (particularly crucial in trace analysis).</a:t>
            </a:r>
          </a:p>
          <a:p>
            <a:pPr eaLnBrk="1" hangingPunct="1">
              <a:lnSpc>
                <a:spcPct val="80000"/>
              </a:lnSpc>
            </a:pPr>
            <a:r>
              <a:rPr lang="en-US" sz="2000" smtClean="0"/>
              <a:t>High sensitivity.</a:t>
            </a:r>
          </a:p>
          <a:p>
            <a:pPr eaLnBrk="1" hangingPunct="1">
              <a:lnSpc>
                <a:spcPct val="80000"/>
              </a:lnSpc>
            </a:pPr>
            <a:r>
              <a:rPr lang="en-US" sz="2000" smtClean="0"/>
              <a:t>Fast response.</a:t>
            </a:r>
          </a:p>
          <a:p>
            <a:pPr eaLnBrk="1" hangingPunct="1">
              <a:lnSpc>
                <a:spcPct val="80000"/>
              </a:lnSpc>
            </a:pPr>
            <a:r>
              <a:rPr lang="en-US" sz="2000" smtClean="0"/>
              <a:t>Wide linear dynamic range (this simplifies quantitation).</a:t>
            </a:r>
          </a:p>
          <a:p>
            <a:pPr eaLnBrk="1" hangingPunct="1">
              <a:lnSpc>
                <a:spcPct val="80000"/>
              </a:lnSpc>
            </a:pPr>
            <a:r>
              <a:rPr lang="en-US" sz="2000" smtClean="0"/>
              <a:t>Low dead volume (minimal peak broadening).</a:t>
            </a:r>
          </a:p>
          <a:p>
            <a:pPr eaLnBrk="1" hangingPunct="1">
              <a:lnSpc>
                <a:spcPct val="80000"/>
              </a:lnSpc>
            </a:pPr>
            <a:r>
              <a:rPr lang="en-US" sz="2000" smtClean="0"/>
              <a:t>Cell design which eliminates remixing of the separated bands.</a:t>
            </a:r>
          </a:p>
          <a:p>
            <a:pPr eaLnBrk="1" hangingPunct="1">
              <a:lnSpc>
                <a:spcPct val="80000"/>
              </a:lnSpc>
            </a:pPr>
            <a:r>
              <a:rPr lang="en-US" sz="2000" smtClean="0"/>
              <a:t>Insensitivity to changes in type of solvent, flow rate, and temperature.</a:t>
            </a:r>
          </a:p>
          <a:p>
            <a:pPr eaLnBrk="1" hangingPunct="1">
              <a:lnSpc>
                <a:spcPct val="80000"/>
              </a:lnSpc>
            </a:pPr>
            <a:r>
              <a:rPr lang="en-US" sz="2000" smtClean="0"/>
              <a:t>Operational simplicity and reliability.</a:t>
            </a:r>
          </a:p>
          <a:p>
            <a:pPr eaLnBrk="1" hangingPunct="1">
              <a:lnSpc>
                <a:spcPct val="80000"/>
              </a:lnSpc>
            </a:pPr>
            <a:r>
              <a:rPr lang="en-US" sz="2000" smtClean="0"/>
              <a:t>It should be tuneable so that detection can be optimized for different compounds.</a:t>
            </a:r>
          </a:p>
          <a:p>
            <a:pPr eaLnBrk="1" hangingPunct="1">
              <a:lnSpc>
                <a:spcPct val="80000"/>
              </a:lnSpc>
            </a:pPr>
            <a:r>
              <a:rPr lang="en-US" sz="2000" smtClean="0"/>
              <a:t>It should be non-destructive.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pPr eaLnBrk="1" fontAlgn="auto" hangingPunct="1">
              <a:spcAft>
                <a:spcPts val="0"/>
              </a:spcAft>
              <a:defRPr/>
            </a:pPr>
            <a:r>
              <a:rPr lang="en-US" smtClean="0"/>
              <a:t>most common HPLC detectors:</a:t>
            </a:r>
          </a:p>
        </p:txBody>
      </p:sp>
      <p:sp>
        <p:nvSpPr>
          <p:cNvPr id="16387" name="Rectangle 5"/>
          <p:cNvSpPr>
            <a:spLocks noGrp="1" noChangeArrowheads="1"/>
          </p:cNvSpPr>
          <p:nvPr>
            <p:ph idx="1"/>
          </p:nvPr>
        </p:nvSpPr>
        <p:spPr/>
        <p:txBody>
          <a:bodyPr/>
          <a:lstStyle/>
          <a:p>
            <a:pPr eaLnBrk="1" hangingPunct="1">
              <a:lnSpc>
                <a:spcPct val="80000"/>
              </a:lnSpc>
            </a:pPr>
            <a:r>
              <a:rPr lang="en-US" sz="2800" smtClean="0"/>
              <a:t>	Refractive index</a:t>
            </a:r>
          </a:p>
          <a:p>
            <a:pPr eaLnBrk="1" hangingPunct="1">
              <a:lnSpc>
                <a:spcPct val="80000"/>
              </a:lnSpc>
            </a:pPr>
            <a:r>
              <a:rPr lang="en-US" sz="2800" smtClean="0"/>
              <a:t>	UV/Vis</a:t>
            </a:r>
          </a:p>
          <a:p>
            <a:pPr lvl="1" eaLnBrk="1" hangingPunct="1">
              <a:lnSpc>
                <a:spcPct val="80000"/>
              </a:lnSpc>
            </a:pPr>
            <a:r>
              <a:rPr lang="en-US" sz="2400" smtClean="0"/>
              <a:t>	Fixed wavelength (no  longer used)</a:t>
            </a:r>
          </a:p>
          <a:p>
            <a:pPr lvl="1" eaLnBrk="1" hangingPunct="1">
              <a:lnSpc>
                <a:spcPct val="80000"/>
              </a:lnSpc>
            </a:pPr>
            <a:r>
              <a:rPr lang="en-US" sz="2400" smtClean="0"/>
              <a:t>	Variable wavelength (we have one)</a:t>
            </a:r>
          </a:p>
          <a:p>
            <a:pPr lvl="1" eaLnBrk="1" hangingPunct="1">
              <a:lnSpc>
                <a:spcPct val="80000"/>
              </a:lnSpc>
            </a:pPr>
            <a:r>
              <a:rPr lang="en-US" sz="2400" smtClean="0"/>
              <a:t>	Diode array (we have one)</a:t>
            </a:r>
          </a:p>
          <a:p>
            <a:pPr eaLnBrk="1" hangingPunct="1">
              <a:lnSpc>
                <a:spcPct val="80000"/>
              </a:lnSpc>
            </a:pPr>
            <a:r>
              <a:rPr lang="en-US" sz="2800" smtClean="0"/>
              <a:t>	Fluorescence (Weilin Huang has one)</a:t>
            </a:r>
          </a:p>
          <a:p>
            <a:pPr eaLnBrk="1" hangingPunct="1">
              <a:lnSpc>
                <a:spcPct val="80000"/>
              </a:lnSpc>
            </a:pPr>
            <a:endParaRPr lang="en-US" sz="2800" smtClean="0"/>
          </a:p>
          <a:p>
            <a:pPr eaLnBrk="1" hangingPunct="1">
              <a:lnSpc>
                <a:spcPct val="80000"/>
              </a:lnSpc>
            </a:pPr>
            <a:r>
              <a:rPr lang="en-US" sz="2800" smtClean="0"/>
              <a:t>less common, but important</a:t>
            </a:r>
          </a:p>
          <a:p>
            <a:pPr eaLnBrk="1" hangingPunct="1">
              <a:lnSpc>
                <a:spcPct val="80000"/>
              </a:lnSpc>
            </a:pPr>
            <a:r>
              <a:rPr lang="en-US" sz="2800" smtClean="0"/>
              <a:t>	Conductivity (we used in IC)</a:t>
            </a:r>
          </a:p>
          <a:p>
            <a:pPr eaLnBrk="1" hangingPunct="1">
              <a:lnSpc>
                <a:spcPct val="80000"/>
              </a:lnSpc>
            </a:pPr>
            <a:r>
              <a:rPr lang="en-US" sz="2800" smtClean="0"/>
              <a:t>	Mass-spectrometric (LC/MS)</a:t>
            </a:r>
          </a:p>
          <a:p>
            <a:pPr eaLnBrk="1" hangingPunct="1">
              <a:lnSpc>
                <a:spcPct val="80000"/>
              </a:lnSpc>
            </a:pPr>
            <a:r>
              <a:rPr lang="en-US" sz="2800" smtClean="0"/>
              <a:t>	Evaporative light scattering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a:xfrm>
            <a:off x="457200" y="274638"/>
            <a:ext cx="7467600" cy="563562"/>
          </a:xfrm>
        </p:spPr>
        <p:txBody>
          <a:bodyPr>
            <a:normAutofit fontScale="90000"/>
          </a:bodyPr>
          <a:lstStyle/>
          <a:p>
            <a:pPr eaLnBrk="1" fontAlgn="auto" hangingPunct="1">
              <a:spcAft>
                <a:spcPts val="0"/>
              </a:spcAft>
              <a:defRPr/>
            </a:pPr>
            <a:r>
              <a:rPr kumimoji="1" lang="en-US" sz="3200" smtClean="0"/>
              <a:t>Standard Absorbance Detector….</a:t>
            </a:r>
          </a:p>
        </p:txBody>
      </p:sp>
      <p:sp>
        <p:nvSpPr>
          <p:cNvPr id="17411" name="Rectangle 5"/>
          <p:cNvSpPr>
            <a:spLocks noGrp="1" noChangeArrowheads="1"/>
          </p:cNvSpPr>
          <p:nvPr>
            <p:ph idx="1"/>
          </p:nvPr>
        </p:nvSpPr>
        <p:spPr>
          <a:xfrm>
            <a:off x="228600" y="1143000"/>
            <a:ext cx="8686800" cy="5867400"/>
          </a:xfrm>
        </p:spPr>
        <p:txBody>
          <a:bodyPr/>
          <a:lstStyle/>
          <a:p>
            <a:pPr eaLnBrk="1" hangingPunct="1"/>
            <a:r>
              <a:rPr kumimoji="1" lang="en-US" sz="2000" b="1" smtClean="0"/>
              <a:t>Single Beam UV-VIS instrument with a flow-through cell (cuvette)</a:t>
            </a:r>
          </a:p>
          <a:p>
            <a:pPr eaLnBrk="1" hangingPunct="1"/>
            <a:r>
              <a:rPr kumimoji="1" lang="en-US" sz="2000" b="1" smtClean="0"/>
              <a:t>Can use any UV-VIS with a special flow cell</a:t>
            </a:r>
          </a:p>
          <a:p>
            <a:pPr lvl="1" eaLnBrk="1" hangingPunct="1"/>
            <a:r>
              <a:rPr kumimoji="1" lang="en-US" sz="2000" b="1" smtClean="0"/>
              <a:t>Extra connections lead to band-broadening if UV-VIS is far from HPLC column exit.</a:t>
            </a:r>
          </a:p>
          <a:p>
            <a:pPr eaLnBrk="1" hangingPunct="1"/>
            <a:r>
              <a:rPr kumimoji="1" lang="en-US" sz="2000" b="1" smtClean="0"/>
              <a:t>Usually utilize typical UV-VIS lamps and 254 nm default wavelenth</a:t>
            </a:r>
          </a:p>
          <a:p>
            <a:pPr lvl="1" eaLnBrk="1" hangingPunct="1"/>
            <a:r>
              <a:rPr kumimoji="1" lang="en-US" sz="2000" b="1" smtClean="0"/>
              <a:t>Can be set to other wavelengths (most)</a:t>
            </a:r>
          </a:p>
          <a:p>
            <a:pPr lvl="1" eaLnBrk="1" hangingPunct="1"/>
            <a:r>
              <a:rPr kumimoji="1" lang="en-US" sz="2000" b="1" smtClean="0"/>
              <a:t>Simple filter detectors no longer widely used</a:t>
            </a:r>
          </a:p>
          <a:p>
            <a:pPr lvl="2" eaLnBrk="1" hangingPunct="1"/>
            <a:r>
              <a:rPr kumimoji="1" lang="en-US" sz="2000" b="1" smtClean="0"/>
              <a:t>adjustable wavelength units are cost-effective</a:t>
            </a:r>
          </a:p>
          <a:p>
            <a:pPr eaLnBrk="1" hangingPunct="1"/>
            <a:r>
              <a:rPr kumimoji="1" lang="en-US" sz="2000" b="1" smtClean="0"/>
              <a:t>Non-destructive, not-universal</a:t>
            </a:r>
          </a:p>
          <a:p>
            <a:pPr lvl="1" eaLnBrk="1" hangingPunct="1"/>
            <a:r>
              <a:rPr kumimoji="1" lang="en-US" sz="2000" b="1" smtClean="0"/>
              <a:t>not all compounds absorb light</a:t>
            </a:r>
          </a:p>
          <a:p>
            <a:pPr lvl="1" eaLnBrk="1" hangingPunct="1"/>
            <a:r>
              <a:rPr kumimoji="1" lang="en-US" sz="2000" b="1" smtClean="0"/>
              <a:t>can pass sample through several cells at several different wavelengths</a:t>
            </a:r>
          </a:p>
          <a:p>
            <a:pPr eaLnBrk="1" hangingPunct="1"/>
            <a:r>
              <a:rPr kumimoji="1" lang="en-US" sz="2000" b="1" smtClean="0"/>
              <a:t>Usually  zeroed at the start of each run using an electronic software command. You can have real-time zeroing with a reference cell.</a:t>
            </a:r>
          </a:p>
          <a:p>
            <a:pPr eaLnBrk="1" hangingPunct="1"/>
            <a:endParaRPr kumimoji="1" lang="en-US" sz="2000" b="1" smtClean="0"/>
          </a:p>
          <a:p>
            <a:pPr eaLnBrk="1" hangingPunct="1">
              <a:lnSpc>
                <a:spcPct val="90000"/>
              </a:lnSpc>
            </a:pPr>
            <a:endParaRPr kumimoji="1" lang="en-US" sz="2000"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fontAlgn="auto" hangingPunct="1">
              <a:spcAft>
                <a:spcPts val="0"/>
              </a:spcAft>
              <a:defRPr/>
            </a:pPr>
            <a:r>
              <a:rPr lang="en-US" dirty="0" smtClean="0"/>
              <a:t>STANDARD ABSORBANCE Detector</a:t>
            </a:r>
          </a:p>
        </p:txBody>
      </p:sp>
      <p:pic>
        <p:nvPicPr>
          <p:cNvPr id="18435" name="Picture 4" descr="uv_var"/>
          <p:cNvPicPr>
            <a:picLocks noGrp="1" noChangeAspect="1" noChangeArrowheads="1"/>
          </p:cNvPicPr>
          <p:nvPr>
            <p:ph idx="1"/>
          </p:nvPr>
        </p:nvPicPr>
        <p:blipFill>
          <a:blip r:embed="rId2"/>
          <a:srcRect/>
          <a:stretch>
            <a:fillRect/>
          </a:stretch>
        </p:blipFill>
        <p:spPr>
          <a:xfrm>
            <a:off x="2057400" y="1487488"/>
            <a:ext cx="5791200" cy="4629150"/>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1888</TotalTime>
  <Words>1048</Words>
  <Application>Microsoft Office PowerPoint</Application>
  <PresentationFormat>On-screen Show (4:3)</PresentationFormat>
  <Paragraphs>154</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Franklin Gothic Medium</vt:lpstr>
      <vt:lpstr>Franklin Gothic Book</vt:lpstr>
      <vt:lpstr>Wingdings 2</vt:lpstr>
      <vt:lpstr>Calibri</vt:lpstr>
      <vt:lpstr>Times New Roman</vt:lpstr>
      <vt:lpstr>Trek</vt:lpstr>
      <vt:lpstr>Bitmap Image</vt:lpstr>
      <vt:lpstr>High Performance Liquid Chromatography (HPLC)</vt:lpstr>
      <vt:lpstr>Detectors</vt:lpstr>
      <vt:lpstr>Slide 3</vt:lpstr>
      <vt:lpstr>Slide 4</vt:lpstr>
      <vt:lpstr>Slide 5</vt:lpstr>
      <vt:lpstr>Good detectors…</vt:lpstr>
      <vt:lpstr>most common HPLC detectors:</vt:lpstr>
      <vt:lpstr>Standard Absorbance Detector….</vt:lpstr>
      <vt:lpstr>STANDARD ABSORBANCE Detector</vt:lpstr>
      <vt:lpstr>Diode-array detectors</vt:lpstr>
      <vt:lpstr>Slide 11</vt:lpstr>
      <vt:lpstr>Refractive Index Detector </vt:lpstr>
      <vt:lpstr>Refractive Index Detector</vt:lpstr>
      <vt:lpstr>ELSD (Evaporative Light Scattering Detector)</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133</cp:revision>
  <cp:lastPrinted>1601-01-01T00:00:00Z</cp:lastPrinted>
  <dcterms:created xsi:type="dcterms:W3CDTF">1601-01-01T00:00:00Z</dcterms:created>
  <dcterms:modified xsi:type="dcterms:W3CDTF">2021-12-12T16:01:57Z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