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73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4" r:id="rId17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11/4/2021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11/4/2021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11/4/2021</a:t>
            </a:fld>
            <a:endParaRPr lang="en-US" dirty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11/4/2021</a:t>
            </a:fld>
            <a:endParaRPr lang="en-US" dirty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11/4/2021</a:t>
            </a:fld>
            <a:endParaRPr lang="en-US" dirty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654224" y="270485"/>
            <a:ext cx="1835551" cy="2997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62207" y="2004950"/>
            <a:ext cx="8619584" cy="46386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11/4/2021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1.png"/><Relationship Id="rId3" Type="http://schemas.openxmlformats.org/officeDocument/2006/relationships/image" Target="../media/image76.png"/><Relationship Id="rId7" Type="http://schemas.openxmlformats.org/officeDocument/2006/relationships/image" Target="../media/image80.png"/><Relationship Id="rId2" Type="http://schemas.openxmlformats.org/officeDocument/2006/relationships/image" Target="../media/image7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9.png"/><Relationship Id="rId5" Type="http://schemas.openxmlformats.org/officeDocument/2006/relationships/image" Target="../media/image78.png"/><Relationship Id="rId4" Type="http://schemas.openxmlformats.org/officeDocument/2006/relationships/image" Target="../media/image7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3.png"/><Relationship Id="rId2" Type="http://schemas.openxmlformats.org/officeDocument/2006/relationships/image" Target="../media/image8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6.png"/><Relationship Id="rId2" Type="http://schemas.openxmlformats.org/officeDocument/2006/relationships/image" Target="../media/image8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8.png"/><Relationship Id="rId2" Type="http://schemas.openxmlformats.org/officeDocument/2006/relationships/image" Target="../media/image8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0.png"/><Relationship Id="rId2" Type="http://schemas.openxmlformats.org/officeDocument/2006/relationships/image" Target="../media/image8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1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10" Type="http://schemas.openxmlformats.org/officeDocument/2006/relationships/image" Target="../media/image17.png"/><Relationship Id="rId4" Type="http://schemas.openxmlformats.org/officeDocument/2006/relationships/image" Target="../media/image13.png"/><Relationship Id="rId9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13" Type="http://schemas.openxmlformats.org/officeDocument/2006/relationships/image" Target="../media/image11.png"/><Relationship Id="rId18" Type="http://schemas.openxmlformats.org/officeDocument/2006/relationships/image" Target="../media/image32.png"/><Relationship Id="rId26" Type="http://schemas.openxmlformats.org/officeDocument/2006/relationships/image" Target="../media/image39.png"/><Relationship Id="rId39" Type="http://schemas.openxmlformats.org/officeDocument/2006/relationships/image" Target="../media/image51.png"/><Relationship Id="rId3" Type="http://schemas.openxmlformats.org/officeDocument/2006/relationships/image" Target="../media/image19.png"/><Relationship Id="rId21" Type="http://schemas.openxmlformats.org/officeDocument/2006/relationships/image" Target="../media/image35.png"/><Relationship Id="rId34" Type="http://schemas.openxmlformats.org/officeDocument/2006/relationships/image" Target="../media/image46.png"/><Relationship Id="rId7" Type="http://schemas.openxmlformats.org/officeDocument/2006/relationships/image" Target="../media/image23.png"/><Relationship Id="rId12" Type="http://schemas.openxmlformats.org/officeDocument/2006/relationships/image" Target="../media/image28.png"/><Relationship Id="rId17" Type="http://schemas.openxmlformats.org/officeDocument/2006/relationships/image" Target="../media/image31.png"/><Relationship Id="rId25" Type="http://schemas.openxmlformats.org/officeDocument/2006/relationships/image" Target="../media/image38.png"/><Relationship Id="rId33" Type="http://schemas.openxmlformats.org/officeDocument/2006/relationships/image" Target="../media/image45.png"/><Relationship Id="rId38" Type="http://schemas.openxmlformats.org/officeDocument/2006/relationships/image" Target="../media/image50.png"/><Relationship Id="rId2" Type="http://schemas.openxmlformats.org/officeDocument/2006/relationships/image" Target="../media/image18.png"/><Relationship Id="rId16" Type="http://schemas.openxmlformats.org/officeDocument/2006/relationships/image" Target="../media/image14.png"/><Relationship Id="rId20" Type="http://schemas.openxmlformats.org/officeDocument/2006/relationships/image" Target="../media/image34.png"/><Relationship Id="rId29" Type="http://schemas.openxmlformats.org/officeDocument/2006/relationships/image" Target="../media/image4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11" Type="http://schemas.openxmlformats.org/officeDocument/2006/relationships/image" Target="../media/image27.png"/><Relationship Id="rId24" Type="http://schemas.openxmlformats.org/officeDocument/2006/relationships/image" Target="../media/image37.png"/><Relationship Id="rId32" Type="http://schemas.openxmlformats.org/officeDocument/2006/relationships/image" Target="../media/image17.png"/><Relationship Id="rId37" Type="http://schemas.openxmlformats.org/officeDocument/2006/relationships/image" Target="../media/image49.png"/><Relationship Id="rId5" Type="http://schemas.openxmlformats.org/officeDocument/2006/relationships/image" Target="../media/image21.png"/><Relationship Id="rId15" Type="http://schemas.openxmlformats.org/officeDocument/2006/relationships/image" Target="../media/image30.png"/><Relationship Id="rId23" Type="http://schemas.openxmlformats.org/officeDocument/2006/relationships/image" Target="../media/image3.png"/><Relationship Id="rId28" Type="http://schemas.openxmlformats.org/officeDocument/2006/relationships/image" Target="../media/image41.png"/><Relationship Id="rId36" Type="http://schemas.openxmlformats.org/officeDocument/2006/relationships/image" Target="../media/image48.png"/><Relationship Id="rId10" Type="http://schemas.openxmlformats.org/officeDocument/2006/relationships/image" Target="../media/image26.png"/><Relationship Id="rId19" Type="http://schemas.openxmlformats.org/officeDocument/2006/relationships/image" Target="../media/image33.png"/><Relationship Id="rId31" Type="http://schemas.openxmlformats.org/officeDocument/2006/relationships/image" Target="../media/image44.png"/><Relationship Id="rId4" Type="http://schemas.openxmlformats.org/officeDocument/2006/relationships/image" Target="../media/image20.png"/><Relationship Id="rId9" Type="http://schemas.openxmlformats.org/officeDocument/2006/relationships/image" Target="../media/image25.png"/><Relationship Id="rId14" Type="http://schemas.openxmlformats.org/officeDocument/2006/relationships/image" Target="../media/image29.png"/><Relationship Id="rId22" Type="http://schemas.openxmlformats.org/officeDocument/2006/relationships/image" Target="../media/image36.png"/><Relationship Id="rId27" Type="http://schemas.openxmlformats.org/officeDocument/2006/relationships/image" Target="../media/image40.png"/><Relationship Id="rId30" Type="http://schemas.openxmlformats.org/officeDocument/2006/relationships/image" Target="../media/image43.png"/><Relationship Id="rId35" Type="http://schemas.openxmlformats.org/officeDocument/2006/relationships/image" Target="../media/image4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61.png"/><Relationship Id="rId18" Type="http://schemas.openxmlformats.org/officeDocument/2006/relationships/image" Target="../media/image66.png"/><Relationship Id="rId3" Type="http://schemas.openxmlformats.org/officeDocument/2006/relationships/image" Target="../media/image53.png"/><Relationship Id="rId21" Type="http://schemas.openxmlformats.org/officeDocument/2006/relationships/image" Target="../media/image68.png"/><Relationship Id="rId7" Type="http://schemas.openxmlformats.org/officeDocument/2006/relationships/image" Target="../media/image56.png"/><Relationship Id="rId12" Type="http://schemas.openxmlformats.org/officeDocument/2006/relationships/image" Target="../media/image60.png"/><Relationship Id="rId17" Type="http://schemas.openxmlformats.org/officeDocument/2006/relationships/image" Target="../media/image65.png"/><Relationship Id="rId2" Type="http://schemas.openxmlformats.org/officeDocument/2006/relationships/image" Target="../media/image52.png"/><Relationship Id="rId16" Type="http://schemas.openxmlformats.org/officeDocument/2006/relationships/image" Target="../media/image64.png"/><Relationship Id="rId20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8.png"/><Relationship Id="rId11" Type="http://schemas.openxmlformats.org/officeDocument/2006/relationships/image" Target="../media/image59.png"/><Relationship Id="rId5" Type="http://schemas.openxmlformats.org/officeDocument/2006/relationships/image" Target="../media/image55.png"/><Relationship Id="rId15" Type="http://schemas.openxmlformats.org/officeDocument/2006/relationships/image" Target="../media/image63.png"/><Relationship Id="rId10" Type="http://schemas.openxmlformats.org/officeDocument/2006/relationships/image" Target="../media/image58.png"/><Relationship Id="rId19" Type="http://schemas.openxmlformats.org/officeDocument/2006/relationships/image" Target="../media/image67.png"/><Relationship Id="rId4" Type="http://schemas.openxmlformats.org/officeDocument/2006/relationships/image" Target="../media/image54.png"/><Relationship Id="rId9" Type="http://schemas.openxmlformats.org/officeDocument/2006/relationships/image" Target="../media/image57.png"/><Relationship Id="rId14" Type="http://schemas.openxmlformats.org/officeDocument/2006/relationships/image" Target="../media/image62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4.png"/><Relationship Id="rId3" Type="http://schemas.openxmlformats.org/officeDocument/2006/relationships/image" Target="../media/image70.png"/><Relationship Id="rId7" Type="http://schemas.openxmlformats.org/officeDocument/2006/relationships/image" Target="../media/image73.png"/><Relationship Id="rId2" Type="http://schemas.openxmlformats.org/officeDocument/2006/relationships/image" Target="../media/image6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2.png"/><Relationship Id="rId5" Type="http://schemas.openxmlformats.org/officeDocument/2006/relationships/image" Target="../media/image71.png"/><Relationship Id="rId4" Type="http://schemas.openxmlformats.org/officeDocument/2006/relationships/image" Target="../media/image6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846659"/>
          </a:xfrm>
        </p:spPr>
        <p:txBody>
          <a:bodyPr/>
          <a:lstStyle/>
          <a:p>
            <a:r>
              <a:rPr lang="en-IN" sz="6000" dirty="0" smtClean="0"/>
              <a:t>HAMMETT EQUATION </a:t>
            </a:r>
            <a:endParaRPr lang="en-IN" sz="60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661993"/>
          </a:xfrm>
        </p:spPr>
        <p:txBody>
          <a:bodyPr/>
          <a:lstStyle/>
          <a:p>
            <a:pPr algn="r"/>
            <a:r>
              <a:rPr lang="en-IN" dirty="0" smtClean="0"/>
              <a:t>By </a:t>
            </a:r>
          </a:p>
          <a:p>
            <a:pPr algn="r"/>
            <a:r>
              <a:rPr lang="en-IN" dirty="0" smtClean="0"/>
              <a:t>Prof. Sudhir Kumar Awasthi </a:t>
            </a:r>
          </a:p>
          <a:p>
            <a:pPr algn="r"/>
            <a:r>
              <a:rPr lang="en-IN" dirty="0" smtClean="0"/>
              <a:t>Dept. Of Life Sciences</a:t>
            </a:r>
          </a:p>
          <a:p>
            <a:pPr algn="r"/>
            <a:r>
              <a:rPr lang="en-IN" dirty="0" smtClean="0"/>
              <a:t>CSJM University </a:t>
            </a:r>
          </a:p>
          <a:p>
            <a:pPr algn="r"/>
            <a:r>
              <a:rPr lang="en-IN" dirty="0" smtClean="0"/>
              <a:t>Kanpur </a:t>
            </a:r>
          </a:p>
          <a:p>
            <a:pPr algn="r"/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89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Hammett</a:t>
            </a:r>
            <a:r>
              <a:rPr spc="-60" dirty="0"/>
              <a:t> </a:t>
            </a:r>
            <a:r>
              <a:rPr spc="-5" dirty="0"/>
              <a:t>Equation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908388" y="792214"/>
            <a:ext cx="54032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Times New Roman"/>
                <a:cs typeface="Times New Roman"/>
              </a:rPr>
              <a:t>Reference reaction with </a:t>
            </a:r>
            <a:r>
              <a:rPr sz="1800" dirty="0">
                <a:latin typeface="Times New Roman"/>
                <a:cs typeface="Times New Roman"/>
              </a:rPr>
              <a:t>a </a:t>
            </a:r>
            <a:r>
              <a:rPr sz="1800" spc="-5" dirty="0">
                <a:latin typeface="Times New Roman"/>
                <a:cs typeface="Times New Roman"/>
              </a:rPr>
              <a:t>negative </a:t>
            </a:r>
            <a:r>
              <a:rPr sz="1800" spc="-10" dirty="0">
                <a:latin typeface="Times New Roman"/>
                <a:cs typeface="Times New Roman"/>
              </a:rPr>
              <a:t>charge </a:t>
            </a:r>
            <a:r>
              <a:rPr sz="1800" spc="-5" dirty="0">
                <a:latin typeface="Times New Roman"/>
                <a:cs typeface="Times New Roman"/>
              </a:rPr>
              <a:t>adjacent to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ring:</a:t>
            </a:r>
            <a:endParaRPr sz="1800">
              <a:latin typeface="Times New Roman"/>
              <a:cs typeface="Times New Roman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2772651" y="1663257"/>
            <a:ext cx="521334" cy="597535"/>
            <a:chOff x="2772651" y="1663257"/>
            <a:chExt cx="521334" cy="597535"/>
          </a:xfrm>
        </p:grpSpPr>
        <p:sp>
          <p:nvSpPr>
            <p:cNvPr id="5" name="object 5"/>
            <p:cNvSpPr/>
            <p:nvPr/>
          </p:nvSpPr>
          <p:spPr>
            <a:xfrm>
              <a:off x="2778737" y="1817902"/>
              <a:ext cx="0" cy="288290"/>
            </a:xfrm>
            <a:custGeom>
              <a:avLst/>
              <a:gdLst/>
              <a:ahLst/>
              <a:cxnLst/>
              <a:rect l="l" t="t" r="r" b="b"/>
              <a:pathLst>
                <a:path h="288289">
                  <a:moveTo>
                    <a:pt x="0" y="0"/>
                  </a:moveTo>
                  <a:lnTo>
                    <a:pt x="0" y="288056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772651" y="1813345"/>
              <a:ext cx="12700" cy="299085"/>
            </a:xfrm>
            <a:custGeom>
              <a:avLst/>
              <a:gdLst/>
              <a:ahLst/>
              <a:cxnLst/>
              <a:rect l="l" t="t" r="r" b="b"/>
              <a:pathLst>
                <a:path w="12700" h="299085">
                  <a:moveTo>
                    <a:pt x="0" y="0"/>
                  </a:moveTo>
                  <a:lnTo>
                    <a:pt x="0" y="298678"/>
                  </a:lnTo>
                  <a:lnTo>
                    <a:pt x="12179" y="291096"/>
                  </a:lnTo>
                  <a:lnTo>
                    <a:pt x="12179" y="607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832027" y="1848224"/>
              <a:ext cx="0" cy="227965"/>
            </a:xfrm>
            <a:custGeom>
              <a:avLst/>
              <a:gdLst/>
              <a:ahLst/>
              <a:cxnLst/>
              <a:rect l="l" t="t" r="r" b="b"/>
              <a:pathLst>
                <a:path h="227964">
                  <a:moveTo>
                    <a:pt x="0" y="0"/>
                  </a:moveTo>
                  <a:lnTo>
                    <a:pt x="0" y="227413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2825940" y="1846708"/>
              <a:ext cx="12700" cy="230504"/>
            </a:xfrm>
            <a:custGeom>
              <a:avLst/>
              <a:gdLst/>
              <a:ahLst/>
              <a:cxnLst/>
              <a:rect l="l" t="t" r="r" b="b"/>
              <a:pathLst>
                <a:path w="12700" h="230505">
                  <a:moveTo>
                    <a:pt x="12179" y="0"/>
                  </a:moveTo>
                  <a:lnTo>
                    <a:pt x="0" y="0"/>
                  </a:lnTo>
                  <a:lnTo>
                    <a:pt x="0" y="230441"/>
                  </a:lnTo>
                  <a:lnTo>
                    <a:pt x="12179" y="230441"/>
                  </a:lnTo>
                  <a:lnTo>
                    <a:pt x="1217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2780260" y="2110507"/>
              <a:ext cx="90170" cy="48895"/>
            </a:xfrm>
            <a:custGeom>
              <a:avLst/>
              <a:gdLst/>
              <a:ahLst/>
              <a:cxnLst/>
              <a:rect l="l" t="t" r="r" b="b"/>
              <a:pathLst>
                <a:path w="90169" h="48894">
                  <a:moveTo>
                    <a:pt x="0" y="0"/>
                  </a:moveTo>
                  <a:lnTo>
                    <a:pt x="89831" y="48514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772651" y="2104442"/>
              <a:ext cx="102235" cy="62230"/>
            </a:xfrm>
            <a:custGeom>
              <a:avLst/>
              <a:gdLst/>
              <a:ahLst/>
              <a:cxnLst/>
              <a:rect l="l" t="t" r="r" b="b"/>
              <a:pathLst>
                <a:path w="102235" h="62230">
                  <a:moveTo>
                    <a:pt x="12179" y="0"/>
                  </a:moveTo>
                  <a:lnTo>
                    <a:pt x="0" y="7581"/>
                  </a:lnTo>
                  <a:lnTo>
                    <a:pt x="95923" y="62153"/>
                  </a:lnTo>
                  <a:lnTo>
                    <a:pt x="102006" y="51549"/>
                  </a:lnTo>
                  <a:lnTo>
                    <a:pt x="1217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941652" y="2202989"/>
              <a:ext cx="88900" cy="48895"/>
            </a:xfrm>
            <a:custGeom>
              <a:avLst/>
              <a:gdLst/>
              <a:ahLst/>
              <a:cxnLst/>
              <a:rect l="l" t="t" r="r" b="b"/>
              <a:pathLst>
                <a:path w="88900" h="48894">
                  <a:moveTo>
                    <a:pt x="0" y="0"/>
                  </a:moveTo>
                  <a:lnTo>
                    <a:pt x="88308" y="48514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2935566" y="2195399"/>
              <a:ext cx="97790" cy="65405"/>
            </a:xfrm>
            <a:custGeom>
              <a:avLst/>
              <a:gdLst/>
              <a:ahLst/>
              <a:cxnLst/>
              <a:rect l="l" t="t" r="r" b="b"/>
              <a:pathLst>
                <a:path w="97789" h="65405">
                  <a:moveTo>
                    <a:pt x="6083" y="0"/>
                  </a:moveTo>
                  <a:lnTo>
                    <a:pt x="0" y="10617"/>
                  </a:lnTo>
                  <a:lnTo>
                    <a:pt x="97447" y="65201"/>
                  </a:lnTo>
                  <a:lnTo>
                    <a:pt x="97447" y="51549"/>
                  </a:lnTo>
                  <a:lnTo>
                    <a:pt x="6083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3034528" y="2110507"/>
              <a:ext cx="250190" cy="141605"/>
            </a:xfrm>
            <a:custGeom>
              <a:avLst/>
              <a:gdLst/>
              <a:ahLst/>
              <a:cxnLst/>
              <a:rect l="l" t="t" r="r" b="b"/>
              <a:pathLst>
                <a:path w="250189" h="141605">
                  <a:moveTo>
                    <a:pt x="0" y="140996"/>
                  </a:moveTo>
                  <a:lnTo>
                    <a:pt x="24970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3033013" y="2104442"/>
              <a:ext cx="260350" cy="156210"/>
            </a:xfrm>
            <a:custGeom>
              <a:avLst/>
              <a:gdLst/>
              <a:ahLst/>
              <a:cxnLst/>
              <a:rect l="l" t="t" r="r" b="b"/>
              <a:pathLst>
                <a:path w="260350" h="156210">
                  <a:moveTo>
                    <a:pt x="246646" y="0"/>
                  </a:moveTo>
                  <a:lnTo>
                    <a:pt x="0" y="142506"/>
                  </a:lnTo>
                  <a:lnTo>
                    <a:pt x="0" y="156159"/>
                  </a:lnTo>
                  <a:lnTo>
                    <a:pt x="260350" y="7581"/>
                  </a:lnTo>
                  <a:lnTo>
                    <a:pt x="24664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3034528" y="2080185"/>
              <a:ext cx="196850" cy="111125"/>
            </a:xfrm>
            <a:custGeom>
              <a:avLst/>
              <a:gdLst/>
              <a:ahLst/>
              <a:cxnLst/>
              <a:rect l="l" t="t" r="r" b="b"/>
              <a:pathLst>
                <a:path w="196850" h="111125">
                  <a:moveTo>
                    <a:pt x="0" y="110674"/>
                  </a:moveTo>
                  <a:lnTo>
                    <a:pt x="19641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3029965" y="2072603"/>
              <a:ext cx="207645" cy="126364"/>
            </a:xfrm>
            <a:custGeom>
              <a:avLst/>
              <a:gdLst/>
              <a:ahLst/>
              <a:cxnLst/>
              <a:rect l="l" t="t" r="r" b="b"/>
              <a:pathLst>
                <a:path w="207644" h="126364">
                  <a:moveTo>
                    <a:pt x="200977" y="0"/>
                  </a:moveTo>
                  <a:lnTo>
                    <a:pt x="0" y="115214"/>
                  </a:lnTo>
                  <a:lnTo>
                    <a:pt x="6083" y="125831"/>
                  </a:lnTo>
                  <a:lnTo>
                    <a:pt x="207073" y="10604"/>
                  </a:lnTo>
                  <a:lnTo>
                    <a:pt x="200977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3285751" y="1817902"/>
              <a:ext cx="0" cy="288290"/>
            </a:xfrm>
            <a:custGeom>
              <a:avLst/>
              <a:gdLst/>
              <a:ahLst/>
              <a:cxnLst/>
              <a:rect l="l" t="t" r="r" b="b"/>
              <a:pathLst>
                <a:path h="288289">
                  <a:moveTo>
                    <a:pt x="0" y="288056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3279660" y="1816380"/>
              <a:ext cx="13970" cy="295910"/>
            </a:xfrm>
            <a:custGeom>
              <a:avLst/>
              <a:gdLst/>
              <a:ahLst/>
              <a:cxnLst/>
              <a:rect l="l" t="t" r="r" b="b"/>
              <a:pathLst>
                <a:path w="13970" h="295910">
                  <a:moveTo>
                    <a:pt x="6096" y="0"/>
                  </a:moveTo>
                  <a:lnTo>
                    <a:pt x="0" y="3035"/>
                  </a:lnTo>
                  <a:lnTo>
                    <a:pt x="0" y="288061"/>
                  </a:lnTo>
                  <a:lnTo>
                    <a:pt x="13703" y="295643"/>
                  </a:lnTo>
                  <a:lnTo>
                    <a:pt x="13703" y="3035"/>
                  </a:lnTo>
                  <a:lnTo>
                    <a:pt x="609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2779500" y="1663257"/>
              <a:ext cx="506255" cy="187998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2772651" y="1663257"/>
              <a:ext cx="260985" cy="156210"/>
            </a:xfrm>
            <a:custGeom>
              <a:avLst/>
              <a:gdLst/>
              <a:ahLst/>
              <a:cxnLst/>
              <a:rect l="l" t="t" r="r" b="b"/>
              <a:pathLst>
                <a:path w="260985" h="156210">
                  <a:moveTo>
                    <a:pt x="260362" y="0"/>
                  </a:moveTo>
                  <a:lnTo>
                    <a:pt x="0" y="150088"/>
                  </a:lnTo>
                  <a:lnTo>
                    <a:pt x="12179" y="156159"/>
                  </a:lnTo>
                  <a:lnTo>
                    <a:pt x="260362" y="13639"/>
                  </a:lnTo>
                  <a:lnTo>
                    <a:pt x="26036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1" name="object 21"/>
          <p:cNvSpPr txBox="1"/>
          <p:nvPr/>
        </p:nvSpPr>
        <p:spPr>
          <a:xfrm>
            <a:off x="3449669" y="1529274"/>
            <a:ext cx="33147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dirty="0">
                <a:latin typeface="Arial"/>
                <a:cs typeface="Arial"/>
              </a:rPr>
              <a:t>OH</a:t>
            </a:r>
            <a:endParaRPr sz="1600">
              <a:latin typeface="Arial"/>
              <a:cs typeface="Arial"/>
            </a:endParaRPr>
          </a:p>
        </p:txBody>
      </p:sp>
      <p:grpSp>
        <p:nvGrpSpPr>
          <p:cNvPr id="22" name="object 22"/>
          <p:cNvGrpSpPr/>
          <p:nvPr/>
        </p:nvGrpSpPr>
        <p:grpSpPr>
          <a:xfrm>
            <a:off x="2867050" y="1719352"/>
            <a:ext cx="583565" cy="521970"/>
            <a:chOff x="2867050" y="1719352"/>
            <a:chExt cx="583565" cy="521970"/>
          </a:xfrm>
        </p:grpSpPr>
        <p:sp>
          <p:nvSpPr>
            <p:cNvPr id="23" name="object 23"/>
            <p:cNvSpPr/>
            <p:nvPr/>
          </p:nvSpPr>
          <p:spPr>
            <a:xfrm>
              <a:off x="3285756" y="1719352"/>
              <a:ext cx="164439" cy="100063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2874659" y="2096862"/>
              <a:ext cx="79375" cy="139700"/>
            </a:xfrm>
            <a:custGeom>
              <a:avLst/>
              <a:gdLst/>
              <a:ahLst/>
              <a:cxnLst/>
              <a:rect l="l" t="t" r="r" b="b"/>
              <a:pathLst>
                <a:path w="79375" h="139700">
                  <a:moveTo>
                    <a:pt x="79173" y="0"/>
                  </a:moveTo>
                  <a:lnTo>
                    <a:pt x="0" y="13948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2867050" y="2090789"/>
              <a:ext cx="94615" cy="150495"/>
            </a:xfrm>
            <a:custGeom>
              <a:avLst/>
              <a:gdLst/>
              <a:ahLst/>
              <a:cxnLst/>
              <a:rect l="l" t="t" r="r" b="b"/>
              <a:pathLst>
                <a:path w="94614" h="150494">
                  <a:moveTo>
                    <a:pt x="83743" y="0"/>
                  </a:moveTo>
                  <a:lnTo>
                    <a:pt x="0" y="144030"/>
                  </a:lnTo>
                  <a:lnTo>
                    <a:pt x="10655" y="150101"/>
                  </a:lnTo>
                  <a:lnTo>
                    <a:pt x="94399" y="6070"/>
                  </a:lnTo>
                  <a:lnTo>
                    <a:pt x="83743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6" name="object 26"/>
          <p:cNvGrpSpPr/>
          <p:nvPr/>
        </p:nvGrpSpPr>
        <p:grpSpPr>
          <a:xfrm>
            <a:off x="4104043" y="1942872"/>
            <a:ext cx="448309" cy="75565"/>
            <a:chOff x="4104043" y="1942872"/>
            <a:chExt cx="448309" cy="75565"/>
          </a:xfrm>
        </p:grpSpPr>
        <p:sp>
          <p:nvSpPr>
            <p:cNvPr id="27" name="object 27"/>
            <p:cNvSpPr/>
            <p:nvPr/>
          </p:nvSpPr>
          <p:spPr>
            <a:xfrm>
              <a:off x="4105567" y="1980464"/>
              <a:ext cx="332740" cy="0"/>
            </a:xfrm>
            <a:custGeom>
              <a:avLst/>
              <a:gdLst/>
              <a:ahLst/>
              <a:cxnLst/>
              <a:rect l="l" t="t" r="r" b="b"/>
              <a:pathLst>
                <a:path w="332739">
                  <a:moveTo>
                    <a:pt x="0" y="0"/>
                  </a:moveTo>
                  <a:lnTo>
                    <a:pt x="332732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4104043" y="1975956"/>
              <a:ext cx="337820" cy="12065"/>
            </a:xfrm>
            <a:custGeom>
              <a:avLst/>
              <a:gdLst/>
              <a:ahLst/>
              <a:cxnLst/>
              <a:rect l="l" t="t" r="r" b="b"/>
              <a:pathLst>
                <a:path w="337820" h="12064">
                  <a:moveTo>
                    <a:pt x="337299" y="0"/>
                  </a:moveTo>
                  <a:lnTo>
                    <a:pt x="0" y="0"/>
                  </a:lnTo>
                  <a:lnTo>
                    <a:pt x="0" y="12026"/>
                  </a:lnTo>
                  <a:lnTo>
                    <a:pt x="337299" y="12026"/>
                  </a:lnTo>
                  <a:lnTo>
                    <a:pt x="33729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4417022" y="1942872"/>
              <a:ext cx="135229" cy="75196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0" name="object 30"/>
          <p:cNvGrpSpPr/>
          <p:nvPr/>
        </p:nvGrpSpPr>
        <p:grpSpPr>
          <a:xfrm>
            <a:off x="5055171" y="1658291"/>
            <a:ext cx="521334" cy="601345"/>
            <a:chOff x="5055171" y="1658291"/>
            <a:chExt cx="521334" cy="601345"/>
          </a:xfrm>
        </p:grpSpPr>
        <p:sp>
          <p:nvSpPr>
            <p:cNvPr id="31" name="object 31"/>
            <p:cNvSpPr/>
            <p:nvPr/>
          </p:nvSpPr>
          <p:spPr>
            <a:xfrm>
              <a:off x="5061264" y="1813915"/>
              <a:ext cx="0" cy="290195"/>
            </a:xfrm>
            <a:custGeom>
              <a:avLst/>
              <a:gdLst/>
              <a:ahLst/>
              <a:cxnLst/>
              <a:rect l="l" t="t" r="r" b="b"/>
              <a:pathLst>
                <a:path h="290194">
                  <a:moveTo>
                    <a:pt x="0" y="0"/>
                  </a:moveTo>
                  <a:lnTo>
                    <a:pt x="0" y="289885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5055171" y="1809332"/>
              <a:ext cx="12700" cy="300990"/>
            </a:xfrm>
            <a:custGeom>
              <a:avLst/>
              <a:gdLst/>
              <a:ahLst/>
              <a:cxnLst/>
              <a:rect l="l" t="t" r="r" b="b"/>
              <a:pathLst>
                <a:path w="12700" h="300989">
                  <a:moveTo>
                    <a:pt x="0" y="0"/>
                  </a:moveTo>
                  <a:lnTo>
                    <a:pt x="0" y="300570"/>
                  </a:lnTo>
                  <a:lnTo>
                    <a:pt x="12179" y="292938"/>
                  </a:lnTo>
                  <a:lnTo>
                    <a:pt x="12179" y="610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5114557" y="1844430"/>
              <a:ext cx="0" cy="229235"/>
            </a:xfrm>
            <a:custGeom>
              <a:avLst/>
              <a:gdLst/>
              <a:ahLst/>
              <a:cxnLst/>
              <a:rect l="l" t="t" r="r" b="b"/>
              <a:pathLst>
                <a:path h="229235">
                  <a:moveTo>
                    <a:pt x="0" y="0"/>
                  </a:moveTo>
                  <a:lnTo>
                    <a:pt x="0" y="228857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5108460" y="1842898"/>
              <a:ext cx="12700" cy="232410"/>
            </a:xfrm>
            <a:custGeom>
              <a:avLst/>
              <a:gdLst/>
              <a:ahLst/>
              <a:cxnLst/>
              <a:rect l="l" t="t" r="r" b="b"/>
              <a:pathLst>
                <a:path w="12700" h="232410">
                  <a:moveTo>
                    <a:pt x="12179" y="0"/>
                  </a:moveTo>
                  <a:lnTo>
                    <a:pt x="0" y="0"/>
                  </a:lnTo>
                  <a:lnTo>
                    <a:pt x="0" y="231914"/>
                  </a:lnTo>
                  <a:lnTo>
                    <a:pt x="12179" y="231914"/>
                  </a:lnTo>
                  <a:lnTo>
                    <a:pt x="1217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5064309" y="2108378"/>
              <a:ext cx="88900" cy="48895"/>
            </a:xfrm>
            <a:custGeom>
              <a:avLst/>
              <a:gdLst/>
              <a:ahLst/>
              <a:cxnLst/>
              <a:rect l="l" t="t" r="r" b="b"/>
              <a:pathLst>
                <a:path w="88900" h="48894">
                  <a:moveTo>
                    <a:pt x="0" y="0"/>
                  </a:moveTo>
                  <a:lnTo>
                    <a:pt x="88314" y="48822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5055171" y="2102270"/>
              <a:ext cx="104139" cy="62865"/>
            </a:xfrm>
            <a:custGeom>
              <a:avLst/>
              <a:gdLst/>
              <a:ahLst/>
              <a:cxnLst/>
              <a:rect l="l" t="t" r="r" b="b"/>
              <a:pathLst>
                <a:path w="104139" h="62864">
                  <a:moveTo>
                    <a:pt x="12179" y="0"/>
                  </a:moveTo>
                  <a:lnTo>
                    <a:pt x="0" y="7632"/>
                  </a:lnTo>
                  <a:lnTo>
                    <a:pt x="97447" y="62560"/>
                  </a:lnTo>
                  <a:lnTo>
                    <a:pt x="103530" y="51879"/>
                  </a:lnTo>
                  <a:lnTo>
                    <a:pt x="1217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5224189" y="2201447"/>
              <a:ext cx="88900" cy="48895"/>
            </a:xfrm>
            <a:custGeom>
              <a:avLst/>
              <a:gdLst/>
              <a:ahLst/>
              <a:cxnLst/>
              <a:rect l="l" t="t" r="r" b="b"/>
              <a:pathLst>
                <a:path w="88900" h="48894">
                  <a:moveTo>
                    <a:pt x="0" y="0"/>
                  </a:moveTo>
                  <a:lnTo>
                    <a:pt x="88314" y="48822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5219611" y="2193812"/>
              <a:ext cx="96520" cy="66040"/>
            </a:xfrm>
            <a:custGeom>
              <a:avLst/>
              <a:gdLst/>
              <a:ahLst/>
              <a:cxnLst/>
              <a:rect l="l" t="t" r="r" b="b"/>
              <a:pathLst>
                <a:path w="96520" h="66039">
                  <a:moveTo>
                    <a:pt x="6096" y="0"/>
                  </a:moveTo>
                  <a:lnTo>
                    <a:pt x="0" y="10680"/>
                  </a:lnTo>
                  <a:lnTo>
                    <a:pt x="95935" y="65608"/>
                  </a:lnTo>
                  <a:lnTo>
                    <a:pt x="95935" y="51879"/>
                  </a:lnTo>
                  <a:lnTo>
                    <a:pt x="609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5317071" y="2108378"/>
              <a:ext cx="250190" cy="142240"/>
            </a:xfrm>
            <a:custGeom>
              <a:avLst/>
              <a:gdLst/>
              <a:ahLst/>
              <a:cxnLst/>
              <a:rect l="l" t="t" r="r" b="b"/>
              <a:pathLst>
                <a:path w="250189" h="142239">
                  <a:moveTo>
                    <a:pt x="0" y="141891"/>
                  </a:moveTo>
                  <a:lnTo>
                    <a:pt x="249717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5315547" y="2102270"/>
              <a:ext cx="260985" cy="157480"/>
            </a:xfrm>
            <a:custGeom>
              <a:avLst/>
              <a:gdLst/>
              <a:ahLst/>
              <a:cxnLst/>
              <a:rect l="l" t="t" r="r" b="b"/>
              <a:pathLst>
                <a:path w="260985" h="157480">
                  <a:moveTo>
                    <a:pt x="248183" y="0"/>
                  </a:moveTo>
                  <a:lnTo>
                    <a:pt x="0" y="143421"/>
                  </a:lnTo>
                  <a:lnTo>
                    <a:pt x="0" y="157149"/>
                  </a:lnTo>
                  <a:lnTo>
                    <a:pt x="260375" y="7632"/>
                  </a:lnTo>
                  <a:lnTo>
                    <a:pt x="248183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5318594" y="2077864"/>
              <a:ext cx="196850" cy="111760"/>
            </a:xfrm>
            <a:custGeom>
              <a:avLst/>
              <a:gdLst/>
              <a:ahLst/>
              <a:cxnLst/>
              <a:rect l="l" t="t" r="r" b="b"/>
              <a:pathLst>
                <a:path w="196850" h="111760">
                  <a:moveTo>
                    <a:pt x="0" y="111377"/>
                  </a:moveTo>
                  <a:lnTo>
                    <a:pt x="196423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5312499" y="2070228"/>
              <a:ext cx="207645" cy="127000"/>
            </a:xfrm>
            <a:custGeom>
              <a:avLst/>
              <a:gdLst/>
              <a:ahLst/>
              <a:cxnLst/>
              <a:rect l="l" t="t" r="r" b="b"/>
              <a:pathLst>
                <a:path w="207645" h="127000">
                  <a:moveTo>
                    <a:pt x="200990" y="0"/>
                  </a:moveTo>
                  <a:lnTo>
                    <a:pt x="0" y="115963"/>
                  </a:lnTo>
                  <a:lnTo>
                    <a:pt x="6083" y="126644"/>
                  </a:lnTo>
                  <a:lnTo>
                    <a:pt x="207073" y="10680"/>
                  </a:lnTo>
                  <a:lnTo>
                    <a:pt x="20099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5569834" y="1813915"/>
              <a:ext cx="0" cy="290195"/>
            </a:xfrm>
            <a:custGeom>
              <a:avLst/>
              <a:gdLst/>
              <a:ahLst/>
              <a:cxnLst/>
              <a:rect l="l" t="t" r="r" b="b"/>
              <a:pathLst>
                <a:path h="290194">
                  <a:moveTo>
                    <a:pt x="0" y="289885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5563730" y="1812380"/>
              <a:ext cx="12700" cy="297815"/>
            </a:xfrm>
            <a:custGeom>
              <a:avLst/>
              <a:gdLst/>
              <a:ahLst/>
              <a:cxnLst/>
              <a:rect l="l" t="t" r="r" b="b"/>
              <a:pathLst>
                <a:path w="12700" h="297814">
                  <a:moveTo>
                    <a:pt x="6096" y="0"/>
                  </a:moveTo>
                  <a:lnTo>
                    <a:pt x="0" y="3060"/>
                  </a:lnTo>
                  <a:lnTo>
                    <a:pt x="0" y="289890"/>
                  </a:lnTo>
                  <a:lnTo>
                    <a:pt x="12191" y="297522"/>
                  </a:lnTo>
                  <a:lnTo>
                    <a:pt x="12191" y="3060"/>
                  </a:lnTo>
                  <a:lnTo>
                    <a:pt x="609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5317071" y="1667447"/>
              <a:ext cx="250190" cy="142240"/>
            </a:xfrm>
            <a:custGeom>
              <a:avLst/>
              <a:gdLst/>
              <a:ahLst/>
              <a:cxnLst/>
              <a:rect l="l" t="t" r="r" b="b"/>
              <a:pathLst>
                <a:path w="250189" h="142239">
                  <a:moveTo>
                    <a:pt x="249717" y="141891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5315547" y="1658291"/>
              <a:ext cx="254635" cy="157480"/>
            </a:xfrm>
            <a:custGeom>
              <a:avLst/>
              <a:gdLst/>
              <a:ahLst/>
              <a:cxnLst/>
              <a:rect l="l" t="t" r="r" b="b"/>
              <a:pathLst>
                <a:path w="254635" h="157480">
                  <a:moveTo>
                    <a:pt x="0" y="0"/>
                  </a:moveTo>
                  <a:lnTo>
                    <a:pt x="0" y="13728"/>
                  </a:lnTo>
                  <a:lnTo>
                    <a:pt x="248183" y="157149"/>
                  </a:lnTo>
                  <a:lnTo>
                    <a:pt x="254279" y="154089"/>
                  </a:lnTo>
                  <a:lnTo>
                    <a:pt x="254279" y="1464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5063546" y="1666683"/>
              <a:ext cx="456026" cy="180799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5055171" y="1658291"/>
              <a:ext cx="260985" cy="157480"/>
            </a:xfrm>
            <a:custGeom>
              <a:avLst/>
              <a:gdLst/>
              <a:ahLst/>
              <a:cxnLst/>
              <a:rect l="l" t="t" r="r" b="b"/>
              <a:pathLst>
                <a:path w="260985" h="157480">
                  <a:moveTo>
                    <a:pt x="260375" y="0"/>
                  </a:moveTo>
                  <a:lnTo>
                    <a:pt x="0" y="151041"/>
                  </a:lnTo>
                  <a:lnTo>
                    <a:pt x="12179" y="157149"/>
                  </a:lnTo>
                  <a:lnTo>
                    <a:pt x="260375" y="13728"/>
                  </a:lnTo>
                  <a:lnTo>
                    <a:pt x="26037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9" name="object 49"/>
          <p:cNvSpPr txBox="1"/>
          <p:nvPr/>
        </p:nvSpPr>
        <p:spPr>
          <a:xfrm>
            <a:off x="5732240" y="1523535"/>
            <a:ext cx="184150" cy="2711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600" spc="5" dirty="0">
                <a:latin typeface="Arial"/>
                <a:cs typeface="Arial"/>
              </a:rPr>
              <a:t>O</a:t>
            </a:r>
            <a:endParaRPr sz="1600">
              <a:latin typeface="Arial"/>
              <a:cs typeface="Arial"/>
            </a:endParaRPr>
          </a:p>
        </p:txBody>
      </p:sp>
      <p:grpSp>
        <p:nvGrpSpPr>
          <p:cNvPr id="50" name="object 50"/>
          <p:cNvGrpSpPr/>
          <p:nvPr/>
        </p:nvGrpSpPr>
        <p:grpSpPr>
          <a:xfrm>
            <a:off x="5149570" y="1714742"/>
            <a:ext cx="583565" cy="525145"/>
            <a:chOff x="5149570" y="1714742"/>
            <a:chExt cx="583565" cy="525145"/>
          </a:xfrm>
        </p:grpSpPr>
        <p:sp>
          <p:nvSpPr>
            <p:cNvPr id="51" name="object 51"/>
            <p:cNvSpPr/>
            <p:nvPr/>
          </p:nvSpPr>
          <p:spPr>
            <a:xfrm>
              <a:off x="5569826" y="1714742"/>
              <a:ext cx="162928" cy="100698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5157191" y="2094647"/>
              <a:ext cx="79375" cy="140970"/>
            </a:xfrm>
            <a:custGeom>
              <a:avLst/>
              <a:gdLst/>
              <a:ahLst/>
              <a:cxnLst/>
              <a:rect l="l" t="t" r="r" b="b"/>
              <a:pathLst>
                <a:path w="79375" h="140969">
                  <a:moveTo>
                    <a:pt x="79178" y="0"/>
                  </a:moveTo>
                  <a:lnTo>
                    <a:pt x="0" y="140365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5149570" y="2088541"/>
              <a:ext cx="94615" cy="151130"/>
            </a:xfrm>
            <a:custGeom>
              <a:avLst/>
              <a:gdLst/>
              <a:ahLst/>
              <a:cxnLst/>
              <a:rect l="l" t="t" r="r" b="b"/>
              <a:pathLst>
                <a:path w="94614" h="151130">
                  <a:moveTo>
                    <a:pt x="83743" y="0"/>
                  </a:moveTo>
                  <a:lnTo>
                    <a:pt x="0" y="144945"/>
                  </a:lnTo>
                  <a:lnTo>
                    <a:pt x="10655" y="151041"/>
                  </a:lnTo>
                  <a:lnTo>
                    <a:pt x="94411" y="6096"/>
                  </a:lnTo>
                  <a:lnTo>
                    <a:pt x="83743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4" name="object 54"/>
          <p:cNvSpPr/>
          <p:nvPr/>
        </p:nvSpPr>
        <p:spPr>
          <a:xfrm>
            <a:off x="5929178" y="1575908"/>
            <a:ext cx="191865" cy="19223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6973819" y="1815501"/>
            <a:ext cx="191443" cy="19133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 txBox="1"/>
          <p:nvPr/>
        </p:nvSpPr>
        <p:spPr>
          <a:xfrm>
            <a:off x="169500" y="1770914"/>
            <a:ext cx="8809990" cy="493776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2030730" algn="r">
              <a:lnSpc>
                <a:spcPct val="100000"/>
              </a:lnSpc>
              <a:spcBef>
                <a:spcPts val="100"/>
              </a:spcBef>
            </a:pPr>
            <a:r>
              <a:rPr sz="1600" dirty="0">
                <a:latin typeface="Arial"/>
                <a:cs typeface="Arial"/>
              </a:rPr>
              <a:t>H</a:t>
            </a:r>
            <a:r>
              <a:rPr sz="1800" spc="-22" baseline="-16203" dirty="0">
                <a:latin typeface="Arial"/>
                <a:cs typeface="Arial"/>
              </a:rPr>
              <a:t>3</a:t>
            </a:r>
            <a:r>
              <a:rPr sz="1600" dirty="0">
                <a:latin typeface="Arial"/>
                <a:cs typeface="Arial"/>
              </a:rPr>
              <a:t>O</a:t>
            </a:r>
            <a:endParaRPr sz="1600">
              <a:latin typeface="Arial"/>
              <a:cs typeface="Arial"/>
            </a:endParaRPr>
          </a:p>
          <a:p>
            <a:pPr marL="2572385">
              <a:lnSpc>
                <a:spcPct val="100000"/>
              </a:lnSpc>
              <a:spcBef>
                <a:spcPts val="1490"/>
              </a:spcBef>
              <a:tabLst>
                <a:tab pos="4854575" algn="l"/>
              </a:tabLst>
            </a:pPr>
            <a:r>
              <a:rPr sz="1600" dirty="0">
                <a:latin typeface="Arial"/>
                <a:cs typeface="Arial"/>
              </a:rPr>
              <a:t>X	X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100">
              <a:latin typeface="Arial"/>
              <a:cs typeface="Arial"/>
            </a:endParaRPr>
          </a:p>
          <a:p>
            <a:pPr marL="100965" marR="93980" algn="ctr">
              <a:lnSpc>
                <a:spcPct val="101899"/>
              </a:lnSpc>
            </a:pPr>
            <a:r>
              <a:rPr sz="1800" spc="-5" dirty="0">
                <a:latin typeface="Times New Roman"/>
                <a:cs typeface="Times New Roman"/>
              </a:rPr>
              <a:t>Substituted phenol derivatives will thus </a:t>
            </a:r>
            <a:r>
              <a:rPr sz="1800" dirty="0">
                <a:latin typeface="Times New Roman"/>
                <a:cs typeface="Times New Roman"/>
              </a:rPr>
              <a:t>be </a:t>
            </a:r>
            <a:r>
              <a:rPr sz="1800" spc="-5" dirty="0">
                <a:latin typeface="Times New Roman"/>
                <a:cs typeface="Times New Roman"/>
              </a:rPr>
              <a:t>measured and the graph </a:t>
            </a:r>
            <a:r>
              <a:rPr sz="1800" dirty="0">
                <a:latin typeface="Times New Roman"/>
                <a:cs typeface="Times New Roman"/>
              </a:rPr>
              <a:t>of </a:t>
            </a:r>
            <a:r>
              <a:rPr sz="1800" spc="-5" dirty="0">
                <a:latin typeface="Times New Roman"/>
                <a:cs typeface="Times New Roman"/>
              </a:rPr>
              <a:t>log k</a:t>
            </a:r>
            <a:r>
              <a:rPr sz="1800" spc="-7" baseline="-20833" dirty="0">
                <a:latin typeface="Times New Roman"/>
                <a:cs typeface="Times New Roman"/>
              </a:rPr>
              <a:t>i</a:t>
            </a:r>
            <a:r>
              <a:rPr sz="1800" spc="-5" dirty="0">
                <a:latin typeface="Times New Roman"/>
                <a:cs typeface="Times New Roman"/>
              </a:rPr>
              <a:t>/k</a:t>
            </a:r>
            <a:r>
              <a:rPr sz="1800" spc="-7" baseline="-20833" dirty="0">
                <a:latin typeface="Times New Roman"/>
                <a:cs typeface="Times New Roman"/>
              </a:rPr>
              <a:t>o </a:t>
            </a:r>
            <a:r>
              <a:rPr sz="1800" spc="-5" dirty="0">
                <a:latin typeface="Times New Roman"/>
                <a:cs typeface="Times New Roman"/>
              </a:rPr>
              <a:t>will </a:t>
            </a:r>
            <a:r>
              <a:rPr sz="1800" dirty="0">
                <a:latin typeface="Times New Roman"/>
                <a:cs typeface="Times New Roman"/>
              </a:rPr>
              <a:t>be </a:t>
            </a:r>
            <a:r>
              <a:rPr sz="1800" spc="-20" dirty="0">
                <a:latin typeface="Times New Roman"/>
                <a:cs typeface="Times New Roman"/>
              </a:rPr>
              <a:t>defined  </a:t>
            </a:r>
            <a:r>
              <a:rPr sz="1800" spc="-5" dirty="0">
                <a:latin typeface="Times New Roman"/>
                <a:cs typeface="Times New Roman"/>
              </a:rPr>
              <a:t>with </a:t>
            </a:r>
            <a:r>
              <a:rPr sz="1800" dirty="0">
                <a:latin typeface="Times New Roman"/>
                <a:cs typeface="Times New Roman"/>
              </a:rPr>
              <a:t>a </a:t>
            </a:r>
            <a:r>
              <a:rPr sz="1800" spc="-5" dirty="0">
                <a:latin typeface="Times New Roman"/>
                <a:cs typeface="Times New Roman"/>
              </a:rPr>
              <a:t>slope </a:t>
            </a:r>
            <a:r>
              <a:rPr sz="1800" dirty="0">
                <a:latin typeface="Times New Roman"/>
                <a:cs typeface="Times New Roman"/>
              </a:rPr>
              <a:t>of 1 </a:t>
            </a:r>
            <a:r>
              <a:rPr sz="1800" spc="-5" dirty="0">
                <a:latin typeface="Times New Roman"/>
                <a:cs typeface="Times New Roman"/>
              </a:rPr>
              <a:t>to determine the substituent values </a:t>
            </a:r>
            <a:r>
              <a:rPr sz="1800" dirty="0">
                <a:latin typeface="Times New Roman"/>
                <a:cs typeface="Times New Roman"/>
              </a:rPr>
              <a:t>for </a:t>
            </a:r>
            <a:r>
              <a:rPr sz="1800" spc="-5" dirty="0">
                <a:latin typeface="Times New Roman"/>
                <a:cs typeface="Times New Roman"/>
              </a:rPr>
              <a:t>this reaction (called </a:t>
            </a:r>
            <a:r>
              <a:rPr sz="1800" dirty="0">
                <a:latin typeface="Symbol"/>
                <a:cs typeface="Symbol"/>
              </a:rPr>
              <a:t></a:t>
            </a:r>
            <a:r>
              <a:rPr sz="1800" dirty="0">
                <a:latin typeface="Times New Roman"/>
                <a:cs typeface="Times New Roman"/>
              </a:rPr>
              <a:t>-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values)</a:t>
            </a: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250">
              <a:latin typeface="Times New Roman"/>
              <a:cs typeface="Times New Roman"/>
            </a:endParaRPr>
          </a:p>
          <a:p>
            <a:pPr marL="532765" marR="525145" algn="ctr">
              <a:lnSpc>
                <a:spcPct val="101899"/>
              </a:lnSpc>
            </a:pPr>
            <a:r>
              <a:rPr sz="1800" dirty="0">
                <a:latin typeface="Times New Roman"/>
                <a:cs typeface="Times New Roman"/>
              </a:rPr>
              <a:t>If a </a:t>
            </a:r>
            <a:r>
              <a:rPr sz="1800" spc="-5" dirty="0">
                <a:latin typeface="Times New Roman"/>
                <a:cs typeface="Times New Roman"/>
              </a:rPr>
              <a:t>new reaction being studied is </a:t>
            </a:r>
            <a:r>
              <a:rPr sz="1800" dirty="0">
                <a:latin typeface="Times New Roman"/>
                <a:cs typeface="Times New Roman"/>
              </a:rPr>
              <a:t>not </a:t>
            </a:r>
            <a:r>
              <a:rPr sz="1800" spc="-5" dirty="0">
                <a:latin typeface="Times New Roman"/>
                <a:cs typeface="Times New Roman"/>
              </a:rPr>
              <a:t>linearly related to the benzoic acid dissociation  (thus </a:t>
            </a:r>
            <a:r>
              <a:rPr sz="1800" dirty="0">
                <a:latin typeface="Times New Roman"/>
                <a:cs typeface="Times New Roman"/>
              </a:rPr>
              <a:t>not </a:t>
            </a:r>
            <a:r>
              <a:rPr sz="1800" spc="-5" dirty="0">
                <a:latin typeface="Times New Roman"/>
                <a:cs typeface="Times New Roman"/>
              </a:rPr>
              <a:t>giving </a:t>
            </a:r>
            <a:r>
              <a:rPr sz="1800" dirty="0">
                <a:latin typeface="Times New Roman"/>
                <a:cs typeface="Times New Roman"/>
              </a:rPr>
              <a:t>a </a:t>
            </a:r>
            <a:r>
              <a:rPr sz="1800" spc="-5" dirty="0">
                <a:latin typeface="Times New Roman"/>
                <a:cs typeface="Times New Roman"/>
              </a:rPr>
              <a:t>straight line when log k</a:t>
            </a:r>
            <a:r>
              <a:rPr sz="1800" spc="-7" baseline="-20833" dirty="0">
                <a:latin typeface="Times New Roman"/>
                <a:cs typeface="Times New Roman"/>
              </a:rPr>
              <a:t>i</a:t>
            </a:r>
            <a:r>
              <a:rPr sz="1800" spc="-5" dirty="0">
                <a:latin typeface="Times New Roman"/>
                <a:cs typeface="Times New Roman"/>
              </a:rPr>
              <a:t>/k</a:t>
            </a:r>
            <a:r>
              <a:rPr sz="1800" spc="-7" baseline="-20833" dirty="0">
                <a:latin typeface="Times New Roman"/>
                <a:cs typeface="Times New Roman"/>
              </a:rPr>
              <a:t>o </a:t>
            </a:r>
            <a:r>
              <a:rPr sz="1800" spc="-5" dirty="0">
                <a:latin typeface="Times New Roman"/>
                <a:cs typeface="Times New Roman"/>
              </a:rPr>
              <a:t>is graphed versus</a:t>
            </a:r>
            <a:r>
              <a:rPr sz="1800" spc="-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Symbol"/>
                <a:cs typeface="Symbol"/>
              </a:rPr>
              <a:t></a:t>
            </a:r>
            <a:r>
              <a:rPr sz="1800" dirty="0">
                <a:latin typeface="Times New Roman"/>
                <a:cs typeface="Times New Roman"/>
              </a:rPr>
              <a:t>),</a:t>
            </a:r>
            <a:endParaRPr sz="1800">
              <a:latin typeface="Times New Roman"/>
              <a:cs typeface="Times New Roman"/>
            </a:endParaRPr>
          </a:p>
          <a:p>
            <a:pPr algn="ctr">
              <a:lnSpc>
                <a:spcPts val="2100"/>
              </a:lnSpc>
            </a:pPr>
            <a:r>
              <a:rPr sz="1800" spc="-5" dirty="0">
                <a:latin typeface="Times New Roman"/>
                <a:cs typeface="Times New Roman"/>
              </a:rPr>
              <a:t>then the log k</a:t>
            </a:r>
            <a:r>
              <a:rPr sz="1800" spc="-7" baseline="-20833" dirty="0">
                <a:latin typeface="Times New Roman"/>
                <a:cs typeface="Times New Roman"/>
              </a:rPr>
              <a:t>i</a:t>
            </a:r>
            <a:r>
              <a:rPr sz="1800" spc="-5" dirty="0">
                <a:latin typeface="Times New Roman"/>
                <a:cs typeface="Times New Roman"/>
              </a:rPr>
              <a:t>/k</a:t>
            </a:r>
            <a:r>
              <a:rPr sz="1800" spc="-7" baseline="-20833" dirty="0">
                <a:latin typeface="Times New Roman"/>
                <a:cs typeface="Times New Roman"/>
              </a:rPr>
              <a:t>o </a:t>
            </a:r>
            <a:r>
              <a:rPr sz="1800" spc="-5" dirty="0">
                <a:latin typeface="Times New Roman"/>
                <a:cs typeface="Times New Roman"/>
              </a:rPr>
              <a:t>values will </a:t>
            </a:r>
            <a:r>
              <a:rPr sz="1800" dirty="0">
                <a:latin typeface="Times New Roman"/>
                <a:cs typeface="Times New Roman"/>
              </a:rPr>
              <a:t>be </a:t>
            </a:r>
            <a:r>
              <a:rPr sz="1800" spc="-5" dirty="0">
                <a:latin typeface="Times New Roman"/>
                <a:cs typeface="Times New Roman"/>
              </a:rPr>
              <a:t>graphed versus either </a:t>
            </a:r>
            <a:r>
              <a:rPr sz="1800" dirty="0">
                <a:latin typeface="Symbol"/>
                <a:cs typeface="Symbol"/>
              </a:rPr>
              <a:t></a:t>
            </a:r>
            <a:r>
              <a:rPr sz="1800" dirty="0">
                <a:latin typeface="Times New Roman"/>
                <a:cs typeface="Times New Roman"/>
              </a:rPr>
              <a:t>+ or </a:t>
            </a:r>
            <a:r>
              <a:rPr sz="1800" dirty="0">
                <a:latin typeface="Symbol"/>
                <a:cs typeface="Symbol"/>
              </a:rPr>
              <a:t></a:t>
            </a:r>
            <a:r>
              <a:rPr sz="1800" dirty="0">
                <a:latin typeface="Times New Roman"/>
                <a:cs typeface="Times New Roman"/>
              </a:rPr>
              <a:t>- </a:t>
            </a:r>
            <a:r>
              <a:rPr sz="1800" spc="-5" dirty="0">
                <a:latin typeface="Times New Roman"/>
                <a:cs typeface="Times New Roman"/>
              </a:rPr>
              <a:t>to determine if the reaction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is</a:t>
            </a:r>
            <a:endParaRPr sz="18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40"/>
              </a:spcBef>
            </a:pPr>
            <a:r>
              <a:rPr sz="1800" spc="-5" dirty="0">
                <a:latin typeface="Times New Roman"/>
                <a:cs typeface="Times New Roman"/>
              </a:rPr>
              <a:t>linearly related to either </a:t>
            </a:r>
            <a:r>
              <a:rPr sz="1800" dirty="0">
                <a:latin typeface="Times New Roman"/>
                <a:cs typeface="Times New Roman"/>
              </a:rPr>
              <a:t>of </a:t>
            </a:r>
            <a:r>
              <a:rPr sz="1800" spc="-5" dirty="0">
                <a:latin typeface="Times New Roman"/>
                <a:cs typeface="Times New Roman"/>
              </a:rPr>
              <a:t>these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values</a:t>
            </a: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750">
              <a:latin typeface="Times New Roman"/>
              <a:cs typeface="Times New Roman"/>
            </a:endParaRPr>
          </a:p>
          <a:p>
            <a:pPr marL="1116330" marR="147955" indent="-889635">
              <a:lnSpc>
                <a:spcPct val="101899"/>
              </a:lnSpc>
            </a:pPr>
            <a:r>
              <a:rPr sz="1800" dirty="0">
                <a:latin typeface="Times New Roman"/>
                <a:cs typeface="Times New Roman"/>
              </a:rPr>
              <a:t>If </a:t>
            </a:r>
            <a:r>
              <a:rPr sz="1800" spc="-5" dirty="0">
                <a:latin typeface="Times New Roman"/>
                <a:cs typeface="Times New Roman"/>
              </a:rPr>
              <a:t>the new reaction is linearly related when graphed versus </a:t>
            </a:r>
            <a:r>
              <a:rPr sz="1800" dirty="0">
                <a:latin typeface="Symbol"/>
                <a:cs typeface="Symbol"/>
              </a:rPr>
              <a:t></a:t>
            </a:r>
            <a:r>
              <a:rPr sz="1800" dirty="0">
                <a:latin typeface="Times New Roman"/>
                <a:cs typeface="Times New Roman"/>
              </a:rPr>
              <a:t>- </a:t>
            </a:r>
            <a:r>
              <a:rPr sz="1800" spc="-5" dirty="0">
                <a:latin typeface="Times New Roman"/>
                <a:cs typeface="Times New Roman"/>
              </a:rPr>
              <a:t>values, the reaction more than  likely has </a:t>
            </a:r>
            <a:r>
              <a:rPr sz="1800" dirty="0">
                <a:latin typeface="Times New Roman"/>
                <a:cs typeface="Times New Roman"/>
              </a:rPr>
              <a:t>a </a:t>
            </a:r>
            <a:r>
              <a:rPr sz="1800" spc="-5" dirty="0">
                <a:latin typeface="Times New Roman"/>
                <a:cs typeface="Times New Roman"/>
              </a:rPr>
              <a:t>strong negative </a:t>
            </a:r>
            <a:r>
              <a:rPr sz="1800" spc="-10" dirty="0">
                <a:latin typeface="Times New Roman"/>
                <a:cs typeface="Times New Roman"/>
              </a:rPr>
              <a:t>charge </a:t>
            </a:r>
            <a:r>
              <a:rPr sz="1800" spc="-5" dirty="0">
                <a:latin typeface="Times New Roman"/>
                <a:cs typeface="Times New Roman"/>
              </a:rPr>
              <a:t>adjacent to the ring in the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mechanism</a:t>
            </a: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850">
              <a:latin typeface="Times New Roman"/>
              <a:cs typeface="Times New Roman"/>
            </a:endParaRPr>
          </a:p>
          <a:p>
            <a:pPr marL="1106170" marR="156845" indent="-941705">
              <a:lnSpc>
                <a:spcPct val="101899"/>
              </a:lnSpc>
            </a:pPr>
            <a:r>
              <a:rPr sz="1800" dirty="0">
                <a:latin typeface="Times New Roman"/>
                <a:cs typeface="Times New Roman"/>
              </a:rPr>
              <a:t>If </a:t>
            </a:r>
            <a:r>
              <a:rPr sz="1800" spc="-5" dirty="0">
                <a:latin typeface="Times New Roman"/>
                <a:cs typeface="Times New Roman"/>
              </a:rPr>
              <a:t>the new reaction is linearly related when graphed versus </a:t>
            </a:r>
            <a:r>
              <a:rPr sz="1800" dirty="0">
                <a:latin typeface="Symbol"/>
                <a:cs typeface="Symbol"/>
              </a:rPr>
              <a:t></a:t>
            </a:r>
            <a:r>
              <a:rPr sz="1800" dirty="0">
                <a:latin typeface="Times New Roman"/>
                <a:cs typeface="Times New Roman"/>
              </a:rPr>
              <a:t>+ </a:t>
            </a:r>
            <a:r>
              <a:rPr sz="1800" spc="-5" dirty="0">
                <a:latin typeface="Times New Roman"/>
                <a:cs typeface="Times New Roman"/>
              </a:rPr>
              <a:t>values, the reaction more than  likely has </a:t>
            </a:r>
            <a:r>
              <a:rPr sz="1800" dirty="0">
                <a:latin typeface="Times New Roman"/>
                <a:cs typeface="Times New Roman"/>
              </a:rPr>
              <a:t>a </a:t>
            </a:r>
            <a:r>
              <a:rPr sz="1800" spc="-5" dirty="0">
                <a:latin typeface="Times New Roman"/>
                <a:cs typeface="Times New Roman"/>
              </a:rPr>
              <a:t>strong positive </a:t>
            </a:r>
            <a:r>
              <a:rPr sz="1800" spc="-10" dirty="0">
                <a:latin typeface="Times New Roman"/>
                <a:cs typeface="Times New Roman"/>
              </a:rPr>
              <a:t>charge </a:t>
            </a:r>
            <a:r>
              <a:rPr sz="1800" spc="-5" dirty="0">
                <a:latin typeface="Times New Roman"/>
                <a:cs typeface="Times New Roman"/>
              </a:rPr>
              <a:t>adjacent to the ring in the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mechanism</a:t>
            </a:r>
            <a:endParaRPr sz="1800">
              <a:latin typeface="Times New Roman"/>
              <a:cs typeface="Times New Roman"/>
            </a:endParaRPr>
          </a:p>
          <a:p>
            <a:pPr marR="370840" algn="r">
              <a:lnSpc>
                <a:spcPct val="100000"/>
              </a:lnSpc>
              <a:spcBef>
                <a:spcPts val="220"/>
              </a:spcBef>
            </a:pPr>
            <a:endParaRPr sz="1200">
              <a:latin typeface="Carlito"/>
              <a:cs typeface="Carlit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52861" y="270485"/>
            <a:ext cx="27146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Grunwald-Winstein</a:t>
            </a:r>
            <a:r>
              <a:rPr spc="-15" dirty="0"/>
              <a:t> </a:t>
            </a:r>
            <a:r>
              <a:rPr spc="-5" dirty="0"/>
              <a:t>Equation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19053" y="792214"/>
            <a:ext cx="7981950" cy="27971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Times New Roman"/>
                <a:cs typeface="Times New Roman"/>
              </a:rPr>
              <a:t>The Hammett equation is </a:t>
            </a:r>
            <a:r>
              <a:rPr sz="1800" dirty="0">
                <a:latin typeface="Times New Roman"/>
                <a:cs typeface="Times New Roman"/>
              </a:rPr>
              <a:t>a </a:t>
            </a:r>
            <a:r>
              <a:rPr sz="1800" spc="-5" dirty="0">
                <a:latin typeface="Times New Roman"/>
                <a:cs typeface="Times New Roman"/>
              </a:rPr>
              <a:t>LFER that studies the </a:t>
            </a:r>
            <a:r>
              <a:rPr sz="1800" spc="-10" dirty="0">
                <a:latin typeface="Times New Roman"/>
                <a:cs typeface="Times New Roman"/>
              </a:rPr>
              <a:t>effect </a:t>
            </a:r>
            <a:r>
              <a:rPr sz="1800" dirty="0">
                <a:latin typeface="Times New Roman"/>
                <a:cs typeface="Times New Roman"/>
              </a:rPr>
              <a:t>of </a:t>
            </a:r>
            <a:r>
              <a:rPr sz="1800" spc="-5" dirty="0">
                <a:latin typeface="Times New Roman"/>
                <a:cs typeface="Times New Roman"/>
              </a:rPr>
              <a:t>substituents </a:t>
            </a:r>
            <a:r>
              <a:rPr sz="1800" dirty="0">
                <a:latin typeface="Times New Roman"/>
                <a:cs typeface="Times New Roman"/>
              </a:rPr>
              <a:t>on </a:t>
            </a:r>
            <a:r>
              <a:rPr sz="1800" spc="-5" dirty="0">
                <a:latin typeface="Times New Roman"/>
                <a:cs typeface="Times New Roman"/>
              </a:rPr>
              <a:t>reaction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rate</a:t>
            </a: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6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1800" spc="-5" dirty="0">
                <a:latin typeface="Times New Roman"/>
                <a:cs typeface="Times New Roman"/>
              </a:rPr>
              <a:t>The only criteria </a:t>
            </a:r>
            <a:r>
              <a:rPr sz="1800" dirty="0">
                <a:latin typeface="Times New Roman"/>
                <a:cs typeface="Times New Roman"/>
              </a:rPr>
              <a:t>for a </a:t>
            </a:r>
            <a:r>
              <a:rPr sz="1800" spc="-5" dirty="0">
                <a:latin typeface="Times New Roman"/>
                <a:cs typeface="Times New Roman"/>
              </a:rPr>
              <a:t>LFER is that only </a:t>
            </a:r>
            <a:r>
              <a:rPr sz="1800" dirty="0">
                <a:latin typeface="Times New Roman"/>
                <a:cs typeface="Times New Roman"/>
              </a:rPr>
              <a:t>one </a:t>
            </a:r>
            <a:r>
              <a:rPr sz="1800" spc="-5" dirty="0">
                <a:latin typeface="Times New Roman"/>
                <a:cs typeface="Times New Roman"/>
              </a:rPr>
              <a:t>change can </a:t>
            </a:r>
            <a:r>
              <a:rPr sz="1800" dirty="0">
                <a:latin typeface="Times New Roman"/>
                <a:cs typeface="Times New Roman"/>
              </a:rPr>
              <a:t>be </a:t>
            </a:r>
            <a:r>
              <a:rPr sz="1800" spc="-5" dirty="0">
                <a:latin typeface="Times New Roman"/>
                <a:cs typeface="Times New Roman"/>
              </a:rPr>
              <a:t>made to </a:t>
            </a:r>
            <a:r>
              <a:rPr sz="1800" dirty="0">
                <a:latin typeface="Times New Roman"/>
                <a:cs typeface="Times New Roman"/>
              </a:rPr>
              <a:t>a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reaction</a:t>
            </a: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100">
              <a:latin typeface="Times New Roman"/>
              <a:cs typeface="Times New Roman"/>
            </a:endParaRPr>
          </a:p>
          <a:p>
            <a:pPr marL="294640" marR="287655" algn="ctr">
              <a:lnSpc>
                <a:spcPct val="101899"/>
              </a:lnSpc>
            </a:pPr>
            <a:r>
              <a:rPr sz="1800" spc="-5" dirty="0">
                <a:latin typeface="Times New Roman"/>
                <a:cs typeface="Times New Roman"/>
              </a:rPr>
              <a:t>Another common LFER is to study the </a:t>
            </a:r>
            <a:r>
              <a:rPr sz="1800" spc="-10" dirty="0">
                <a:latin typeface="Times New Roman"/>
                <a:cs typeface="Times New Roman"/>
              </a:rPr>
              <a:t>effect </a:t>
            </a:r>
            <a:r>
              <a:rPr sz="1800" spc="-5" dirty="0">
                <a:latin typeface="Times New Roman"/>
                <a:cs typeface="Times New Roman"/>
              </a:rPr>
              <a:t>solvent change has </a:t>
            </a:r>
            <a:r>
              <a:rPr sz="1800" dirty="0">
                <a:latin typeface="Times New Roman"/>
                <a:cs typeface="Times New Roman"/>
              </a:rPr>
              <a:t>on </a:t>
            </a:r>
            <a:r>
              <a:rPr sz="1800" spc="-5" dirty="0">
                <a:latin typeface="Times New Roman"/>
                <a:cs typeface="Times New Roman"/>
              </a:rPr>
              <a:t>reaction rate  (called </a:t>
            </a:r>
            <a:r>
              <a:rPr sz="1800" dirty="0">
                <a:latin typeface="Times New Roman"/>
                <a:cs typeface="Times New Roman"/>
              </a:rPr>
              <a:t>a </a:t>
            </a:r>
            <a:r>
              <a:rPr sz="1800" spc="-10" dirty="0">
                <a:latin typeface="Times New Roman"/>
                <a:cs typeface="Times New Roman"/>
              </a:rPr>
              <a:t>Grunwald-Winstein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equation)</a:t>
            </a: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0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1800" dirty="0">
                <a:latin typeface="Times New Roman"/>
                <a:cs typeface="Times New Roman"/>
              </a:rPr>
              <a:t>As </a:t>
            </a:r>
            <a:r>
              <a:rPr sz="1800" spc="-5" dirty="0">
                <a:latin typeface="Times New Roman"/>
                <a:cs typeface="Times New Roman"/>
              </a:rPr>
              <a:t>seen in </a:t>
            </a:r>
            <a:r>
              <a:rPr sz="1800" dirty="0">
                <a:latin typeface="Times New Roman"/>
                <a:cs typeface="Times New Roman"/>
              </a:rPr>
              <a:t>a </a:t>
            </a:r>
            <a:r>
              <a:rPr sz="1800" spc="-5" dirty="0">
                <a:latin typeface="Times New Roman"/>
                <a:cs typeface="Times New Roman"/>
              </a:rPr>
              <a:t>number </a:t>
            </a:r>
            <a:r>
              <a:rPr sz="1800" dirty="0">
                <a:latin typeface="Times New Roman"/>
                <a:cs typeface="Times New Roman"/>
              </a:rPr>
              <a:t>of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reactions,</a:t>
            </a:r>
            <a:endParaRPr sz="1800">
              <a:latin typeface="Times New Roman"/>
              <a:cs typeface="Times New Roman"/>
            </a:endParaRPr>
          </a:p>
          <a:p>
            <a:pPr marL="1184910" marR="1177290" indent="-635" algn="ctr">
              <a:lnSpc>
                <a:spcPts val="2100"/>
              </a:lnSpc>
              <a:spcBef>
                <a:spcPts val="160"/>
              </a:spcBef>
            </a:pPr>
            <a:r>
              <a:rPr sz="1800" spc="-5" dirty="0">
                <a:latin typeface="Times New Roman"/>
                <a:cs typeface="Times New Roman"/>
              </a:rPr>
              <a:t>changing solvent can have </a:t>
            </a:r>
            <a:r>
              <a:rPr sz="1800" dirty="0">
                <a:latin typeface="Times New Roman"/>
                <a:cs typeface="Times New Roman"/>
              </a:rPr>
              <a:t>a </a:t>
            </a:r>
            <a:r>
              <a:rPr sz="1800" spc="-5" dirty="0">
                <a:latin typeface="Times New Roman"/>
                <a:cs typeface="Times New Roman"/>
              </a:rPr>
              <a:t>dramatic </a:t>
            </a:r>
            <a:r>
              <a:rPr sz="1800" spc="-10" dirty="0">
                <a:latin typeface="Times New Roman"/>
                <a:cs typeface="Times New Roman"/>
              </a:rPr>
              <a:t>effect </a:t>
            </a:r>
            <a:r>
              <a:rPr sz="1800" dirty="0">
                <a:latin typeface="Times New Roman"/>
                <a:cs typeface="Times New Roman"/>
              </a:rPr>
              <a:t>on </a:t>
            </a:r>
            <a:r>
              <a:rPr sz="1800" spc="-5" dirty="0">
                <a:latin typeface="Times New Roman"/>
                <a:cs typeface="Times New Roman"/>
              </a:rPr>
              <a:t>reaction rate  (sometimes it can even change what mechanism is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operating)</a:t>
            </a:r>
            <a:endParaRPr sz="1800">
              <a:latin typeface="Times New Roman"/>
              <a:cs typeface="Times New Roman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2814281" y="4344836"/>
            <a:ext cx="332740" cy="259715"/>
            <a:chOff x="2814281" y="4344836"/>
            <a:chExt cx="332740" cy="259715"/>
          </a:xfrm>
        </p:grpSpPr>
        <p:sp>
          <p:nvSpPr>
            <p:cNvPr id="5" name="object 5"/>
            <p:cNvSpPr/>
            <p:nvPr/>
          </p:nvSpPr>
          <p:spPr>
            <a:xfrm>
              <a:off x="2820344" y="4507892"/>
              <a:ext cx="158115" cy="89535"/>
            </a:xfrm>
            <a:custGeom>
              <a:avLst/>
              <a:gdLst/>
              <a:ahLst/>
              <a:cxnLst/>
              <a:rect l="l" t="t" r="r" b="b"/>
              <a:pathLst>
                <a:path w="158114" h="89535">
                  <a:moveTo>
                    <a:pt x="0" y="89077"/>
                  </a:moveTo>
                  <a:lnTo>
                    <a:pt x="157809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814281" y="4503370"/>
              <a:ext cx="165735" cy="101600"/>
            </a:xfrm>
            <a:custGeom>
              <a:avLst/>
              <a:gdLst/>
              <a:ahLst/>
              <a:cxnLst/>
              <a:rect l="l" t="t" r="r" b="b"/>
              <a:pathLst>
                <a:path w="165735" h="101600">
                  <a:moveTo>
                    <a:pt x="157810" y="0"/>
                  </a:moveTo>
                  <a:lnTo>
                    <a:pt x="0" y="90589"/>
                  </a:lnTo>
                  <a:lnTo>
                    <a:pt x="6070" y="101155"/>
                  </a:lnTo>
                  <a:lnTo>
                    <a:pt x="165392" y="9055"/>
                  </a:lnTo>
                  <a:lnTo>
                    <a:pt x="165392" y="1511"/>
                  </a:lnTo>
                  <a:lnTo>
                    <a:pt x="15781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982706" y="4507892"/>
              <a:ext cx="159385" cy="89535"/>
            </a:xfrm>
            <a:custGeom>
              <a:avLst/>
              <a:gdLst/>
              <a:ahLst/>
              <a:cxnLst/>
              <a:rect l="l" t="t" r="r" b="b"/>
              <a:pathLst>
                <a:path w="159385" h="89535">
                  <a:moveTo>
                    <a:pt x="0" y="0"/>
                  </a:moveTo>
                  <a:lnTo>
                    <a:pt x="159326" y="89077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2979673" y="4503370"/>
              <a:ext cx="167005" cy="101600"/>
            </a:xfrm>
            <a:custGeom>
              <a:avLst/>
              <a:gdLst/>
              <a:ahLst/>
              <a:cxnLst/>
              <a:rect l="l" t="t" r="r" b="b"/>
              <a:pathLst>
                <a:path w="167005" h="101600">
                  <a:moveTo>
                    <a:pt x="9105" y="0"/>
                  </a:moveTo>
                  <a:lnTo>
                    <a:pt x="0" y="1511"/>
                  </a:lnTo>
                  <a:lnTo>
                    <a:pt x="0" y="9055"/>
                  </a:lnTo>
                  <a:lnTo>
                    <a:pt x="160845" y="101155"/>
                  </a:lnTo>
                  <a:lnTo>
                    <a:pt x="166916" y="90589"/>
                  </a:lnTo>
                  <a:lnTo>
                    <a:pt x="910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2890145" y="4349364"/>
              <a:ext cx="88265" cy="154305"/>
            </a:xfrm>
            <a:custGeom>
              <a:avLst/>
              <a:gdLst/>
              <a:ahLst/>
              <a:cxnLst/>
              <a:rect l="l" t="t" r="r" b="b"/>
              <a:pathLst>
                <a:path w="88264" h="154304">
                  <a:moveTo>
                    <a:pt x="88008" y="153998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882557" y="4344836"/>
              <a:ext cx="97155" cy="160655"/>
            </a:xfrm>
            <a:custGeom>
              <a:avLst/>
              <a:gdLst/>
              <a:ahLst/>
              <a:cxnLst/>
              <a:rect l="l" t="t" r="r" b="b"/>
              <a:pathLst>
                <a:path w="97155" h="160654">
                  <a:moveTo>
                    <a:pt x="10629" y="0"/>
                  </a:moveTo>
                  <a:lnTo>
                    <a:pt x="0" y="6045"/>
                  </a:lnTo>
                  <a:lnTo>
                    <a:pt x="89535" y="158534"/>
                  </a:lnTo>
                  <a:lnTo>
                    <a:pt x="97116" y="160045"/>
                  </a:lnTo>
                  <a:lnTo>
                    <a:pt x="97116" y="147967"/>
                  </a:lnTo>
                  <a:lnTo>
                    <a:pt x="1062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2359287" y="4113215"/>
            <a:ext cx="1229360" cy="66548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69545">
              <a:lnSpc>
                <a:spcPct val="100000"/>
              </a:lnSpc>
              <a:spcBef>
                <a:spcPts val="90"/>
              </a:spcBef>
              <a:tabLst>
                <a:tab pos="692785" algn="l"/>
              </a:tabLst>
            </a:pPr>
            <a:r>
              <a:rPr sz="1600" spc="5" dirty="0">
                <a:latin typeface="Arial"/>
                <a:cs typeface="Arial"/>
              </a:rPr>
              <a:t>H</a:t>
            </a:r>
            <a:r>
              <a:rPr sz="1725" spc="7" baseline="-16908" dirty="0">
                <a:latin typeface="Arial"/>
                <a:cs typeface="Arial"/>
              </a:rPr>
              <a:t>3</a:t>
            </a:r>
            <a:r>
              <a:rPr sz="1600" spc="5" dirty="0">
                <a:latin typeface="Arial"/>
                <a:cs typeface="Arial"/>
              </a:rPr>
              <a:t>C	</a:t>
            </a:r>
            <a:r>
              <a:rPr sz="1600" dirty="0">
                <a:latin typeface="Arial"/>
                <a:cs typeface="Arial"/>
              </a:rPr>
              <a:t>Cl</a:t>
            </a:r>
            <a:endParaRPr sz="1600">
              <a:latin typeface="Arial"/>
              <a:cs typeface="Arial"/>
            </a:endParaRPr>
          </a:p>
          <a:p>
            <a:pPr marL="63500">
              <a:lnSpc>
                <a:spcPct val="100000"/>
              </a:lnSpc>
              <a:spcBef>
                <a:spcPts val="1210"/>
              </a:spcBef>
              <a:tabLst>
                <a:tab pos="800735" algn="l"/>
              </a:tabLst>
            </a:pPr>
            <a:r>
              <a:rPr sz="1600" spc="5" dirty="0">
                <a:latin typeface="Arial"/>
                <a:cs typeface="Arial"/>
              </a:rPr>
              <a:t>H</a:t>
            </a:r>
            <a:r>
              <a:rPr sz="1725" spc="7" baseline="-16908" dirty="0">
                <a:latin typeface="Arial"/>
                <a:cs typeface="Arial"/>
              </a:rPr>
              <a:t>3</a:t>
            </a:r>
            <a:r>
              <a:rPr sz="1600" spc="5" dirty="0">
                <a:latin typeface="Arial"/>
                <a:cs typeface="Arial"/>
              </a:rPr>
              <a:t>C	CH</a:t>
            </a:r>
            <a:r>
              <a:rPr sz="1725" spc="7" baseline="-16908" dirty="0">
                <a:latin typeface="Arial"/>
                <a:cs typeface="Arial"/>
              </a:rPr>
              <a:t>3</a:t>
            </a:r>
            <a:endParaRPr sz="1725" baseline="-16908">
              <a:latin typeface="Arial"/>
              <a:cs typeface="Arial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2979673" y="4344836"/>
            <a:ext cx="97155" cy="160655"/>
            <a:chOff x="2979673" y="4344836"/>
            <a:chExt cx="97155" cy="160655"/>
          </a:xfrm>
        </p:grpSpPr>
        <p:sp>
          <p:nvSpPr>
            <p:cNvPr id="13" name="object 13"/>
            <p:cNvSpPr/>
            <p:nvPr/>
          </p:nvSpPr>
          <p:spPr>
            <a:xfrm>
              <a:off x="2982706" y="4349364"/>
              <a:ext cx="86995" cy="154305"/>
            </a:xfrm>
            <a:custGeom>
              <a:avLst/>
              <a:gdLst/>
              <a:ahLst/>
              <a:cxnLst/>
              <a:rect l="l" t="t" r="r" b="b"/>
              <a:pathLst>
                <a:path w="86994" h="154304">
                  <a:moveTo>
                    <a:pt x="0" y="153998"/>
                  </a:moveTo>
                  <a:lnTo>
                    <a:pt x="86491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2979673" y="4344836"/>
              <a:ext cx="97155" cy="160655"/>
            </a:xfrm>
            <a:custGeom>
              <a:avLst/>
              <a:gdLst/>
              <a:ahLst/>
              <a:cxnLst/>
              <a:rect l="l" t="t" r="r" b="b"/>
              <a:pathLst>
                <a:path w="97155" h="160654">
                  <a:moveTo>
                    <a:pt x="86499" y="0"/>
                  </a:moveTo>
                  <a:lnTo>
                    <a:pt x="0" y="147967"/>
                  </a:lnTo>
                  <a:lnTo>
                    <a:pt x="0" y="160045"/>
                  </a:lnTo>
                  <a:lnTo>
                    <a:pt x="9105" y="158534"/>
                  </a:lnTo>
                  <a:lnTo>
                    <a:pt x="97116" y="6045"/>
                  </a:lnTo>
                  <a:lnTo>
                    <a:pt x="8649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5" name="object 15"/>
          <p:cNvGrpSpPr/>
          <p:nvPr/>
        </p:nvGrpSpPr>
        <p:grpSpPr>
          <a:xfrm>
            <a:off x="3837292" y="4435393"/>
            <a:ext cx="461009" cy="75565"/>
            <a:chOff x="3837292" y="4435393"/>
            <a:chExt cx="461009" cy="75565"/>
          </a:xfrm>
        </p:grpSpPr>
        <p:sp>
          <p:nvSpPr>
            <p:cNvPr id="16" name="object 16"/>
            <p:cNvSpPr/>
            <p:nvPr/>
          </p:nvSpPr>
          <p:spPr>
            <a:xfrm>
              <a:off x="3838811" y="4472992"/>
              <a:ext cx="344805" cy="0"/>
            </a:xfrm>
            <a:custGeom>
              <a:avLst/>
              <a:gdLst/>
              <a:ahLst/>
              <a:cxnLst/>
              <a:rect l="l" t="t" r="r" b="b"/>
              <a:pathLst>
                <a:path w="344804">
                  <a:moveTo>
                    <a:pt x="0" y="0"/>
                  </a:moveTo>
                  <a:lnTo>
                    <a:pt x="344227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3837292" y="4468483"/>
              <a:ext cx="349250" cy="12065"/>
            </a:xfrm>
            <a:custGeom>
              <a:avLst/>
              <a:gdLst/>
              <a:ahLst/>
              <a:cxnLst/>
              <a:rect l="l" t="t" r="r" b="b"/>
              <a:pathLst>
                <a:path w="349250" h="12064">
                  <a:moveTo>
                    <a:pt x="348780" y="0"/>
                  </a:moveTo>
                  <a:lnTo>
                    <a:pt x="0" y="0"/>
                  </a:lnTo>
                  <a:lnTo>
                    <a:pt x="0" y="12026"/>
                  </a:lnTo>
                  <a:lnTo>
                    <a:pt x="348780" y="12026"/>
                  </a:lnTo>
                  <a:lnTo>
                    <a:pt x="34878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4163325" y="4435393"/>
              <a:ext cx="134964" cy="75203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9" name="object 19"/>
          <p:cNvGrpSpPr/>
          <p:nvPr/>
        </p:nvGrpSpPr>
        <p:grpSpPr>
          <a:xfrm>
            <a:off x="5182285" y="4496830"/>
            <a:ext cx="334010" cy="106045"/>
            <a:chOff x="5182285" y="4496830"/>
            <a:chExt cx="334010" cy="106045"/>
          </a:xfrm>
        </p:grpSpPr>
        <p:sp>
          <p:nvSpPr>
            <p:cNvPr id="20" name="object 20"/>
            <p:cNvSpPr/>
            <p:nvPr/>
          </p:nvSpPr>
          <p:spPr>
            <a:xfrm>
              <a:off x="5188355" y="4502969"/>
              <a:ext cx="158115" cy="90805"/>
            </a:xfrm>
            <a:custGeom>
              <a:avLst/>
              <a:gdLst/>
              <a:ahLst/>
              <a:cxnLst/>
              <a:rect l="l" t="t" r="r" b="b"/>
              <a:pathLst>
                <a:path w="158114" h="90804">
                  <a:moveTo>
                    <a:pt x="0" y="90574"/>
                  </a:moveTo>
                  <a:lnTo>
                    <a:pt x="157809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5182285" y="4496830"/>
              <a:ext cx="165735" cy="104775"/>
            </a:xfrm>
            <a:custGeom>
              <a:avLst/>
              <a:gdLst/>
              <a:ahLst/>
              <a:cxnLst/>
              <a:rect l="l" t="t" r="r" b="b"/>
              <a:pathLst>
                <a:path w="165735" h="104775">
                  <a:moveTo>
                    <a:pt x="159334" y="0"/>
                  </a:moveTo>
                  <a:lnTo>
                    <a:pt x="0" y="93649"/>
                  </a:lnTo>
                  <a:lnTo>
                    <a:pt x="6070" y="104393"/>
                  </a:lnTo>
                  <a:lnTo>
                    <a:pt x="165404" y="10756"/>
                  </a:lnTo>
                  <a:lnTo>
                    <a:pt x="165404" y="4610"/>
                  </a:lnTo>
                  <a:lnTo>
                    <a:pt x="159334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5350716" y="4502969"/>
              <a:ext cx="159385" cy="92710"/>
            </a:xfrm>
            <a:custGeom>
              <a:avLst/>
              <a:gdLst/>
              <a:ahLst/>
              <a:cxnLst/>
              <a:rect l="l" t="t" r="r" b="b"/>
              <a:pathLst>
                <a:path w="159385" h="92710">
                  <a:moveTo>
                    <a:pt x="0" y="0"/>
                  </a:moveTo>
                  <a:lnTo>
                    <a:pt x="159326" y="92109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5347690" y="4496830"/>
              <a:ext cx="168910" cy="106045"/>
            </a:xfrm>
            <a:custGeom>
              <a:avLst/>
              <a:gdLst/>
              <a:ahLst/>
              <a:cxnLst/>
              <a:rect l="l" t="t" r="r" b="b"/>
              <a:pathLst>
                <a:path w="168910" h="106045">
                  <a:moveTo>
                    <a:pt x="6070" y="0"/>
                  </a:moveTo>
                  <a:lnTo>
                    <a:pt x="0" y="4610"/>
                  </a:lnTo>
                  <a:lnTo>
                    <a:pt x="0" y="10756"/>
                  </a:lnTo>
                  <a:lnTo>
                    <a:pt x="162356" y="105930"/>
                  </a:lnTo>
                  <a:lnTo>
                    <a:pt x="168427" y="95186"/>
                  </a:lnTo>
                  <a:lnTo>
                    <a:pt x="607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4" name="object 24"/>
          <p:cNvSpPr txBox="1"/>
          <p:nvPr/>
        </p:nvSpPr>
        <p:spPr>
          <a:xfrm>
            <a:off x="4739997" y="4061959"/>
            <a:ext cx="1217930" cy="71628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534670">
              <a:lnSpc>
                <a:spcPct val="100000"/>
              </a:lnSpc>
              <a:spcBef>
                <a:spcPts val="120"/>
              </a:spcBef>
            </a:pPr>
            <a:r>
              <a:rPr sz="1600" spc="-5" dirty="0">
                <a:latin typeface="Arial"/>
                <a:cs typeface="Arial"/>
              </a:rPr>
              <a:t>CH</a:t>
            </a:r>
            <a:r>
              <a:rPr sz="1800" spc="-7" baseline="-16203" dirty="0">
                <a:latin typeface="Arial"/>
                <a:cs typeface="Arial"/>
              </a:rPr>
              <a:t>3</a:t>
            </a:r>
            <a:endParaRPr sz="1800" baseline="-16203">
              <a:latin typeface="Arial"/>
              <a:cs typeface="Arial"/>
            </a:endParaRPr>
          </a:p>
          <a:p>
            <a:pPr marL="50800">
              <a:lnSpc>
                <a:spcPct val="100000"/>
              </a:lnSpc>
              <a:spcBef>
                <a:spcPts val="1570"/>
              </a:spcBef>
              <a:tabLst>
                <a:tab pos="788035" algn="l"/>
              </a:tabLst>
            </a:pPr>
            <a:r>
              <a:rPr sz="1600" spc="-5" dirty="0">
                <a:latin typeface="Arial"/>
                <a:cs typeface="Arial"/>
              </a:rPr>
              <a:t>H</a:t>
            </a:r>
            <a:r>
              <a:rPr sz="1800" spc="-7" baseline="-16203" dirty="0">
                <a:latin typeface="Arial"/>
                <a:cs typeface="Arial"/>
              </a:rPr>
              <a:t>3</a:t>
            </a:r>
            <a:r>
              <a:rPr sz="1600" spc="-5" dirty="0">
                <a:latin typeface="Arial"/>
                <a:cs typeface="Arial"/>
              </a:rPr>
              <a:t>C	CH</a:t>
            </a:r>
            <a:r>
              <a:rPr sz="1800" spc="-7" baseline="-16203" dirty="0">
                <a:latin typeface="Arial"/>
                <a:cs typeface="Arial"/>
              </a:rPr>
              <a:t>3</a:t>
            </a:r>
            <a:endParaRPr sz="1800" baseline="-16203">
              <a:latin typeface="Arial"/>
              <a:cs typeface="Arial"/>
            </a:endParaRPr>
          </a:p>
        </p:txBody>
      </p:sp>
      <p:grpSp>
        <p:nvGrpSpPr>
          <p:cNvPr id="25" name="object 25"/>
          <p:cNvGrpSpPr/>
          <p:nvPr/>
        </p:nvGrpSpPr>
        <p:grpSpPr>
          <a:xfrm>
            <a:off x="5252059" y="4315461"/>
            <a:ext cx="191770" cy="428625"/>
            <a:chOff x="5252059" y="4315461"/>
            <a:chExt cx="191770" cy="428625"/>
          </a:xfrm>
        </p:grpSpPr>
        <p:sp>
          <p:nvSpPr>
            <p:cNvPr id="26" name="object 26"/>
            <p:cNvSpPr/>
            <p:nvPr/>
          </p:nvSpPr>
          <p:spPr>
            <a:xfrm>
              <a:off x="5347682" y="4318749"/>
              <a:ext cx="0" cy="179705"/>
            </a:xfrm>
            <a:custGeom>
              <a:avLst/>
              <a:gdLst/>
              <a:ahLst/>
              <a:cxnLst/>
              <a:rect l="l" t="t" r="r" b="b"/>
              <a:pathLst>
                <a:path h="179704">
                  <a:moveTo>
                    <a:pt x="0" y="179614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5341620" y="4315461"/>
              <a:ext cx="12700" cy="185420"/>
            </a:xfrm>
            <a:custGeom>
              <a:avLst/>
              <a:gdLst/>
              <a:ahLst/>
              <a:cxnLst/>
              <a:rect l="l" t="t" r="r" b="b"/>
              <a:pathLst>
                <a:path w="12700" h="185420">
                  <a:moveTo>
                    <a:pt x="12141" y="0"/>
                  </a:moveTo>
                  <a:lnTo>
                    <a:pt x="0" y="0"/>
                  </a:lnTo>
                  <a:lnTo>
                    <a:pt x="0" y="181610"/>
                  </a:lnTo>
                  <a:lnTo>
                    <a:pt x="2819" y="181610"/>
                  </a:lnTo>
                  <a:lnTo>
                    <a:pt x="2819" y="185420"/>
                  </a:lnTo>
                  <a:lnTo>
                    <a:pt x="9309" y="185420"/>
                  </a:lnTo>
                  <a:lnTo>
                    <a:pt x="9309" y="181610"/>
                  </a:lnTo>
                  <a:lnTo>
                    <a:pt x="12141" y="181610"/>
                  </a:lnTo>
                  <a:lnTo>
                    <a:pt x="1214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5256638" y="4556700"/>
              <a:ext cx="182245" cy="182880"/>
            </a:xfrm>
            <a:custGeom>
              <a:avLst/>
              <a:gdLst/>
              <a:ahLst/>
              <a:cxnLst/>
              <a:rect l="l" t="t" r="r" b="b"/>
              <a:pathLst>
                <a:path w="182245" h="182879">
                  <a:moveTo>
                    <a:pt x="182087" y="91342"/>
                  </a:moveTo>
                  <a:lnTo>
                    <a:pt x="174932" y="126896"/>
                  </a:lnTo>
                  <a:lnTo>
                    <a:pt x="155421" y="155930"/>
                  </a:lnTo>
                  <a:lnTo>
                    <a:pt x="126482" y="175506"/>
                  </a:lnTo>
                  <a:lnTo>
                    <a:pt x="91043" y="182684"/>
                  </a:lnTo>
                  <a:lnTo>
                    <a:pt x="55605" y="175506"/>
                  </a:lnTo>
                  <a:lnTo>
                    <a:pt x="26666" y="155930"/>
                  </a:lnTo>
                  <a:lnTo>
                    <a:pt x="7154" y="126896"/>
                  </a:lnTo>
                  <a:lnTo>
                    <a:pt x="0" y="91342"/>
                  </a:lnTo>
                  <a:lnTo>
                    <a:pt x="7154" y="55787"/>
                  </a:lnTo>
                  <a:lnTo>
                    <a:pt x="26666" y="26753"/>
                  </a:lnTo>
                  <a:lnTo>
                    <a:pt x="55605" y="7178"/>
                  </a:lnTo>
                  <a:lnTo>
                    <a:pt x="91043" y="0"/>
                  </a:lnTo>
                  <a:lnTo>
                    <a:pt x="126482" y="7178"/>
                  </a:lnTo>
                  <a:lnTo>
                    <a:pt x="155421" y="26753"/>
                  </a:lnTo>
                  <a:lnTo>
                    <a:pt x="174932" y="55787"/>
                  </a:lnTo>
                  <a:lnTo>
                    <a:pt x="182087" y="91342"/>
                  </a:lnTo>
                  <a:close/>
                </a:path>
              </a:pathLst>
            </a:custGeom>
            <a:ln w="915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5297608" y="4647274"/>
              <a:ext cx="99060" cy="0"/>
            </a:xfrm>
            <a:custGeom>
              <a:avLst/>
              <a:gdLst/>
              <a:ahLst/>
              <a:cxnLst/>
              <a:rect l="l" t="t" r="r" b="b"/>
              <a:pathLst>
                <a:path w="99060">
                  <a:moveTo>
                    <a:pt x="98630" y="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5296090" y="4644213"/>
              <a:ext cx="103505" cy="9525"/>
            </a:xfrm>
            <a:custGeom>
              <a:avLst/>
              <a:gdLst/>
              <a:ahLst/>
              <a:cxnLst/>
              <a:rect l="l" t="t" r="r" b="b"/>
              <a:pathLst>
                <a:path w="103504" h="9525">
                  <a:moveTo>
                    <a:pt x="103187" y="0"/>
                  </a:moveTo>
                  <a:lnTo>
                    <a:pt x="0" y="0"/>
                  </a:lnTo>
                  <a:lnTo>
                    <a:pt x="0" y="9207"/>
                  </a:lnTo>
                  <a:lnTo>
                    <a:pt x="103187" y="9207"/>
                  </a:lnTo>
                  <a:lnTo>
                    <a:pt x="103187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5347682" y="4598149"/>
              <a:ext cx="0" cy="100330"/>
            </a:xfrm>
            <a:custGeom>
              <a:avLst/>
              <a:gdLst/>
              <a:ahLst/>
              <a:cxnLst/>
              <a:rect l="l" t="t" r="r" b="b"/>
              <a:pathLst>
                <a:path h="100329">
                  <a:moveTo>
                    <a:pt x="0" y="99785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5343131" y="4596626"/>
              <a:ext cx="9525" cy="104775"/>
            </a:xfrm>
            <a:custGeom>
              <a:avLst/>
              <a:gdLst/>
              <a:ahLst/>
              <a:cxnLst/>
              <a:rect l="l" t="t" r="r" b="b"/>
              <a:pathLst>
                <a:path w="9525" h="104775">
                  <a:moveTo>
                    <a:pt x="9105" y="0"/>
                  </a:moveTo>
                  <a:lnTo>
                    <a:pt x="0" y="0"/>
                  </a:lnTo>
                  <a:lnTo>
                    <a:pt x="0" y="104381"/>
                  </a:lnTo>
                  <a:lnTo>
                    <a:pt x="9105" y="104381"/>
                  </a:lnTo>
                  <a:lnTo>
                    <a:pt x="910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3" name="object 33"/>
          <p:cNvSpPr txBox="1"/>
          <p:nvPr/>
        </p:nvSpPr>
        <p:spPr>
          <a:xfrm>
            <a:off x="6188875" y="4391936"/>
            <a:ext cx="217804" cy="26606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550" spc="20" dirty="0">
                <a:latin typeface="Arial"/>
                <a:cs typeface="Arial"/>
              </a:rPr>
              <a:t>Cl</a:t>
            </a:r>
            <a:endParaRPr sz="1550">
              <a:latin typeface="Arial"/>
              <a:cs typeface="Arial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6421400" y="4435980"/>
            <a:ext cx="190926" cy="18682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3475784" y="5141279"/>
            <a:ext cx="2268855" cy="84581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At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25˚C:</a:t>
            </a:r>
            <a:endParaRPr sz="1800">
              <a:latin typeface="Times New Roman"/>
              <a:cs typeface="Times New Roman"/>
            </a:endParaRPr>
          </a:p>
          <a:p>
            <a:pPr algn="ctr">
              <a:lnSpc>
                <a:spcPts val="2130"/>
              </a:lnSpc>
              <a:spcBef>
                <a:spcPts val="40"/>
              </a:spcBef>
            </a:pPr>
            <a:r>
              <a:rPr sz="1800" spc="5" dirty="0">
                <a:latin typeface="Symbol"/>
                <a:cs typeface="Symbol"/>
              </a:rPr>
              <a:t>Δ</a:t>
            </a:r>
            <a:r>
              <a:rPr sz="1800" spc="5" dirty="0">
                <a:latin typeface="Times New Roman"/>
                <a:cs typeface="Times New Roman"/>
              </a:rPr>
              <a:t>H(g) </a:t>
            </a:r>
            <a:r>
              <a:rPr sz="1800" dirty="0">
                <a:latin typeface="Times New Roman"/>
                <a:cs typeface="Times New Roman"/>
              </a:rPr>
              <a:t>= 150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kcal/mol</a:t>
            </a:r>
            <a:endParaRPr sz="1800">
              <a:latin typeface="Times New Roman"/>
              <a:cs typeface="Times New Roman"/>
            </a:endParaRPr>
          </a:p>
          <a:p>
            <a:pPr algn="ctr">
              <a:lnSpc>
                <a:spcPts val="2130"/>
              </a:lnSpc>
            </a:pPr>
            <a:r>
              <a:rPr sz="1800" dirty="0">
                <a:latin typeface="Symbol"/>
                <a:cs typeface="Symbol"/>
              </a:rPr>
              <a:t>Δ</a:t>
            </a:r>
            <a:r>
              <a:rPr sz="1800" dirty="0">
                <a:latin typeface="Times New Roman"/>
                <a:cs typeface="Times New Roman"/>
              </a:rPr>
              <a:t>H(H</a:t>
            </a:r>
            <a:r>
              <a:rPr sz="1800" baseline="-20833" dirty="0">
                <a:latin typeface="Times New Roman"/>
                <a:cs typeface="Times New Roman"/>
              </a:rPr>
              <a:t>2</a:t>
            </a:r>
            <a:r>
              <a:rPr sz="1800" dirty="0">
                <a:latin typeface="Times New Roman"/>
                <a:cs typeface="Times New Roman"/>
              </a:rPr>
              <a:t>O) = 20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25" dirty="0">
                <a:latin typeface="Times New Roman"/>
                <a:cs typeface="Times New Roman"/>
              </a:rPr>
              <a:t>kcal/mol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6256258" y="5418278"/>
            <a:ext cx="2655570" cy="845819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marR="5080" algn="ctr">
              <a:lnSpc>
                <a:spcPct val="99500"/>
              </a:lnSpc>
              <a:spcBef>
                <a:spcPts val="110"/>
              </a:spcBef>
            </a:pPr>
            <a:r>
              <a:rPr sz="1800" spc="-5" dirty="0">
                <a:latin typeface="Times New Roman"/>
                <a:cs typeface="Times New Roman"/>
              </a:rPr>
              <a:t>The choice </a:t>
            </a:r>
            <a:r>
              <a:rPr sz="1800" dirty="0">
                <a:latin typeface="Times New Roman"/>
                <a:cs typeface="Times New Roman"/>
              </a:rPr>
              <a:t>of </a:t>
            </a:r>
            <a:r>
              <a:rPr sz="1800" spc="-5" dirty="0">
                <a:latin typeface="Times New Roman"/>
                <a:cs typeface="Times New Roman"/>
              </a:rPr>
              <a:t>solvent  therefore has </a:t>
            </a:r>
            <a:r>
              <a:rPr sz="1800" dirty="0">
                <a:latin typeface="Times New Roman"/>
                <a:cs typeface="Times New Roman"/>
              </a:rPr>
              <a:t>a </a:t>
            </a:r>
            <a:r>
              <a:rPr sz="1800" spc="-5" dirty="0">
                <a:latin typeface="Times New Roman"/>
                <a:cs typeface="Times New Roman"/>
              </a:rPr>
              <a:t>dramatic  </a:t>
            </a:r>
            <a:r>
              <a:rPr sz="1800" spc="-10" dirty="0">
                <a:latin typeface="Times New Roman"/>
                <a:cs typeface="Times New Roman"/>
              </a:rPr>
              <a:t>effect </a:t>
            </a:r>
            <a:r>
              <a:rPr sz="1800" dirty="0">
                <a:latin typeface="Times New Roman"/>
                <a:cs typeface="Times New Roman"/>
              </a:rPr>
              <a:t>on </a:t>
            </a:r>
            <a:r>
              <a:rPr sz="1800" spc="-5" dirty="0">
                <a:latin typeface="Times New Roman"/>
                <a:cs typeface="Times New Roman"/>
              </a:rPr>
              <a:t>thermodynamics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of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7203306" y="6243776"/>
            <a:ext cx="7620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Times New Roman"/>
                <a:cs typeface="Times New Roman"/>
              </a:rPr>
              <a:t>reaction</a:t>
            </a:r>
            <a:endParaRPr sz="1800">
              <a:latin typeface="Times New Roman"/>
              <a:cs typeface="Times New Roman"/>
            </a:endParaRPr>
          </a:p>
        </p:txBody>
      </p:sp>
      <p:grpSp>
        <p:nvGrpSpPr>
          <p:cNvPr id="38" name="object 38"/>
          <p:cNvGrpSpPr/>
          <p:nvPr/>
        </p:nvGrpSpPr>
        <p:grpSpPr>
          <a:xfrm>
            <a:off x="5810258" y="5724529"/>
            <a:ext cx="596900" cy="169545"/>
            <a:chOff x="5810258" y="5724529"/>
            <a:chExt cx="596900" cy="169545"/>
          </a:xfrm>
        </p:grpSpPr>
        <p:sp>
          <p:nvSpPr>
            <p:cNvPr id="39" name="object 39"/>
            <p:cNvSpPr/>
            <p:nvPr/>
          </p:nvSpPr>
          <p:spPr>
            <a:xfrm>
              <a:off x="5819783" y="5734054"/>
              <a:ext cx="563245" cy="118110"/>
            </a:xfrm>
            <a:custGeom>
              <a:avLst/>
              <a:gdLst/>
              <a:ahLst/>
              <a:cxnLst/>
              <a:rect l="l" t="t" r="r" b="b"/>
              <a:pathLst>
                <a:path w="563245" h="118110">
                  <a:moveTo>
                    <a:pt x="0" y="0"/>
                  </a:moveTo>
                  <a:lnTo>
                    <a:pt x="562700" y="117860"/>
                  </a:lnTo>
                </a:path>
              </a:pathLst>
            </a:custGeom>
            <a:ln w="19050">
              <a:solidFill>
                <a:srgbClr val="6095C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6284518" y="5778666"/>
              <a:ext cx="122631" cy="115392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52861" y="270485"/>
            <a:ext cx="27146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Grunwald-Winstein</a:t>
            </a:r>
            <a:r>
              <a:rPr spc="-15" dirty="0"/>
              <a:t> </a:t>
            </a:r>
            <a:r>
              <a:rPr spc="-5" dirty="0"/>
              <a:t>Equation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05808" y="792214"/>
            <a:ext cx="740854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Times New Roman"/>
                <a:cs typeface="Times New Roman"/>
              </a:rPr>
              <a:t>The solvolysis </a:t>
            </a:r>
            <a:r>
              <a:rPr sz="1800" dirty="0">
                <a:latin typeface="Times New Roman"/>
                <a:cs typeface="Times New Roman"/>
              </a:rPr>
              <a:t>of </a:t>
            </a:r>
            <a:r>
              <a:rPr sz="1800" spc="-5" dirty="0">
                <a:latin typeface="Times New Roman"/>
                <a:cs typeface="Times New Roman"/>
              </a:rPr>
              <a:t>t-Butyl chloride is used as the reference reaction </a:t>
            </a:r>
            <a:r>
              <a:rPr sz="1800" dirty="0">
                <a:latin typeface="Times New Roman"/>
                <a:cs typeface="Times New Roman"/>
              </a:rPr>
              <a:t>for </a:t>
            </a:r>
            <a:r>
              <a:rPr sz="1800" spc="-5" dirty="0">
                <a:latin typeface="Times New Roman"/>
                <a:cs typeface="Times New Roman"/>
              </a:rPr>
              <a:t>this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LFER</a:t>
            </a:r>
            <a:endParaRPr sz="1800">
              <a:latin typeface="Times New Roman"/>
              <a:cs typeface="Times New Roman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2814281" y="1727061"/>
            <a:ext cx="332740" cy="259715"/>
            <a:chOff x="2814281" y="1727061"/>
            <a:chExt cx="332740" cy="259715"/>
          </a:xfrm>
        </p:grpSpPr>
        <p:sp>
          <p:nvSpPr>
            <p:cNvPr id="5" name="object 5"/>
            <p:cNvSpPr/>
            <p:nvPr/>
          </p:nvSpPr>
          <p:spPr>
            <a:xfrm>
              <a:off x="2820344" y="1890117"/>
              <a:ext cx="158115" cy="89535"/>
            </a:xfrm>
            <a:custGeom>
              <a:avLst/>
              <a:gdLst/>
              <a:ahLst/>
              <a:cxnLst/>
              <a:rect l="l" t="t" r="r" b="b"/>
              <a:pathLst>
                <a:path w="158114" h="89535">
                  <a:moveTo>
                    <a:pt x="0" y="89077"/>
                  </a:moveTo>
                  <a:lnTo>
                    <a:pt x="157809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814281" y="1885595"/>
              <a:ext cx="165735" cy="101600"/>
            </a:xfrm>
            <a:custGeom>
              <a:avLst/>
              <a:gdLst/>
              <a:ahLst/>
              <a:cxnLst/>
              <a:rect l="l" t="t" r="r" b="b"/>
              <a:pathLst>
                <a:path w="165735" h="101600">
                  <a:moveTo>
                    <a:pt x="157810" y="0"/>
                  </a:moveTo>
                  <a:lnTo>
                    <a:pt x="0" y="90589"/>
                  </a:lnTo>
                  <a:lnTo>
                    <a:pt x="6070" y="101155"/>
                  </a:lnTo>
                  <a:lnTo>
                    <a:pt x="165392" y="9055"/>
                  </a:lnTo>
                  <a:lnTo>
                    <a:pt x="165392" y="1511"/>
                  </a:lnTo>
                  <a:lnTo>
                    <a:pt x="15781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982706" y="1890117"/>
              <a:ext cx="159385" cy="89535"/>
            </a:xfrm>
            <a:custGeom>
              <a:avLst/>
              <a:gdLst/>
              <a:ahLst/>
              <a:cxnLst/>
              <a:rect l="l" t="t" r="r" b="b"/>
              <a:pathLst>
                <a:path w="159385" h="89535">
                  <a:moveTo>
                    <a:pt x="0" y="0"/>
                  </a:moveTo>
                  <a:lnTo>
                    <a:pt x="159326" y="89077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2979673" y="1885595"/>
              <a:ext cx="167005" cy="101600"/>
            </a:xfrm>
            <a:custGeom>
              <a:avLst/>
              <a:gdLst/>
              <a:ahLst/>
              <a:cxnLst/>
              <a:rect l="l" t="t" r="r" b="b"/>
              <a:pathLst>
                <a:path w="167005" h="101600">
                  <a:moveTo>
                    <a:pt x="9105" y="0"/>
                  </a:moveTo>
                  <a:lnTo>
                    <a:pt x="0" y="1511"/>
                  </a:lnTo>
                  <a:lnTo>
                    <a:pt x="0" y="9055"/>
                  </a:lnTo>
                  <a:lnTo>
                    <a:pt x="160845" y="101155"/>
                  </a:lnTo>
                  <a:lnTo>
                    <a:pt x="166916" y="90589"/>
                  </a:lnTo>
                  <a:lnTo>
                    <a:pt x="910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2890145" y="1731589"/>
              <a:ext cx="88265" cy="154305"/>
            </a:xfrm>
            <a:custGeom>
              <a:avLst/>
              <a:gdLst/>
              <a:ahLst/>
              <a:cxnLst/>
              <a:rect l="l" t="t" r="r" b="b"/>
              <a:pathLst>
                <a:path w="88264" h="154305">
                  <a:moveTo>
                    <a:pt x="88008" y="153998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882557" y="1727061"/>
              <a:ext cx="97155" cy="160655"/>
            </a:xfrm>
            <a:custGeom>
              <a:avLst/>
              <a:gdLst/>
              <a:ahLst/>
              <a:cxnLst/>
              <a:rect l="l" t="t" r="r" b="b"/>
              <a:pathLst>
                <a:path w="97155" h="160655">
                  <a:moveTo>
                    <a:pt x="10629" y="0"/>
                  </a:moveTo>
                  <a:lnTo>
                    <a:pt x="0" y="6045"/>
                  </a:lnTo>
                  <a:lnTo>
                    <a:pt x="89535" y="158534"/>
                  </a:lnTo>
                  <a:lnTo>
                    <a:pt x="97116" y="160045"/>
                  </a:lnTo>
                  <a:lnTo>
                    <a:pt x="97116" y="147967"/>
                  </a:lnTo>
                  <a:lnTo>
                    <a:pt x="1062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2359287" y="1495440"/>
            <a:ext cx="1242060" cy="66548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69545">
              <a:lnSpc>
                <a:spcPct val="100000"/>
              </a:lnSpc>
              <a:spcBef>
                <a:spcPts val="90"/>
              </a:spcBef>
              <a:tabLst>
                <a:tab pos="692785" algn="l"/>
              </a:tabLst>
            </a:pPr>
            <a:r>
              <a:rPr sz="1600" spc="5" dirty="0">
                <a:latin typeface="Arial"/>
                <a:cs typeface="Arial"/>
              </a:rPr>
              <a:t>H</a:t>
            </a:r>
            <a:r>
              <a:rPr sz="1725" spc="7" baseline="-16908" dirty="0">
                <a:latin typeface="Arial"/>
                <a:cs typeface="Arial"/>
              </a:rPr>
              <a:t>3</a:t>
            </a:r>
            <a:r>
              <a:rPr sz="1600" spc="5" dirty="0">
                <a:latin typeface="Arial"/>
                <a:cs typeface="Arial"/>
              </a:rPr>
              <a:t>C	</a:t>
            </a:r>
            <a:r>
              <a:rPr sz="1600" dirty="0">
                <a:latin typeface="Arial"/>
                <a:cs typeface="Arial"/>
              </a:rPr>
              <a:t>Cl</a:t>
            </a:r>
            <a:endParaRPr sz="1600">
              <a:latin typeface="Arial"/>
              <a:cs typeface="Arial"/>
            </a:endParaRPr>
          </a:p>
          <a:p>
            <a:pPr marL="63500">
              <a:lnSpc>
                <a:spcPct val="100000"/>
              </a:lnSpc>
              <a:spcBef>
                <a:spcPts val="1210"/>
              </a:spcBef>
              <a:tabLst>
                <a:tab pos="800735" algn="l"/>
              </a:tabLst>
            </a:pPr>
            <a:r>
              <a:rPr sz="1600" spc="5" dirty="0">
                <a:latin typeface="Arial"/>
                <a:cs typeface="Arial"/>
              </a:rPr>
              <a:t>H</a:t>
            </a:r>
            <a:r>
              <a:rPr sz="1725" spc="7" baseline="-16908" dirty="0">
                <a:latin typeface="Arial"/>
                <a:cs typeface="Arial"/>
              </a:rPr>
              <a:t>3</a:t>
            </a:r>
            <a:r>
              <a:rPr sz="1600" spc="5" dirty="0">
                <a:latin typeface="Arial"/>
                <a:cs typeface="Arial"/>
              </a:rPr>
              <a:t>C	CH</a:t>
            </a:r>
            <a:r>
              <a:rPr sz="1725" spc="7" baseline="-16908" dirty="0">
                <a:latin typeface="Arial"/>
                <a:cs typeface="Arial"/>
              </a:rPr>
              <a:t>3</a:t>
            </a:r>
            <a:endParaRPr sz="1725" baseline="-16908">
              <a:latin typeface="Arial"/>
              <a:cs typeface="Arial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2979673" y="1727061"/>
            <a:ext cx="97155" cy="160655"/>
            <a:chOff x="2979673" y="1727061"/>
            <a:chExt cx="97155" cy="160655"/>
          </a:xfrm>
        </p:grpSpPr>
        <p:sp>
          <p:nvSpPr>
            <p:cNvPr id="13" name="object 13"/>
            <p:cNvSpPr/>
            <p:nvPr/>
          </p:nvSpPr>
          <p:spPr>
            <a:xfrm>
              <a:off x="2982706" y="1731589"/>
              <a:ext cx="86995" cy="154305"/>
            </a:xfrm>
            <a:custGeom>
              <a:avLst/>
              <a:gdLst/>
              <a:ahLst/>
              <a:cxnLst/>
              <a:rect l="l" t="t" r="r" b="b"/>
              <a:pathLst>
                <a:path w="86994" h="154305">
                  <a:moveTo>
                    <a:pt x="0" y="153998"/>
                  </a:moveTo>
                  <a:lnTo>
                    <a:pt x="86491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2979673" y="1727061"/>
              <a:ext cx="97155" cy="160655"/>
            </a:xfrm>
            <a:custGeom>
              <a:avLst/>
              <a:gdLst/>
              <a:ahLst/>
              <a:cxnLst/>
              <a:rect l="l" t="t" r="r" b="b"/>
              <a:pathLst>
                <a:path w="97155" h="160655">
                  <a:moveTo>
                    <a:pt x="86499" y="0"/>
                  </a:moveTo>
                  <a:lnTo>
                    <a:pt x="0" y="147967"/>
                  </a:lnTo>
                  <a:lnTo>
                    <a:pt x="0" y="160045"/>
                  </a:lnTo>
                  <a:lnTo>
                    <a:pt x="9105" y="158534"/>
                  </a:lnTo>
                  <a:lnTo>
                    <a:pt x="97116" y="6045"/>
                  </a:lnTo>
                  <a:lnTo>
                    <a:pt x="8649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5" name="object 15"/>
          <p:cNvGrpSpPr/>
          <p:nvPr/>
        </p:nvGrpSpPr>
        <p:grpSpPr>
          <a:xfrm>
            <a:off x="3837292" y="1817618"/>
            <a:ext cx="461009" cy="75565"/>
            <a:chOff x="3837292" y="1817618"/>
            <a:chExt cx="461009" cy="75565"/>
          </a:xfrm>
        </p:grpSpPr>
        <p:sp>
          <p:nvSpPr>
            <p:cNvPr id="16" name="object 16"/>
            <p:cNvSpPr/>
            <p:nvPr/>
          </p:nvSpPr>
          <p:spPr>
            <a:xfrm>
              <a:off x="3838811" y="1855217"/>
              <a:ext cx="344805" cy="0"/>
            </a:xfrm>
            <a:custGeom>
              <a:avLst/>
              <a:gdLst/>
              <a:ahLst/>
              <a:cxnLst/>
              <a:rect l="l" t="t" r="r" b="b"/>
              <a:pathLst>
                <a:path w="344804">
                  <a:moveTo>
                    <a:pt x="0" y="0"/>
                  </a:moveTo>
                  <a:lnTo>
                    <a:pt x="344227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3837292" y="1850708"/>
              <a:ext cx="349250" cy="12065"/>
            </a:xfrm>
            <a:custGeom>
              <a:avLst/>
              <a:gdLst/>
              <a:ahLst/>
              <a:cxnLst/>
              <a:rect l="l" t="t" r="r" b="b"/>
              <a:pathLst>
                <a:path w="349250" h="12064">
                  <a:moveTo>
                    <a:pt x="348780" y="0"/>
                  </a:moveTo>
                  <a:lnTo>
                    <a:pt x="0" y="0"/>
                  </a:lnTo>
                  <a:lnTo>
                    <a:pt x="0" y="12026"/>
                  </a:lnTo>
                  <a:lnTo>
                    <a:pt x="348780" y="12026"/>
                  </a:lnTo>
                  <a:lnTo>
                    <a:pt x="34878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4163325" y="1817618"/>
              <a:ext cx="134964" cy="75203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9" name="object 19"/>
          <p:cNvGrpSpPr/>
          <p:nvPr/>
        </p:nvGrpSpPr>
        <p:grpSpPr>
          <a:xfrm>
            <a:off x="5182285" y="1879055"/>
            <a:ext cx="334010" cy="106045"/>
            <a:chOff x="5182285" y="1879055"/>
            <a:chExt cx="334010" cy="106045"/>
          </a:xfrm>
        </p:grpSpPr>
        <p:sp>
          <p:nvSpPr>
            <p:cNvPr id="20" name="object 20"/>
            <p:cNvSpPr/>
            <p:nvPr/>
          </p:nvSpPr>
          <p:spPr>
            <a:xfrm>
              <a:off x="5188355" y="1885194"/>
              <a:ext cx="158115" cy="90805"/>
            </a:xfrm>
            <a:custGeom>
              <a:avLst/>
              <a:gdLst/>
              <a:ahLst/>
              <a:cxnLst/>
              <a:rect l="l" t="t" r="r" b="b"/>
              <a:pathLst>
                <a:path w="158114" h="90805">
                  <a:moveTo>
                    <a:pt x="0" y="90574"/>
                  </a:moveTo>
                  <a:lnTo>
                    <a:pt x="157809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5182285" y="1879055"/>
              <a:ext cx="165735" cy="104775"/>
            </a:xfrm>
            <a:custGeom>
              <a:avLst/>
              <a:gdLst/>
              <a:ahLst/>
              <a:cxnLst/>
              <a:rect l="l" t="t" r="r" b="b"/>
              <a:pathLst>
                <a:path w="165735" h="104775">
                  <a:moveTo>
                    <a:pt x="159334" y="0"/>
                  </a:moveTo>
                  <a:lnTo>
                    <a:pt x="0" y="93649"/>
                  </a:lnTo>
                  <a:lnTo>
                    <a:pt x="6070" y="104394"/>
                  </a:lnTo>
                  <a:lnTo>
                    <a:pt x="165404" y="10756"/>
                  </a:lnTo>
                  <a:lnTo>
                    <a:pt x="165404" y="4610"/>
                  </a:lnTo>
                  <a:lnTo>
                    <a:pt x="159334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5350716" y="1885194"/>
              <a:ext cx="159385" cy="92710"/>
            </a:xfrm>
            <a:custGeom>
              <a:avLst/>
              <a:gdLst/>
              <a:ahLst/>
              <a:cxnLst/>
              <a:rect l="l" t="t" r="r" b="b"/>
              <a:pathLst>
                <a:path w="159385" h="92710">
                  <a:moveTo>
                    <a:pt x="0" y="0"/>
                  </a:moveTo>
                  <a:lnTo>
                    <a:pt x="159326" y="92109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5347690" y="1879055"/>
              <a:ext cx="168910" cy="106045"/>
            </a:xfrm>
            <a:custGeom>
              <a:avLst/>
              <a:gdLst/>
              <a:ahLst/>
              <a:cxnLst/>
              <a:rect l="l" t="t" r="r" b="b"/>
              <a:pathLst>
                <a:path w="168910" h="106044">
                  <a:moveTo>
                    <a:pt x="6070" y="0"/>
                  </a:moveTo>
                  <a:lnTo>
                    <a:pt x="0" y="4610"/>
                  </a:lnTo>
                  <a:lnTo>
                    <a:pt x="0" y="10756"/>
                  </a:lnTo>
                  <a:lnTo>
                    <a:pt x="162356" y="105930"/>
                  </a:lnTo>
                  <a:lnTo>
                    <a:pt x="168427" y="95186"/>
                  </a:lnTo>
                  <a:lnTo>
                    <a:pt x="607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4" name="object 24"/>
          <p:cNvSpPr txBox="1"/>
          <p:nvPr/>
        </p:nvSpPr>
        <p:spPr>
          <a:xfrm>
            <a:off x="4739997" y="1444184"/>
            <a:ext cx="1217930" cy="71628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534670">
              <a:lnSpc>
                <a:spcPct val="100000"/>
              </a:lnSpc>
              <a:spcBef>
                <a:spcPts val="120"/>
              </a:spcBef>
            </a:pPr>
            <a:r>
              <a:rPr sz="1600" spc="-5" dirty="0">
                <a:latin typeface="Arial"/>
                <a:cs typeface="Arial"/>
              </a:rPr>
              <a:t>CH</a:t>
            </a:r>
            <a:r>
              <a:rPr sz="1800" spc="-7" baseline="-16203" dirty="0">
                <a:latin typeface="Arial"/>
                <a:cs typeface="Arial"/>
              </a:rPr>
              <a:t>3</a:t>
            </a:r>
            <a:endParaRPr sz="1800" baseline="-16203">
              <a:latin typeface="Arial"/>
              <a:cs typeface="Arial"/>
            </a:endParaRPr>
          </a:p>
          <a:p>
            <a:pPr marL="50800">
              <a:lnSpc>
                <a:spcPct val="100000"/>
              </a:lnSpc>
              <a:spcBef>
                <a:spcPts val="1570"/>
              </a:spcBef>
              <a:tabLst>
                <a:tab pos="788035" algn="l"/>
              </a:tabLst>
            </a:pPr>
            <a:r>
              <a:rPr sz="1600" spc="-5" dirty="0">
                <a:latin typeface="Arial"/>
                <a:cs typeface="Arial"/>
              </a:rPr>
              <a:t>H</a:t>
            </a:r>
            <a:r>
              <a:rPr sz="1800" spc="-7" baseline="-16203" dirty="0">
                <a:latin typeface="Arial"/>
                <a:cs typeface="Arial"/>
              </a:rPr>
              <a:t>3</a:t>
            </a:r>
            <a:r>
              <a:rPr sz="1600" spc="-5" dirty="0">
                <a:latin typeface="Arial"/>
                <a:cs typeface="Arial"/>
              </a:rPr>
              <a:t>C	CH</a:t>
            </a:r>
            <a:r>
              <a:rPr sz="1800" spc="-7" baseline="-16203" dirty="0">
                <a:latin typeface="Arial"/>
                <a:cs typeface="Arial"/>
              </a:rPr>
              <a:t>3</a:t>
            </a:r>
            <a:endParaRPr sz="1800" baseline="-16203">
              <a:latin typeface="Arial"/>
              <a:cs typeface="Arial"/>
            </a:endParaRPr>
          </a:p>
        </p:txBody>
      </p:sp>
      <p:grpSp>
        <p:nvGrpSpPr>
          <p:cNvPr id="25" name="object 25"/>
          <p:cNvGrpSpPr/>
          <p:nvPr/>
        </p:nvGrpSpPr>
        <p:grpSpPr>
          <a:xfrm>
            <a:off x="5252059" y="1697991"/>
            <a:ext cx="191770" cy="428625"/>
            <a:chOff x="5252059" y="1697991"/>
            <a:chExt cx="191770" cy="428625"/>
          </a:xfrm>
        </p:grpSpPr>
        <p:sp>
          <p:nvSpPr>
            <p:cNvPr id="26" name="object 26"/>
            <p:cNvSpPr/>
            <p:nvPr/>
          </p:nvSpPr>
          <p:spPr>
            <a:xfrm>
              <a:off x="5347682" y="1700975"/>
              <a:ext cx="0" cy="179705"/>
            </a:xfrm>
            <a:custGeom>
              <a:avLst/>
              <a:gdLst/>
              <a:ahLst/>
              <a:cxnLst/>
              <a:rect l="l" t="t" r="r" b="b"/>
              <a:pathLst>
                <a:path h="179705">
                  <a:moveTo>
                    <a:pt x="0" y="179614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5341620" y="1697991"/>
              <a:ext cx="12700" cy="185420"/>
            </a:xfrm>
            <a:custGeom>
              <a:avLst/>
              <a:gdLst/>
              <a:ahLst/>
              <a:cxnLst/>
              <a:rect l="l" t="t" r="r" b="b"/>
              <a:pathLst>
                <a:path w="12700" h="185419">
                  <a:moveTo>
                    <a:pt x="12141" y="0"/>
                  </a:moveTo>
                  <a:lnTo>
                    <a:pt x="0" y="0"/>
                  </a:lnTo>
                  <a:lnTo>
                    <a:pt x="0" y="181610"/>
                  </a:lnTo>
                  <a:lnTo>
                    <a:pt x="3225" y="181610"/>
                  </a:lnTo>
                  <a:lnTo>
                    <a:pt x="3225" y="185420"/>
                  </a:lnTo>
                  <a:lnTo>
                    <a:pt x="8902" y="185420"/>
                  </a:lnTo>
                  <a:lnTo>
                    <a:pt x="8902" y="181610"/>
                  </a:lnTo>
                  <a:lnTo>
                    <a:pt x="12141" y="181610"/>
                  </a:lnTo>
                  <a:lnTo>
                    <a:pt x="1214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5256638" y="1938925"/>
              <a:ext cx="182245" cy="182880"/>
            </a:xfrm>
            <a:custGeom>
              <a:avLst/>
              <a:gdLst/>
              <a:ahLst/>
              <a:cxnLst/>
              <a:rect l="l" t="t" r="r" b="b"/>
              <a:pathLst>
                <a:path w="182245" h="182880">
                  <a:moveTo>
                    <a:pt x="182087" y="91342"/>
                  </a:moveTo>
                  <a:lnTo>
                    <a:pt x="174932" y="126896"/>
                  </a:lnTo>
                  <a:lnTo>
                    <a:pt x="155421" y="155930"/>
                  </a:lnTo>
                  <a:lnTo>
                    <a:pt x="126482" y="175506"/>
                  </a:lnTo>
                  <a:lnTo>
                    <a:pt x="91043" y="182684"/>
                  </a:lnTo>
                  <a:lnTo>
                    <a:pt x="55605" y="175506"/>
                  </a:lnTo>
                  <a:lnTo>
                    <a:pt x="26666" y="155930"/>
                  </a:lnTo>
                  <a:lnTo>
                    <a:pt x="7154" y="126896"/>
                  </a:lnTo>
                  <a:lnTo>
                    <a:pt x="0" y="91342"/>
                  </a:lnTo>
                  <a:lnTo>
                    <a:pt x="7154" y="55787"/>
                  </a:lnTo>
                  <a:lnTo>
                    <a:pt x="26666" y="26753"/>
                  </a:lnTo>
                  <a:lnTo>
                    <a:pt x="55605" y="7178"/>
                  </a:lnTo>
                  <a:lnTo>
                    <a:pt x="91043" y="0"/>
                  </a:lnTo>
                  <a:lnTo>
                    <a:pt x="126482" y="7178"/>
                  </a:lnTo>
                  <a:lnTo>
                    <a:pt x="155421" y="26753"/>
                  </a:lnTo>
                  <a:lnTo>
                    <a:pt x="174932" y="55787"/>
                  </a:lnTo>
                  <a:lnTo>
                    <a:pt x="182087" y="91342"/>
                  </a:lnTo>
                  <a:close/>
                </a:path>
              </a:pathLst>
            </a:custGeom>
            <a:ln w="915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5297608" y="2029500"/>
              <a:ext cx="99060" cy="0"/>
            </a:xfrm>
            <a:custGeom>
              <a:avLst/>
              <a:gdLst/>
              <a:ahLst/>
              <a:cxnLst/>
              <a:rect l="l" t="t" r="r" b="b"/>
              <a:pathLst>
                <a:path w="99060">
                  <a:moveTo>
                    <a:pt x="98630" y="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5296090" y="2026438"/>
              <a:ext cx="103505" cy="9525"/>
            </a:xfrm>
            <a:custGeom>
              <a:avLst/>
              <a:gdLst/>
              <a:ahLst/>
              <a:cxnLst/>
              <a:rect l="l" t="t" r="r" b="b"/>
              <a:pathLst>
                <a:path w="103504" h="9525">
                  <a:moveTo>
                    <a:pt x="103187" y="0"/>
                  </a:moveTo>
                  <a:lnTo>
                    <a:pt x="0" y="0"/>
                  </a:lnTo>
                  <a:lnTo>
                    <a:pt x="0" y="9207"/>
                  </a:lnTo>
                  <a:lnTo>
                    <a:pt x="103187" y="9207"/>
                  </a:lnTo>
                  <a:lnTo>
                    <a:pt x="103187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5347682" y="1980374"/>
              <a:ext cx="0" cy="100330"/>
            </a:xfrm>
            <a:custGeom>
              <a:avLst/>
              <a:gdLst/>
              <a:ahLst/>
              <a:cxnLst/>
              <a:rect l="l" t="t" r="r" b="b"/>
              <a:pathLst>
                <a:path h="100330">
                  <a:moveTo>
                    <a:pt x="0" y="99785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5343131" y="1978852"/>
              <a:ext cx="9525" cy="104775"/>
            </a:xfrm>
            <a:custGeom>
              <a:avLst/>
              <a:gdLst/>
              <a:ahLst/>
              <a:cxnLst/>
              <a:rect l="l" t="t" r="r" b="b"/>
              <a:pathLst>
                <a:path w="9525" h="104775">
                  <a:moveTo>
                    <a:pt x="9105" y="0"/>
                  </a:moveTo>
                  <a:lnTo>
                    <a:pt x="0" y="0"/>
                  </a:lnTo>
                  <a:lnTo>
                    <a:pt x="0" y="104381"/>
                  </a:lnTo>
                  <a:lnTo>
                    <a:pt x="9105" y="104381"/>
                  </a:lnTo>
                  <a:lnTo>
                    <a:pt x="910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3" name="object 33"/>
          <p:cNvSpPr txBox="1"/>
          <p:nvPr/>
        </p:nvSpPr>
        <p:spPr>
          <a:xfrm>
            <a:off x="6188875" y="1774161"/>
            <a:ext cx="217804" cy="26606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550" spc="20" dirty="0">
                <a:latin typeface="Arial"/>
                <a:cs typeface="Arial"/>
              </a:rPr>
              <a:t>Cl</a:t>
            </a:r>
            <a:endParaRPr sz="1550">
              <a:latin typeface="Arial"/>
              <a:cs typeface="Arial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6421400" y="1818206"/>
            <a:ext cx="190926" cy="18682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321546" y="2506587"/>
            <a:ext cx="8576310" cy="37369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35" algn="ctr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Times New Roman"/>
                <a:cs typeface="Times New Roman"/>
              </a:rPr>
              <a:t>log k/k</a:t>
            </a:r>
            <a:r>
              <a:rPr sz="1800" spc="-7" baseline="-20833" dirty="0">
                <a:latin typeface="Times New Roman"/>
                <a:cs typeface="Times New Roman"/>
              </a:rPr>
              <a:t>o  </a:t>
            </a:r>
            <a:r>
              <a:rPr sz="1800" dirty="0">
                <a:latin typeface="Times New Roman"/>
                <a:cs typeface="Times New Roman"/>
              </a:rPr>
              <a:t>= m •</a:t>
            </a:r>
            <a:r>
              <a:rPr sz="1800" spc="-2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Y</a:t>
            </a: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400">
              <a:latin typeface="Times New Roman"/>
              <a:cs typeface="Times New Roman"/>
            </a:endParaRPr>
          </a:p>
          <a:p>
            <a:pPr marL="635" algn="ctr">
              <a:lnSpc>
                <a:spcPct val="100000"/>
              </a:lnSpc>
            </a:pPr>
            <a:r>
              <a:rPr sz="1800" dirty="0">
                <a:latin typeface="Times New Roman"/>
                <a:cs typeface="Times New Roman"/>
              </a:rPr>
              <a:t>m = </a:t>
            </a:r>
            <a:r>
              <a:rPr sz="1800" spc="-5" dirty="0">
                <a:latin typeface="Times New Roman"/>
                <a:cs typeface="Times New Roman"/>
              </a:rPr>
              <a:t>reaction parameter (similar to </a:t>
            </a:r>
            <a:r>
              <a:rPr sz="1800" dirty="0">
                <a:latin typeface="Symbol"/>
                <a:cs typeface="Symbol"/>
              </a:rPr>
              <a:t>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in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Hammett)</a:t>
            </a: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750">
              <a:latin typeface="Times New Roman"/>
              <a:cs typeface="Times New Roman"/>
            </a:endParaRPr>
          </a:p>
          <a:p>
            <a:pPr marL="635" algn="ctr">
              <a:lnSpc>
                <a:spcPct val="100000"/>
              </a:lnSpc>
            </a:pPr>
            <a:r>
              <a:rPr sz="1800" dirty="0">
                <a:latin typeface="Times New Roman"/>
                <a:cs typeface="Times New Roman"/>
              </a:rPr>
              <a:t>Y = </a:t>
            </a:r>
            <a:r>
              <a:rPr sz="1800" spc="-5" dirty="0">
                <a:latin typeface="Times New Roman"/>
                <a:cs typeface="Times New Roman"/>
              </a:rPr>
              <a:t>solvent parameter (analogous to </a:t>
            </a:r>
            <a:r>
              <a:rPr sz="1800" dirty="0">
                <a:latin typeface="Symbol"/>
                <a:cs typeface="Symbol"/>
              </a:rPr>
              <a:t>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in Hammett </a:t>
            </a:r>
            <a:r>
              <a:rPr sz="1800" dirty="0">
                <a:latin typeface="Times New Roman"/>
                <a:cs typeface="Times New Roman"/>
              </a:rPr>
              <a:t>for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substituents)</a:t>
            </a: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150">
              <a:latin typeface="Times New Roman"/>
              <a:cs typeface="Times New Roman"/>
            </a:endParaRPr>
          </a:p>
          <a:p>
            <a:pPr marL="439420" marR="431165" algn="ctr">
              <a:lnSpc>
                <a:spcPct val="101899"/>
              </a:lnSpc>
            </a:pPr>
            <a:r>
              <a:rPr sz="1800" spc="-5" dirty="0">
                <a:latin typeface="Times New Roman"/>
                <a:cs typeface="Times New Roman"/>
              </a:rPr>
              <a:t>The </a:t>
            </a:r>
            <a:r>
              <a:rPr sz="1800" dirty="0">
                <a:latin typeface="Times New Roman"/>
                <a:cs typeface="Times New Roman"/>
              </a:rPr>
              <a:t>Y </a:t>
            </a:r>
            <a:r>
              <a:rPr sz="1800" spc="-5" dirty="0">
                <a:latin typeface="Times New Roman"/>
                <a:cs typeface="Times New Roman"/>
              </a:rPr>
              <a:t>values </a:t>
            </a:r>
            <a:r>
              <a:rPr sz="1800" dirty="0">
                <a:latin typeface="Times New Roman"/>
                <a:cs typeface="Times New Roman"/>
              </a:rPr>
              <a:t>for a </a:t>
            </a:r>
            <a:r>
              <a:rPr sz="1800" spc="-5" dirty="0">
                <a:latin typeface="Times New Roman"/>
                <a:cs typeface="Times New Roman"/>
              </a:rPr>
              <a:t>solvent is thus determined </a:t>
            </a:r>
            <a:r>
              <a:rPr sz="1800" dirty="0">
                <a:latin typeface="Times New Roman"/>
                <a:cs typeface="Times New Roman"/>
              </a:rPr>
              <a:t>by </a:t>
            </a:r>
            <a:r>
              <a:rPr sz="1800" spc="-5" dirty="0">
                <a:latin typeface="Times New Roman"/>
                <a:cs typeface="Times New Roman"/>
              </a:rPr>
              <a:t>graphing log k/k</a:t>
            </a:r>
            <a:r>
              <a:rPr sz="1800" spc="-7" baseline="-20833" dirty="0">
                <a:latin typeface="Times New Roman"/>
                <a:cs typeface="Times New Roman"/>
              </a:rPr>
              <a:t>o </a:t>
            </a:r>
            <a:r>
              <a:rPr sz="1800" dirty="0">
                <a:latin typeface="Times New Roman"/>
                <a:cs typeface="Times New Roman"/>
              </a:rPr>
              <a:t>for </a:t>
            </a:r>
            <a:r>
              <a:rPr sz="1800" spc="-5" dirty="0">
                <a:latin typeface="Times New Roman"/>
                <a:cs typeface="Times New Roman"/>
              </a:rPr>
              <a:t>the solvolysis  </a:t>
            </a:r>
            <a:r>
              <a:rPr sz="1800" dirty="0">
                <a:latin typeface="Times New Roman"/>
                <a:cs typeface="Times New Roman"/>
              </a:rPr>
              <a:t>of </a:t>
            </a:r>
            <a:r>
              <a:rPr sz="1800" spc="-5" dirty="0">
                <a:latin typeface="Times New Roman"/>
                <a:cs typeface="Times New Roman"/>
              </a:rPr>
              <a:t>t-Butyl chloride in the chosen solvent and setting the slope </a:t>
            </a:r>
            <a:r>
              <a:rPr sz="1800" dirty="0">
                <a:latin typeface="Times New Roman"/>
                <a:cs typeface="Times New Roman"/>
              </a:rPr>
              <a:t>(m) </a:t>
            </a:r>
            <a:r>
              <a:rPr sz="1800" spc="-5" dirty="0">
                <a:latin typeface="Times New Roman"/>
                <a:cs typeface="Times New Roman"/>
              </a:rPr>
              <a:t>equal to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1</a:t>
            </a:r>
            <a:endParaRPr sz="1800">
              <a:latin typeface="Times New Roman"/>
              <a:cs typeface="Times New Roman"/>
            </a:endParaRPr>
          </a:p>
          <a:p>
            <a:pPr algn="ctr">
              <a:lnSpc>
                <a:spcPts val="2100"/>
              </a:lnSpc>
            </a:pPr>
            <a:r>
              <a:rPr sz="1800" spc="-5" dirty="0">
                <a:latin typeface="Times New Roman"/>
                <a:cs typeface="Times New Roman"/>
              </a:rPr>
              <a:t>with the standard solvent </a:t>
            </a:r>
            <a:r>
              <a:rPr sz="1800" spc="-20" dirty="0">
                <a:latin typeface="Times New Roman"/>
                <a:cs typeface="Times New Roman"/>
              </a:rPr>
              <a:t>defined </a:t>
            </a:r>
            <a:r>
              <a:rPr sz="1800" spc="-5" dirty="0">
                <a:latin typeface="Times New Roman"/>
                <a:cs typeface="Times New Roman"/>
              </a:rPr>
              <a:t>as </a:t>
            </a:r>
            <a:r>
              <a:rPr sz="1800" dirty="0">
                <a:latin typeface="Times New Roman"/>
                <a:cs typeface="Times New Roman"/>
              </a:rPr>
              <a:t>80% </a:t>
            </a:r>
            <a:r>
              <a:rPr sz="1800" spc="-5" dirty="0">
                <a:latin typeface="Times New Roman"/>
                <a:cs typeface="Times New Roman"/>
              </a:rPr>
              <a:t>aqueous ethanol (therefore </a:t>
            </a:r>
            <a:r>
              <a:rPr sz="1800" dirty="0">
                <a:latin typeface="Times New Roman"/>
                <a:cs typeface="Times New Roman"/>
              </a:rPr>
              <a:t>Y = 0 for </a:t>
            </a:r>
            <a:r>
              <a:rPr sz="1800" spc="-5" dirty="0">
                <a:latin typeface="Times New Roman"/>
                <a:cs typeface="Times New Roman"/>
              </a:rPr>
              <a:t>this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solvent)</a:t>
            </a: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150">
              <a:latin typeface="Times New Roman"/>
              <a:cs typeface="Times New Roman"/>
            </a:endParaRPr>
          </a:p>
          <a:p>
            <a:pPr marL="50800" marR="43180" indent="635" algn="ctr">
              <a:lnSpc>
                <a:spcPct val="99500"/>
              </a:lnSpc>
            </a:pPr>
            <a:r>
              <a:rPr sz="1800" dirty="0">
                <a:latin typeface="Times New Roman"/>
                <a:cs typeface="Times New Roman"/>
              </a:rPr>
              <a:t>A </a:t>
            </a:r>
            <a:r>
              <a:rPr sz="1800" spc="-5" dirty="0">
                <a:latin typeface="Times New Roman"/>
                <a:cs typeface="Times New Roman"/>
              </a:rPr>
              <a:t>new reaction would then </a:t>
            </a:r>
            <a:r>
              <a:rPr sz="1800" dirty="0">
                <a:latin typeface="Times New Roman"/>
                <a:cs typeface="Times New Roman"/>
              </a:rPr>
              <a:t>be </a:t>
            </a:r>
            <a:r>
              <a:rPr sz="1800" spc="-5" dirty="0">
                <a:latin typeface="Times New Roman"/>
                <a:cs typeface="Times New Roman"/>
              </a:rPr>
              <a:t>tested </a:t>
            </a:r>
            <a:r>
              <a:rPr sz="1800" dirty="0">
                <a:latin typeface="Times New Roman"/>
                <a:cs typeface="Times New Roman"/>
              </a:rPr>
              <a:t>by </a:t>
            </a:r>
            <a:r>
              <a:rPr sz="1800" spc="-5" dirty="0">
                <a:latin typeface="Times New Roman"/>
                <a:cs typeface="Times New Roman"/>
              </a:rPr>
              <a:t>graphing log k/k</a:t>
            </a:r>
            <a:r>
              <a:rPr sz="1800" spc="-7" baseline="-20833" dirty="0">
                <a:latin typeface="Times New Roman"/>
                <a:cs typeface="Times New Roman"/>
              </a:rPr>
              <a:t>o </a:t>
            </a:r>
            <a:r>
              <a:rPr sz="1800" spc="-5" dirty="0">
                <a:latin typeface="Times New Roman"/>
                <a:cs typeface="Times New Roman"/>
              </a:rPr>
              <a:t>versus </a:t>
            </a:r>
            <a:r>
              <a:rPr sz="1800" dirty="0">
                <a:latin typeface="Times New Roman"/>
                <a:cs typeface="Times New Roman"/>
              </a:rPr>
              <a:t>Y </a:t>
            </a:r>
            <a:r>
              <a:rPr sz="1800" spc="-5" dirty="0">
                <a:latin typeface="Times New Roman"/>
                <a:cs typeface="Times New Roman"/>
              </a:rPr>
              <a:t>and the slope </a:t>
            </a:r>
            <a:r>
              <a:rPr sz="1800" dirty="0">
                <a:latin typeface="Times New Roman"/>
                <a:cs typeface="Times New Roman"/>
              </a:rPr>
              <a:t>of </a:t>
            </a:r>
            <a:r>
              <a:rPr sz="1800" spc="-5" dirty="0">
                <a:latin typeface="Times New Roman"/>
                <a:cs typeface="Times New Roman"/>
              </a:rPr>
              <a:t>the  straight line would </a:t>
            </a:r>
            <a:r>
              <a:rPr sz="1800" dirty="0">
                <a:latin typeface="Times New Roman"/>
                <a:cs typeface="Times New Roman"/>
              </a:rPr>
              <a:t>be </a:t>
            </a:r>
            <a:r>
              <a:rPr sz="1800" spc="-5" dirty="0">
                <a:latin typeface="Times New Roman"/>
                <a:cs typeface="Times New Roman"/>
              </a:rPr>
              <a:t>the </a:t>
            </a:r>
            <a:r>
              <a:rPr sz="1800" dirty="0">
                <a:latin typeface="Times New Roman"/>
                <a:cs typeface="Times New Roman"/>
              </a:rPr>
              <a:t>m </a:t>
            </a:r>
            <a:r>
              <a:rPr sz="1800" spc="-5" dirty="0">
                <a:latin typeface="Times New Roman"/>
                <a:cs typeface="Times New Roman"/>
              </a:rPr>
              <a:t>value, the magnitude </a:t>
            </a:r>
            <a:r>
              <a:rPr sz="1800" dirty="0">
                <a:latin typeface="Times New Roman"/>
                <a:cs typeface="Times New Roman"/>
              </a:rPr>
              <a:t>of m </a:t>
            </a:r>
            <a:r>
              <a:rPr sz="1800" spc="-5" dirty="0">
                <a:latin typeface="Times New Roman"/>
                <a:cs typeface="Times New Roman"/>
              </a:rPr>
              <a:t>would thus determine the amount </a:t>
            </a:r>
            <a:r>
              <a:rPr sz="1800" dirty="0">
                <a:latin typeface="Times New Roman"/>
                <a:cs typeface="Times New Roman"/>
              </a:rPr>
              <a:t>of  </a:t>
            </a:r>
            <a:r>
              <a:rPr sz="1800" spc="-10" dirty="0">
                <a:latin typeface="Times New Roman"/>
                <a:cs typeface="Times New Roman"/>
              </a:rPr>
              <a:t>charge </a:t>
            </a:r>
            <a:r>
              <a:rPr sz="1800" spc="-5" dirty="0">
                <a:latin typeface="Times New Roman"/>
                <a:cs typeface="Times New Roman"/>
              </a:rPr>
              <a:t>separation in the transition state </a:t>
            </a:r>
            <a:r>
              <a:rPr sz="1800" dirty="0">
                <a:latin typeface="Times New Roman"/>
                <a:cs typeface="Times New Roman"/>
              </a:rPr>
              <a:t>for </a:t>
            </a:r>
            <a:r>
              <a:rPr sz="1800" spc="-5" dirty="0">
                <a:latin typeface="Times New Roman"/>
                <a:cs typeface="Times New Roman"/>
              </a:rPr>
              <a:t>the new reaction relative to the reference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reaction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52861" y="270485"/>
            <a:ext cx="27146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Grunwald-Winstein</a:t>
            </a:r>
            <a:r>
              <a:rPr spc="-15" dirty="0"/>
              <a:t> </a:t>
            </a:r>
            <a:r>
              <a:rPr spc="-5" dirty="0"/>
              <a:t>Equation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2842717" y="1278231"/>
            <a:ext cx="332740" cy="259715"/>
            <a:chOff x="2842717" y="1278231"/>
            <a:chExt cx="332740" cy="259715"/>
          </a:xfrm>
        </p:grpSpPr>
        <p:sp>
          <p:nvSpPr>
            <p:cNvPr id="4" name="object 4"/>
            <p:cNvSpPr/>
            <p:nvPr/>
          </p:nvSpPr>
          <p:spPr>
            <a:xfrm>
              <a:off x="2848780" y="1441285"/>
              <a:ext cx="158115" cy="89535"/>
            </a:xfrm>
            <a:custGeom>
              <a:avLst/>
              <a:gdLst/>
              <a:ahLst/>
              <a:cxnLst/>
              <a:rect l="l" t="t" r="r" b="b"/>
              <a:pathLst>
                <a:path w="158114" h="89534">
                  <a:moveTo>
                    <a:pt x="0" y="89079"/>
                  </a:moveTo>
                  <a:lnTo>
                    <a:pt x="157809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842717" y="1436765"/>
              <a:ext cx="165735" cy="101600"/>
            </a:xfrm>
            <a:custGeom>
              <a:avLst/>
              <a:gdLst/>
              <a:ahLst/>
              <a:cxnLst/>
              <a:rect l="l" t="t" r="r" b="b"/>
              <a:pathLst>
                <a:path w="165735" h="101600">
                  <a:moveTo>
                    <a:pt x="157810" y="0"/>
                  </a:moveTo>
                  <a:lnTo>
                    <a:pt x="0" y="90589"/>
                  </a:lnTo>
                  <a:lnTo>
                    <a:pt x="6070" y="101155"/>
                  </a:lnTo>
                  <a:lnTo>
                    <a:pt x="165392" y="9055"/>
                  </a:lnTo>
                  <a:lnTo>
                    <a:pt x="165392" y="1498"/>
                  </a:lnTo>
                  <a:lnTo>
                    <a:pt x="15781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3011141" y="1441285"/>
              <a:ext cx="159385" cy="89535"/>
            </a:xfrm>
            <a:custGeom>
              <a:avLst/>
              <a:gdLst/>
              <a:ahLst/>
              <a:cxnLst/>
              <a:rect l="l" t="t" r="r" b="b"/>
              <a:pathLst>
                <a:path w="159385" h="89534">
                  <a:moveTo>
                    <a:pt x="0" y="0"/>
                  </a:moveTo>
                  <a:lnTo>
                    <a:pt x="159326" y="89079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008109" y="1436765"/>
              <a:ext cx="167005" cy="101600"/>
            </a:xfrm>
            <a:custGeom>
              <a:avLst/>
              <a:gdLst/>
              <a:ahLst/>
              <a:cxnLst/>
              <a:rect l="l" t="t" r="r" b="b"/>
              <a:pathLst>
                <a:path w="167005" h="101600">
                  <a:moveTo>
                    <a:pt x="9105" y="0"/>
                  </a:moveTo>
                  <a:lnTo>
                    <a:pt x="0" y="1498"/>
                  </a:lnTo>
                  <a:lnTo>
                    <a:pt x="0" y="9055"/>
                  </a:lnTo>
                  <a:lnTo>
                    <a:pt x="160845" y="101155"/>
                  </a:lnTo>
                  <a:lnTo>
                    <a:pt x="166916" y="90589"/>
                  </a:lnTo>
                  <a:lnTo>
                    <a:pt x="910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2918580" y="1282757"/>
              <a:ext cx="88265" cy="154305"/>
            </a:xfrm>
            <a:custGeom>
              <a:avLst/>
              <a:gdLst/>
              <a:ahLst/>
              <a:cxnLst/>
              <a:rect l="l" t="t" r="r" b="b"/>
              <a:pathLst>
                <a:path w="88264" h="154305">
                  <a:moveTo>
                    <a:pt x="88008" y="153999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2910992" y="1278231"/>
              <a:ext cx="97155" cy="160655"/>
            </a:xfrm>
            <a:custGeom>
              <a:avLst/>
              <a:gdLst/>
              <a:ahLst/>
              <a:cxnLst/>
              <a:rect l="l" t="t" r="r" b="b"/>
              <a:pathLst>
                <a:path w="97155" h="160655">
                  <a:moveTo>
                    <a:pt x="10629" y="0"/>
                  </a:moveTo>
                  <a:lnTo>
                    <a:pt x="0" y="6045"/>
                  </a:lnTo>
                  <a:lnTo>
                    <a:pt x="89535" y="158534"/>
                  </a:lnTo>
                  <a:lnTo>
                    <a:pt x="97116" y="160032"/>
                  </a:lnTo>
                  <a:lnTo>
                    <a:pt x="97116" y="147967"/>
                  </a:lnTo>
                  <a:lnTo>
                    <a:pt x="1062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2387722" y="1046610"/>
            <a:ext cx="1229360" cy="66548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69545">
              <a:lnSpc>
                <a:spcPct val="100000"/>
              </a:lnSpc>
              <a:spcBef>
                <a:spcPts val="90"/>
              </a:spcBef>
              <a:tabLst>
                <a:tab pos="694055" algn="l"/>
              </a:tabLst>
            </a:pPr>
            <a:r>
              <a:rPr sz="1600" spc="5" dirty="0">
                <a:latin typeface="Arial"/>
                <a:cs typeface="Arial"/>
              </a:rPr>
              <a:t>H</a:t>
            </a:r>
            <a:r>
              <a:rPr sz="1725" spc="7" baseline="-16908" dirty="0">
                <a:latin typeface="Arial"/>
                <a:cs typeface="Arial"/>
              </a:rPr>
              <a:t>3</a:t>
            </a:r>
            <a:r>
              <a:rPr sz="1600" spc="5" dirty="0">
                <a:latin typeface="Arial"/>
                <a:cs typeface="Arial"/>
              </a:rPr>
              <a:t>C	</a:t>
            </a:r>
            <a:r>
              <a:rPr sz="1600" spc="-5" dirty="0">
                <a:latin typeface="Arial"/>
                <a:cs typeface="Arial"/>
              </a:rPr>
              <a:t>Br</a:t>
            </a:r>
            <a:endParaRPr sz="1600">
              <a:latin typeface="Arial"/>
              <a:cs typeface="Arial"/>
            </a:endParaRPr>
          </a:p>
          <a:p>
            <a:pPr marL="63500">
              <a:lnSpc>
                <a:spcPct val="100000"/>
              </a:lnSpc>
              <a:spcBef>
                <a:spcPts val="1210"/>
              </a:spcBef>
              <a:tabLst>
                <a:tab pos="800735" algn="l"/>
              </a:tabLst>
            </a:pPr>
            <a:r>
              <a:rPr sz="1600" spc="5" dirty="0">
                <a:latin typeface="Arial"/>
                <a:cs typeface="Arial"/>
              </a:rPr>
              <a:t>H</a:t>
            </a:r>
            <a:r>
              <a:rPr sz="1725" spc="7" baseline="-16908" dirty="0">
                <a:latin typeface="Arial"/>
                <a:cs typeface="Arial"/>
              </a:rPr>
              <a:t>3</a:t>
            </a:r>
            <a:r>
              <a:rPr sz="1600" spc="5" dirty="0">
                <a:latin typeface="Arial"/>
                <a:cs typeface="Arial"/>
              </a:rPr>
              <a:t>C	CH</a:t>
            </a:r>
            <a:r>
              <a:rPr sz="1725" spc="7" baseline="-16908" dirty="0">
                <a:latin typeface="Arial"/>
                <a:cs typeface="Arial"/>
              </a:rPr>
              <a:t>3</a:t>
            </a:r>
            <a:endParaRPr sz="1725" baseline="-16908">
              <a:latin typeface="Arial"/>
              <a:cs typeface="Arial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3008109" y="1288797"/>
            <a:ext cx="91440" cy="149860"/>
            <a:chOff x="3008109" y="1288797"/>
            <a:chExt cx="91440" cy="149860"/>
          </a:xfrm>
        </p:grpSpPr>
        <p:sp>
          <p:nvSpPr>
            <p:cNvPr id="12" name="object 12"/>
            <p:cNvSpPr/>
            <p:nvPr/>
          </p:nvSpPr>
          <p:spPr>
            <a:xfrm>
              <a:off x="3011141" y="1293327"/>
              <a:ext cx="80645" cy="143510"/>
            </a:xfrm>
            <a:custGeom>
              <a:avLst/>
              <a:gdLst/>
              <a:ahLst/>
              <a:cxnLst/>
              <a:rect l="l" t="t" r="r" b="b"/>
              <a:pathLst>
                <a:path w="80644" h="143509">
                  <a:moveTo>
                    <a:pt x="0" y="143429"/>
                  </a:moveTo>
                  <a:lnTo>
                    <a:pt x="80421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3008109" y="1288797"/>
              <a:ext cx="91440" cy="149860"/>
            </a:xfrm>
            <a:custGeom>
              <a:avLst/>
              <a:gdLst/>
              <a:ahLst/>
              <a:cxnLst/>
              <a:rect l="l" t="t" r="r" b="b"/>
              <a:pathLst>
                <a:path w="91439" h="149859">
                  <a:moveTo>
                    <a:pt x="80429" y="0"/>
                  </a:moveTo>
                  <a:lnTo>
                    <a:pt x="0" y="137401"/>
                  </a:lnTo>
                  <a:lnTo>
                    <a:pt x="0" y="149466"/>
                  </a:lnTo>
                  <a:lnTo>
                    <a:pt x="9105" y="147967"/>
                  </a:lnTo>
                  <a:lnTo>
                    <a:pt x="91046" y="6045"/>
                  </a:lnTo>
                  <a:lnTo>
                    <a:pt x="8042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3976242" y="1045100"/>
            <a:ext cx="374650" cy="2686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361315" algn="l"/>
              </a:tabLst>
            </a:pPr>
            <a:r>
              <a:rPr sz="16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	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4314976" y="1317937"/>
            <a:ext cx="134961" cy="7520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6" name="object 16"/>
          <p:cNvGrpSpPr/>
          <p:nvPr/>
        </p:nvGrpSpPr>
        <p:grpSpPr>
          <a:xfrm>
            <a:off x="5324462" y="1430224"/>
            <a:ext cx="334010" cy="106045"/>
            <a:chOff x="5324462" y="1430224"/>
            <a:chExt cx="334010" cy="106045"/>
          </a:xfrm>
        </p:grpSpPr>
        <p:sp>
          <p:nvSpPr>
            <p:cNvPr id="17" name="object 17"/>
            <p:cNvSpPr/>
            <p:nvPr/>
          </p:nvSpPr>
          <p:spPr>
            <a:xfrm>
              <a:off x="5330531" y="1436364"/>
              <a:ext cx="158115" cy="90805"/>
            </a:xfrm>
            <a:custGeom>
              <a:avLst/>
              <a:gdLst/>
              <a:ahLst/>
              <a:cxnLst/>
              <a:rect l="l" t="t" r="r" b="b"/>
              <a:pathLst>
                <a:path w="158114" h="90805">
                  <a:moveTo>
                    <a:pt x="0" y="90574"/>
                  </a:moveTo>
                  <a:lnTo>
                    <a:pt x="157809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5324462" y="1430224"/>
              <a:ext cx="165735" cy="104775"/>
            </a:xfrm>
            <a:custGeom>
              <a:avLst/>
              <a:gdLst/>
              <a:ahLst/>
              <a:cxnLst/>
              <a:rect l="l" t="t" r="r" b="b"/>
              <a:pathLst>
                <a:path w="165735" h="104775">
                  <a:moveTo>
                    <a:pt x="159321" y="0"/>
                  </a:moveTo>
                  <a:lnTo>
                    <a:pt x="0" y="93649"/>
                  </a:lnTo>
                  <a:lnTo>
                    <a:pt x="6070" y="104394"/>
                  </a:lnTo>
                  <a:lnTo>
                    <a:pt x="165392" y="10744"/>
                  </a:lnTo>
                  <a:lnTo>
                    <a:pt x="165392" y="4610"/>
                  </a:lnTo>
                  <a:lnTo>
                    <a:pt x="15932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5492893" y="1436364"/>
              <a:ext cx="159385" cy="92710"/>
            </a:xfrm>
            <a:custGeom>
              <a:avLst/>
              <a:gdLst/>
              <a:ahLst/>
              <a:cxnLst/>
              <a:rect l="l" t="t" r="r" b="b"/>
              <a:pathLst>
                <a:path w="159385" h="92709">
                  <a:moveTo>
                    <a:pt x="0" y="0"/>
                  </a:moveTo>
                  <a:lnTo>
                    <a:pt x="159326" y="92109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5489854" y="1430224"/>
              <a:ext cx="168910" cy="106045"/>
            </a:xfrm>
            <a:custGeom>
              <a:avLst/>
              <a:gdLst/>
              <a:ahLst/>
              <a:cxnLst/>
              <a:rect l="l" t="t" r="r" b="b"/>
              <a:pathLst>
                <a:path w="168910" h="106044">
                  <a:moveTo>
                    <a:pt x="6070" y="0"/>
                  </a:moveTo>
                  <a:lnTo>
                    <a:pt x="0" y="4610"/>
                  </a:lnTo>
                  <a:lnTo>
                    <a:pt x="0" y="10744"/>
                  </a:lnTo>
                  <a:lnTo>
                    <a:pt x="162369" y="105930"/>
                  </a:lnTo>
                  <a:lnTo>
                    <a:pt x="168440" y="95186"/>
                  </a:lnTo>
                  <a:lnTo>
                    <a:pt x="607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1" name="object 21"/>
          <p:cNvSpPr txBox="1"/>
          <p:nvPr/>
        </p:nvSpPr>
        <p:spPr>
          <a:xfrm>
            <a:off x="4882174" y="995353"/>
            <a:ext cx="1217930" cy="71628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534670">
              <a:lnSpc>
                <a:spcPct val="100000"/>
              </a:lnSpc>
              <a:spcBef>
                <a:spcPts val="120"/>
              </a:spcBef>
            </a:pPr>
            <a:r>
              <a:rPr sz="1600" spc="-5" dirty="0">
                <a:latin typeface="Arial"/>
                <a:cs typeface="Arial"/>
              </a:rPr>
              <a:t>CH</a:t>
            </a:r>
            <a:r>
              <a:rPr sz="1800" spc="-7" baseline="-16203" dirty="0">
                <a:latin typeface="Arial"/>
                <a:cs typeface="Arial"/>
              </a:rPr>
              <a:t>3</a:t>
            </a:r>
            <a:endParaRPr sz="1800" baseline="-16203">
              <a:latin typeface="Arial"/>
              <a:cs typeface="Arial"/>
            </a:endParaRPr>
          </a:p>
          <a:p>
            <a:pPr marL="50800">
              <a:lnSpc>
                <a:spcPct val="100000"/>
              </a:lnSpc>
              <a:spcBef>
                <a:spcPts val="1570"/>
              </a:spcBef>
              <a:tabLst>
                <a:tab pos="788035" algn="l"/>
              </a:tabLst>
            </a:pPr>
            <a:r>
              <a:rPr sz="1600" spc="-5" dirty="0">
                <a:latin typeface="Arial"/>
                <a:cs typeface="Arial"/>
              </a:rPr>
              <a:t>H</a:t>
            </a:r>
            <a:r>
              <a:rPr sz="1800" spc="-7" baseline="-16203" dirty="0">
                <a:latin typeface="Arial"/>
                <a:cs typeface="Arial"/>
              </a:rPr>
              <a:t>3</a:t>
            </a:r>
            <a:r>
              <a:rPr sz="1600" spc="-5" dirty="0">
                <a:latin typeface="Arial"/>
                <a:cs typeface="Arial"/>
              </a:rPr>
              <a:t>C	CH</a:t>
            </a:r>
            <a:r>
              <a:rPr sz="1800" spc="-7" baseline="-16203" dirty="0">
                <a:latin typeface="Arial"/>
                <a:cs typeface="Arial"/>
              </a:rPr>
              <a:t>3</a:t>
            </a:r>
            <a:endParaRPr sz="1800" baseline="-16203">
              <a:latin typeface="Arial"/>
              <a:cs typeface="Arial"/>
            </a:endParaRPr>
          </a:p>
        </p:txBody>
      </p:sp>
      <p:grpSp>
        <p:nvGrpSpPr>
          <p:cNvPr id="22" name="object 22"/>
          <p:cNvGrpSpPr/>
          <p:nvPr/>
        </p:nvGrpSpPr>
        <p:grpSpPr>
          <a:xfrm>
            <a:off x="5394235" y="1249681"/>
            <a:ext cx="191770" cy="427990"/>
            <a:chOff x="5394235" y="1249681"/>
            <a:chExt cx="191770" cy="427990"/>
          </a:xfrm>
        </p:grpSpPr>
        <p:sp>
          <p:nvSpPr>
            <p:cNvPr id="23" name="object 23"/>
            <p:cNvSpPr/>
            <p:nvPr/>
          </p:nvSpPr>
          <p:spPr>
            <a:xfrm>
              <a:off x="5489858" y="1252144"/>
              <a:ext cx="0" cy="179705"/>
            </a:xfrm>
            <a:custGeom>
              <a:avLst/>
              <a:gdLst/>
              <a:ahLst/>
              <a:cxnLst/>
              <a:rect l="l" t="t" r="r" b="b"/>
              <a:pathLst>
                <a:path h="179705">
                  <a:moveTo>
                    <a:pt x="0" y="179614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5483783" y="1249681"/>
              <a:ext cx="12700" cy="185420"/>
            </a:xfrm>
            <a:custGeom>
              <a:avLst/>
              <a:gdLst/>
              <a:ahLst/>
              <a:cxnLst/>
              <a:rect l="l" t="t" r="r" b="b"/>
              <a:pathLst>
                <a:path w="12700" h="185419">
                  <a:moveTo>
                    <a:pt x="12141" y="0"/>
                  </a:moveTo>
                  <a:lnTo>
                    <a:pt x="0" y="0"/>
                  </a:lnTo>
                  <a:lnTo>
                    <a:pt x="0" y="180340"/>
                  </a:lnTo>
                  <a:lnTo>
                    <a:pt x="3073" y="180340"/>
                  </a:lnTo>
                  <a:lnTo>
                    <a:pt x="3073" y="185420"/>
                  </a:lnTo>
                  <a:lnTo>
                    <a:pt x="9055" y="185420"/>
                  </a:lnTo>
                  <a:lnTo>
                    <a:pt x="9055" y="180340"/>
                  </a:lnTo>
                  <a:lnTo>
                    <a:pt x="12141" y="180340"/>
                  </a:lnTo>
                  <a:lnTo>
                    <a:pt x="1214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5398814" y="1490094"/>
              <a:ext cx="182245" cy="182880"/>
            </a:xfrm>
            <a:custGeom>
              <a:avLst/>
              <a:gdLst/>
              <a:ahLst/>
              <a:cxnLst/>
              <a:rect l="l" t="t" r="r" b="b"/>
              <a:pathLst>
                <a:path w="182245" h="182880">
                  <a:moveTo>
                    <a:pt x="182087" y="91342"/>
                  </a:moveTo>
                  <a:lnTo>
                    <a:pt x="174932" y="126896"/>
                  </a:lnTo>
                  <a:lnTo>
                    <a:pt x="155421" y="155930"/>
                  </a:lnTo>
                  <a:lnTo>
                    <a:pt x="126482" y="175506"/>
                  </a:lnTo>
                  <a:lnTo>
                    <a:pt x="91043" y="182684"/>
                  </a:lnTo>
                  <a:lnTo>
                    <a:pt x="55605" y="175506"/>
                  </a:lnTo>
                  <a:lnTo>
                    <a:pt x="26666" y="155930"/>
                  </a:lnTo>
                  <a:lnTo>
                    <a:pt x="7154" y="126896"/>
                  </a:lnTo>
                  <a:lnTo>
                    <a:pt x="0" y="91342"/>
                  </a:lnTo>
                  <a:lnTo>
                    <a:pt x="7154" y="55787"/>
                  </a:lnTo>
                  <a:lnTo>
                    <a:pt x="26666" y="26753"/>
                  </a:lnTo>
                  <a:lnTo>
                    <a:pt x="55605" y="7178"/>
                  </a:lnTo>
                  <a:lnTo>
                    <a:pt x="91043" y="0"/>
                  </a:lnTo>
                  <a:lnTo>
                    <a:pt x="126482" y="7178"/>
                  </a:lnTo>
                  <a:lnTo>
                    <a:pt x="155421" y="26753"/>
                  </a:lnTo>
                  <a:lnTo>
                    <a:pt x="174932" y="55787"/>
                  </a:lnTo>
                  <a:lnTo>
                    <a:pt x="182087" y="91342"/>
                  </a:lnTo>
                  <a:close/>
                </a:path>
              </a:pathLst>
            </a:custGeom>
            <a:ln w="915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5439784" y="1580669"/>
              <a:ext cx="99060" cy="0"/>
            </a:xfrm>
            <a:custGeom>
              <a:avLst/>
              <a:gdLst/>
              <a:ahLst/>
              <a:cxnLst/>
              <a:rect l="l" t="t" r="r" b="b"/>
              <a:pathLst>
                <a:path w="99060">
                  <a:moveTo>
                    <a:pt x="98630" y="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5438266" y="1577608"/>
              <a:ext cx="103505" cy="9525"/>
            </a:xfrm>
            <a:custGeom>
              <a:avLst/>
              <a:gdLst/>
              <a:ahLst/>
              <a:cxnLst/>
              <a:rect l="l" t="t" r="r" b="b"/>
              <a:pathLst>
                <a:path w="103504" h="9525">
                  <a:moveTo>
                    <a:pt x="103187" y="0"/>
                  </a:moveTo>
                  <a:lnTo>
                    <a:pt x="0" y="0"/>
                  </a:lnTo>
                  <a:lnTo>
                    <a:pt x="0" y="9207"/>
                  </a:lnTo>
                  <a:lnTo>
                    <a:pt x="103187" y="9207"/>
                  </a:lnTo>
                  <a:lnTo>
                    <a:pt x="103187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5489858" y="1531544"/>
              <a:ext cx="0" cy="100330"/>
            </a:xfrm>
            <a:custGeom>
              <a:avLst/>
              <a:gdLst/>
              <a:ahLst/>
              <a:cxnLst/>
              <a:rect l="l" t="t" r="r" b="b"/>
              <a:pathLst>
                <a:path h="100330">
                  <a:moveTo>
                    <a:pt x="0" y="99785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5485307" y="1530008"/>
              <a:ext cx="9525" cy="104775"/>
            </a:xfrm>
            <a:custGeom>
              <a:avLst/>
              <a:gdLst/>
              <a:ahLst/>
              <a:cxnLst/>
              <a:rect l="l" t="t" r="r" b="b"/>
              <a:pathLst>
                <a:path w="9525" h="104775">
                  <a:moveTo>
                    <a:pt x="9105" y="0"/>
                  </a:moveTo>
                  <a:lnTo>
                    <a:pt x="0" y="0"/>
                  </a:lnTo>
                  <a:lnTo>
                    <a:pt x="0" y="104393"/>
                  </a:lnTo>
                  <a:lnTo>
                    <a:pt x="9105" y="104393"/>
                  </a:lnTo>
                  <a:lnTo>
                    <a:pt x="910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0" name="object 30"/>
          <p:cNvSpPr txBox="1"/>
          <p:nvPr/>
        </p:nvSpPr>
        <p:spPr>
          <a:xfrm>
            <a:off x="6303385" y="1273662"/>
            <a:ext cx="227965" cy="2673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550" spc="25" dirty="0">
                <a:latin typeface="Arial"/>
                <a:cs typeface="Arial"/>
              </a:rPr>
              <a:t>B</a:t>
            </a:r>
            <a:r>
              <a:rPr sz="1550" spc="15" dirty="0">
                <a:latin typeface="Arial"/>
                <a:cs typeface="Arial"/>
              </a:rPr>
              <a:t>r</a:t>
            </a:r>
            <a:endParaRPr sz="1550">
              <a:latin typeface="Arial"/>
              <a:cs typeface="Arial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6561480" y="1329930"/>
            <a:ext cx="189299" cy="18940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222458" y="2089596"/>
            <a:ext cx="8703945" cy="11957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1120" algn="ctr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m = 0.9 for </a:t>
            </a:r>
            <a:r>
              <a:rPr sz="1800" spc="-5" dirty="0">
                <a:latin typeface="Times New Roman"/>
                <a:cs typeface="Times New Roman"/>
              </a:rPr>
              <a:t>the solvolysis </a:t>
            </a:r>
            <a:r>
              <a:rPr sz="1800" dirty="0">
                <a:latin typeface="Times New Roman"/>
                <a:cs typeface="Times New Roman"/>
              </a:rPr>
              <a:t>of </a:t>
            </a:r>
            <a:r>
              <a:rPr sz="1800" spc="-5" dirty="0">
                <a:latin typeface="Times New Roman"/>
                <a:cs typeface="Times New Roman"/>
              </a:rPr>
              <a:t>t-Butyl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bromide</a:t>
            </a: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300">
              <a:latin typeface="Times New Roman"/>
              <a:cs typeface="Times New Roman"/>
            </a:endParaRPr>
          </a:p>
          <a:p>
            <a:pPr marL="502284" marR="5080" indent="-490220">
              <a:lnSpc>
                <a:spcPct val="101899"/>
              </a:lnSpc>
              <a:spcBef>
                <a:spcPts val="5"/>
              </a:spcBef>
            </a:pPr>
            <a:r>
              <a:rPr sz="1800" spc="-5" dirty="0">
                <a:latin typeface="Times New Roman"/>
                <a:cs typeface="Times New Roman"/>
              </a:rPr>
              <a:t>The solvolysis </a:t>
            </a:r>
            <a:r>
              <a:rPr sz="1800" dirty="0">
                <a:latin typeface="Times New Roman"/>
                <a:cs typeface="Times New Roman"/>
              </a:rPr>
              <a:t>of </a:t>
            </a:r>
            <a:r>
              <a:rPr sz="1800" spc="-5" dirty="0">
                <a:latin typeface="Times New Roman"/>
                <a:cs typeface="Times New Roman"/>
              </a:rPr>
              <a:t>t-Butyl bromide thus is less sensitive to changes in solvent than the reference  reaction t-Butyl chloride, therefore the transition state has less carbocation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character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3223158" y="4065334"/>
            <a:ext cx="395605" cy="461645"/>
          </a:xfrm>
          <a:custGeom>
            <a:avLst/>
            <a:gdLst/>
            <a:ahLst/>
            <a:cxnLst/>
            <a:rect l="l" t="t" r="r" b="b"/>
            <a:pathLst>
              <a:path w="395604" h="461645">
                <a:moveTo>
                  <a:pt x="202209" y="316814"/>
                </a:moveTo>
                <a:lnTo>
                  <a:pt x="191490" y="310730"/>
                </a:lnTo>
                <a:lnTo>
                  <a:pt x="166979" y="348805"/>
                </a:lnTo>
                <a:lnTo>
                  <a:pt x="170726" y="354025"/>
                </a:lnTo>
                <a:lnTo>
                  <a:pt x="168503" y="357936"/>
                </a:lnTo>
                <a:lnTo>
                  <a:pt x="168503" y="359460"/>
                </a:lnTo>
                <a:lnTo>
                  <a:pt x="170040" y="359460"/>
                </a:lnTo>
                <a:lnTo>
                  <a:pt x="172059" y="355892"/>
                </a:lnTo>
                <a:lnTo>
                  <a:pt x="174637" y="359460"/>
                </a:lnTo>
                <a:lnTo>
                  <a:pt x="202209" y="316814"/>
                </a:lnTo>
                <a:close/>
              </a:path>
              <a:path w="395604" h="461645">
                <a:moveTo>
                  <a:pt x="249694" y="239141"/>
                </a:moveTo>
                <a:lnTo>
                  <a:pt x="238975" y="233045"/>
                </a:lnTo>
                <a:lnTo>
                  <a:pt x="214464" y="271119"/>
                </a:lnTo>
                <a:lnTo>
                  <a:pt x="221208" y="274967"/>
                </a:lnTo>
                <a:lnTo>
                  <a:pt x="219062" y="278739"/>
                </a:lnTo>
                <a:lnTo>
                  <a:pt x="219062" y="280263"/>
                </a:lnTo>
                <a:lnTo>
                  <a:pt x="220586" y="280263"/>
                </a:lnTo>
                <a:lnTo>
                  <a:pt x="223012" y="275996"/>
                </a:lnTo>
                <a:lnTo>
                  <a:pt x="225183" y="277215"/>
                </a:lnTo>
                <a:lnTo>
                  <a:pt x="249694" y="239141"/>
                </a:lnTo>
                <a:close/>
              </a:path>
              <a:path w="395604" h="461645">
                <a:moveTo>
                  <a:pt x="298716" y="161455"/>
                </a:moveTo>
                <a:lnTo>
                  <a:pt x="287997" y="155359"/>
                </a:lnTo>
                <a:lnTo>
                  <a:pt x="263486" y="193446"/>
                </a:lnTo>
                <a:lnTo>
                  <a:pt x="269570" y="196913"/>
                </a:lnTo>
                <a:lnTo>
                  <a:pt x="268084" y="199529"/>
                </a:lnTo>
                <a:lnTo>
                  <a:pt x="268084" y="201053"/>
                </a:lnTo>
                <a:lnTo>
                  <a:pt x="269608" y="201053"/>
                </a:lnTo>
                <a:lnTo>
                  <a:pt x="271373" y="197929"/>
                </a:lnTo>
                <a:lnTo>
                  <a:pt x="274205" y="199529"/>
                </a:lnTo>
                <a:lnTo>
                  <a:pt x="298716" y="161455"/>
                </a:lnTo>
                <a:close/>
              </a:path>
              <a:path w="395604" h="461645">
                <a:moveTo>
                  <a:pt x="335483" y="450850"/>
                </a:moveTo>
                <a:lnTo>
                  <a:pt x="174637" y="359460"/>
                </a:lnTo>
                <a:lnTo>
                  <a:pt x="166979" y="360984"/>
                </a:lnTo>
                <a:lnTo>
                  <a:pt x="166979" y="348805"/>
                </a:lnTo>
                <a:lnTo>
                  <a:pt x="79654" y="199529"/>
                </a:lnTo>
                <a:lnTo>
                  <a:pt x="68935" y="205625"/>
                </a:lnTo>
                <a:lnTo>
                  <a:pt x="157784" y="357936"/>
                </a:lnTo>
                <a:lnTo>
                  <a:pt x="0" y="449326"/>
                </a:lnTo>
                <a:lnTo>
                  <a:pt x="6121" y="459994"/>
                </a:lnTo>
                <a:lnTo>
                  <a:pt x="166979" y="368604"/>
                </a:lnTo>
                <a:lnTo>
                  <a:pt x="329361" y="461518"/>
                </a:lnTo>
                <a:lnTo>
                  <a:pt x="335483" y="450850"/>
                </a:lnTo>
                <a:close/>
              </a:path>
              <a:path w="395604" h="461645">
                <a:moveTo>
                  <a:pt x="346202" y="83781"/>
                </a:moveTo>
                <a:lnTo>
                  <a:pt x="335483" y="77685"/>
                </a:lnTo>
                <a:lnTo>
                  <a:pt x="312508" y="115760"/>
                </a:lnTo>
                <a:lnTo>
                  <a:pt x="317652" y="119430"/>
                </a:lnTo>
                <a:lnTo>
                  <a:pt x="317106" y="120332"/>
                </a:lnTo>
                <a:lnTo>
                  <a:pt x="317106" y="121856"/>
                </a:lnTo>
                <a:lnTo>
                  <a:pt x="318630" y="121856"/>
                </a:lnTo>
                <a:lnTo>
                  <a:pt x="319366" y="120650"/>
                </a:lnTo>
                <a:lnTo>
                  <a:pt x="323227" y="123380"/>
                </a:lnTo>
                <a:lnTo>
                  <a:pt x="346202" y="83781"/>
                </a:lnTo>
                <a:close/>
              </a:path>
              <a:path w="395604" h="461645">
                <a:moveTo>
                  <a:pt x="395224" y="6096"/>
                </a:moveTo>
                <a:lnTo>
                  <a:pt x="384505" y="0"/>
                </a:lnTo>
                <a:lnTo>
                  <a:pt x="359994" y="38087"/>
                </a:lnTo>
                <a:lnTo>
                  <a:pt x="370713" y="45694"/>
                </a:lnTo>
                <a:lnTo>
                  <a:pt x="395224" y="60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2775592" y="4031312"/>
            <a:ext cx="1228725" cy="6711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59385">
              <a:lnSpc>
                <a:spcPts val="1739"/>
              </a:lnSpc>
              <a:spcBef>
                <a:spcPts val="105"/>
              </a:spcBef>
            </a:pPr>
            <a:r>
              <a:rPr sz="1600" spc="5" dirty="0">
                <a:latin typeface="Arial"/>
                <a:cs typeface="Arial"/>
              </a:rPr>
              <a:t>H</a:t>
            </a:r>
            <a:r>
              <a:rPr sz="1800" spc="7" baseline="-16203" dirty="0">
                <a:latin typeface="Arial"/>
                <a:cs typeface="Arial"/>
              </a:rPr>
              <a:t>3</a:t>
            </a:r>
            <a:r>
              <a:rPr sz="1600" spc="5" dirty="0">
                <a:latin typeface="Arial"/>
                <a:cs typeface="Arial"/>
              </a:rPr>
              <a:t>C</a:t>
            </a:r>
            <a:endParaRPr sz="1600">
              <a:latin typeface="Arial"/>
              <a:cs typeface="Arial"/>
            </a:endParaRPr>
          </a:p>
          <a:p>
            <a:pPr marL="728980">
              <a:lnSpc>
                <a:spcPts val="1575"/>
              </a:lnSpc>
            </a:pPr>
            <a:r>
              <a:rPr sz="1600" spc="135" dirty="0">
                <a:latin typeface="Symbol"/>
                <a:cs typeface="Symbol"/>
              </a:rPr>
              <a:t></a:t>
            </a:r>
            <a:r>
              <a:rPr sz="1600" spc="135" dirty="0">
                <a:latin typeface="Arial"/>
                <a:cs typeface="Arial"/>
              </a:rPr>
              <a:t>+</a:t>
            </a:r>
            <a:endParaRPr sz="1600">
              <a:latin typeface="Arial"/>
              <a:cs typeface="Arial"/>
            </a:endParaRPr>
          </a:p>
          <a:p>
            <a:pPr marL="50800">
              <a:lnSpc>
                <a:spcPts val="1760"/>
              </a:lnSpc>
              <a:tabLst>
                <a:tab pos="796290" algn="l"/>
              </a:tabLst>
            </a:pPr>
            <a:r>
              <a:rPr sz="1600" spc="5" dirty="0">
                <a:latin typeface="Arial"/>
                <a:cs typeface="Arial"/>
              </a:rPr>
              <a:t>H</a:t>
            </a:r>
            <a:r>
              <a:rPr sz="1800" spc="7" baseline="-16203" dirty="0">
                <a:latin typeface="Arial"/>
                <a:cs typeface="Arial"/>
              </a:rPr>
              <a:t>3</a:t>
            </a:r>
            <a:r>
              <a:rPr sz="1600" spc="5" dirty="0">
                <a:latin typeface="Arial"/>
                <a:cs typeface="Arial"/>
              </a:rPr>
              <a:t>C	CH</a:t>
            </a:r>
            <a:r>
              <a:rPr sz="1800" spc="7" baseline="-16203" dirty="0">
                <a:latin typeface="Arial"/>
                <a:cs typeface="Arial"/>
              </a:rPr>
              <a:t>3</a:t>
            </a:r>
            <a:endParaRPr sz="1800" baseline="-16203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3507648" y="3802842"/>
            <a:ext cx="460375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spc="5" dirty="0">
                <a:latin typeface="Arial"/>
                <a:cs typeface="Arial"/>
              </a:rPr>
              <a:t>Cl</a:t>
            </a:r>
            <a:r>
              <a:rPr sz="1600" spc="35" dirty="0">
                <a:latin typeface="Arial"/>
                <a:cs typeface="Arial"/>
              </a:rPr>
              <a:t> </a:t>
            </a:r>
            <a:r>
              <a:rPr sz="2400" spc="195" baseline="1736" dirty="0">
                <a:latin typeface="Symbol"/>
                <a:cs typeface="Symbol"/>
              </a:rPr>
              <a:t></a:t>
            </a:r>
            <a:r>
              <a:rPr sz="2400" spc="195" baseline="1736" dirty="0">
                <a:latin typeface="Arial"/>
                <a:cs typeface="Arial"/>
              </a:rPr>
              <a:t>-</a:t>
            </a:r>
            <a:endParaRPr sz="2400" baseline="1736">
              <a:latin typeface="Arial"/>
              <a:cs typeface="Arial"/>
            </a:endParaRPr>
          </a:p>
        </p:txBody>
      </p:sp>
      <p:grpSp>
        <p:nvGrpSpPr>
          <p:cNvPr id="36" name="object 36"/>
          <p:cNvGrpSpPr/>
          <p:nvPr/>
        </p:nvGrpSpPr>
        <p:grpSpPr>
          <a:xfrm>
            <a:off x="5910173" y="4157930"/>
            <a:ext cx="332740" cy="368935"/>
            <a:chOff x="5910173" y="4157930"/>
            <a:chExt cx="332740" cy="368935"/>
          </a:xfrm>
        </p:grpSpPr>
        <p:sp>
          <p:nvSpPr>
            <p:cNvPr id="37" name="object 37"/>
            <p:cNvSpPr/>
            <p:nvPr/>
          </p:nvSpPr>
          <p:spPr>
            <a:xfrm>
              <a:off x="5916249" y="4427678"/>
              <a:ext cx="158115" cy="90170"/>
            </a:xfrm>
            <a:custGeom>
              <a:avLst/>
              <a:gdLst/>
              <a:ahLst/>
              <a:cxnLst/>
              <a:rect l="l" t="t" r="r" b="b"/>
              <a:pathLst>
                <a:path w="158114" h="90170">
                  <a:moveTo>
                    <a:pt x="0" y="89915"/>
                  </a:moveTo>
                  <a:lnTo>
                    <a:pt x="157809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5910173" y="4423106"/>
              <a:ext cx="165735" cy="102235"/>
            </a:xfrm>
            <a:custGeom>
              <a:avLst/>
              <a:gdLst/>
              <a:ahLst/>
              <a:cxnLst/>
              <a:rect l="l" t="t" r="r" b="b"/>
              <a:pathLst>
                <a:path w="165735" h="102235">
                  <a:moveTo>
                    <a:pt x="157810" y="0"/>
                  </a:moveTo>
                  <a:lnTo>
                    <a:pt x="0" y="91439"/>
                  </a:lnTo>
                  <a:lnTo>
                    <a:pt x="6070" y="102107"/>
                  </a:lnTo>
                  <a:lnTo>
                    <a:pt x="165404" y="10668"/>
                  </a:lnTo>
                  <a:lnTo>
                    <a:pt x="165404" y="3047"/>
                  </a:lnTo>
                  <a:lnTo>
                    <a:pt x="15781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6078610" y="4427678"/>
              <a:ext cx="159385" cy="91440"/>
            </a:xfrm>
            <a:custGeom>
              <a:avLst/>
              <a:gdLst/>
              <a:ahLst/>
              <a:cxnLst/>
              <a:rect l="l" t="t" r="r" b="b"/>
              <a:pathLst>
                <a:path w="159385" h="91439">
                  <a:moveTo>
                    <a:pt x="0" y="0"/>
                  </a:moveTo>
                  <a:lnTo>
                    <a:pt x="159326" y="91439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6075578" y="4423106"/>
              <a:ext cx="167005" cy="104139"/>
            </a:xfrm>
            <a:custGeom>
              <a:avLst/>
              <a:gdLst/>
              <a:ahLst/>
              <a:cxnLst/>
              <a:rect l="l" t="t" r="r" b="b"/>
              <a:pathLst>
                <a:path w="167004" h="104139">
                  <a:moveTo>
                    <a:pt x="7581" y="0"/>
                  </a:moveTo>
                  <a:lnTo>
                    <a:pt x="0" y="3047"/>
                  </a:lnTo>
                  <a:lnTo>
                    <a:pt x="0" y="10668"/>
                  </a:lnTo>
                  <a:lnTo>
                    <a:pt x="160845" y="103631"/>
                  </a:lnTo>
                  <a:lnTo>
                    <a:pt x="166916" y="92963"/>
                  </a:lnTo>
                  <a:lnTo>
                    <a:pt x="758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5986049" y="4269182"/>
              <a:ext cx="88265" cy="154305"/>
            </a:xfrm>
            <a:custGeom>
              <a:avLst/>
              <a:gdLst/>
              <a:ahLst/>
              <a:cxnLst/>
              <a:rect l="l" t="t" r="r" b="b"/>
              <a:pathLst>
                <a:path w="88264" h="154304">
                  <a:moveTo>
                    <a:pt x="88008" y="153923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5978461" y="4264610"/>
              <a:ext cx="97155" cy="161925"/>
            </a:xfrm>
            <a:custGeom>
              <a:avLst/>
              <a:gdLst/>
              <a:ahLst/>
              <a:cxnLst/>
              <a:rect l="l" t="t" r="r" b="b"/>
              <a:pathLst>
                <a:path w="97154" h="161925">
                  <a:moveTo>
                    <a:pt x="10617" y="0"/>
                  </a:moveTo>
                  <a:lnTo>
                    <a:pt x="0" y="6096"/>
                  </a:lnTo>
                  <a:lnTo>
                    <a:pt x="89522" y="158496"/>
                  </a:lnTo>
                  <a:lnTo>
                    <a:pt x="97116" y="161544"/>
                  </a:lnTo>
                  <a:lnTo>
                    <a:pt x="97116" y="147828"/>
                  </a:lnTo>
                  <a:lnTo>
                    <a:pt x="10617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6195450" y="4164026"/>
              <a:ext cx="10795" cy="24765"/>
            </a:xfrm>
            <a:custGeom>
              <a:avLst/>
              <a:gdLst/>
              <a:ahLst/>
              <a:cxnLst/>
              <a:rect l="l" t="t" r="r" b="b"/>
              <a:pathLst>
                <a:path w="10795" h="24764">
                  <a:moveTo>
                    <a:pt x="0" y="24383"/>
                  </a:moveTo>
                  <a:lnTo>
                    <a:pt x="10621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6189383" y="4157930"/>
              <a:ext cx="24765" cy="35560"/>
            </a:xfrm>
            <a:custGeom>
              <a:avLst/>
              <a:gdLst/>
              <a:ahLst/>
              <a:cxnLst/>
              <a:rect l="l" t="t" r="r" b="b"/>
              <a:pathLst>
                <a:path w="24764" h="35560">
                  <a:moveTo>
                    <a:pt x="13652" y="0"/>
                  </a:moveTo>
                  <a:lnTo>
                    <a:pt x="0" y="28956"/>
                  </a:lnTo>
                  <a:lnTo>
                    <a:pt x="10617" y="35052"/>
                  </a:lnTo>
                  <a:lnTo>
                    <a:pt x="24282" y="6096"/>
                  </a:lnTo>
                  <a:lnTo>
                    <a:pt x="1365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6166619" y="4221938"/>
              <a:ext cx="10795" cy="26034"/>
            </a:xfrm>
            <a:custGeom>
              <a:avLst/>
              <a:gdLst/>
              <a:ahLst/>
              <a:cxnLst/>
              <a:rect l="l" t="t" r="r" b="b"/>
              <a:pathLst>
                <a:path w="10795" h="26035">
                  <a:moveTo>
                    <a:pt x="0" y="25907"/>
                  </a:moveTo>
                  <a:lnTo>
                    <a:pt x="10621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6160554" y="4215842"/>
              <a:ext cx="24765" cy="33655"/>
            </a:xfrm>
            <a:custGeom>
              <a:avLst/>
              <a:gdLst/>
              <a:ahLst/>
              <a:cxnLst/>
              <a:rect l="l" t="t" r="r" b="b"/>
              <a:pathLst>
                <a:path w="24764" h="33654">
                  <a:moveTo>
                    <a:pt x="13652" y="0"/>
                  </a:moveTo>
                  <a:lnTo>
                    <a:pt x="0" y="27431"/>
                  </a:lnTo>
                  <a:lnTo>
                    <a:pt x="10617" y="33527"/>
                  </a:lnTo>
                  <a:lnTo>
                    <a:pt x="24269" y="4571"/>
                  </a:lnTo>
                  <a:lnTo>
                    <a:pt x="1365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6136271" y="4281374"/>
              <a:ext cx="10795" cy="24765"/>
            </a:xfrm>
            <a:custGeom>
              <a:avLst/>
              <a:gdLst/>
              <a:ahLst/>
              <a:cxnLst/>
              <a:rect l="l" t="t" r="r" b="b"/>
              <a:pathLst>
                <a:path w="10795" h="24764">
                  <a:moveTo>
                    <a:pt x="0" y="24383"/>
                  </a:moveTo>
                  <a:lnTo>
                    <a:pt x="10621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6131725" y="4272230"/>
              <a:ext cx="26034" cy="33655"/>
            </a:xfrm>
            <a:custGeom>
              <a:avLst/>
              <a:gdLst/>
              <a:ahLst/>
              <a:cxnLst/>
              <a:rect l="l" t="t" r="r" b="b"/>
              <a:pathLst>
                <a:path w="26035" h="33654">
                  <a:moveTo>
                    <a:pt x="15163" y="0"/>
                  </a:moveTo>
                  <a:lnTo>
                    <a:pt x="0" y="27432"/>
                  </a:lnTo>
                  <a:lnTo>
                    <a:pt x="10617" y="33528"/>
                  </a:lnTo>
                  <a:lnTo>
                    <a:pt x="25793" y="4572"/>
                  </a:lnTo>
                  <a:lnTo>
                    <a:pt x="15163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6107441" y="4340810"/>
              <a:ext cx="10795" cy="24765"/>
            </a:xfrm>
            <a:custGeom>
              <a:avLst/>
              <a:gdLst/>
              <a:ahLst/>
              <a:cxnLst/>
              <a:rect l="l" t="t" r="r" b="b"/>
              <a:pathLst>
                <a:path w="10795" h="24764">
                  <a:moveTo>
                    <a:pt x="0" y="24383"/>
                  </a:moveTo>
                  <a:lnTo>
                    <a:pt x="10621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6102883" y="4328618"/>
              <a:ext cx="26034" cy="33655"/>
            </a:xfrm>
            <a:custGeom>
              <a:avLst/>
              <a:gdLst/>
              <a:ahLst/>
              <a:cxnLst/>
              <a:rect l="l" t="t" r="r" b="b"/>
              <a:pathLst>
                <a:path w="26035" h="33654">
                  <a:moveTo>
                    <a:pt x="15176" y="0"/>
                  </a:moveTo>
                  <a:lnTo>
                    <a:pt x="0" y="27431"/>
                  </a:lnTo>
                  <a:lnTo>
                    <a:pt x="12141" y="33527"/>
                  </a:lnTo>
                  <a:lnTo>
                    <a:pt x="25806" y="4571"/>
                  </a:lnTo>
                  <a:lnTo>
                    <a:pt x="1517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6078610" y="4398722"/>
              <a:ext cx="9525" cy="24765"/>
            </a:xfrm>
            <a:custGeom>
              <a:avLst/>
              <a:gdLst/>
              <a:ahLst/>
              <a:cxnLst/>
              <a:rect l="l" t="t" r="r" b="b"/>
              <a:pathLst>
                <a:path w="9525" h="24764">
                  <a:moveTo>
                    <a:pt x="0" y="24383"/>
                  </a:moveTo>
                  <a:lnTo>
                    <a:pt x="9104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6075578" y="4385006"/>
              <a:ext cx="24765" cy="38100"/>
            </a:xfrm>
            <a:custGeom>
              <a:avLst/>
              <a:gdLst/>
              <a:ahLst/>
              <a:cxnLst/>
              <a:rect l="l" t="t" r="r" b="b"/>
              <a:pathLst>
                <a:path w="24764" h="38100">
                  <a:moveTo>
                    <a:pt x="13652" y="0"/>
                  </a:moveTo>
                  <a:lnTo>
                    <a:pt x="0" y="27431"/>
                  </a:lnTo>
                  <a:lnTo>
                    <a:pt x="7581" y="38100"/>
                  </a:lnTo>
                  <a:lnTo>
                    <a:pt x="24269" y="6095"/>
                  </a:lnTo>
                  <a:lnTo>
                    <a:pt x="1365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3" name="object 53"/>
          <p:cNvSpPr txBox="1"/>
          <p:nvPr/>
        </p:nvSpPr>
        <p:spPr>
          <a:xfrm>
            <a:off x="5467891" y="3901390"/>
            <a:ext cx="1216660" cy="8013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629920">
              <a:lnSpc>
                <a:spcPts val="1470"/>
              </a:lnSpc>
              <a:spcBef>
                <a:spcPts val="105"/>
              </a:spcBef>
            </a:pPr>
            <a:r>
              <a:rPr sz="1600" spc="-5" dirty="0">
                <a:latin typeface="Arial"/>
                <a:cs typeface="Arial"/>
              </a:rPr>
              <a:t>Br</a:t>
            </a:r>
            <a:r>
              <a:rPr sz="1600" spc="-75" dirty="0">
                <a:latin typeface="Arial"/>
                <a:cs typeface="Arial"/>
              </a:rPr>
              <a:t> </a:t>
            </a:r>
            <a:r>
              <a:rPr sz="1600" spc="170" dirty="0">
                <a:latin typeface="Symbol"/>
                <a:cs typeface="Symbol"/>
              </a:rPr>
              <a:t></a:t>
            </a:r>
            <a:r>
              <a:rPr sz="1600" spc="170" dirty="0">
                <a:latin typeface="Arial"/>
                <a:cs typeface="Arial"/>
              </a:rPr>
              <a:t>-</a:t>
            </a:r>
            <a:endParaRPr sz="1600">
              <a:latin typeface="Arial"/>
              <a:cs typeface="Arial"/>
            </a:endParaRPr>
          </a:p>
          <a:p>
            <a:pPr marL="156845">
              <a:lnSpc>
                <a:spcPts val="1190"/>
              </a:lnSpc>
            </a:pPr>
            <a:r>
              <a:rPr sz="1600" spc="-5" dirty="0">
                <a:latin typeface="Arial"/>
                <a:cs typeface="Arial"/>
              </a:rPr>
              <a:t>H</a:t>
            </a:r>
            <a:r>
              <a:rPr sz="1800" spc="-7" baseline="-16203" dirty="0">
                <a:latin typeface="Arial"/>
                <a:cs typeface="Arial"/>
              </a:rPr>
              <a:t>3</a:t>
            </a:r>
            <a:r>
              <a:rPr sz="1600" spc="-5" dirty="0">
                <a:latin typeface="Arial"/>
                <a:cs typeface="Arial"/>
              </a:rPr>
              <a:t>C</a:t>
            </a:r>
            <a:endParaRPr sz="1600">
              <a:latin typeface="Arial"/>
              <a:cs typeface="Arial"/>
            </a:endParaRPr>
          </a:p>
          <a:p>
            <a:pPr marL="709295">
              <a:lnSpc>
                <a:spcPts val="1580"/>
              </a:lnSpc>
            </a:pPr>
            <a:r>
              <a:rPr sz="1600" spc="165" dirty="0">
                <a:latin typeface="Symbol"/>
                <a:cs typeface="Symbol"/>
              </a:rPr>
              <a:t></a:t>
            </a:r>
            <a:r>
              <a:rPr sz="1600" spc="165" dirty="0">
                <a:latin typeface="Arial"/>
                <a:cs typeface="Arial"/>
              </a:rPr>
              <a:t>+</a:t>
            </a:r>
            <a:endParaRPr sz="1600">
              <a:latin typeface="Arial"/>
              <a:cs typeface="Arial"/>
            </a:endParaRPr>
          </a:p>
          <a:p>
            <a:pPr marL="50800">
              <a:lnSpc>
                <a:spcPts val="1860"/>
              </a:lnSpc>
              <a:tabLst>
                <a:tab pos="788035" algn="l"/>
              </a:tabLst>
            </a:pPr>
            <a:r>
              <a:rPr sz="1600" spc="-5" dirty="0">
                <a:latin typeface="Arial"/>
                <a:cs typeface="Arial"/>
              </a:rPr>
              <a:t>H</a:t>
            </a:r>
            <a:r>
              <a:rPr sz="1800" spc="-7" baseline="-16203" dirty="0">
                <a:latin typeface="Arial"/>
                <a:cs typeface="Arial"/>
              </a:rPr>
              <a:t>3</a:t>
            </a:r>
            <a:r>
              <a:rPr sz="1600" spc="-5" dirty="0">
                <a:latin typeface="Arial"/>
                <a:cs typeface="Arial"/>
              </a:rPr>
              <a:t>C	CH</a:t>
            </a:r>
            <a:r>
              <a:rPr sz="1800" spc="-7" baseline="-16203" dirty="0">
                <a:latin typeface="Arial"/>
                <a:cs typeface="Arial"/>
              </a:rPr>
              <a:t>3</a:t>
            </a:r>
            <a:endParaRPr sz="1800" baseline="-16203">
              <a:latin typeface="Arial"/>
              <a:cs typeface="Arial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353730" y="5093895"/>
            <a:ext cx="8512175" cy="1549400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316865" marR="308610" algn="ctr">
              <a:lnSpc>
                <a:spcPct val="101899"/>
              </a:lnSpc>
              <a:spcBef>
                <a:spcPts val="55"/>
              </a:spcBef>
            </a:pPr>
            <a:r>
              <a:rPr sz="1800" spc="-5" dirty="0">
                <a:latin typeface="Times New Roman"/>
                <a:cs typeface="Times New Roman"/>
              </a:rPr>
              <a:t>The </a:t>
            </a:r>
            <a:r>
              <a:rPr sz="1800" dirty="0">
                <a:latin typeface="Times New Roman"/>
                <a:cs typeface="Times New Roman"/>
              </a:rPr>
              <a:t>C-Cl bond </a:t>
            </a:r>
            <a:r>
              <a:rPr sz="1800" spc="-5" dirty="0">
                <a:latin typeface="Times New Roman"/>
                <a:cs typeface="Times New Roman"/>
              </a:rPr>
              <a:t>is thus broken more in the transition state structure than the </a:t>
            </a:r>
            <a:r>
              <a:rPr sz="1800" dirty="0">
                <a:latin typeface="Times New Roman"/>
                <a:cs typeface="Times New Roman"/>
              </a:rPr>
              <a:t>C-Br bond  </a:t>
            </a:r>
            <a:r>
              <a:rPr sz="1800" spc="-5" dirty="0">
                <a:latin typeface="Times New Roman"/>
                <a:cs typeface="Times New Roman"/>
              </a:rPr>
              <a:t>which results in more </a:t>
            </a:r>
            <a:r>
              <a:rPr sz="1800" spc="-10" dirty="0">
                <a:latin typeface="Times New Roman"/>
                <a:cs typeface="Times New Roman"/>
              </a:rPr>
              <a:t>charge </a:t>
            </a:r>
            <a:r>
              <a:rPr sz="1800" spc="-5" dirty="0">
                <a:latin typeface="Times New Roman"/>
                <a:cs typeface="Times New Roman"/>
              </a:rPr>
              <a:t>separation </a:t>
            </a:r>
            <a:r>
              <a:rPr sz="1800" dirty="0">
                <a:latin typeface="Times New Roman"/>
                <a:cs typeface="Times New Roman"/>
              </a:rPr>
              <a:t>for </a:t>
            </a:r>
            <a:r>
              <a:rPr sz="1800" spc="-5" dirty="0">
                <a:latin typeface="Times New Roman"/>
                <a:cs typeface="Times New Roman"/>
              </a:rPr>
              <a:t>t-Butyl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chloride</a:t>
            </a:r>
            <a:endParaRPr sz="1800">
              <a:latin typeface="Times New Roman"/>
              <a:cs typeface="Times New Roman"/>
            </a:endParaRPr>
          </a:p>
          <a:p>
            <a:pPr algn="ctr">
              <a:lnSpc>
                <a:spcPts val="2100"/>
              </a:lnSpc>
            </a:pPr>
            <a:r>
              <a:rPr sz="1800" spc="-5" dirty="0">
                <a:latin typeface="Times New Roman"/>
                <a:cs typeface="Times New Roman"/>
              </a:rPr>
              <a:t>(this should </a:t>
            </a:r>
            <a:r>
              <a:rPr sz="1800" dirty="0">
                <a:latin typeface="Times New Roman"/>
                <a:cs typeface="Times New Roman"/>
              </a:rPr>
              <a:t>not be </a:t>
            </a:r>
            <a:r>
              <a:rPr sz="1800" spc="-5" dirty="0">
                <a:latin typeface="Times New Roman"/>
                <a:cs typeface="Times New Roman"/>
              </a:rPr>
              <a:t>surprising since </a:t>
            </a:r>
            <a:r>
              <a:rPr sz="1800" dirty="0">
                <a:latin typeface="Times New Roman"/>
                <a:cs typeface="Times New Roman"/>
              </a:rPr>
              <a:t>we </a:t>
            </a:r>
            <a:r>
              <a:rPr sz="1800" spc="-5" dirty="0">
                <a:latin typeface="Times New Roman"/>
                <a:cs typeface="Times New Roman"/>
              </a:rPr>
              <a:t>would predict that the </a:t>
            </a:r>
            <a:r>
              <a:rPr sz="1800" dirty="0">
                <a:latin typeface="Times New Roman"/>
                <a:cs typeface="Times New Roman"/>
              </a:rPr>
              <a:t>C-Br bond </a:t>
            </a:r>
            <a:r>
              <a:rPr sz="1800" spc="-5" dirty="0">
                <a:latin typeface="Times New Roman"/>
                <a:cs typeface="Times New Roman"/>
              </a:rPr>
              <a:t>would break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faster</a:t>
            </a:r>
            <a:endParaRPr sz="1800">
              <a:latin typeface="Times New Roman"/>
              <a:cs typeface="Times New Roman"/>
            </a:endParaRPr>
          </a:p>
          <a:p>
            <a:pPr marL="12700" marR="5080" algn="ctr">
              <a:lnSpc>
                <a:spcPts val="2100"/>
              </a:lnSpc>
              <a:spcBef>
                <a:spcPts val="160"/>
              </a:spcBef>
            </a:pPr>
            <a:r>
              <a:rPr sz="1800" dirty="0">
                <a:latin typeface="Times New Roman"/>
                <a:cs typeface="Times New Roman"/>
              </a:rPr>
              <a:t>due </a:t>
            </a:r>
            <a:r>
              <a:rPr sz="1800" spc="-5" dirty="0">
                <a:latin typeface="Times New Roman"/>
                <a:cs typeface="Times New Roman"/>
              </a:rPr>
              <a:t>to more polarizable leaving </a:t>
            </a:r>
            <a:r>
              <a:rPr sz="1800" dirty="0">
                <a:latin typeface="Times New Roman"/>
                <a:cs typeface="Times New Roman"/>
              </a:rPr>
              <a:t>group </a:t>
            </a:r>
            <a:r>
              <a:rPr sz="1800" spc="-5" dirty="0">
                <a:latin typeface="Times New Roman"/>
                <a:cs typeface="Times New Roman"/>
              </a:rPr>
              <a:t>which would imply an earlier transition state structure  according to Hammond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postulate)</a:t>
            </a:r>
            <a:endParaRPr sz="1800">
              <a:latin typeface="Times New Roman"/>
              <a:cs typeface="Times New Roman"/>
            </a:endParaRPr>
          </a:p>
          <a:p>
            <a:pPr marR="257175" algn="r">
              <a:lnSpc>
                <a:spcPts val="1180"/>
              </a:lnSpc>
            </a:pPr>
            <a:endParaRPr sz="1200">
              <a:latin typeface="Carlito"/>
              <a:cs typeface="Carlit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86375" y="270485"/>
            <a:ext cx="14478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Nucleophilicity</a:t>
            </a:r>
          </a:p>
        </p:txBody>
      </p:sp>
      <p:sp>
        <p:nvSpPr>
          <p:cNvPr id="3" name="object 3"/>
          <p:cNvSpPr/>
          <p:nvPr/>
        </p:nvSpPr>
        <p:spPr>
          <a:xfrm>
            <a:off x="3795906" y="3985068"/>
            <a:ext cx="189657" cy="18791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" name="object 4"/>
          <p:cNvGrpSpPr/>
          <p:nvPr/>
        </p:nvGrpSpPr>
        <p:grpSpPr>
          <a:xfrm>
            <a:off x="4345292" y="4045313"/>
            <a:ext cx="461009" cy="75565"/>
            <a:chOff x="4345292" y="4045313"/>
            <a:chExt cx="461009" cy="75565"/>
          </a:xfrm>
        </p:grpSpPr>
        <p:sp>
          <p:nvSpPr>
            <p:cNvPr id="5" name="object 5"/>
            <p:cNvSpPr/>
            <p:nvPr/>
          </p:nvSpPr>
          <p:spPr>
            <a:xfrm>
              <a:off x="4346811" y="4082911"/>
              <a:ext cx="344805" cy="0"/>
            </a:xfrm>
            <a:custGeom>
              <a:avLst/>
              <a:gdLst/>
              <a:ahLst/>
              <a:cxnLst/>
              <a:rect l="l" t="t" r="r" b="b"/>
              <a:pathLst>
                <a:path w="344804">
                  <a:moveTo>
                    <a:pt x="0" y="0"/>
                  </a:moveTo>
                  <a:lnTo>
                    <a:pt x="344227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345292" y="4078403"/>
              <a:ext cx="349250" cy="12065"/>
            </a:xfrm>
            <a:custGeom>
              <a:avLst/>
              <a:gdLst/>
              <a:ahLst/>
              <a:cxnLst/>
              <a:rect l="l" t="t" r="r" b="b"/>
              <a:pathLst>
                <a:path w="349250" h="12064">
                  <a:moveTo>
                    <a:pt x="348780" y="0"/>
                  </a:moveTo>
                  <a:lnTo>
                    <a:pt x="0" y="0"/>
                  </a:lnTo>
                  <a:lnTo>
                    <a:pt x="0" y="12026"/>
                  </a:lnTo>
                  <a:lnTo>
                    <a:pt x="348780" y="12026"/>
                  </a:lnTo>
                  <a:lnTo>
                    <a:pt x="34878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671325" y="4045313"/>
              <a:ext cx="134964" cy="75203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8" name="object 8"/>
          <p:cNvGrpSpPr/>
          <p:nvPr/>
        </p:nvGrpSpPr>
        <p:grpSpPr>
          <a:xfrm>
            <a:off x="5707100" y="4086328"/>
            <a:ext cx="100330" cy="12700"/>
            <a:chOff x="5707100" y="4086328"/>
            <a:chExt cx="100330" cy="12700"/>
          </a:xfrm>
        </p:grpSpPr>
        <p:sp>
          <p:nvSpPr>
            <p:cNvPr id="9" name="object 9"/>
            <p:cNvSpPr/>
            <p:nvPr/>
          </p:nvSpPr>
          <p:spPr>
            <a:xfrm>
              <a:off x="5710137" y="4092453"/>
              <a:ext cx="95885" cy="0"/>
            </a:xfrm>
            <a:custGeom>
              <a:avLst/>
              <a:gdLst/>
              <a:ahLst/>
              <a:cxnLst/>
              <a:rect l="l" t="t" r="r" b="b"/>
              <a:pathLst>
                <a:path w="95885">
                  <a:moveTo>
                    <a:pt x="0" y="0"/>
                  </a:moveTo>
                  <a:lnTo>
                    <a:pt x="95534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5707100" y="4086328"/>
              <a:ext cx="100330" cy="12700"/>
            </a:xfrm>
            <a:custGeom>
              <a:avLst/>
              <a:gdLst/>
              <a:ahLst/>
              <a:cxnLst/>
              <a:rect l="l" t="t" r="r" b="b"/>
              <a:pathLst>
                <a:path w="100329" h="12700">
                  <a:moveTo>
                    <a:pt x="100075" y="0"/>
                  </a:moveTo>
                  <a:lnTo>
                    <a:pt x="0" y="0"/>
                  </a:lnTo>
                  <a:lnTo>
                    <a:pt x="0" y="12242"/>
                  </a:lnTo>
                  <a:lnTo>
                    <a:pt x="100075" y="12242"/>
                  </a:lnTo>
                  <a:lnTo>
                    <a:pt x="10007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2302748" y="6274411"/>
            <a:ext cx="461454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or </a:t>
            </a:r>
            <a:r>
              <a:rPr sz="1800" spc="-5" dirty="0">
                <a:latin typeface="Times New Roman"/>
                <a:cs typeface="Times New Roman"/>
              </a:rPr>
              <a:t>decrease, when </a:t>
            </a:r>
            <a:r>
              <a:rPr sz="1800" dirty="0">
                <a:latin typeface="Times New Roman"/>
                <a:cs typeface="Times New Roman"/>
              </a:rPr>
              <a:t>we </a:t>
            </a:r>
            <a:r>
              <a:rPr sz="1800" spc="-5" dirty="0">
                <a:latin typeface="Times New Roman"/>
                <a:cs typeface="Times New Roman"/>
              </a:rPr>
              <a:t>study nucleophilic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reactions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94342" y="792214"/>
            <a:ext cx="8431530" cy="5502910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200025" marR="192405" algn="ctr">
              <a:lnSpc>
                <a:spcPct val="101899"/>
              </a:lnSpc>
              <a:spcBef>
                <a:spcPts val="55"/>
              </a:spcBef>
            </a:pPr>
            <a:r>
              <a:rPr sz="1800" spc="-5" dirty="0">
                <a:latin typeface="Times New Roman"/>
                <a:cs typeface="Times New Roman"/>
              </a:rPr>
              <a:t>Another LFER that is commonly used is to measure the </a:t>
            </a:r>
            <a:r>
              <a:rPr sz="1800" i="1" spc="-5" dirty="0">
                <a:solidFill>
                  <a:srgbClr val="FF0000"/>
                </a:solidFill>
                <a:latin typeface="Times New Roman"/>
                <a:cs typeface="Times New Roman"/>
              </a:rPr>
              <a:t>nucleophilicity </a:t>
            </a:r>
            <a:r>
              <a:rPr sz="1800" dirty="0">
                <a:latin typeface="Times New Roman"/>
                <a:cs typeface="Times New Roman"/>
              </a:rPr>
              <a:t>of a </a:t>
            </a:r>
            <a:r>
              <a:rPr sz="1800" spc="-5" dirty="0">
                <a:latin typeface="Times New Roman"/>
                <a:cs typeface="Times New Roman"/>
              </a:rPr>
              <a:t>nucleophile  (called the Swain-Scott equation)</a:t>
            </a:r>
            <a:endParaRPr sz="18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1380"/>
              </a:spcBef>
            </a:pPr>
            <a:r>
              <a:rPr sz="1800" spc="-5" dirty="0">
                <a:latin typeface="Times New Roman"/>
                <a:cs typeface="Times New Roman"/>
              </a:rPr>
              <a:t>log k/k</a:t>
            </a:r>
            <a:r>
              <a:rPr sz="1800" spc="-7" baseline="-20833" dirty="0">
                <a:latin typeface="Times New Roman"/>
                <a:cs typeface="Times New Roman"/>
              </a:rPr>
              <a:t>o  </a:t>
            </a:r>
            <a:r>
              <a:rPr sz="1800" dirty="0">
                <a:latin typeface="Times New Roman"/>
                <a:cs typeface="Times New Roman"/>
              </a:rPr>
              <a:t>= </a:t>
            </a:r>
            <a:r>
              <a:rPr sz="1800" dirty="0">
                <a:latin typeface="Symbol"/>
                <a:cs typeface="Symbol"/>
              </a:rPr>
              <a:t></a:t>
            </a:r>
            <a:r>
              <a:rPr sz="1800" dirty="0">
                <a:latin typeface="Times New Roman"/>
                <a:cs typeface="Times New Roman"/>
              </a:rPr>
              <a:t> •</a:t>
            </a:r>
            <a:r>
              <a:rPr sz="1800" spc="-1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</a:t>
            </a:r>
            <a:endParaRPr sz="18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1495"/>
              </a:spcBef>
            </a:pPr>
            <a:r>
              <a:rPr sz="1800" dirty="0">
                <a:latin typeface="Symbol"/>
                <a:cs typeface="Symbol"/>
              </a:rPr>
              <a:t>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(eta) </a:t>
            </a:r>
            <a:r>
              <a:rPr sz="1800" dirty="0">
                <a:latin typeface="Times New Roman"/>
                <a:cs typeface="Times New Roman"/>
              </a:rPr>
              <a:t>= </a:t>
            </a:r>
            <a:r>
              <a:rPr sz="1800" spc="-5" dirty="0">
                <a:latin typeface="Times New Roman"/>
                <a:cs typeface="Times New Roman"/>
              </a:rPr>
              <a:t>nucleophilicity constant (analogous to </a:t>
            </a:r>
            <a:r>
              <a:rPr sz="1800" dirty="0">
                <a:latin typeface="Symbol"/>
                <a:cs typeface="Symbol"/>
              </a:rPr>
              <a:t>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in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Hammett)</a:t>
            </a: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4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1800" dirty="0">
                <a:latin typeface="Times New Roman"/>
                <a:cs typeface="Times New Roman"/>
              </a:rPr>
              <a:t>S = </a:t>
            </a:r>
            <a:r>
              <a:rPr sz="1800" spc="-5" dirty="0">
                <a:latin typeface="Times New Roman"/>
                <a:cs typeface="Times New Roman"/>
              </a:rPr>
              <a:t>substrate sensitivity (dependent </a:t>
            </a:r>
            <a:r>
              <a:rPr sz="1800" dirty="0">
                <a:latin typeface="Times New Roman"/>
                <a:cs typeface="Times New Roman"/>
              </a:rPr>
              <a:t>on </a:t>
            </a:r>
            <a:r>
              <a:rPr sz="1800" spc="-5" dirty="0">
                <a:latin typeface="Times New Roman"/>
                <a:cs typeface="Times New Roman"/>
              </a:rPr>
              <a:t>reactivity </a:t>
            </a:r>
            <a:r>
              <a:rPr sz="1800" dirty="0">
                <a:latin typeface="Times New Roman"/>
                <a:cs typeface="Times New Roman"/>
              </a:rPr>
              <a:t>of </a:t>
            </a:r>
            <a:r>
              <a:rPr sz="1800" spc="-5" dirty="0">
                <a:latin typeface="Times New Roman"/>
                <a:cs typeface="Times New Roman"/>
              </a:rPr>
              <a:t>substrate, analogous to </a:t>
            </a:r>
            <a:r>
              <a:rPr sz="1800" dirty="0">
                <a:latin typeface="Symbol"/>
                <a:cs typeface="Symbol"/>
              </a:rPr>
              <a:t>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in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Hammett)</a:t>
            </a: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000">
              <a:latin typeface="Times New Roman"/>
              <a:cs typeface="Times New Roman"/>
            </a:endParaRPr>
          </a:p>
          <a:p>
            <a:pPr marL="1146810" marR="1139825" algn="ctr">
              <a:lnSpc>
                <a:spcPct val="101899"/>
              </a:lnSpc>
            </a:pPr>
            <a:r>
              <a:rPr sz="1800" spc="-5" dirty="0">
                <a:latin typeface="Times New Roman"/>
                <a:cs typeface="Times New Roman"/>
              </a:rPr>
              <a:t>The reference reaction was determined to </a:t>
            </a:r>
            <a:r>
              <a:rPr sz="1800" dirty="0">
                <a:latin typeface="Times New Roman"/>
                <a:cs typeface="Times New Roman"/>
              </a:rPr>
              <a:t>be a </a:t>
            </a:r>
            <a:r>
              <a:rPr sz="1800" spc="-5" dirty="0">
                <a:latin typeface="Times New Roman"/>
                <a:cs typeface="Times New Roman"/>
              </a:rPr>
              <a:t>nucleophile reacting  with methyl bromide in water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solvent</a:t>
            </a: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400">
              <a:latin typeface="Times New Roman"/>
              <a:cs typeface="Times New Roman"/>
            </a:endParaRPr>
          </a:p>
          <a:p>
            <a:pPr marR="51435" algn="ctr">
              <a:lnSpc>
                <a:spcPct val="100000"/>
              </a:lnSpc>
              <a:tabLst>
                <a:tab pos="1115695" algn="l"/>
                <a:tab pos="3041015" algn="l"/>
                <a:tab pos="3626485" algn="l"/>
                <a:tab pos="4545965" algn="l"/>
              </a:tabLst>
            </a:pPr>
            <a:r>
              <a:rPr sz="2400" baseline="12152" dirty="0">
                <a:latin typeface="Arial"/>
                <a:cs typeface="Arial"/>
              </a:rPr>
              <a:t>CH</a:t>
            </a:r>
            <a:r>
              <a:rPr sz="1200" dirty="0">
                <a:latin typeface="Arial"/>
                <a:cs typeface="Arial"/>
              </a:rPr>
              <a:t>3</a:t>
            </a:r>
            <a:r>
              <a:rPr sz="2400" baseline="12152" dirty="0">
                <a:latin typeface="Arial"/>
                <a:cs typeface="Arial"/>
              </a:rPr>
              <a:t>Br	</a:t>
            </a:r>
            <a:r>
              <a:rPr sz="2325" spc="52" baseline="7168" dirty="0">
                <a:latin typeface="Arial"/>
                <a:cs typeface="Arial"/>
              </a:rPr>
              <a:t>NUC	</a:t>
            </a:r>
            <a:r>
              <a:rPr sz="2400" spc="-7" baseline="1736" dirty="0">
                <a:latin typeface="Arial"/>
                <a:cs typeface="Arial"/>
              </a:rPr>
              <a:t>NUC	CH</a:t>
            </a:r>
            <a:r>
              <a:rPr sz="1800" spc="-7" baseline="-13888" dirty="0">
                <a:latin typeface="Arial"/>
                <a:cs typeface="Arial"/>
              </a:rPr>
              <a:t>3	</a:t>
            </a:r>
            <a:r>
              <a:rPr sz="2325" spc="30" baseline="10752" dirty="0">
                <a:latin typeface="Arial"/>
                <a:cs typeface="Arial"/>
              </a:rPr>
              <a:t>Br</a:t>
            </a:r>
            <a:endParaRPr sz="2325" baseline="10752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950">
              <a:latin typeface="Arial"/>
              <a:cs typeface="Arial"/>
            </a:endParaRPr>
          </a:p>
          <a:p>
            <a:pPr marL="374015" marR="366395" algn="ctr">
              <a:lnSpc>
                <a:spcPct val="101899"/>
              </a:lnSpc>
            </a:pPr>
            <a:r>
              <a:rPr sz="1800" spc="-5" dirty="0">
                <a:latin typeface="Times New Roman"/>
                <a:cs typeface="Times New Roman"/>
              </a:rPr>
              <a:t>The </a:t>
            </a:r>
            <a:r>
              <a:rPr sz="1800" dirty="0">
                <a:latin typeface="Symbol"/>
                <a:cs typeface="Symbol"/>
              </a:rPr>
              <a:t>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value was set at </a:t>
            </a:r>
            <a:r>
              <a:rPr sz="1800" dirty="0">
                <a:latin typeface="Times New Roman"/>
                <a:cs typeface="Times New Roman"/>
              </a:rPr>
              <a:t>0 for </a:t>
            </a:r>
            <a:r>
              <a:rPr sz="1800" spc="-5" dirty="0">
                <a:latin typeface="Times New Roman"/>
                <a:cs typeface="Times New Roman"/>
              </a:rPr>
              <a:t>water and then the </a:t>
            </a:r>
            <a:r>
              <a:rPr sz="1800" dirty="0">
                <a:latin typeface="Symbol"/>
                <a:cs typeface="Symbol"/>
              </a:rPr>
              <a:t>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values </a:t>
            </a:r>
            <a:r>
              <a:rPr sz="1800" dirty="0">
                <a:latin typeface="Times New Roman"/>
                <a:cs typeface="Times New Roman"/>
              </a:rPr>
              <a:t>for </a:t>
            </a:r>
            <a:r>
              <a:rPr sz="1800" spc="-5" dirty="0">
                <a:latin typeface="Times New Roman"/>
                <a:cs typeface="Times New Roman"/>
              </a:rPr>
              <a:t>other nucleophiles were  established </a:t>
            </a:r>
            <a:r>
              <a:rPr sz="1800" dirty="0">
                <a:latin typeface="Times New Roman"/>
                <a:cs typeface="Times New Roman"/>
              </a:rPr>
              <a:t>by </a:t>
            </a:r>
            <a:r>
              <a:rPr sz="1800" spc="-5" dirty="0">
                <a:latin typeface="Times New Roman"/>
                <a:cs typeface="Times New Roman"/>
              </a:rPr>
              <a:t>plotting log k/k</a:t>
            </a:r>
            <a:r>
              <a:rPr sz="1800" spc="-7" baseline="-20833" dirty="0">
                <a:latin typeface="Times New Roman"/>
                <a:cs typeface="Times New Roman"/>
              </a:rPr>
              <a:t>o </a:t>
            </a:r>
            <a:r>
              <a:rPr sz="1800" spc="-5" dirty="0">
                <a:latin typeface="Times New Roman"/>
                <a:cs typeface="Times New Roman"/>
              </a:rPr>
              <a:t>versus </a:t>
            </a:r>
            <a:r>
              <a:rPr sz="1800" dirty="0">
                <a:latin typeface="Symbol"/>
                <a:cs typeface="Symbol"/>
              </a:rPr>
              <a:t>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with </a:t>
            </a:r>
            <a:r>
              <a:rPr sz="1800" dirty="0">
                <a:latin typeface="Times New Roman"/>
                <a:cs typeface="Times New Roman"/>
              </a:rPr>
              <a:t>a </a:t>
            </a:r>
            <a:r>
              <a:rPr sz="1800" spc="-20" dirty="0">
                <a:latin typeface="Times New Roman"/>
                <a:cs typeface="Times New Roman"/>
              </a:rPr>
              <a:t>defined </a:t>
            </a:r>
            <a:r>
              <a:rPr sz="1800" spc="-5" dirty="0">
                <a:latin typeface="Times New Roman"/>
                <a:cs typeface="Times New Roman"/>
              </a:rPr>
              <a:t>slope </a:t>
            </a:r>
            <a:r>
              <a:rPr sz="1800" dirty="0">
                <a:latin typeface="Times New Roman"/>
                <a:cs typeface="Times New Roman"/>
              </a:rPr>
              <a:t>(S =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1)</a:t>
            </a:r>
            <a:endParaRPr sz="1800">
              <a:latin typeface="Times New Roman"/>
              <a:cs typeface="Times New Roman"/>
            </a:endParaRPr>
          </a:p>
          <a:p>
            <a:pPr marL="608330" marR="601345" algn="ctr">
              <a:lnSpc>
                <a:spcPct val="101899"/>
              </a:lnSpc>
              <a:spcBef>
                <a:spcPts val="1800"/>
              </a:spcBef>
            </a:pPr>
            <a:r>
              <a:rPr sz="1800" spc="-5" dirty="0">
                <a:latin typeface="Times New Roman"/>
                <a:cs typeface="Times New Roman"/>
              </a:rPr>
              <a:t>(nucleophilicity values are thus </a:t>
            </a:r>
            <a:r>
              <a:rPr sz="1800" spc="-20" dirty="0">
                <a:latin typeface="Times New Roman"/>
                <a:cs typeface="Times New Roman"/>
              </a:rPr>
              <a:t>defined </a:t>
            </a:r>
            <a:r>
              <a:rPr sz="1800" spc="-5" dirty="0">
                <a:latin typeface="Times New Roman"/>
                <a:cs typeface="Times New Roman"/>
              </a:rPr>
              <a:t>as the </a:t>
            </a:r>
            <a:r>
              <a:rPr sz="1800" dirty="0">
                <a:latin typeface="Times New Roman"/>
                <a:cs typeface="Times New Roman"/>
              </a:rPr>
              <a:t>S</a:t>
            </a:r>
            <a:r>
              <a:rPr sz="1800" baseline="-20833" dirty="0">
                <a:latin typeface="Times New Roman"/>
                <a:cs typeface="Times New Roman"/>
              </a:rPr>
              <a:t>N</a:t>
            </a:r>
            <a:r>
              <a:rPr sz="1800" dirty="0">
                <a:latin typeface="Times New Roman"/>
                <a:cs typeface="Times New Roman"/>
              </a:rPr>
              <a:t>2 </a:t>
            </a:r>
            <a:r>
              <a:rPr sz="1800" spc="-5" dirty="0">
                <a:latin typeface="Times New Roman"/>
                <a:cs typeface="Times New Roman"/>
              </a:rPr>
              <a:t>reactivity </a:t>
            </a:r>
            <a:r>
              <a:rPr sz="1800" dirty="0">
                <a:latin typeface="Times New Roman"/>
                <a:cs typeface="Times New Roman"/>
              </a:rPr>
              <a:t>of </a:t>
            </a:r>
            <a:r>
              <a:rPr sz="1800" spc="-5" dirty="0">
                <a:latin typeface="Times New Roman"/>
                <a:cs typeface="Times New Roman"/>
              </a:rPr>
              <a:t>the nucleophile  with methyl bromide in </a:t>
            </a:r>
            <a:r>
              <a:rPr sz="1800" i="1" spc="-15" dirty="0">
                <a:solidFill>
                  <a:srgbClr val="FF0000"/>
                </a:solidFill>
                <a:latin typeface="Times New Roman"/>
                <a:cs typeface="Times New Roman"/>
              </a:rPr>
              <a:t>protic</a:t>
            </a:r>
            <a:r>
              <a:rPr sz="1800" i="1" spc="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solvent)</a:t>
            </a:r>
            <a:endParaRPr sz="18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1235"/>
              </a:spcBef>
            </a:pPr>
            <a:r>
              <a:rPr sz="1800" spc="-75" dirty="0">
                <a:latin typeface="Times New Roman"/>
                <a:cs typeface="Times New Roman"/>
              </a:rPr>
              <a:t>We </a:t>
            </a:r>
            <a:r>
              <a:rPr sz="1800" spc="-5" dirty="0">
                <a:latin typeface="Times New Roman"/>
                <a:cs typeface="Times New Roman"/>
              </a:rPr>
              <a:t>will study more about </a:t>
            </a:r>
            <a:r>
              <a:rPr sz="1800" spc="-15" dirty="0">
                <a:latin typeface="Times New Roman"/>
                <a:cs typeface="Times New Roman"/>
              </a:rPr>
              <a:t>nucleophilicity, </a:t>
            </a:r>
            <a:r>
              <a:rPr sz="1800" spc="-5" dirty="0">
                <a:latin typeface="Times New Roman"/>
                <a:cs typeface="Times New Roman"/>
              </a:rPr>
              <a:t>and </a:t>
            </a:r>
            <a:r>
              <a:rPr sz="1800" dirty="0">
                <a:latin typeface="Times New Roman"/>
                <a:cs typeface="Times New Roman"/>
              </a:rPr>
              <a:t>how </a:t>
            </a:r>
            <a:r>
              <a:rPr sz="1800" spc="-5" dirty="0">
                <a:latin typeface="Times New Roman"/>
                <a:cs typeface="Times New Roman"/>
              </a:rPr>
              <a:t>to predict whether the </a:t>
            </a:r>
            <a:r>
              <a:rPr sz="1800" dirty="0">
                <a:latin typeface="Symbol"/>
                <a:cs typeface="Symbol"/>
              </a:rPr>
              <a:t>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values</a:t>
            </a:r>
            <a:r>
              <a:rPr sz="1800" spc="2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increase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6972123" y="3984864"/>
            <a:ext cx="190926" cy="18682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59986" y="185192"/>
            <a:ext cx="3100070" cy="7448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73709" marR="5080" indent="-461645">
              <a:lnSpc>
                <a:spcPct val="131100"/>
              </a:lnSpc>
              <a:spcBef>
                <a:spcPts val="100"/>
              </a:spcBef>
            </a:pPr>
            <a:r>
              <a:rPr spc="-5" dirty="0"/>
              <a:t>Linear Free </a:t>
            </a:r>
            <a:r>
              <a:rPr spc="-10" dirty="0"/>
              <a:t>Energy </a:t>
            </a:r>
            <a:r>
              <a:rPr spc="-5" dirty="0"/>
              <a:t>Relationships  General </a:t>
            </a:r>
            <a:r>
              <a:rPr dirty="0"/>
              <a:t>form of</a:t>
            </a:r>
            <a:r>
              <a:rPr spc="-25" dirty="0"/>
              <a:t> </a:t>
            </a:r>
            <a:r>
              <a:rPr spc="-5" dirty="0"/>
              <a:t>LFER: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490015" y="943484"/>
            <a:ext cx="1166495" cy="299720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257810">
              <a:lnSpc>
                <a:spcPts val="690"/>
              </a:lnSpc>
              <a:spcBef>
                <a:spcPts val="160"/>
              </a:spcBef>
            </a:pPr>
            <a:r>
              <a:rPr sz="1200" dirty="0">
                <a:latin typeface="Times New Roman"/>
                <a:cs typeface="Times New Roman"/>
              </a:rPr>
              <a:t>AB</a:t>
            </a:r>
            <a:endParaRPr sz="1200">
              <a:latin typeface="Times New Roman"/>
              <a:cs typeface="Times New Roman"/>
            </a:endParaRPr>
          </a:p>
          <a:p>
            <a:pPr marL="50800">
              <a:lnSpc>
                <a:spcPts val="1410"/>
              </a:lnSpc>
              <a:tabLst>
                <a:tab pos="907415" algn="l"/>
              </a:tabLst>
            </a:pPr>
            <a:r>
              <a:rPr sz="1800" dirty="0">
                <a:latin typeface="Times New Roman"/>
                <a:cs typeface="Times New Roman"/>
              </a:rPr>
              <a:t>G</a:t>
            </a:r>
            <a:r>
              <a:rPr sz="1800" baseline="-20833" dirty="0">
                <a:latin typeface="Times New Roman"/>
                <a:cs typeface="Times New Roman"/>
              </a:rPr>
              <a:t>i	</a:t>
            </a:r>
            <a:r>
              <a:rPr sz="1800" dirty="0">
                <a:latin typeface="Times New Roman"/>
                <a:cs typeface="Times New Roman"/>
              </a:rPr>
              <a:t>X</a:t>
            </a:r>
            <a:r>
              <a:rPr sz="1800" baseline="-20833" dirty="0">
                <a:latin typeface="Times New Roman"/>
                <a:cs typeface="Times New Roman"/>
              </a:rPr>
              <a:t>i</a:t>
            </a:r>
            <a:endParaRPr sz="1800" baseline="-20833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08239" y="857378"/>
            <a:ext cx="4800600" cy="1059180"/>
          </a:xfrm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marL="1469390">
              <a:lnSpc>
                <a:spcPct val="100000"/>
              </a:lnSpc>
              <a:spcBef>
                <a:spcPts val="775"/>
              </a:spcBef>
              <a:tabLst>
                <a:tab pos="2874645" algn="l"/>
              </a:tabLst>
            </a:pPr>
            <a:r>
              <a:rPr sz="1800" spc="-5" dirty="0">
                <a:latin typeface="Times New Roman"/>
                <a:cs typeface="Times New Roman"/>
              </a:rPr>
              <a:t>log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(k</a:t>
            </a:r>
            <a:r>
              <a:rPr sz="1800" spc="-7" baseline="-20833" dirty="0">
                <a:latin typeface="Times New Roman"/>
                <a:cs typeface="Times New Roman"/>
              </a:rPr>
              <a:t>i</a:t>
            </a:r>
            <a:r>
              <a:rPr sz="1800" spc="-5" dirty="0">
                <a:latin typeface="Times New Roman"/>
                <a:cs typeface="Times New Roman"/>
              </a:rPr>
              <a:t>/k</a:t>
            </a:r>
            <a:r>
              <a:rPr sz="1800" spc="-7" baseline="-20833" dirty="0">
                <a:latin typeface="Times New Roman"/>
                <a:cs typeface="Times New Roman"/>
              </a:rPr>
              <a:t>o</a:t>
            </a:r>
            <a:r>
              <a:rPr sz="1800" spc="-5" dirty="0">
                <a:latin typeface="Times New Roman"/>
                <a:cs typeface="Times New Roman"/>
              </a:rPr>
              <a:t>)</a:t>
            </a:r>
            <a:r>
              <a:rPr sz="1800" spc="-7" baseline="25462" dirty="0">
                <a:latin typeface="Times New Roman"/>
                <a:cs typeface="Times New Roman"/>
              </a:rPr>
              <a:t>B	</a:t>
            </a:r>
            <a:r>
              <a:rPr sz="1800" dirty="0">
                <a:latin typeface="Times New Roman"/>
                <a:cs typeface="Times New Roman"/>
              </a:rPr>
              <a:t>=</a:t>
            </a:r>
            <a:endParaRPr sz="1800">
              <a:latin typeface="Times New Roman"/>
              <a:cs typeface="Times New Roman"/>
            </a:endParaRPr>
          </a:p>
          <a:p>
            <a:pPr marL="63500">
              <a:lnSpc>
                <a:spcPct val="100000"/>
              </a:lnSpc>
              <a:spcBef>
                <a:spcPts val="680"/>
              </a:spcBef>
            </a:pPr>
            <a:r>
              <a:rPr sz="1800" spc="-5" dirty="0">
                <a:latin typeface="Times New Roman"/>
                <a:cs typeface="Times New Roman"/>
              </a:rPr>
              <a:t>Hammett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Equation</a:t>
            </a:r>
            <a:endParaRPr sz="1800">
              <a:latin typeface="Times New Roman"/>
              <a:cs typeface="Times New Roman"/>
            </a:endParaRPr>
          </a:p>
          <a:p>
            <a:pPr marL="1469390">
              <a:lnSpc>
                <a:spcPct val="100000"/>
              </a:lnSpc>
              <a:spcBef>
                <a:spcPts val="300"/>
              </a:spcBef>
              <a:tabLst>
                <a:tab pos="2874645" algn="l"/>
                <a:tab pos="3879215" algn="l"/>
                <a:tab pos="4624070" algn="l"/>
              </a:tabLst>
            </a:pPr>
            <a:r>
              <a:rPr sz="1800" spc="-5" dirty="0">
                <a:latin typeface="Times New Roman"/>
                <a:cs typeface="Times New Roman"/>
              </a:rPr>
              <a:t>log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(k</a:t>
            </a:r>
            <a:r>
              <a:rPr sz="1800" spc="-7" baseline="-20833" dirty="0">
                <a:latin typeface="Times New Roman"/>
                <a:cs typeface="Times New Roman"/>
              </a:rPr>
              <a:t>i</a:t>
            </a:r>
            <a:r>
              <a:rPr sz="1800" spc="-5" dirty="0">
                <a:latin typeface="Times New Roman"/>
                <a:cs typeface="Times New Roman"/>
              </a:rPr>
              <a:t>/k</a:t>
            </a:r>
            <a:r>
              <a:rPr sz="1800" spc="-7" baseline="-20833" dirty="0">
                <a:latin typeface="Times New Roman"/>
                <a:cs typeface="Times New Roman"/>
              </a:rPr>
              <a:t>o</a:t>
            </a:r>
            <a:r>
              <a:rPr sz="1800" spc="-5" dirty="0">
                <a:latin typeface="Times New Roman"/>
                <a:cs typeface="Times New Roman"/>
              </a:rPr>
              <a:t>)</a:t>
            </a:r>
            <a:r>
              <a:rPr sz="1800" spc="-7" baseline="25462" dirty="0">
                <a:latin typeface="Times New Roman"/>
                <a:cs typeface="Times New Roman"/>
              </a:rPr>
              <a:t>B	</a:t>
            </a:r>
            <a:r>
              <a:rPr sz="1800" dirty="0">
                <a:latin typeface="Times New Roman"/>
                <a:cs typeface="Times New Roman"/>
              </a:rPr>
              <a:t>=	</a:t>
            </a:r>
            <a:r>
              <a:rPr sz="1800" dirty="0">
                <a:latin typeface="Symbol"/>
                <a:cs typeface="Symbol"/>
              </a:rPr>
              <a:t></a:t>
            </a:r>
            <a:r>
              <a:rPr sz="1800" dirty="0">
                <a:latin typeface="Times New Roman"/>
                <a:cs typeface="Times New Roman"/>
              </a:rPr>
              <a:t>	</a:t>
            </a:r>
            <a:r>
              <a:rPr sz="1800" dirty="0">
                <a:latin typeface="Symbol"/>
                <a:cs typeface="Symbol"/>
              </a:rPr>
              <a:t></a:t>
            </a:r>
            <a:endParaRPr sz="1800">
              <a:latin typeface="Symbol"/>
              <a:cs typeface="Symbo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70370" y="1971932"/>
            <a:ext cx="8216900" cy="1200785"/>
          </a:xfrm>
          <a:custGeom>
            <a:avLst/>
            <a:gdLst/>
            <a:ahLst/>
            <a:cxnLst/>
            <a:rect l="l" t="t" r="r" b="b"/>
            <a:pathLst>
              <a:path w="8216900" h="1200785">
                <a:moveTo>
                  <a:pt x="0" y="200060"/>
                </a:moveTo>
                <a:lnTo>
                  <a:pt x="5283" y="154188"/>
                </a:lnTo>
                <a:lnTo>
                  <a:pt x="20334" y="112078"/>
                </a:lnTo>
                <a:lnTo>
                  <a:pt x="43950" y="74932"/>
                </a:lnTo>
                <a:lnTo>
                  <a:pt x="74932" y="43950"/>
                </a:lnTo>
                <a:lnTo>
                  <a:pt x="112077" y="20334"/>
                </a:lnTo>
                <a:lnTo>
                  <a:pt x="154187" y="5283"/>
                </a:lnTo>
                <a:lnTo>
                  <a:pt x="200059" y="0"/>
                </a:lnTo>
                <a:lnTo>
                  <a:pt x="8016374" y="0"/>
                </a:lnTo>
                <a:lnTo>
                  <a:pt x="8062246" y="5283"/>
                </a:lnTo>
                <a:lnTo>
                  <a:pt x="8104355" y="20334"/>
                </a:lnTo>
                <a:lnTo>
                  <a:pt x="8141501" y="43950"/>
                </a:lnTo>
                <a:lnTo>
                  <a:pt x="8172483" y="74932"/>
                </a:lnTo>
                <a:lnTo>
                  <a:pt x="8196100" y="112078"/>
                </a:lnTo>
                <a:lnTo>
                  <a:pt x="8211150" y="154188"/>
                </a:lnTo>
                <a:lnTo>
                  <a:pt x="8216434" y="200060"/>
                </a:lnTo>
                <a:lnTo>
                  <a:pt x="8216434" y="1000270"/>
                </a:lnTo>
                <a:lnTo>
                  <a:pt x="8211150" y="1046142"/>
                </a:lnTo>
                <a:lnTo>
                  <a:pt x="8196100" y="1088251"/>
                </a:lnTo>
                <a:lnTo>
                  <a:pt x="8172483" y="1125397"/>
                </a:lnTo>
                <a:lnTo>
                  <a:pt x="8141501" y="1156379"/>
                </a:lnTo>
                <a:lnTo>
                  <a:pt x="8104355" y="1179996"/>
                </a:lnTo>
                <a:lnTo>
                  <a:pt x="8062246" y="1195046"/>
                </a:lnTo>
                <a:lnTo>
                  <a:pt x="8016374" y="1200330"/>
                </a:lnTo>
                <a:lnTo>
                  <a:pt x="200059" y="1200330"/>
                </a:lnTo>
                <a:lnTo>
                  <a:pt x="154187" y="1195046"/>
                </a:lnTo>
                <a:lnTo>
                  <a:pt x="112077" y="1179996"/>
                </a:lnTo>
                <a:lnTo>
                  <a:pt x="74932" y="1156379"/>
                </a:lnTo>
                <a:lnTo>
                  <a:pt x="43950" y="1125397"/>
                </a:lnTo>
                <a:lnTo>
                  <a:pt x="20334" y="1088251"/>
                </a:lnTo>
                <a:lnTo>
                  <a:pt x="5283" y="1046142"/>
                </a:lnTo>
                <a:lnTo>
                  <a:pt x="0" y="1000270"/>
                </a:lnTo>
                <a:lnTo>
                  <a:pt x="0" y="200060"/>
                </a:lnTo>
                <a:close/>
              </a:path>
            </a:pathLst>
          </a:custGeom>
          <a:ln w="19050">
            <a:solidFill>
              <a:srgbClr val="66A1D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70370" y="3905853"/>
            <a:ext cx="8216900" cy="1200785"/>
          </a:xfrm>
          <a:custGeom>
            <a:avLst/>
            <a:gdLst/>
            <a:ahLst/>
            <a:cxnLst/>
            <a:rect l="l" t="t" r="r" b="b"/>
            <a:pathLst>
              <a:path w="8216900" h="1200785">
                <a:moveTo>
                  <a:pt x="0" y="200060"/>
                </a:moveTo>
                <a:lnTo>
                  <a:pt x="5283" y="154188"/>
                </a:lnTo>
                <a:lnTo>
                  <a:pt x="20334" y="112078"/>
                </a:lnTo>
                <a:lnTo>
                  <a:pt x="43950" y="74932"/>
                </a:lnTo>
                <a:lnTo>
                  <a:pt x="74932" y="43950"/>
                </a:lnTo>
                <a:lnTo>
                  <a:pt x="112077" y="20334"/>
                </a:lnTo>
                <a:lnTo>
                  <a:pt x="154187" y="5283"/>
                </a:lnTo>
                <a:lnTo>
                  <a:pt x="200059" y="0"/>
                </a:lnTo>
                <a:lnTo>
                  <a:pt x="8016374" y="0"/>
                </a:lnTo>
                <a:lnTo>
                  <a:pt x="8062246" y="5283"/>
                </a:lnTo>
                <a:lnTo>
                  <a:pt x="8104355" y="20334"/>
                </a:lnTo>
                <a:lnTo>
                  <a:pt x="8141501" y="43950"/>
                </a:lnTo>
                <a:lnTo>
                  <a:pt x="8172483" y="74932"/>
                </a:lnTo>
                <a:lnTo>
                  <a:pt x="8196100" y="112078"/>
                </a:lnTo>
                <a:lnTo>
                  <a:pt x="8211150" y="154188"/>
                </a:lnTo>
                <a:lnTo>
                  <a:pt x="8216434" y="200060"/>
                </a:lnTo>
                <a:lnTo>
                  <a:pt x="8216434" y="1000280"/>
                </a:lnTo>
                <a:lnTo>
                  <a:pt x="8211150" y="1046148"/>
                </a:lnTo>
                <a:lnTo>
                  <a:pt x="8196100" y="1088255"/>
                </a:lnTo>
                <a:lnTo>
                  <a:pt x="8172483" y="1125399"/>
                </a:lnTo>
                <a:lnTo>
                  <a:pt x="8141501" y="1156380"/>
                </a:lnTo>
                <a:lnTo>
                  <a:pt x="8104355" y="1179996"/>
                </a:lnTo>
                <a:lnTo>
                  <a:pt x="8062246" y="1195046"/>
                </a:lnTo>
                <a:lnTo>
                  <a:pt x="8016374" y="1200330"/>
                </a:lnTo>
                <a:lnTo>
                  <a:pt x="200059" y="1200330"/>
                </a:lnTo>
                <a:lnTo>
                  <a:pt x="154187" y="1195046"/>
                </a:lnTo>
                <a:lnTo>
                  <a:pt x="112077" y="1179996"/>
                </a:lnTo>
                <a:lnTo>
                  <a:pt x="74932" y="1156380"/>
                </a:lnTo>
                <a:lnTo>
                  <a:pt x="43950" y="1125399"/>
                </a:lnTo>
                <a:lnTo>
                  <a:pt x="20334" y="1088255"/>
                </a:lnTo>
                <a:lnTo>
                  <a:pt x="5283" y="1046148"/>
                </a:lnTo>
                <a:lnTo>
                  <a:pt x="0" y="1000280"/>
                </a:lnTo>
                <a:lnTo>
                  <a:pt x="0" y="200060"/>
                </a:lnTo>
                <a:close/>
              </a:path>
            </a:pathLst>
          </a:custGeom>
          <a:ln w="19050">
            <a:solidFill>
              <a:srgbClr val="66A1D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90222" y="5877535"/>
            <a:ext cx="7620000" cy="646430"/>
          </a:xfrm>
          <a:custGeom>
            <a:avLst/>
            <a:gdLst/>
            <a:ahLst/>
            <a:cxnLst/>
            <a:rect l="l" t="t" r="r" b="b"/>
            <a:pathLst>
              <a:path w="7620000" h="646429">
                <a:moveTo>
                  <a:pt x="0" y="107730"/>
                </a:moveTo>
                <a:lnTo>
                  <a:pt x="8465" y="65795"/>
                </a:lnTo>
                <a:lnTo>
                  <a:pt x="31551" y="31552"/>
                </a:lnTo>
                <a:lnTo>
                  <a:pt x="65793" y="8465"/>
                </a:lnTo>
                <a:lnTo>
                  <a:pt x="107724" y="0"/>
                </a:lnTo>
                <a:lnTo>
                  <a:pt x="7512282" y="0"/>
                </a:lnTo>
                <a:lnTo>
                  <a:pt x="7554210" y="8465"/>
                </a:lnTo>
                <a:lnTo>
                  <a:pt x="7588451" y="31552"/>
                </a:lnTo>
                <a:lnTo>
                  <a:pt x="7611536" y="65795"/>
                </a:lnTo>
                <a:lnTo>
                  <a:pt x="7620002" y="107730"/>
                </a:lnTo>
                <a:lnTo>
                  <a:pt x="7620002" y="538610"/>
                </a:lnTo>
                <a:lnTo>
                  <a:pt x="7611536" y="580544"/>
                </a:lnTo>
                <a:lnTo>
                  <a:pt x="7588451" y="614787"/>
                </a:lnTo>
                <a:lnTo>
                  <a:pt x="7554210" y="637874"/>
                </a:lnTo>
                <a:lnTo>
                  <a:pt x="7512282" y="646340"/>
                </a:lnTo>
                <a:lnTo>
                  <a:pt x="107724" y="646340"/>
                </a:lnTo>
                <a:lnTo>
                  <a:pt x="65793" y="637874"/>
                </a:lnTo>
                <a:lnTo>
                  <a:pt x="31551" y="614787"/>
                </a:lnTo>
                <a:lnTo>
                  <a:pt x="8465" y="580544"/>
                </a:lnTo>
                <a:lnTo>
                  <a:pt x="0" y="538610"/>
                </a:lnTo>
                <a:lnTo>
                  <a:pt x="0" y="107730"/>
                </a:lnTo>
                <a:close/>
              </a:path>
            </a:pathLst>
          </a:custGeom>
          <a:ln w="19050">
            <a:solidFill>
              <a:srgbClr val="66A1D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262207" y="2004950"/>
            <a:ext cx="8427720" cy="4638675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247775" marR="972185" indent="869950">
              <a:lnSpc>
                <a:spcPct val="101899"/>
              </a:lnSpc>
              <a:spcBef>
                <a:spcPts val="55"/>
              </a:spcBef>
            </a:pPr>
            <a:r>
              <a:rPr sz="1800" spc="-10" dirty="0">
                <a:latin typeface="Times New Roman"/>
                <a:cs typeface="Times New Roman"/>
              </a:rPr>
              <a:t>Effect </a:t>
            </a:r>
            <a:r>
              <a:rPr sz="1800" dirty="0">
                <a:latin typeface="Times New Roman"/>
                <a:cs typeface="Times New Roman"/>
              </a:rPr>
              <a:t>of </a:t>
            </a:r>
            <a:r>
              <a:rPr sz="1800" spc="-5" dirty="0">
                <a:latin typeface="Times New Roman"/>
                <a:cs typeface="Times New Roman"/>
              </a:rPr>
              <a:t>changing substituents </a:t>
            </a:r>
            <a:r>
              <a:rPr sz="1800" dirty="0">
                <a:latin typeface="Times New Roman"/>
                <a:cs typeface="Times New Roman"/>
              </a:rPr>
              <a:t>on </a:t>
            </a:r>
            <a:r>
              <a:rPr sz="1800" spc="-5" dirty="0">
                <a:latin typeface="Times New Roman"/>
                <a:cs typeface="Times New Roman"/>
              </a:rPr>
              <a:t>reaction rates,  reference reaction is dissociation </a:t>
            </a:r>
            <a:r>
              <a:rPr sz="1800" dirty="0">
                <a:latin typeface="Times New Roman"/>
                <a:cs typeface="Times New Roman"/>
              </a:rPr>
              <a:t>of </a:t>
            </a:r>
            <a:r>
              <a:rPr sz="1800" spc="-5" dirty="0">
                <a:latin typeface="Times New Roman"/>
                <a:cs typeface="Times New Roman"/>
              </a:rPr>
              <a:t>benzoic acid to </a:t>
            </a:r>
            <a:r>
              <a:rPr sz="1800" spc="-20" dirty="0">
                <a:latin typeface="Times New Roman"/>
                <a:cs typeface="Times New Roman"/>
              </a:rPr>
              <a:t>define </a:t>
            </a:r>
            <a:r>
              <a:rPr sz="1800" dirty="0">
                <a:latin typeface="Symbol"/>
                <a:cs typeface="Symbol"/>
              </a:rPr>
              <a:t>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values,</a:t>
            </a:r>
            <a:endParaRPr sz="1800">
              <a:latin typeface="Times New Roman"/>
              <a:cs typeface="Times New Roman"/>
            </a:endParaRPr>
          </a:p>
          <a:p>
            <a:pPr marL="267335" algn="ctr">
              <a:lnSpc>
                <a:spcPts val="2100"/>
              </a:lnSpc>
            </a:pPr>
            <a:r>
              <a:rPr sz="1800" dirty="0">
                <a:latin typeface="Times New Roman"/>
                <a:cs typeface="Times New Roman"/>
              </a:rPr>
              <a:t>how a </a:t>
            </a:r>
            <a:r>
              <a:rPr sz="1800" spc="-5" dirty="0">
                <a:latin typeface="Times New Roman"/>
                <a:cs typeface="Times New Roman"/>
              </a:rPr>
              <a:t>new reaction is </a:t>
            </a:r>
            <a:r>
              <a:rPr sz="1800" spc="-10" dirty="0">
                <a:latin typeface="Times New Roman"/>
                <a:cs typeface="Times New Roman"/>
              </a:rPr>
              <a:t>affected </a:t>
            </a:r>
            <a:r>
              <a:rPr sz="1800" dirty="0">
                <a:latin typeface="Times New Roman"/>
                <a:cs typeface="Times New Roman"/>
              </a:rPr>
              <a:t>by </a:t>
            </a:r>
            <a:r>
              <a:rPr sz="1800" spc="-5" dirty="0">
                <a:latin typeface="Times New Roman"/>
                <a:cs typeface="Times New Roman"/>
              </a:rPr>
              <a:t>the same change </a:t>
            </a:r>
            <a:r>
              <a:rPr sz="1800" dirty="0">
                <a:latin typeface="Times New Roman"/>
                <a:cs typeface="Times New Roman"/>
              </a:rPr>
              <a:t>of </a:t>
            </a:r>
            <a:r>
              <a:rPr sz="1800" spc="-5" dirty="0">
                <a:latin typeface="Times New Roman"/>
                <a:cs typeface="Times New Roman"/>
              </a:rPr>
              <a:t>substituents indicates the type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and</a:t>
            </a:r>
            <a:endParaRPr sz="1800">
              <a:latin typeface="Times New Roman"/>
              <a:cs typeface="Times New Roman"/>
            </a:endParaRPr>
          </a:p>
          <a:p>
            <a:pPr marL="267335" algn="ctr">
              <a:lnSpc>
                <a:spcPct val="100000"/>
              </a:lnSpc>
              <a:spcBef>
                <a:spcPts val="40"/>
              </a:spcBef>
            </a:pPr>
            <a:r>
              <a:rPr sz="1800" spc="-5" dirty="0">
                <a:latin typeface="Times New Roman"/>
                <a:cs typeface="Times New Roman"/>
              </a:rPr>
              <a:t>degree </a:t>
            </a:r>
            <a:r>
              <a:rPr sz="1800" dirty="0">
                <a:latin typeface="Times New Roman"/>
                <a:cs typeface="Times New Roman"/>
              </a:rPr>
              <a:t>of </a:t>
            </a:r>
            <a:r>
              <a:rPr sz="1800" spc="-10" dirty="0">
                <a:latin typeface="Times New Roman"/>
                <a:cs typeface="Times New Roman"/>
              </a:rPr>
              <a:t>charge </a:t>
            </a:r>
            <a:r>
              <a:rPr sz="1800" spc="-5" dirty="0">
                <a:latin typeface="Times New Roman"/>
                <a:cs typeface="Times New Roman"/>
              </a:rPr>
              <a:t>in the transition state </a:t>
            </a:r>
            <a:r>
              <a:rPr sz="1800" dirty="0">
                <a:latin typeface="Times New Roman"/>
                <a:cs typeface="Times New Roman"/>
              </a:rPr>
              <a:t>for </a:t>
            </a:r>
            <a:r>
              <a:rPr sz="1800" spc="-5" dirty="0">
                <a:latin typeface="Times New Roman"/>
                <a:cs typeface="Times New Roman"/>
              </a:rPr>
              <a:t>the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mechanism</a:t>
            </a:r>
            <a:endParaRPr sz="1800">
              <a:latin typeface="Times New Roman"/>
              <a:cs typeface="Times New Roman"/>
            </a:endParaRPr>
          </a:p>
          <a:p>
            <a:pPr marL="131445">
              <a:lnSpc>
                <a:spcPct val="100000"/>
              </a:lnSpc>
              <a:spcBef>
                <a:spcPts val="1200"/>
              </a:spcBef>
            </a:pPr>
            <a:r>
              <a:rPr sz="1800" spc="-10" dirty="0">
                <a:latin typeface="Times New Roman"/>
                <a:cs typeface="Times New Roman"/>
              </a:rPr>
              <a:t>Grunwald-Winstein </a:t>
            </a:r>
            <a:r>
              <a:rPr sz="1800" spc="-5" dirty="0">
                <a:latin typeface="Times New Roman"/>
                <a:cs typeface="Times New Roman"/>
              </a:rPr>
              <a:t>Equation</a:t>
            </a:r>
            <a:endParaRPr sz="1800">
              <a:latin typeface="Times New Roman"/>
              <a:cs typeface="Times New Roman"/>
            </a:endParaRPr>
          </a:p>
          <a:p>
            <a:pPr marL="2015489">
              <a:lnSpc>
                <a:spcPct val="100000"/>
              </a:lnSpc>
              <a:spcBef>
                <a:spcPts val="525"/>
              </a:spcBef>
              <a:tabLst>
                <a:tab pos="3420745" algn="l"/>
                <a:tab pos="4398645" algn="l"/>
                <a:tab pos="5156835" algn="l"/>
              </a:tabLst>
            </a:pPr>
            <a:r>
              <a:rPr sz="1800" spc="-5" dirty="0">
                <a:latin typeface="Times New Roman"/>
                <a:cs typeface="Times New Roman"/>
              </a:rPr>
              <a:t>log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(k</a:t>
            </a:r>
            <a:r>
              <a:rPr sz="1800" spc="-7" baseline="-20833" dirty="0">
                <a:latin typeface="Times New Roman"/>
                <a:cs typeface="Times New Roman"/>
              </a:rPr>
              <a:t>i</a:t>
            </a:r>
            <a:r>
              <a:rPr sz="1800" spc="-5" dirty="0">
                <a:latin typeface="Times New Roman"/>
                <a:cs typeface="Times New Roman"/>
              </a:rPr>
              <a:t>/k</a:t>
            </a:r>
            <a:r>
              <a:rPr sz="1800" spc="-7" baseline="-20833" dirty="0">
                <a:latin typeface="Times New Roman"/>
                <a:cs typeface="Times New Roman"/>
              </a:rPr>
              <a:t>o</a:t>
            </a:r>
            <a:r>
              <a:rPr sz="1800" spc="-5" dirty="0">
                <a:latin typeface="Times New Roman"/>
                <a:cs typeface="Times New Roman"/>
              </a:rPr>
              <a:t>)</a:t>
            </a:r>
            <a:r>
              <a:rPr sz="1800" spc="-7" baseline="25462" dirty="0">
                <a:latin typeface="Times New Roman"/>
                <a:cs typeface="Times New Roman"/>
              </a:rPr>
              <a:t>B	</a:t>
            </a:r>
            <a:r>
              <a:rPr sz="1800" dirty="0">
                <a:latin typeface="Times New Roman"/>
                <a:cs typeface="Times New Roman"/>
              </a:rPr>
              <a:t>=	m	Y</a:t>
            </a:r>
            <a:endParaRPr sz="1800">
              <a:latin typeface="Times New Roman"/>
              <a:cs typeface="Times New Roman"/>
            </a:endParaRPr>
          </a:p>
          <a:p>
            <a:pPr marL="267335" algn="ctr">
              <a:lnSpc>
                <a:spcPct val="100000"/>
              </a:lnSpc>
              <a:spcBef>
                <a:spcPts val="525"/>
              </a:spcBef>
            </a:pPr>
            <a:r>
              <a:rPr sz="1800" spc="-10" dirty="0">
                <a:latin typeface="Times New Roman"/>
                <a:cs typeface="Times New Roman"/>
              </a:rPr>
              <a:t>Effect </a:t>
            </a:r>
            <a:r>
              <a:rPr sz="1800" dirty="0">
                <a:latin typeface="Times New Roman"/>
                <a:cs typeface="Times New Roman"/>
              </a:rPr>
              <a:t>of </a:t>
            </a:r>
            <a:r>
              <a:rPr sz="1800" spc="-5" dirty="0">
                <a:latin typeface="Times New Roman"/>
                <a:cs typeface="Times New Roman"/>
              </a:rPr>
              <a:t>changing solvent </a:t>
            </a:r>
            <a:r>
              <a:rPr sz="1800" dirty="0">
                <a:latin typeface="Times New Roman"/>
                <a:cs typeface="Times New Roman"/>
              </a:rPr>
              <a:t>on </a:t>
            </a:r>
            <a:r>
              <a:rPr sz="1800" spc="-5" dirty="0">
                <a:latin typeface="Times New Roman"/>
                <a:cs typeface="Times New Roman"/>
              </a:rPr>
              <a:t>reaction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rates,</a:t>
            </a:r>
            <a:endParaRPr sz="1800">
              <a:latin typeface="Times New Roman"/>
              <a:cs typeface="Times New Roman"/>
            </a:endParaRPr>
          </a:p>
          <a:p>
            <a:pPr marL="267335" algn="ctr">
              <a:lnSpc>
                <a:spcPts val="2130"/>
              </a:lnSpc>
              <a:spcBef>
                <a:spcPts val="40"/>
              </a:spcBef>
            </a:pPr>
            <a:r>
              <a:rPr sz="1800" spc="-5" dirty="0">
                <a:latin typeface="Times New Roman"/>
                <a:cs typeface="Times New Roman"/>
              </a:rPr>
              <a:t>reference reaction is solvolysis </a:t>
            </a:r>
            <a:r>
              <a:rPr sz="1800" dirty="0">
                <a:latin typeface="Times New Roman"/>
                <a:cs typeface="Times New Roman"/>
              </a:rPr>
              <a:t>of </a:t>
            </a:r>
            <a:r>
              <a:rPr sz="1800" spc="-5" dirty="0">
                <a:latin typeface="Times New Roman"/>
                <a:cs typeface="Times New Roman"/>
              </a:rPr>
              <a:t>t-Butyl chloride to </a:t>
            </a:r>
            <a:r>
              <a:rPr sz="1800" spc="-20" dirty="0">
                <a:latin typeface="Times New Roman"/>
                <a:cs typeface="Times New Roman"/>
              </a:rPr>
              <a:t>define </a:t>
            </a:r>
            <a:r>
              <a:rPr sz="1800" dirty="0">
                <a:latin typeface="Times New Roman"/>
                <a:cs typeface="Times New Roman"/>
              </a:rPr>
              <a:t>Y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values,</a:t>
            </a:r>
            <a:endParaRPr sz="1800">
              <a:latin typeface="Times New Roman"/>
              <a:cs typeface="Times New Roman"/>
            </a:endParaRPr>
          </a:p>
          <a:p>
            <a:pPr marL="330835" marR="55880" algn="ctr">
              <a:lnSpc>
                <a:spcPts val="2200"/>
              </a:lnSpc>
              <a:spcBef>
                <a:spcPts val="10"/>
              </a:spcBef>
            </a:pPr>
            <a:r>
              <a:rPr sz="1800" dirty="0">
                <a:latin typeface="Times New Roman"/>
                <a:cs typeface="Times New Roman"/>
              </a:rPr>
              <a:t>how a </a:t>
            </a:r>
            <a:r>
              <a:rPr sz="1800" spc="-5" dirty="0">
                <a:latin typeface="Times New Roman"/>
                <a:cs typeface="Times New Roman"/>
              </a:rPr>
              <a:t>new reaction is </a:t>
            </a:r>
            <a:r>
              <a:rPr sz="1800" spc="-10" dirty="0">
                <a:latin typeface="Times New Roman"/>
                <a:cs typeface="Times New Roman"/>
              </a:rPr>
              <a:t>affected </a:t>
            </a:r>
            <a:r>
              <a:rPr sz="1800" dirty="0">
                <a:latin typeface="Times New Roman"/>
                <a:cs typeface="Times New Roman"/>
              </a:rPr>
              <a:t>by </a:t>
            </a:r>
            <a:r>
              <a:rPr sz="1800" spc="-5" dirty="0">
                <a:latin typeface="Times New Roman"/>
                <a:cs typeface="Times New Roman"/>
              </a:rPr>
              <a:t>the same change in solvent indicates degree </a:t>
            </a:r>
            <a:r>
              <a:rPr sz="1800" dirty="0">
                <a:latin typeface="Times New Roman"/>
                <a:cs typeface="Times New Roman"/>
              </a:rPr>
              <a:t>of </a:t>
            </a:r>
            <a:r>
              <a:rPr sz="1800" spc="-10" dirty="0">
                <a:latin typeface="Times New Roman"/>
                <a:cs typeface="Times New Roman"/>
              </a:rPr>
              <a:t>charge  </a:t>
            </a:r>
            <a:r>
              <a:rPr sz="1800" spc="-5" dirty="0">
                <a:latin typeface="Times New Roman"/>
                <a:cs typeface="Times New Roman"/>
              </a:rPr>
              <a:t>separation in transition state </a:t>
            </a:r>
            <a:r>
              <a:rPr sz="1800" dirty="0">
                <a:latin typeface="Times New Roman"/>
                <a:cs typeface="Times New Roman"/>
              </a:rPr>
              <a:t>for </a:t>
            </a:r>
            <a:r>
              <a:rPr sz="1800" spc="-5" dirty="0">
                <a:latin typeface="Times New Roman"/>
                <a:cs typeface="Times New Roman"/>
              </a:rPr>
              <a:t>the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mechanism</a:t>
            </a:r>
            <a:endParaRPr sz="1800">
              <a:latin typeface="Times New Roman"/>
              <a:cs typeface="Times New Roman"/>
            </a:endParaRPr>
          </a:p>
          <a:p>
            <a:pPr marL="101600">
              <a:lnSpc>
                <a:spcPct val="100000"/>
              </a:lnSpc>
              <a:spcBef>
                <a:spcPts val="1115"/>
              </a:spcBef>
            </a:pPr>
            <a:r>
              <a:rPr sz="1800" spc="-5" dirty="0">
                <a:latin typeface="Times New Roman"/>
                <a:cs typeface="Times New Roman"/>
              </a:rPr>
              <a:t>Nucleophilicity (Swain-Scott)</a:t>
            </a:r>
            <a:endParaRPr sz="1800">
              <a:latin typeface="Times New Roman"/>
              <a:cs typeface="Times New Roman"/>
            </a:endParaRPr>
          </a:p>
          <a:p>
            <a:pPr marL="2015489">
              <a:lnSpc>
                <a:spcPct val="100000"/>
              </a:lnSpc>
              <a:spcBef>
                <a:spcPts val="375"/>
              </a:spcBef>
              <a:tabLst>
                <a:tab pos="3420745" algn="l"/>
                <a:tab pos="4424045" algn="l"/>
                <a:tab pos="5170170" algn="l"/>
              </a:tabLst>
            </a:pPr>
            <a:r>
              <a:rPr sz="1800" spc="-5" dirty="0">
                <a:latin typeface="Times New Roman"/>
                <a:cs typeface="Times New Roman"/>
              </a:rPr>
              <a:t>log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(k</a:t>
            </a:r>
            <a:r>
              <a:rPr sz="1800" spc="-7" baseline="-20833" dirty="0">
                <a:latin typeface="Times New Roman"/>
                <a:cs typeface="Times New Roman"/>
              </a:rPr>
              <a:t>i</a:t>
            </a:r>
            <a:r>
              <a:rPr sz="1800" spc="-5" dirty="0">
                <a:latin typeface="Times New Roman"/>
                <a:cs typeface="Times New Roman"/>
              </a:rPr>
              <a:t>/k</a:t>
            </a:r>
            <a:r>
              <a:rPr sz="1800" spc="-7" baseline="-20833" dirty="0">
                <a:latin typeface="Times New Roman"/>
                <a:cs typeface="Times New Roman"/>
              </a:rPr>
              <a:t>o</a:t>
            </a:r>
            <a:r>
              <a:rPr sz="1800" spc="-5" dirty="0">
                <a:latin typeface="Times New Roman"/>
                <a:cs typeface="Times New Roman"/>
              </a:rPr>
              <a:t>)</a:t>
            </a:r>
            <a:r>
              <a:rPr sz="1800" spc="-7" baseline="25462" dirty="0">
                <a:latin typeface="Times New Roman"/>
                <a:cs typeface="Times New Roman"/>
              </a:rPr>
              <a:t>B	</a:t>
            </a:r>
            <a:r>
              <a:rPr sz="1800" dirty="0">
                <a:latin typeface="Times New Roman"/>
                <a:cs typeface="Times New Roman"/>
              </a:rPr>
              <a:t>=	S	</a:t>
            </a:r>
            <a:r>
              <a:rPr sz="1800" dirty="0">
                <a:latin typeface="Symbol"/>
                <a:cs typeface="Symbol"/>
              </a:rPr>
              <a:t></a:t>
            </a:r>
            <a:endParaRPr sz="1800">
              <a:latin typeface="Symbol"/>
              <a:cs typeface="Symbol"/>
            </a:endParaRPr>
          </a:p>
          <a:p>
            <a:pPr marL="267335" algn="ctr">
              <a:lnSpc>
                <a:spcPct val="100000"/>
              </a:lnSpc>
              <a:spcBef>
                <a:spcPts val="975"/>
              </a:spcBef>
            </a:pPr>
            <a:r>
              <a:rPr sz="1800" spc="-10" dirty="0">
                <a:latin typeface="Times New Roman"/>
                <a:cs typeface="Times New Roman"/>
              </a:rPr>
              <a:t>Effect </a:t>
            </a:r>
            <a:r>
              <a:rPr sz="1800" dirty="0">
                <a:latin typeface="Times New Roman"/>
                <a:cs typeface="Times New Roman"/>
              </a:rPr>
              <a:t>of </a:t>
            </a:r>
            <a:r>
              <a:rPr sz="1800" spc="-5" dirty="0">
                <a:latin typeface="Times New Roman"/>
                <a:cs typeface="Times New Roman"/>
              </a:rPr>
              <a:t>changing nucleophile </a:t>
            </a:r>
            <a:r>
              <a:rPr sz="1800" dirty="0">
                <a:latin typeface="Times New Roman"/>
                <a:cs typeface="Times New Roman"/>
              </a:rPr>
              <a:t>on </a:t>
            </a:r>
            <a:r>
              <a:rPr sz="1800" spc="-5" dirty="0">
                <a:latin typeface="Times New Roman"/>
                <a:cs typeface="Times New Roman"/>
              </a:rPr>
              <a:t>reaction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rates,</a:t>
            </a:r>
            <a:endParaRPr sz="1800">
              <a:latin typeface="Times New Roman"/>
              <a:cs typeface="Times New Roman"/>
            </a:endParaRPr>
          </a:p>
          <a:p>
            <a:pPr marL="266700" algn="ctr">
              <a:lnSpc>
                <a:spcPts val="2045"/>
              </a:lnSpc>
              <a:spcBef>
                <a:spcPts val="40"/>
              </a:spcBef>
            </a:pPr>
            <a:r>
              <a:rPr sz="1800" spc="-5" dirty="0">
                <a:latin typeface="Times New Roman"/>
                <a:cs typeface="Times New Roman"/>
              </a:rPr>
              <a:t>reference reaction is nucleophile reacting with methyl iodide in methanol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solvent</a:t>
            </a:r>
            <a:endParaRPr sz="1800">
              <a:latin typeface="Times New Roman"/>
              <a:cs typeface="Times New Roman"/>
            </a:endParaRPr>
          </a:p>
          <a:p>
            <a:pPr marR="81280" algn="r">
              <a:lnSpc>
                <a:spcPts val="1325"/>
              </a:lnSpc>
            </a:pPr>
            <a:endParaRPr sz="1200">
              <a:latin typeface="Carlito"/>
              <a:cs typeface="Carlit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0" y="270485"/>
            <a:ext cx="2822775" cy="738664"/>
          </a:xfrm>
        </p:spPr>
        <p:txBody>
          <a:bodyPr/>
          <a:lstStyle/>
          <a:p>
            <a:r>
              <a:rPr lang="en-IN" sz="2400" dirty="0" smtClean="0"/>
              <a:t>REFERENCES</a:t>
            </a:r>
            <a:endParaRPr lang="en-IN" sz="2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2207" y="2004950"/>
            <a:ext cx="8619584" cy="2154436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IN" sz="2800" dirty="0" smtClean="0"/>
              <a:t>Organic chemistry Global Edition- J.W. Simek, L.G. Wade, Leroy G. (2016)</a:t>
            </a:r>
          </a:p>
          <a:p>
            <a:pPr>
              <a:buFont typeface="Arial" pitchFamily="34" charset="0"/>
              <a:buChar char="•"/>
            </a:pPr>
            <a:r>
              <a:rPr lang="en-IN" sz="2800" dirty="0" smtClean="0"/>
              <a:t>Organic Chemistry – Robert Neilson Boyd , Robert Thornton Morrison(2017)</a:t>
            </a:r>
          </a:p>
          <a:p>
            <a:pPr>
              <a:buFont typeface="Arial" pitchFamily="34" charset="0"/>
              <a:buChar char="•"/>
            </a:pPr>
            <a:r>
              <a:rPr lang="en-IN" sz="2800" dirty="0" smtClean="0"/>
              <a:t>Organic Chemistry- T.W. Graham, Solomons (2017) </a:t>
            </a:r>
            <a:endParaRPr lang="en-IN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89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Hammett</a:t>
            </a:r>
            <a:r>
              <a:rPr spc="-60" dirty="0"/>
              <a:t> </a:t>
            </a:r>
            <a:r>
              <a:rPr spc="-5" dirty="0"/>
              <a:t>Equation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2064524" y="3890417"/>
            <a:ext cx="682625" cy="597535"/>
            <a:chOff x="2064524" y="3890417"/>
            <a:chExt cx="682625" cy="597535"/>
          </a:xfrm>
        </p:grpSpPr>
        <p:sp>
          <p:nvSpPr>
            <p:cNvPr id="4" name="object 4"/>
            <p:cNvSpPr/>
            <p:nvPr/>
          </p:nvSpPr>
          <p:spPr>
            <a:xfrm>
              <a:off x="2071393" y="4045050"/>
              <a:ext cx="0" cy="290195"/>
            </a:xfrm>
            <a:custGeom>
              <a:avLst/>
              <a:gdLst/>
              <a:ahLst/>
              <a:cxnLst/>
              <a:rect l="l" t="t" r="r" b="b"/>
              <a:pathLst>
                <a:path h="290195">
                  <a:moveTo>
                    <a:pt x="0" y="0"/>
                  </a:moveTo>
                  <a:lnTo>
                    <a:pt x="0" y="289572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064524" y="4040506"/>
              <a:ext cx="12700" cy="299085"/>
            </a:xfrm>
            <a:custGeom>
              <a:avLst/>
              <a:gdLst/>
              <a:ahLst/>
              <a:cxnLst/>
              <a:rect l="l" t="t" r="r" b="b"/>
              <a:pathLst>
                <a:path w="12700" h="299085">
                  <a:moveTo>
                    <a:pt x="0" y="0"/>
                  </a:moveTo>
                  <a:lnTo>
                    <a:pt x="0" y="298665"/>
                  </a:lnTo>
                  <a:lnTo>
                    <a:pt x="12217" y="291084"/>
                  </a:lnTo>
                  <a:lnTo>
                    <a:pt x="12217" y="607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123309" y="4075372"/>
              <a:ext cx="0" cy="229235"/>
            </a:xfrm>
            <a:custGeom>
              <a:avLst/>
              <a:gdLst/>
              <a:ahLst/>
              <a:cxnLst/>
              <a:rect l="l" t="t" r="r" b="b"/>
              <a:pathLst>
                <a:path h="229235">
                  <a:moveTo>
                    <a:pt x="0" y="0"/>
                  </a:moveTo>
                  <a:lnTo>
                    <a:pt x="0" y="228929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064524" y="4073856"/>
              <a:ext cx="520700" cy="414020"/>
            </a:xfrm>
            <a:custGeom>
              <a:avLst/>
              <a:gdLst/>
              <a:ahLst/>
              <a:cxnLst/>
              <a:rect l="l" t="t" r="r" b="b"/>
              <a:pathLst>
                <a:path w="520700" h="414020">
                  <a:moveTo>
                    <a:pt x="64135" y="0"/>
                  </a:moveTo>
                  <a:lnTo>
                    <a:pt x="51917" y="0"/>
                  </a:lnTo>
                  <a:lnTo>
                    <a:pt x="51917" y="230454"/>
                  </a:lnTo>
                  <a:lnTo>
                    <a:pt x="64135" y="230454"/>
                  </a:lnTo>
                  <a:lnTo>
                    <a:pt x="64135" y="0"/>
                  </a:lnTo>
                  <a:close/>
                </a:path>
                <a:path w="520700" h="414020">
                  <a:moveTo>
                    <a:pt x="102311" y="309283"/>
                  </a:moveTo>
                  <a:lnTo>
                    <a:pt x="12217" y="257733"/>
                  </a:lnTo>
                  <a:lnTo>
                    <a:pt x="0" y="265315"/>
                  </a:lnTo>
                  <a:lnTo>
                    <a:pt x="96202" y="319900"/>
                  </a:lnTo>
                  <a:lnTo>
                    <a:pt x="102311" y="309283"/>
                  </a:lnTo>
                  <a:close/>
                </a:path>
                <a:path w="520700" h="414020">
                  <a:moveTo>
                    <a:pt x="520687" y="265315"/>
                  </a:moveTo>
                  <a:lnTo>
                    <a:pt x="508469" y="257733"/>
                  </a:lnTo>
                  <a:lnTo>
                    <a:pt x="259575" y="400253"/>
                  </a:lnTo>
                  <a:lnTo>
                    <a:pt x="169494" y="348703"/>
                  </a:lnTo>
                  <a:lnTo>
                    <a:pt x="163385" y="359321"/>
                  </a:lnTo>
                  <a:lnTo>
                    <a:pt x="259575" y="413893"/>
                  </a:lnTo>
                  <a:lnTo>
                    <a:pt x="520687" y="265315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2321052" y="4299764"/>
              <a:ext cx="209194" cy="125831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2579862" y="4045050"/>
              <a:ext cx="0" cy="290195"/>
            </a:xfrm>
            <a:custGeom>
              <a:avLst/>
              <a:gdLst/>
              <a:ahLst/>
              <a:cxnLst/>
              <a:rect l="l" t="t" r="r" b="b"/>
              <a:pathLst>
                <a:path h="290195">
                  <a:moveTo>
                    <a:pt x="0" y="0"/>
                  </a:moveTo>
                  <a:lnTo>
                    <a:pt x="0" y="289572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572994" y="4043541"/>
              <a:ext cx="12700" cy="295910"/>
            </a:xfrm>
            <a:custGeom>
              <a:avLst/>
              <a:gdLst/>
              <a:ahLst/>
              <a:cxnLst/>
              <a:rect l="l" t="t" r="r" b="b"/>
              <a:pathLst>
                <a:path w="12700" h="295910">
                  <a:moveTo>
                    <a:pt x="6108" y="0"/>
                  </a:moveTo>
                  <a:lnTo>
                    <a:pt x="0" y="3035"/>
                  </a:lnTo>
                  <a:lnTo>
                    <a:pt x="0" y="288048"/>
                  </a:lnTo>
                  <a:lnTo>
                    <a:pt x="12217" y="295630"/>
                  </a:lnTo>
                  <a:lnTo>
                    <a:pt x="12217" y="3035"/>
                  </a:lnTo>
                  <a:lnTo>
                    <a:pt x="610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327160" y="3899511"/>
              <a:ext cx="251942" cy="142506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2324100" y="3890417"/>
              <a:ext cx="255270" cy="156210"/>
            </a:xfrm>
            <a:custGeom>
              <a:avLst/>
              <a:gdLst/>
              <a:ahLst/>
              <a:cxnLst/>
              <a:rect l="l" t="t" r="r" b="b"/>
              <a:pathLst>
                <a:path w="255269" h="156210">
                  <a:moveTo>
                    <a:pt x="0" y="0"/>
                  </a:moveTo>
                  <a:lnTo>
                    <a:pt x="0" y="13639"/>
                  </a:lnTo>
                  <a:lnTo>
                    <a:pt x="248894" y="156159"/>
                  </a:lnTo>
                  <a:lnTo>
                    <a:pt x="255003" y="153123"/>
                  </a:lnTo>
                  <a:lnTo>
                    <a:pt x="255003" y="1455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2072157" y="3899511"/>
              <a:ext cx="458088" cy="178892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2064524" y="3890417"/>
              <a:ext cx="259715" cy="156210"/>
            </a:xfrm>
            <a:custGeom>
              <a:avLst/>
              <a:gdLst/>
              <a:ahLst/>
              <a:cxnLst/>
              <a:rect l="l" t="t" r="r" b="b"/>
              <a:pathLst>
                <a:path w="259714" h="156210">
                  <a:moveTo>
                    <a:pt x="259575" y="0"/>
                  </a:moveTo>
                  <a:lnTo>
                    <a:pt x="0" y="150088"/>
                  </a:lnTo>
                  <a:lnTo>
                    <a:pt x="12217" y="156159"/>
                  </a:lnTo>
                  <a:lnTo>
                    <a:pt x="259575" y="13639"/>
                  </a:lnTo>
                  <a:lnTo>
                    <a:pt x="25957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2579103" y="3943478"/>
              <a:ext cx="167957" cy="103098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2159190" y="4317950"/>
              <a:ext cx="94678" cy="150088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7" name="object 17"/>
          <p:cNvGrpSpPr/>
          <p:nvPr/>
        </p:nvGrpSpPr>
        <p:grpSpPr>
          <a:xfrm>
            <a:off x="4318723" y="4130575"/>
            <a:ext cx="506730" cy="113664"/>
            <a:chOff x="4318723" y="4130575"/>
            <a:chExt cx="506730" cy="113664"/>
          </a:xfrm>
        </p:grpSpPr>
        <p:sp>
          <p:nvSpPr>
            <p:cNvPr id="18" name="object 18"/>
            <p:cNvSpPr/>
            <p:nvPr/>
          </p:nvSpPr>
          <p:spPr>
            <a:xfrm>
              <a:off x="4346106" y="4168304"/>
              <a:ext cx="363855" cy="0"/>
            </a:xfrm>
            <a:custGeom>
              <a:avLst/>
              <a:gdLst/>
              <a:ahLst/>
              <a:cxnLst/>
              <a:rect l="l" t="t" r="r" b="b"/>
              <a:pathLst>
                <a:path w="363854">
                  <a:moveTo>
                    <a:pt x="0" y="0"/>
                  </a:moveTo>
                  <a:lnTo>
                    <a:pt x="363558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4344581" y="4162261"/>
              <a:ext cx="368300" cy="12700"/>
            </a:xfrm>
            <a:custGeom>
              <a:avLst/>
              <a:gdLst/>
              <a:ahLst/>
              <a:cxnLst/>
              <a:rect l="l" t="t" r="r" b="b"/>
              <a:pathLst>
                <a:path w="368300" h="12700">
                  <a:moveTo>
                    <a:pt x="368122" y="0"/>
                  </a:moveTo>
                  <a:lnTo>
                    <a:pt x="0" y="0"/>
                  </a:lnTo>
                  <a:lnTo>
                    <a:pt x="0" y="12077"/>
                  </a:lnTo>
                  <a:lnTo>
                    <a:pt x="368122" y="12077"/>
                  </a:lnTo>
                  <a:lnTo>
                    <a:pt x="36812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4432813" y="4204518"/>
              <a:ext cx="365125" cy="0"/>
            </a:xfrm>
            <a:custGeom>
              <a:avLst/>
              <a:gdLst/>
              <a:ahLst/>
              <a:cxnLst/>
              <a:rect l="l" t="t" r="r" b="b"/>
              <a:pathLst>
                <a:path w="365125">
                  <a:moveTo>
                    <a:pt x="365080" y="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4431297" y="4136607"/>
              <a:ext cx="387985" cy="75565"/>
            </a:xfrm>
            <a:custGeom>
              <a:avLst/>
              <a:gdLst/>
              <a:ahLst/>
              <a:cxnLst/>
              <a:rect l="l" t="t" r="r" b="b"/>
              <a:pathLst>
                <a:path w="387985" h="75564">
                  <a:moveTo>
                    <a:pt x="369633" y="63385"/>
                  </a:moveTo>
                  <a:lnTo>
                    <a:pt x="0" y="63385"/>
                  </a:lnTo>
                  <a:lnTo>
                    <a:pt x="0" y="75450"/>
                  </a:lnTo>
                  <a:lnTo>
                    <a:pt x="369633" y="75450"/>
                  </a:lnTo>
                  <a:lnTo>
                    <a:pt x="369633" y="63385"/>
                  </a:lnTo>
                  <a:close/>
                </a:path>
                <a:path w="387985" h="75564">
                  <a:moveTo>
                    <a:pt x="387896" y="37731"/>
                  </a:moveTo>
                  <a:lnTo>
                    <a:pt x="381812" y="36220"/>
                  </a:lnTo>
                  <a:lnTo>
                    <a:pt x="368122" y="31699"/>
                  </a:lnTo>
                  <a:lnTo>
                    <a:pt x="348335" y="25654"/>
                  </a:lnTo>
                  <a:lnTo>
                    <a:pt x="325526" y="19621"/>
                  </a:lnTo>
                  <a:lnTo>
                    <a:pt x="284454" y="6045"/>
                  </a:lnTo>
                  <a:lnTo>
                    <a:pt x="264680" y="0"/>
                  </a:lnTo>
                  <a:lnTo>
                    <a:pt x="264680" y="1511"/>
                  </a:lnTo>
                  <a:lnTo>
                    <a:pt x="266204" y="3022"/>
                  </a:lnTo>
                  <a:lnTo>
                    <a:pt x="272288" y="12077"/>
                  </a:lnTo>
                  <a:lnTo>
                    <a:pt x="275323" y="18110"/>
                  </a:lnTo>
                  <a:lnTo>
                    <a:pt x="276847" y="24142"/>
                  </a:lnTo>
                  <a:lnTo>
                    <a:pt x="279895" y="31699"/>
                  </a:lnTo>
                  <a:lnTo>
                    <a:pt x="279895" y="37731"/>
                  </a:lnTo>
                  <a:lnTo>
                    <a:pt x="387896" y="37731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4705101" y="4174340"/>
              <a:ext cx="120650" cy="0"/>
            </a:xfrm>
            <a:custGeom>
              <a:avLst/>
              <a:gdLst/>
              <a:ahLst/>
              <a:cxnLst/>
              <a:rect l="l" t="t" r="r" b="b"/>
              <a:pathLst>
                <a:path w="120650">
                  <a:moveTo>
                    <a:pt x="0" y="0"/>
                  </a:moveTo>
                  <a:lnTo>
                    <a:pt x="120172" y="0"/>
                  </a:lnTo>
                </a:path>
              </a:pathLst>
            </a:custGeom>
            <a:ln w="1207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4705101" y="4160760"/>
              <a:ext cx="12700" cy="19685"/>
            </a:xfrm>
            <a:custGeom>
              <a:avLst/>
              <a:gdLst/>
              <a:ahLst/>
              <a:cxnLst/>
              <a:rect l="l" t="t" r="r" b="b"/>
              <a:pathLst>
                <a:path w="12700" h="19685">
                  <a:moveTo>
                    <a:pt x="0" y="19615"/>
                  </a:moveTo>
                  <a:lnTo>
                    <a:pt x="12169" y="19615"/>
                  </a:lnTo>
                  <a:lnTo>
                    <a:pt x="12169" y="0"/>
                  </a:lnTo>
                  <a:lnTo>
                    <a:pt x="0" y="0"/>
                  </a:lnTo>
                  <a:lnTo>
                    <a:pt x="0" y="19615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689894" y="4132086"/>
              <a:ext cx="27940" cy="41275"/>
            </a:xfrm>
            <a:custGeom>
              <a:avLst/>
              <a:gdLst/>
              <a:ahLst/>
              <a:cxnLst/>
              <a:rect l="l" t="t" r="r" b="b"/>
              <a:pathLst>
                <a:path w="27939" h="41275">
                  <a:moveTo>
                    <a:pt x="27381" y="28663"/>
                  </a:moveTo>
                  <a:lnTo>
                    <a:pt x="24333" y="22631"/>
                  </a:lnTo>
                  <a:lnTo>
                    <a:pt x="22809" y="16598"/>
                  </a:lnTo>
                  <a:lnTo>
                    <a:pt x="19773" y="10566"/>
                  </a:lnTo>
                  <a:lnTo>
                    <a:pt x="13690" y="1511"/>
                  </a:lnTo>
                  <a:lnTo>
                    <a:pt x="12166" y="0"/>
                  </a:lnTo>
                  <a:lnTo>
                    <a:pt x="0" y="0"/>
                  </a:lnTo>
                  <a:lnTo>
                    <a:pt x="0" y="12065"/>
                  </a:lnTo>
                  <a:lnTo>
                    <a:pt x="1511" y="13576"/>
                  </a:lnTo>
                  <a:lnTo>
                    <a:pt x="7607" y="22631"/>
                  </a:lnTo>
                  <a:lnTo>
                    <a:pt x="10642" y="28663"/>
                  </a:lnTo>
                  <a:lnTo>
                    <a:pt x="12166" y="34709"/>
                  </a:lnTo>
                  <a:lnTo>
                    <a:pt x="15201" y="40741"/>
                  </a:lnTo>
                  <a:lnTo>
                    <a:pt x="27381" y="40741"/>
                  </a:lnTo>
                  <a:lnTo>
                    <a:pt x="27381" y="28663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4689890" y="4130582"/>
              <a:ext cx="12700" cy="13970"/>
            </a:xfrm>
            <a:custGeom>
              <a:avLst/>
              <a:gdLst/>
              <a:ahLst/>
              <a:cxnLst/>
              <a:rect l="l" t="t" r="r" b="b"/>
              <a:pathLst>
                <a:path w="12700" h="13970">
                  <a:moveTo>
                    <a:pt x="0" y="13580"/>
                  </a:moveTo>
                  <a:lnTo>
                    <a:pt x="12169" y="13580"/>
                  </a:lnTo>
                  <a:lnTo>
                    <a:pt x="12169" y="0"/>
                  </a:lnTo>
                  <a:lnTo>
                    <a:pt x="0" y="0"/>
                  </a:lnTo>
                  <a:lnTo>
                    <a:pt x="0" y="1358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4318724" y="4130574"/>
              <a:ext cx="506730" cy="113664"/>
            </a:xfrm>
            <a:custGeom>
              <a:avLst/>
              <a:gdLst/>
              <a:ahLst/>
              <a:cxnLst/>
              <a:rect l="l" t="t" r="r" b="b"/>
              <a:pathLst>
                <a:path w="506729" h="113664">
                  <a:moveTo>
                    <a:pt x="135382" y="101104"/>
                  </a:moveTo>
                  <a:lnTo>
                    <a:pt x="130822" y="99593"/>
                  </a:lnTo>
                  <a:lnTo>
                    <a:pt x="125336" y="97790"/>
                  </a:lnTo>
                  <a:lnTo>
                    <a:pt x="118656" y="84505"/>
                  </a:lnTo>
                  <a:lnTo>
                    <a:pt x="115608" y="72428"/>
                  </a:lnTo>
                  <a:lnTo>
                    <a:pt x="114084" y="69418"/>
                  </a:lnTo>
                  <a:lnTo>
                    <a:pt x="31940" y="69418"/>
                  </a:lnTo>
                  <a:lnTo>
                    <a:pt x="18249" y="64884"/>
                  </a:lnTo>
                  <a:lnTo>
                    <a:pt x="12166" y="63373"/>
                  </a:lnTo>
                  <a:lnTo>
                    <a:pt x="0" y="63373"/>
                  </a:lnTo>
                  <a:lnTo>
                    <a:pt x="0" y="75450"/>
                  </a:lnTo>
                  <a:lnTo>
                    <a:pt x="6083" y="76962"/>
                  </a:lnTo>
                  <a:lnTo>
                    <a:pt x="19773" y="81483"/>
                  </a:lnTo>
                  <a:lnTo>
                    <a:pt x="39547" y="87515"/>
                  </a:lnTo>
                  <a:lnTo>
                    <a:pt x="62369" y="93548"/>
                  </a:lnTo>
                  <a:lnTo>
                    <a:pt x="85191" y="101104"/>
                  </a:lnTo>
                  <a:lnTo>
                    <a:pt x="104965" y="107137"/>
                  </a:lnTo>
                  <a:lnTo>
                    <a:pt x="118656" y="111658"/>
                  </a:lnTo>
                  <a:lnTo>
                    <a:pt x="123215" y="113169"/>
                  </a:lnTo>
                  <a:lnTo>
                    <a:pt x="135382" y="113169"/>
                  </a:lnTo>
                  <a:lnTo>
                    <a:pt x="135382" y="101104"/>
                  </a:lnTo>
                  <a:close/>
                </a:path>
                <a:path w="506729" h="113664">
                  <a:moveTo>
                    <a:pt x="506552" y="37731"/>
                  </a:moveTo>
                  <a:lnTo>
                    <a:pt x="500468" y="36220"/>
                  </a:lnTo>
                  <a:lnTo>
                    <a:pt x="486778" y="31686"/>
                  </a:lnTo>
                  <a:lnTo>
                    <a:pt x="467004" y="25654"/>
                  </a:lnTo>
                  <a:lnTo>
                    <a:pt x="444182" y="19621"/>
                  </a:lnTo>
                  <a:lnTo>
                    <a:pt x="421360" y="12077"/>
                  </a:lnTo>
                  <a:lnTo>
                    <a:pt x="401586" y="6032"/>
                  </a:lnTo>
                  <a:lnTo>
                    <a:pt x="387896" y="1511"/>
                  </a:lnTo>
                  <a:lnTo>
                    <a:pt x="383336" y="0"/>
                  </a:lnTo>
                  <a:lnTo>
                    <a:pt x="371170" y="0"/>
                  </a:lnTo>
                  <a:lnTo>
                    <a:pt x="371170" y="12077"/>
                  </a:lnTo>
                  <a:lnTo>
                    <a:pt x="375729" y="13576"/>
                  </a:lnTo>
                  <a:lnTo>
                    <a:pt x="383552" y="16179"/>
                  </a:lnTo>
                  <a:lnTo>
                    <a:pt x="384860" y="18110"/>
                  </a:lnTo>
                  <a:lnTo>
                    <a:pt x="387896" y="24142"/>
                  </a:lnTo>
                  <a:lnTo>
                    <a:pt x="389420" y="30175"/>
                  </a:lnTo>
                  <a:lnTo>
                    <a:pt x="392468" y="37731"/>
                  </a:lnTo>
                  <a:lnTo>
                    <a:pt x="392468" y="43764"/>
                  </a:lnTo>
                  <a:lnTo>
                    <a:pt x="474611" y="43764"/>
                  </a:lnTo>
                  <a:lnTo>
                    <a:pt x="488289" y="48285"/>
                  </a:lnTo>
                  <a:lnTo>
                    <a:pt x="494385" y="49796"/>
                  </a:lnTo>
                  <a:lnTo>
                    <a:pt x="506552" y="49796"/>
                  </a:lnTo>
                  <a:lnTo>
                    <a:pt x="506552" y="37731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4441939" y="4230170"/>
              <a:ext cx="12700" cy="13970"/>
            </a:xfrm>
            <a:custGeom>
              <a:avLst/>
              <a:gdLst/>
              <a:ahLst/>
              <a:cxnLst/>
              <a:rect l="l" t="t" r="r" b="b"/>
              <a:pathLst>
                <a:path w="12700" h="13970">
                  <a:moveTo>
                    <a:pt x="0" y="13580"/>
                  </a:moveTo>
                  <a:lnTo>
                    <a:pt x="12169" y="13580"/>
                  </a:lnTo>
                  <a:lnTo>
                    <a:pt x="12169" y="0"/>
                  </a:lnTo>
                  <a:lnTo>
                    <a:pt x="0" y="0"/>
                  </a:lnTo>
                  <a:lnTo>
                    <a:pt x="0" y="1358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4426725" y="4193947"/>
              <a:ext cx="27940" cy="48895"/>
            </a:xfrm>
            <a:custGeom>
              <a:avLst/>
              <a:gdLst/>
              <a:ahLst/>
              <a:cxnLst/>
              <a:rect l="l" t="t" r="r" b="b"/>
              <a:pathLst>
                <a:path w="27939" h="48895">
                  <a:moveTo>
                    <a:pt x="27381" y="36220"/>
                  </a:moveTo>
                  <a:lnTo>
                    <a:pt x="25857" y="33197"/>
                  </a:lnTo>
                  <a:lnTo>
                    <a:pt x="19773" y="21132"/>
                  </a:lnTo>
                  <a:lnTo>
                    <a:pt x="16738" y="15087"/>
                  </a:lnTo>
                  <a:lnTo>
                    <a:pt x="13690" y="3022"/>
                  </a:lnTo>
                  <a:lnTo>
                    <a:pt x="12166" y="0"/>
                  </a:lnTo>
                  <a:lnTo>
                    <a:pt x="0" y="0"/>
                  </a:lnTo>
                  <a:lnTo>
                    <a:pt x="0" y="12077"/>
                  </a:lnTo>
                  <a:lnTo>
                    <a:pt x="1524" y="15087"/>
                  </a:lnTo>
                  <a:lnTo>
                    <a:pt x="4572" y="27165"/>
                  </a:lnTo>
                  <a:lnTo>
                    <a:pt x="7607" y="33197"/>
                  </a:lnTo>
                  <a:lnTo>
                    <a:pt x="13690" y="45275"/>
                  </a:lnTo>
                  <a:lnTo>
                    <a:pt x="15214" y="48285"/>
                  </a:lnTo>
                  <a:lnTo>
                    <a:pt x="27381" y="48285"/>
                  </a:lnTo>
                  <a:lnTo>
                    <a:pt x="27381" y="3622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4318725" y="4199992"/>
              <a:ext cx="120650" cy="0"/>
            </a:xfrm>
            <a:custGeom>
              <a:avLst/>
              <a:gdLst/>
              <a:ahLst/>
              <a:cxnLst/>
              <a:rect l="l" t="t" r="r" b="b"/>
              <a:pathLst>
                <a:path w="120650">
                  <a:moveTo>
                    <a:pt x="0" y="0"/>
                  </a:moveTo>
                  <a:lnTo>
                    <a:pt x="120172" y="0"/>
                  </a:lnTo>
                </a:path>
              </a:pathLst>
            </a:custGeom>
            <a:ln w="1207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4324807" y="4199993"/>
              <a:ext cx="123825" cy="38100"/>
            </a:xfrm>
            <a:custGeom>
              <a:avLst/>
              <a:gdLst/>
              <a:ahLst/>
              <a:cxnLst/>
              <a:rect l="l" t="t" r="r" b="b"/>
              <a:pathLst>
                <a:path w="123825" h="38100">
                  <a:moveTo>
                    <a:pt x="108000" y="0"/>
                  </a:moveTo>
                  <a:lnTo>
                    <a:pt x="0" y="0"/>
                  </a:lnTo>
                  <a:lnTo>
                    <a:pt x="6083" y="1498"/>
                  </a:lnTo>
                  <a:lnTo>
                    <a:pt x="19773" y="6032"/>
                  </a:lnTo>
                  <a:lnTo>
                    <a:pt x="39547" y="12065"/>
                  </a:lnTo>
                  <a:lnTo>
                    <a:pt x="62369" y="18097"/>
                  </a:lnTo>
                  <a:lnTo>
                    <a:pt x="85191" y="25641"/>
                  </a:lnTo>
                  <a:lnTo>
                    <a:pt x="104965" y="31686"/>
                  </a:lnTo>
                  <a:lnTo>
                    <a:pt x="123215" y="37719"/>
                  </a:lnTo>
                  <a:lnTo>
                    <a:pt x="123215" y="36207"/>
                  </a:lnTo>
                  <a:lnTo>
                    <a:pt x="112572" y="15087"/>
                  </a:lnTo>
                  <a:lnTo>
                    <a:pt x="109524" y="3009"/>
                  </a:lnTo>
                  <a:lnTo>
                    <a:pt x="10800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1" name="object 31"/>
          <p:cNvGrpSpPr/>
          <p:nvPr/>
        </p:nvGrpSpPr>
        <p:grpSpPr>
          <a:xfrm>
            <a:off x="5326799" y="3885477"/>
            <a:ext cx="680720" cy="601345"/>
            <a:chOff x="5326799" y="3885477"/>
            <a:chExt cx="680720" cy="601345"/>
          </a:xfrm>
        </p:grpSpPr>
        <p:sp>
          <p:nvSpPr>
            <p:cNvPr id="32" name="object 32"/>
            <p:cNvSpPr/>
            <p:nvPr/>
          </p:nvSpPr>
          <p:spPr>
            <a:xfrm>
              <a:off x="5332893" y="4041093"/>
              <a:ext cx="0" cy="290195"/>
            </a:xfrm>
            <a:custGeom>
              <a:avLst/>
              <a:gdLst/>
              <a:ahLst/>
              <a:cxnLst/>
              <a:rect l="l" t="t" r="r" b="b"/>
              <a:pathLst>
                <a:path h="290195">
                  <a:moveTo>
                    <a:pt x="0" y="0"/>
                  </a:moveTo>
                  <a:lnTo>
                    <a:pt x="0" y="289873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5326799" y="4036518"/>
              <a:ext cx="12700" cy="300990"/>
            </a:xfrm>
            <a:custGeom>
              <a:avLst/>
              <a:gdLst/>
              <a:ahLst/>
              <a:cxnLst/>
              <a:rect l="l" t="t" r="r" b="b"/>
              <a:pathLst>
                <a:path w="12700" h="300989">
                  <a:moveTo>
                    <a:pt x="0" y="0"/>
                  </a:moveTo>
                  <a:lnTo>
                    <a:pt x="0" y="300558"/>
                  </a:lnTo>
                  <a:lnTo>
                    <a:pt x="12179" y="292925"/>
                  </a:lnTo>
                  <a:lnTo>
                    <a:pt x="12179" y="610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5386156" y="4071606"/>
              <a:ext cx="0" cy="229235"/>
            </a:xfrm>
            <a:custGeom>
              <a:avLst/>
              <a:gdLst/>
              <a:ahLst/>
              <a:cxnLst/>
              <a:rect l="l" t="t" r="r" b="b"/>
              <a:pathLst>
                <a:path h="229235">
                  <a:moveTo>
                    <a:pt x="0" y="0"/>
                  </a:moveTo>
                  <a:lnTo>
                    <a:pt x="0" y="228847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5380063" y="4070084"/>
              <a:ext cx="12700" cy="232410"/>
            </a:xfrm>
            <a:custGeom>
              <a:avLst/>
              <a:gdLst/>
              <a:ahLst/>
              <a:cxnLst/>
              <a:rect l="l" t="t" r="r" b="b"/>
              <a:pathLst>
                <a:path w="12700" h="232410">
                  <a:moveTo>
                    <a:pt x="12179" y="0"/>
                  </a:moveTo>
                  <a:lnTo>
                    <a:pt x="0" y="0"/>
                  </a:lnTo>
                  <a:lnTo>
                    <a:pt x="0" y="231901"/>
                  </a:lnTo>
                  <a:lnTo>
                    <a:pt x="12179" y="231901"/>
                  </a:lnTo>
                  <a:lnTo>
                    <a:pt x="1217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5335937" y="4335544"/>
              <a:ext cx="88265" cy="48895"/>
            </a:xfrm>
            <a:custGeom>
              <a:avLst/>
              <a:gdLst/>
              <a:ahLst/>
              <a:cxnLst/>
              <a:rect l="l" t="t" r="r" b="b"/>
              <a:pathLst>
                <a:path w="88264" h="48895">
                  <a:moveTo>
                    <a:pt x="0" y="0"/>
                  </a:moveTo>
                  <a:lnTo>
                    <a:pt x="88263" y="4882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5326799" y="4329444"/>
              <a:ext cx="103505" cy="62865"/>
            </a:xfrm>
            <a:custGeom>
              <a:avLst/>
              <a:gdLst/>
              <a:ahLst/>
              <a:cxnLst/>
              <a:rect l="l" t="t" r="r" b="b"/>
              <a:pathLst>
                <a:path w="103504" h="62864">
                  <a:moveTo>
                    <a:pt x="12179" y="0"/>
                  </a:moveTo>
                  <a:lnTo>
                    <a:pt x="0" y="7632"/>
                  </a:lnTo>
                  <a:lnTo>
                    <a:pt x="97396" y="62547"/>
                  </a:lnTo>
                  <a:lnTo>
                    <a:pt x="103492" y="51866"/>
                  </a:lnTo>
                  <a:lnTo>
                    <a:pt x="1217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5495725" y="4428609"/>
              <a:ext cx="88265" cy="48895"/>
            </a:xfrm>
            <a:custGeom>
              <a:avLst/>
              <a:gdLst/>
              <a:ahLst/>
              <a:cxnLst/>
              <a:rect l="l" t="t" r="r" b="b"/>
              <a:pathLst>
                <a:path w="88264" h="48895">
                  <a:moveTo>
                    <a:pt x="0" y="0"/>
                  </a:moveTo>
                  <a:lnTo>
                    <a:pt x="88263" y="4882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5491162" y="4420985"/>
              <a:ext cx="95885" cy="66040"/>
            </a:xfrm>
            <a:custGeom>
              <a:avLst/>
              <a:gdLst/>
              <a:ahLst/>
              <a:cxnLst/>
              <a:rect l="l" t="t" r="r" b="b"/>
              <a:pathLst>
                <a:path w="95885" h="66039">
                  <a:moveTo>
                    <a:pt x="6083" y="0"/>
                  </a:moveTo>
                  <a:lnTo>
                    <a:pt x="0" y="10680"/>
                  </a:lnTo>
                  <a:lnTo>
                    <a:pt x="95872" y="65595"/>
                  </a:lnTo>
                  <a:lnTo>
                    <a:pt x="95872" y="51866"/>
                  </a:lnTo>
                  <a:lnTo>
                    <a:pt x="6083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5588554" y="4335544"/>
              <a:ext cx="250190" cy="142240"/>
            </a:xfrm>
            <a:custGeom>
              <a:avLst/>
              <a:gdLst/>
              <a:ahLst/>
              <a:cxnLst/>
              <a:rect l="l" t="t" r="r" b="b"/>
              <a:pathLst>
                <a:path w="250189" h="142239">
                  <a:moveTo>
                    <a:pt x="0" y="141885"/>
                  </a:moveTo>
                  <a:lnTo>
                    <a:pt x="249573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5587034" y="4329444"/>
              <a:ext cx="260350" cy="157480"/>
            </a:xfrm>
            <a:custGeom>
              <a:avLst/>
              <a:gdLst/>
              <a:ahLst/>
              <a:cxnLst/>
              <a:rect l="l" t="t" r="r" b="b"/>
              <a:pathLst>
                <a:path w="260350" h="157479">
                  <a:moveTo>
                    <a:pt x="248043" y="0"/>
                  </a:moveTo>
                  <a:lnTo>
                    <a:pt x="0" y="143408"/>
                  </a:lnTo>
                  <a:lnTo>
                    <a:pt x="0" y="157137"/>
                  </a:lnTo>
                  <a:lnTo>
                    <a:pt x="260223" y="7632"/>
                  </a:lnTo>
                  <a:lnTo>
                    <a:pt x="248043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5590076" y="4305031"/>
              <a:ext cx="196850" cy="111760"/>
            </a:xfrm>
            <a:custGeom>
              <a:avLst/>
              <a:gdLst/>
              <a:ahLst/>
              <a:cxnLst/>
              <a:rect l="l" t="t" r="r" b="b"/>
              <a:pathLst>
                <a:path w="196850" h="111760">
                  <a:moveTo>
                    <a:pt x="0" y="111372"/>
                  </a:moveTo>
                  <a:lnTo>
                    <a:pt x="19631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5583986" y="4297402"/>
              <a:ext cx="207010" cy="127000"/>
            </a:xfrm>
            <a:custGeom>
              <a:avLst/>
              <a:gdLst/>
              <a:ahLst/>
              <a:cxnLst/>
              <a:rect l="l" t="t" r="r" b="b"/>
              <a:pathLst>
                <a:path w="207010" h="127000">
                  <a:moveTo>
                    <a:pt x="200875" y="0"/>
                  </a:moveTo>
                  <a:lnTo>
                    <a:pt x="0" y="115951"/>
                  </a:lnTo>
                  <a:lnTo>
                    <a:pt x="6083" y="126631"/>
                  </a:lnTo>
                  <a:lnTo>
                    <a:pt x="206959" y="10680"/>
                  </a:lnTo>
                  <a:lnTo>
                    <a:pt x="20087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5841171" y="4041093"/>
              <a:ext cx="0" cy="290195"/>
            </a:xfrm>
            <a:custGeom>
              <a:avLst/>
              <a:gdLst/>
              <a:ahLst/>
              <a:cxnLst/>
              <a:rect l="l" t="t" r="r" b="b"/>
              <a:pathLst>
                <a:path h="290195">
                  <a:moveTo>
                    <a:pt x="0" y="289873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5835078" y="4039566"/>
              <a:ext cx="12700" cy="297815"/>
            </a:xfrm>
            <a:custGeom>
              <a:avLst/>
              <a:gdLst/>
              <a:ahLst/>
              <a:cxnLst/>
              <a:rect l="l" t="t" r="r" b="b"/>
              <a:pathLst>
                <a:path w="12700" h="297814">
                  <a:moveTo>
                    <a:pt x="6096" y="0"/>
                  </a:moveTo>
                  <a:lnTo>
                    <a:pt x="0" y="3060"/>
                  </a:lnTo>
                  <a:lnTo>
                    <a:pt x="0" y="289877"/>
                  </a:lnTo>
                  <a:lnTo>
                    <a:pt x="12179" y="297510"/>
                  </a:lnTo>
                  <a:lnTo>
                    <a:pt x="12179" y="3060"/>
                  </a:lnTo>
                  <a:lnTo>
                    <a:pt x="609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5588554" y="3894631"/>
              <a:ext cx="250190" cy="142240"/>
            </a:xfrm>
            <a:custGeom>
              <a:avLst/>
              <a:gdLst/>
              <a:ahLst/>
              <a:cxnLst/>
              <a:rect l="l" t="t" r="r" b="b"/>
              <a:pathLst>
                <a:path w="250189" h="142239">
                  <a:moveTo>
                    <a:pt x="249573" y="141885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5587034" y="3885477"/>
              <a:ext cx="254635" cy="157480"/>
            </a:xfrm>
            <a:custGeom>
              <a:avLst/>
              <a:gdLst/>
              <a:ahLst/>
              <a:cxnLst/>
              <a:rect l="l" t="t" r="r" b="b"/>
              <a:pathLst>
                <a:path w="254635" h="157479">
                  <a:moveTo>
                    <a:pt x="0" y="0"/>
                  </a:moveTo>
                  <a:lnTo>
                    <a:pt x="0" y="13728"/>
                  </a:lnTo>
                  <a:lnTo>
                    <a:pt x="248043" y="157149"/>
                  </a:lnTo>
                  <a:lnTo>
                    <a:pt x="254139" y="154089"/>
                  </a:lnTo>
                  <a:lnTo>
                    <a:pt x="254139" y="1464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5335173" y="3893868"/>
              <a:ext cx="455772" cy="180788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5326799" y="3885477"/>
              <a:ext cx="260350" cy="157480"/>
            </a:xfrm>
            <a:custGeom>
              <a:avLst/>
              <a:gdLst/>
              <a:ahLst/>
              <a:cxnLst/>
              <a:rect l="l" t="t" r="r" b="b"/>
              <a:pathLst>
                <a:path w="260350" h="157479">
                  <a:moveTo>
                    <a:pt x="260235" y="0"/>
                  </a:moveTo>
                  <a:lnTo>
                    <a:pt x="0" y="151041"/>
                  </a:lnTo>
                  <a:lnTo>
                    <a:pt x="12179" y="157149"/>
                  </a:lnTo>
                  <a:lnTo>
                    <a:pt x="260235" y="13728"/>
                  </a:lnTo>
                  <a:lnTo>
                    <a:pt x="26023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5841174" y="3938881"/>
              <a:ext cx="165874" cy="103746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5428766" y="4321813"/>
              <a:ext cx="79375" cy="140970"/>
            </a:xfrm>
            <a:custGeom>
              <a:avLst/>
              <a:gdLst/>
              <a:ahLst/>
              <a:cxnLst/>
              <a:rect l="l" t="t" r="r" b="b"/>
              <a:pathLst>
                <a:path w="79375" h="140970">
                  <a:moveTo>
                    <a:pt x="79133" y="0"/>
                  </a:moveTo>
                  <a:lnTo>
                    <a:pt x="0" y="140359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5421160" y="4315715"/>
              <a:ext cx="94615" cy="151130"/>
            </a:xfrm>
            <a:custGeom>
              <a:avLst/>
              <a:gdLst/>
              <a:ahLst/>
              <a:cxnLst/>
              <a:rect l="l" t="t" r="r" b="b"/>
              <a:pathLst>
                <a:path w="94614" h="151129">
                  <a:moveTo>
                    <a:pt x="83692" y="0"/>
                  </a:moveTo>
                  <a:lnTo>
                    <a:pt x="0" y="144932"/>
                  </a:lnTo>
                  <a:lnTo>
                    <a:pt x="10642" y="151041"/>
                  </a:lnTo>
                  <a:lnTo>
                    <a:pt x="94348" y="6096"/>
                  </a:lnTo>
                  <a:lnTo>
                    <a:pt x="8369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3" name="object 53"/>
          <p:cNvSpPr/>
          <p:nvPr/>
        </p:nvSpPr>
        <p:spPr>
          <a:xfrm>
            <a:off x="6442272" y="3764957"/>
            <a:ext cx="190235" cy="19222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7242767" y="4095100"/>
            <a:ext cx="191443" cy="191330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 txBox="1"/>
          <p:nvPr/>
        </p:nvSpPr>
        <p:spPr>
          <a:xfrm>
            <a:off x="349396" y="792214"/>
            <a:ext cx="8521700" cy="5024755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177290" marR="1169670" algn="ctr">
              <a:lnSpc>
                <a:spcPct val="101899"/>
              </a:lnSpc>
              <a:spcBef>
                <a:spcPts val="55"/>
              </a:spcBef>
            </a:pPr>
            <a:r>
              <a:rPr sz="1800" dirty="0">
                <a:latin typeface="Times New Roman"/>
                <a:cs typeface="Times New Roman"/>
              </a:rPr>
              <a:t>A </a:t>
            </a:r>
            <a:r>
              <a:rPr sz="1800" spc="-5" dirty="0">
                <a:latin typeface="Times New Roman"/>
                <a:cs typeface="Times New Roman"/>
              </a:rPr>
              <a:t>Hammett equation is </a:t>
            </a:r>
            <a:r>
              <a:rPr sz="1800" dirty="0">
                <a:latin typeface="Times New Roman"/>
                <a:cs typeface="Times New Roman"/>
              </a:rPr>
              <a:t>a </a:t>
            </a:r>
            <a:r>
              <a:rPr sz="1800" spc="-5" dirty="0">
                <a:latin typeface="Times New Roman"/>
                <a:cs typeface="Times New Roman"/>
              </a:rPr>
              <a:t>linear free </a:t>
            </a:r>
            <a:r>
              <a:rPr sz="1800" spc="-10" dirty="0">
                <a:latin typeface="Times New Roman"/>
                <a:cs typeface="Times New Roman"/>
              </a:rPr>
              <a:t>energy </a:t>
            </a:r>
            <a:r>
              <a:rPr sz="1800" spc="-5" dirty="0">
                <a:latin typeface="Times New Roman"/>
                <a:cs typeface="Times New Roman"/>
              </a:rPr>
              <a:t>relationship that studies  the </a:t>
            </a:r>
            <a:r>
              <a:rPr sz="1800" spc="-10" dirty="0">
                <a:latin typeface="Times New Roman"/>
                <a:cs typeface="Times New Roman"/>
              </a:rPr>
              <a:t>effect </a:t>
            </a:r>
            <a:r>
              <a:rPr sz="1800" dirty="0">
                <a:latin typeface="Times New Roman"/>
                <a:cs typeface="Times New Roman"/>
              </a:rPr>
              <a:t>of </a:t>
            </a:r>
            <a:r>
              <a:rPr sz="1800" spc="-5" dirty="0">
                <a:latin typeface="Times New Roman"/>
                <a:cs typeface="Times New Roman"/>
              </a:rPr>
              <a:t>substituent changes </a:t>
            </a:r>
            <a:r>
              <a:rPr sz="1800" dirty="0">
                <a:latin typeface="Times New Roman"/>
                <a:cs typeface="Times New Roman"/>
              </a:rPr>
              <a:t>on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reactions</a:t>
            </a: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1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1800" spc="-5" dirty="0">
                <a:latin typeface="Times New Roman"/>
                <a:cs typeface="Times New Roman"/>
              </a:rPr>
              <a:t>log (k</a:t>
            </a:r>
            <a:r>
              <a:rPr sz="1800" spc="-7" baseline="-20833" dirty="0">
                <a:latin typeface="Times New Roman"/>
                <a:cs typeface="Times New Roman"/>
              </a:rPr>
              <a:t>i</a:t>
            </a:r>
            <a:r>
              <a:rPr sz="1800" spc="-5" dirty="0">
                <a:latin typeface="Times New Roman"/>
                <a:cs typeface="Times New Roman"/>
              </a:rPr>
              <a:t>/k</a:t>
            </a:r>
            <a:r>
              <a:rPr sz="1800" spc="-7" baseline="-20833" dirty="0">
                <a:latin typeface="Times New Roman"/>
                <a:cs typeface="Times New Roman"/>
              </a:rPr>
              <a:t>o</a:t>
            </a:r>
            <a:r>
              <a:rPr sz="1800" spc="-5" dirty="0">
                <a:latin typeface="Times New Roman"/>
                <a:cs typeface="Times New Roman"/>
              </a:rPr>
              <a:t>) </a:t>
            </a:r>
            <a:r>
              <a:rPr sz="1800" dirty="0">
                <a:latin typeface="Times New Roman"/>
                <a:cs typeface="Times New Roman"/>
              </a:rPr>
              <a:t>= </a:t>
            </a:r>
            <a:r>
              <a:rPr sz="1800" dirty="0">
                <a:latin typeface="Symbol"/>
                <a:cs typeface="Symbol"/>
              </a:rPr>
              <a:t></a:t>
            </a:r>
            <a:r>
              <a:rPr sz="1800" dirty="0">
                <a:latin typeface="Times New Roman"/>
                <a:cs typeface="Times New Roman"/>
              </a:rPr>
              <a:t> •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Symbol"/>
                <a:cs typeface="Symbol"/>
              </a:rPr>
              <a:t></a:t>
            </a:r>
            <a:endParaRPr sz="1800">
              <a:latin typeface="Symbol"/>
              <a:cs typeface="Symbo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550">
              <a:latin typeface="Symbol"/>
              <a:cs typeface="Symbol"/>
            </a:endParaRPr>
          </a:p>
          <a:p>
            <a:pPr algn="ctr">
              <a:lnSpc>
                <a:spcPct val="100000"/>
              </a:lnSpc>
            </a:pPr>
            <a:r>
              <a:rPr sz="1800" dirty="0">
                <a:latin typeface="Times New Roman"/>
                <a:cs typeface="Times New Roman"/>
              </a:rPr>
              <a:t>In </a:t>
            </a:r>
            <a:r>
              <a:rPr sz="1800" spc="-5" dirty="0">
                <a:latin typeface="Times New Roman"/>
                <a:cs typeface="Times New Roman"/>
              </a:rPr>
              <a:t>any linear free </a:t>
            </a:r>
            <a:r>
              <a:rPr sz="1800" spc="-10" dirty="0">
                <a:latin typeface="Times New Roman"/>
                <a:cs typeface="Times New Roman"/>
              </a:rPr>
              <a:t>energy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relationship,</a:t>
            </a:r>
            <a:endParaRPr sz="18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40"/>
              </a:spcBef>
            </a:pPr>
            <a:r>
              <a:rPr sz="1800" dirty="0">
                <a:latin typeface="Times New Roman"/>
                <a:cs typeface="Times New Roman"/>
              </a:rPr>
              <a:t>one of </a:t>
            </a:r>
            <a:r>
              <a:rPr sz="1800" spc="-5" dirty="0">
                <a:latin typeface="Times New Roman"/>
                <a:cs typeface="Times New Roman"/>
              </a:rPr>
              <a:t>the </a:t>
            </a:r>
            <a:r>
              <a:rPr sz="1800" spc="-20" dirty="0">
                <a:latin typeface="Times New Roman"/>
                <a:cs typeface="Times New Roman"/>
              </a:rPr>
              <a:t>first </a:t>
            </a:r>
            <a:r>
              <a:rPr sz="1800" spc="-5" dirty="0">
                <a:latin typeface="Times New Roman"/>
                <a:cs typeface="Times New Roman"/>
              </a:rPr>
              <a:t>steps that need to </a:t>
            </a:r>
            <a:r>
              <a:rPr sz="1800" dirty="0">
                <a:latin typeface="Times New Roman"/>
                <a:cs typeface="Times New Roman"/>
              </a:rPr>
              <a:t>be </a:t>
            </a:r>
            <a:r>
              <a:rPr sz="1800" spc="-5" dirty="0">
                <a:latin typeface="Times New Roman"/>
                <a:cs typeface="Times New Roman"/>
              </a:rPr>
              <a:t>taken is to </a:t>
            </a:r>
            <a:r>
              <a:rPr sz="1800" spc="-20" dirty="0">
                <a:latin typeface="Times New Roman"/>
                <a:cs typeface="Times New Roman"/>
              </a:rPr>
              <a:t>define </a:t>
            </a:r>
            <a:r>
              <a:rPr sz="1800" i="1" dirty="0">
                <a:solidFill>
                  <a:srgbClr val="FF0000"/>
                </a:solidFill>
                <a:latin typeface="Times New Roman"/>
                <a:cs typeface="Times New Roman"/>
              </a:rPr>
              <a:t>what </a:t>
            </a:r>
            <a:r>
              <a:rPr sz="1800" i="1" spc="-5" dirty="0">
                <a:solidFill>
                  <a:srgbClr val="FF0000"/>
                </a:solidFill>
                <a:latin typeface="Times New Roman"/>
                <a:cs typeface="Times New Roman"/>
              </a:rPr>
              <a:t>is the </a:t>
            </a:r>
            <a:r>
              <a:rPr sz="1800" i="1" spc="-20" dirty="0">
                <a:solidFill>
                  <a:srgbClr val="FF0000"/>
                </a:solidFill>
                <a:latin typeface="Times New Roman"/>
                <a:cs typeface="Times New Roman"/>
              </a:rPr>
              <a:t>reference</a:t>
            </a:r>
            <a:r>
              <a:rPr sz="1800" i="1" spc="8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i="1" spc="-15" dirty="0">
                <a:solidFill>
                  <a:srgbClr val="FF0000"/>
                </a:solidFill>
                <a:latin typeface="Times New Roman"/>
                <a:cs typeface="Times New Roman"/>
              </a:rPr>
              <a:t>reaction</a:t>
            </a: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9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1800" spc="-5" dirty="0">
                <a:latin typeface="Times New Roman"/>
                <a:cs typeface="Times New Roman"/>
              </a:rPr>
              <a:t>Hammett chose the dissociation constant </a:t>
            </a:r>
            <a:r>
              <a:rPr sz="1800" dirty="0">
                <a:latin typeface="Times New Roman"/>
                <a:cs typeface="Times New Roman"/>
              </a:rPr>
              <a:t>for </a:t>
            </a:r>
            <a:r>
              <a:rPr sz="1800" spc="-5" dirty="0">
                <a:latin typeface="Times New Roman"/>
                <a:cs typeface="Times New Roman"/>
              </a:rPr>
              <a:t>substituted benzoic acid as the model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reaction</a:t>
            </a: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100">
              <a:latin typeface="Times New Roman"/>
              <a:cs typeface="Times New Roman"/>
            </a:endParaRPr>
          </a:p>
          <a:p>
            <a:pPr marR="40005" algn="ctr">
              <a:lnSpc>
                <a:spcPct val="100000"/>
              </a:lnSpc>
              <a:tabLst>
                <a:tab pos="3261360" algn="l"/>
              </a:tabLst>
            </a:pPr>
            <a:r>
              <a:rPr sz="1600" spc="5" dirty="0">
                <a:latin typeface="Arial"/>
                <a:cs typeface="Arial"/>
              </a:rPr>
              <a:t>CO</a:t>
            </a:r>
            <a:r>
              <a:rPr sz="1800" spc="7" baseline="-16203" dirty="0">
                <a:latin typeface="Arial"/>
                <a:cs typeface="Arial"/>
              </a:rPr>
              <a:t>2</a:t>
            </a:r>
            <a:r>
              <a:rPr sz="1600" spc="5" dirty="0">
                <a:latin typeface="Arial"/>
                <a:cs typeface="Arial"/>
              </a:rPr>
              <a:t>H	</a:t>
            </a:r>
            <a:r>
              <a:rPr sz="2400" spc="-7" baseline="1736" dirty="0">
                <a:latin typeface="Arial"/>
                <a:cs typeface="Arial"/>
              </a:rPr>
              <a:t>CO</a:t>
            </a:r>
            <a:r>
              <a:rPr sz="1800" spc="-7" baseline="-16203" dirty="0">
                <a:latin typeface="Arial"/>
                <a:cs typeface="Arial"/>
              </a:rPr>
              <a:t>2</a:t>
            </a:r>
            <a:endParaRPr sz="1800" baseline="-16203">
              <a:latin typeface="Arial"/>
              <a:cs typeface="Arial"/>
            </a:endParaRPr>
          </a:p>
          <a:p>
            <a:pPr marL="1522730" algn="ctr">
              <a:lnSpc>
                <a:spcPct val="100000"/>
              </a:lnSpc>
              <a:spcBef>
                <a:spcPts val="409"/>
              </a:spcBef>
              <a:tabLst>
                <a:tab pos="4809490" algn="l"/>
              </a:tabLst>
            </a:pPr>
            <a:r>
              <a:rPr sz="1600" spc="5" dirty="0">
                <a:latin typeface="Arial"/>
                <a:cs typeface="Arial"/>
              </a:rPr>
              <a:t>H</a:t>
            </a:r>
            <a:r>
              <a:rPr sz="1800" spc="7" baseline="-18518" dirty="0">
                <a:latin typeface="Arial"/>
                <a:cs typeface="Arial"/>
              </a:rPr>
              <a:t>2</a:t>
            </a:r>
            <a:r>
              <a:rPr sz="1600" spc="5" dirty="0">
                <a:latin typeface="Arial"/>
                <a:cs typeface="Arial"/>
              </a:rPr>
              <a:t>O	</a:t>
            </a:r>
            <a:r>
              <a:rPr sz="1600" spc="-5" dirty="0">
                <a:latin typeface="Arial"/>
                <a:cs typeface="Arial"/>
              </a:rPr>
              <a:t>H</a:t>
            </a:r>
            <a:r>
              <a:rPr sz="1800" spc="-7" baseline="-16203" dirty="0">
                <a:latin typeface="Arial"/>
                <a:cs typeface="Arial"/>
              </a:rPr>
              <a:t>3</a:t>
            </a:r>
            <a:r>
              <a:rPr sz="1600" spc="-5" dirty="0">
                <a:latin typeface="Arial"/>
                <a:cs typeface="Arial"/>
              </a:rPr>
              <a:t>O</a:t>
            </a:r>
            <a:endParaRPr sz="1600">
              <a:latin typeface="Arial"/>
              <a:cs typeface="Arial"/>
            </a:endParaRPr>
          </a:p>
          <a:p>
            <a:pPr marL="1682750">
              <a:lnSpc>
                <a:spcPct val="100000"/>
              </a:lnSpc>
              <a:spcBef>
                <a:spcPts val="1065"/>
              </a:spcBef>
              <a:tabLst>
                <a:tab pos="4946650" algn="l"/>
              </a:tabLst>
            </a:pPr>
            <a:r>
              <a:rPr sz="1600" spc="5" dirty="0">
                <a:latin typeface="Arial"/>
                <a:cs typeface="Arial"/>
              </a:rPr>
              <a:t>X	</a:t>
            </a:r>
            <a:r>
              <a:rPr sz="1600" dirty="0">
                <a:latin typeface="Arial"/>
                <a:cs typeface="Arial"/>
              </a:rPr>
              <a:t>X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000">
              <a:latin typeface="Arial"/>
              <a:cs typeface="Arial"/>
            </a:endParaRPr>
          </a:p>
          <a:p>
            <a:pPr marL="50800" marR="43180" algn="ctr">
              <a:lnSpc>
                <a:spcPct val="99500"/>
              </a:lnSpc>
            </a:pPr>
            <a:r>
              <a:rPr sz="1800" dirty="0">
                <a:latin typeface="Times New Roman"/>
                <a:cs typeface="Times New Roman"/>
              </a:rPr>
              <a:t>How </a:t>
            </a:r>
            <a:r>
              <a:rPr sz="1800" spc="-5" dirty="0">
                <a:latin typeface="Times New Roman"/>
                <a:cs typeface="Times New Roman"/>
              </a:rPr>
              <a:t>is the equilibrium </a:t>
            </a:r>
            <a:r>
              <a:rPr sz="1800" dirty="0">
                <a:latin typeface="Times New Roman"/>
                <a:cs typeface="Times New Roman"/>
              </a:rPr>
              <a:t>for </a:t>
            </a:r>
            <a:r>
              <a:rPr sz="1800" spc="-5" dirty="0">
                <a:latin typeface="Times New Roman"/>
                <a:cs typeface="Times New Roman"/>
              </a:rPr>
              <a:t>this reaction </a:t>
            </a:r>
            <a:r>
              <a:rPr sz="1800" spc="-10" dirty="0">
                <a:latin typeface="Times New Roman"/>
                <a:cs typeface="Times New Roman"/>
              </a:rPr>
              <a:t>affected </a:t>
            </a:r>
            <a:r>
              <a:rPr sz="1800" dirty="0">
                <a:latin typeface="Times New Roman"/>
                <a:cs typeface="Times New Roman"/>
              </a:rPr>
              <a:t>by a </a:t>
            </a:r>
            <a:r>
              <a:rPr sz="1800" spc="-5" dirty="0">
                <a:latin typeface="Times New Roman"/>
                <a:cs typeface="Times New Roman"/>
              </a:rPr>
              <a:t>substituent </a:t>
            </a:r>
            <a:r>
              <a:rPr sz="1800" dirty="0">
                <a:latin typeface="Times New Roman"/>
                <a:cs typeface="Times New Roman"/>
              </a:rPr>
              <a:t>x </a:t>
            </a:r>
            <a:r>
              <a:rPr sz="1800" spc="-5" dirty="0">
                <a:latin typeface="Times New Roman"/>
                <a:cs typeface="Times New Roman"/>
              </a:rPr>
              <a:t>either meta </a:t>
            </a:r>
            <a:r>
              <a:rPr sz="1800" dirty="0">
                <a:latin typeface="Times New Roman"/>
                <a:cs typeface="Times New Roman"/>
              </a:rPr>
              <a:t>or </a:t>
            </a:r>
            <a:r>
              <a:rPr sz="1800" spc="-5" dirty="0">
                <a:latin typeface="Times New Roman"/>
                <a:cs typeface="Times New Roman"/>
              </a:rPr>
              <a:t>para to the  acid </a:t>
            </a:r>
            <a:r>
              <a:rPr sz="1800" dirty="0">
                <a:latin typeface="Times New Roman"/>
                <a:cs typeface="Times New Roman"/>
              </a:rPr>
              <a:t>group (do not </a:t>
            </a:r>
            <a:r>
              <a:rPr sz="1800" spc="-5" dirty="0">
                <a:latin typeface="Times New Roman"/>
                <a:cs typeface="Times New Roman"/>
              </a:rPr>
              <a:t>consider ortho </a:t>
            </a:r>
            <a:r>
              <a:rPr sz="1800" dirty="0">
                <a:latin typeface="Times New Roman"/>
                <a:cs typeface="Times New Roman"/>
              </a:rPr>
              <a:t>due </a:t>
            </a:r>
            <a:r>
              <a:rPr sz="1800" spc="-5" dirty="0">
                <a:latin typeface="Times New Roman"/>
                <a:cs typeface="Times New Roman"/>
              </a:rPr>
              <a:t>to steric </a:t>
            </a:r>
            <a:r>
              <a:rPr sz="1800" spc="-10" dirty="0">
                <a:latin typeface="Times New Roman"/>
                <a:cs typeface="Times New Roman"/>
              </a:rPr>
              <a:t>effects </a:t>
            </a:r>
            <a:r>
              <a:rPr sz="1800" spc="-5" dirty="0">
                <a:latin typeface="Times New Roman"/>
                <a:cs typeface="Times New Roman"/>
              </a:rPr>
              <a:t>where the acid might </a:t>
            </a:r>
            <a:r>
              <a:rPr sz="1800" dirty="0">
                <a:latin typeface="Times New Roman"/>
                <a:cs typeface="Times New Roman"/>
              </a:rPr>
              <a:t>go out of  </a:t>
            </a:r>
            <a:r>
              <a:rPr sz="1800" spc="-5" dirty="0">
                <a:latin typeface="Times New Roman"/>
                <a:cs typeface="Times New Roman"/>
              </a:rPr>
              <a:t>planarity with the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ring)?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2130231" y="6070051"/>
            <a:ext cx="4959350" cy="579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Times New Roman"/>
                <a:cs typeface="Times New Roman"/>
              </a:rPr>
              <a:t>Hammett originally studied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equilibrium,</a:t>
            </a:r>
            <a:endParaRPr sz="18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40"/>
              </a:spcBef>
            </a:pPr>
            <a:r>
              <a:rPr sz="1800" dirty="0">
                <a:latin typeface="Times New Roman"/>
                <a:cs typeface="Times New Roman"/>
              </a:rPr>
              <a:t>but </a:t>
            </a:r>
            <a:r>
              <a:rPr sz="1800" spc="-5" dirty="0">
                <a:latin typeface="Times New Roman"/>
                <a:cs typeface="Times New Roman"/>
              </a:rPr>
              <a:t>relationship can also </a:t>
            </a:r>
            <a:r>
              <a:rPr sz="1800" dirty="0">
                <a:latin typeface="Times New Roman"/>
                <a:cs typeface="Times New Roman"/>
              </a:rPr>
              <a:t>be </a:t>
            </a:r>
            <a:r>
              <a:rPr sz="1800" spc="-5" dirty="0">
                <a:latin typeface="Times New Roman"/>
                <a:cs typeface="Times New Roman"/>
              </a:rPr>
              <a:t>applied to rate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differences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89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Hammett</a:t>
            </a:r>
            <a:r>
              <a:rPr spc="-60" dirty="0"/>
              <a:t> </a:t>
            </a:r>
            <a:r>
              <a:rPr spc="-5" dirty="0"/>
              <a:t>Equation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07023" y="792214"/>
            <a:ext cx="8405495" cy="3203575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673100" marR="664845" algn="ctr">
              <a:lnSpc>
                <a:spcPct val="101899"/>
              </a:lnSpc>
              <a:spcBef>
                <a:spcPts val="55"/>
              </a:spcBef>
            </a:pPr>
            <a:r>
              <a:rPr sz="1800" spc="-5" dirty="0">
                <a:latin typeface="Times New Roman"/>
                <a:cs typeface="Times New Roman"/>
              </a:rPr>
              <a:t>The Hammett equation thus asks what </a:t>
            </a:r>
            <a:r>
              <a:rPr sz="1800" spc="-15" dirty="0">
                <a:latin typeface="Times New Roman"/>
                <a:cs typeface="Times New Roman"/>
              </a:rPr>
              <a:t>influence </a:t>
            </a:r>
            <a:r>
              <a:rPr sz="1800" spc="-5" dirty="0">
                <a:latin typeface="Times New Roman"/>
                <a:cs typeface="Times New Roman"/>
              </a:rPr>
              <a:t>does the electronic </a:t>
            </a:r>
            <a:r>
              <a:rPr sz="1800" spc="-15" dirty="0">
                <a:latin typeface="Times New Roman"/>
                <a:cs typeface="Times New Roman"/>
              </a:rPr>
              <a:t>influence  </a:t>
            </a:r>
            <a:r>
              <a:rPr sz="1800" dirty="0">
                <a:latin typeface="Times New Roman"/>
                <a:cs typeface="Times New Roman"/>
              </a:rPr>
              <a:t>of </a:t>
            </a:r>
            <a:r>
              <a:rPr sz="1800" spc="-5" dirty="0">
                <a:latin typeface="Times New Roman"/>
                <a:cs typeface="Times New Roman"/>
              </a:rPr>
              <a:t>substituent </a:t>
            </a:r>
            <a:r>
              <a:rPr sz="1800" dirty="0">
                <a:latin typeface="Times New Roman"/>
                <a:cs typeface="Times New Roman"/>
              </a:rPr>
              <a:t>x </a:t>
            </a:r>
            <a:r>
              <a:rPr sz="1800" spc="-5" dirty="0">
                <a:latin typeface="Times New Roman"/>
                <a:cs typeface="Times New Roman"/>
              </a:rPr>
              <a:t>have </a:t>
            </a:r>
            <a:r>
              <a:rPr sz="1800" dirty="0">
                <a:latin typeface="Times New Roman"/>
                <a:cs typeface="Times New Roman"/>
              </a:rPr>
              <a:t>on </a:t>
            </a:r>
            <a:r>
              <a:rPr sz="1800" spc="-5" dirty="0">
                <a:latin typeface="Times New Roman"/>
                <a:cs typeface="Times New Roman"/>
              </a:rPr>
              <a:t>the acid dissociation </a:t>
            </a:r>
            <a:r>
              <a:rPr sz="1800" dirty="0">
                <a:latin typeface="Times New Roman"/>
                <a:cs typeface="Times New Roman"/>
              </a:rPr>
              <a:t>of </a:t>
            </a:r>
            <a:r>
              <a:rPr sz="1800" spc="-5" dirty="0">
                <a:latin typeface="Times New Roman"/>
                <a:cs typeface="Times New Roman"/>
              </a:rPr>
              <a:t>benzoic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acid</a:t>
            </a: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250">
              <a:latin typeface="Times New Roman"/>
              <a:cs typeface="Times New Roman"/>
            </a:endParaRPr>
          </a:p>
          <a:p>
            <a:pPr marL="38100" marR="30480" algn="ctr">
              <a:lnSpc>
                <a:spcPct val="101899"/>
              </a:lnSpc>
            </a:pPr>
            <a:r>
              <a:rPr sz="1800" dirty="0">
                <a:latin typeface="Times New Roman"/>
                <a:cs typeface="Times New Roman"/>
              </a:rPr>
              <a:t>In </a:t>
            </a:r>
            <a:r>
              <a:rPr sz="1800" spc="-5" dirty="0">
                <a:latin typeface="Times New Roman"/>
                <a:cs typeface="Times New Roman"/>
              </a:rPr>
              <a:t>addition to describing what is the reference reaction </a:t>
            </a:r>
            <a:r>
              <a:rPr sz="1800" dirty="0">
                <a:latin typeface="Times New Roman"/>
                <a:cs typeface="Times New Roman"/>
              </a:rPr>
              <a:t>for a </a:t>
            </a:r>
            <a:r>
              <a:rPr sz="1800" spc="-5" dirty="0">
                <a:latin typeface="Times New Roman"/>
                <a:cs typeface="Times New Roman"/>
              </a:rPr>
              <a:t>linear free </a:t>
            </a:r>
            <a:r>
              <a:rPr sz="1800" spc="-10" dirty="0">
                <a:latin typeface="Times New Roman"/>
                <a:cs typeface="Times New Roman"/>
              </a:rPr>
              <a:t>energy </a:t>
            </a:r>
            <a:r>
              <a:rPr sz="1800" spc="-5" dirty="0">
                <a:latin typeface="Times New Roman"/>
                <a:cs typeface="Times New Roman"/>
              </a:rPr>
              <a:t>relationship,  also need to decide </a:t>
            </a:r>
            <a:r>
              <a:rPr sz="1800" dirty="0">
                <a:latin typeface="Times New Roman"/>
                <a:cs typeface="Times New Roman"/>
              </a:rPr>
              <a:t>on </a:t>
            </a:r>
            <a:r>
              <a:rPr sz="1800" spc="-5" dirty="0">
                <a:latin typeface="Times New Roman"/>
                <a:cs typeface="Times New Roman"/>
              </a:rPr>
              <a:t>which </a:t>
            </a:r>
            <a:r>
              <a:rPr sz="1800" dirty="0">
                <a:latin typeface="Times New Roman"/>
                <a:cs typeface="Times New Roman"/>
              </a:rPr>
              <a:t>x </a:t>
            </a:r>
            <a:r>
              <a:rPr sz="1800" spc="-5" dirty="0">
                <a:latin typeface="Times New Roman"/>
                <a:cs typeface="Times New Roman"/>
              </a:rPr>
              <a:t>is the reference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substituent</a:t>
            </a: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250">
              <a:latin typeface="Times New Roman"/>
              <a:cs typeface="Times New Roman"/>
            </a:endParaRPr>
          </a:p>
          <a:p>
            <a:pPr marL="1057275" marR="1049655" algn="ctr">
              <a:lnSpc>
                <a:spcPct val="101899"/>
              </a:lnSpc>
            </a:pPr>
            <a:r>
              <a:rPr sz="1800" spc="-5" dirty="0">
                <a:latin typeface="Times New Roman"/>
                <a:cs typeface="Times New Roman"/>
              </a:rPr>
              <a:t>Hammett decided that </a:t>
            </a:r>
            <a:r>
              <a:rPr sz="1800" dirty="0">
                <a:latin typeface="Times New Roman"/>
                <a:cs typeface="Times New Roman"/>
              </a:rPr>
              <a:t>a </a:t>
            </a:r>
            <a:r>
              <a:rPr sz="1800" spc="-5" dirty="0">
                <a:latin typeface="Times New Roman"/>
                <a:cs typeface="Times New Roman"/>
              </a:rPr>
              <a:t>hydrogen would </a:t>
            </a:r>
            <a:r>
              <a:rPr sz="1800" dirty="0">
                <a:latin typeface="Times New Roman"/>
                <a:cs typeface="Times New Roman"/>
              </a:rPr>
              <a:t>be </a:t>
            </a:r>
            <a:r>
              <a:rPr sz="1800" spc="-5" dirty="0">
                <a:latin typeface="Times New Roman"/>
                <a:cs typeface="Times New Roman"/>
              </a:rPr>
              <a:t>the reference substituent  and </a:t>
            </a:r>
            <a:r>
              <a:rPr sz="1800" dirty="0">
                <a:latin typeface="Times New Roman"/>
                <a:cs typeface="Times New Roman"/>
              </a:rPr>
              <a:t>he </a:t>
            </a:r>
            <a:r>
              <a:rPr sz="1800" spc="-20" dirty="0">
                <a:latin typeface="Times New Roman"/>
                <a:cs typeface="Times New Roman"/>
              </a:rPr>
              <a:t>defined </a:t>
            </a:r>
            <a:r>
              <a:rPr sz="1800" spc="-5" dirty="0">
                <a:latin typeface="Times New Roman"/>
                <a:cs typeface="Times New Roman"/>
              </a:rPr>
              <a:t>when </a:t>
            </a:r>
            <a:r>
              <a:rPr sz="1800" dirty="0">
                <a:latin typeface="Times New Roman"/>
                <a:cs typeface="Times New Roman"/>
              </a:rPr>
              <a:t>X = H </a:t>
            </a:r>
            <a:r>
              <a:rPr sz="1800" spc="-5" dirty="0">
                <a:latin typeface="Times New Roman"/>
                <a:cs typeface="Times New Roman"/>
              </a:rPr>
              <a:t>then </a:t>
            </a:r>
            <a:r>
              <a:rPr sz="1800" dirty="0">
                <a:latin typeface="Symbol"/>
                <a:cs typeface="Symbol"/>
              </a:rPr>
              <a:t></a:t>
            </a:r>
            <a:r>
              <a:rPr sz="1800" baseline="-20833" dirty="0">
                <a:latin typeface="Times New Roman"/>
                <a:cs typeface="Times New Roman"/>
              </a:rPr>
              <a:t>H </a:t>
            </a:r>
            <a:r>
              <a:rPr sz="1800" dirty="0">
                <a:latin typeface="Times New Roman"/>
                <a:cs typeface="Times New Roman"/>
              </a:rPr>
              <a:t>=</a:t>
            </a:r>
            <a:r>
              <a:rPr sz="1800" spc="-1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0</a:t>
            </a: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50">
              <a:latin typeface="Times New Roman"/>
              <a:cs typeface="Times New Roman"/>
            </a:endParaRPr>
          </a:p>
          <a:p>
            <a:pPr marL="775335" marR="767715" algn="ctr">
              <a:lnSpc>
                <a:spcPct val="101899"/>
              </a:lnSpc>
            </a:pPr>
            <a:r>
              <a:rPr sz="1800" spc="-5" dirty="0">
                <a:latin typeface="Times New Roman"/>
                <a:cs typeface="Times New Roman"/>
              </a:rPr>
              <a:t>The </a:t>
            </a:r>
            <a:r>
              <a:rPr sz="1800" dirty="0">
                <a:latin typeface="Symbol"/>
                <a:cs typeface="Symbol"/>
              </a:rPr>
              <a:t>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value </a:t>
            </a:r>
            <a:r>
              <a:rPr sz="1800" dirty="0">
                <a:latin typeface="Times New Roman"/>
                <a:cs typeface="Times New Roman"/>
              </a:rPr>
              <a:t>for </a:t>
            </a:r>
            <a:r>
              <a:rPr sz="1800" spc="-5" dirty="0">
                <a:latin typeface="Times New Roman"/>
                <a:cs typeface="Times New Roman"/>
              </a:rPr>
              <a:t>other substituents is thus determined </a:t>
            </a:r>
            <a:r>
              <a:rPr sz="1800" dirty="0">
                <a:latin typeface="Times New Roman"/>
                <a:cs typeface="Times New Roman"/>
              </a:rPr>
              <a:t>by </a:t>
            </a:r>
            <a:r>
              <a:rPr sz="1800" spc="-5" dirty="0">
                <a:latin typeface="Times New Roman"/>
                <a:cs typeface="Times New Roman"/>
              </a:rPr>
              <a:t>measuring the rate  </a:t>
            </a:r>
            <a:r>
              <a:rPr sz="1800" dirty="0">
                <a:latin typeface="Times New Roman"/>
                <a:cs typeface="Times New Roman"/>
              </a:rPr>
              <a:t>of </a:t>
            </a:r>
            <a:r>
              <a:rPr sz="1800" spc="-5" dirty="0">
                <a:latin typeface="Times New Roman"/>
                <a:cs typeface="Times New Roman"/>
              </a:rPr>
              <a:t>benzoic acid dissociation with that substituent relative to when </a:t>
            </a:r>
            <a:r>
              <a:rPr sz="1800" dirty="0">
                <a:latin typeface="Times New Roman"/>
                <a:cs typeface="Times New Roman"/>
              </a:rPr>
              <a:t>X =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891518" y="4373614"/>
            <a:ext cx="143764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Symbol"/>
                <a:cs typeface="Symbol"/>
              </a:rPr>
              <a:t></a:t>
            </a:r>
            <a:r>
              <a:rPr sz="1800" dirty="0">
                <a:latin typeface="Times New Roman"/>
                <a:cs typeface="Times New Roman"/>
              </a:rPr>
              <a:t> = </a:t>
            </a:r>
            <a:r>
              <a:rPr sz="1800" spc="-5" dirty="0">
                <a:latin typeface="Times New Roman"/>
                <a:cs typeface="Times New Roman"/>
              </a:rPr>
              <a:t>log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(k</a:t>
            </a:r>
            <a:r>
              <a:rPr sz="1800" spc="-7" baseline="-20833" dirty="0">
                <a:latin typeface="Times New Roman"/>
                <a:cs typeface="Times New Roman"/>
              </a:rPr>
              <a:t>x</a:t>
            </a:r>
            <a:r>
              <a:rPr sz="1800" spc="-5" dirty="0">
                <a:latin typeface="Times New Roman"/>
                <a:cs typeface="Times New Roman"/>
              </a:rPr>
              <a:t>/k</a:t>
            </a:r>
            <a:r>
              <a:rPr sz="1800" spc="-7" baseline="-20833" dirty="0">
                <a:latin typeface="Times New Roman"/>
                <a:cs typeface="Times New Roman"/>
              </a:rPr>
              <a:t>H</a:t>
            </a:r>
            <a:r>
              <a:rPr sz="1800" spc="-5" dirty="0">
                <a:latin typeface="Times New Roman"/>
                <a:cs typeface="Times New Roman"/>
              </a:rPr>
              <a:t>)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765300" y="4373614"/>
            <a:ext cx="2969895" cy="579120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462915" marR="5080" indent="-450850">
              <a:lnSpc>
                <a:spcPct val="101899"/>
              </a:lnSpc>
              <a:spcBef>
                <a:spcPts val="55"/>
              </a:spcBef>
            </a:pPr>
            <a:r>
              <a:rPr sz="1800" spc="-5" dirty="0">
                <a:latin typeface="Times New Roman"/>
                <a:cs typeface="Times New Roman"/>
              </a:rPr>
              <a:t>(remember that </a:t>
            </a:r>
            <a:r>
              <a:rPr sz="1800" dirty="0">
                <a:latin typeface="Symbol"/>
                <a:cs typeface="Symbol"/>
              </a:rPr>
              <a:t>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is </a:t>
            </a:r>
            <a:r>
              <a:rPr sz="1800" spc="-20" dirty="0">
                <a:latin typeface="Times New Roman"/>
                <a:cs typeface="Times New Roman"/>
              </a:rPr>
              <a:t>defined </a:t>
            </a:r>
            <a:r>
              <a:rPr sz="1800" spc="-5" dirty="0">
                <a:latin typeface="Times New Roman"/>
                <a:cs typeface="Times New Roman"/>
              </a:rPr>
              <a:t>as </a:t>
            </a:r>
            <a:r>
              <a:rPr sz="1800" dirty="0">
                <a:latin typeface="Times New Roman"/>
                <a:cs typeface="Times New Roman"/>
              </a:rPr>
              <a:t>1  for </a:t>
            </a:r>
            <a:r>
              <a:rPr sz="1800" spc="-5" dirty="0">
                <a:latin typeface="Times New Roman"/>
                <a:cs typeface="Times New Roman"/>
              </a:rPr>
              <a:t>reference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reaction)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59802" y="5236059"/>
            <a:ext cx="6900545" cy="579120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434975" marR="5080" indent="-422909">
              <a:lnSpc>
                <a:spcPct val="101899"/>
              </a:lnSpc>
              <a:spcBef>
                <a:spcPts val="55"/>
              </a:spcBef>
            </a:pPr>
            <a:r>
              <a:rPr sz="1800" dirty="0">
                <a:latin typeface="Symbol"/>
                <a:cs typeface="Symbol"/>
              </a:rPr>
              <a:t></a:t>
            </a:r>
            <a:r>
              <a:rPr sz="1800" dirty="0">
                <a:latin typeface="Times New Roman"/>
                <a:cs typeface="Times New Roman"/>
              </a:rPr>
              <a:t> &gt; 0, </a:t>
            </a:r>
            <a:r>
              <a:rPr sz="1800" spc="-5" dirty="0">
                <a:latin typeface="Times New Roman"/>
                <a:cs typeface="Times New Roman"/>
              </a:rPr>
              <a:t>whenever substituents are more electron withdrawing than hydrogen  (because with EWG the rate </a:t>
            </a:r>
            <a:r>
              <a:rPr sz="1800" dirty="0">
                <a:latin typeface="Times New Roman"/>
                <a:cs typeface="Times New Roman"/>
              </a:rPr>
              <a:t>of </a:t>
            </a:r>
            <a:r>
              <a:rPr sz="1800" spc="-5" dirty="0">
                <a:latin typeface="Times New Roman"/>
                <a:cs typeface="Times New Roman"/>
              </a:rPr>
              <a:t>benzoic acid dissociation is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faster)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337558" y="6032145"/>
            <a:ext cx="6544945" cy="579120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231775" marR="5080" indent="-219710">
              <a:lnSpc>
                <a:spcPct val="101899"/>
              </a:lnSpc>
              <a:spcBef>
                <a:spcPts val="55"/>
              </a:spcBef>
            </a:pPr>
            <a:r>
              <a:rPr sz="1800" dirty="0">
                <a:latin typeface="Symbol"/>
                <a:cs typeface="Symbol"/>
              </a:rPr>
              <a:t></a:t>
            </a:r>
            <a:r>
              <a:rPr sz="1800" dirty="0">
                <a:latin typeface="Times New Roman"/>
                <a:cs typeface="Times New Roman"/>
              </a:rPr>
              <a:t> &lt; 0, </a:t>
            </a:r>
            <a:r>
              <a:rPr sz="1800" spc="-5" dirty="0">
                <a:latin typeface="Times New Roman"/>
                <a:cs typeface="Times New Roman"/>
              </a:rPr>
              <a:t>whenever substituents are more electron donating than hydrogen  (because with EDG the rate </a:t>
            </a:r>
            <a:r>
              <a:rPr sz="1800" dirty="0">
                <a:latin typeface="Times New Roman"/>
                <a:cs typeface="Times New Roman"/>
              </a:rPr>
              <a:t>of </a:t>
            </a:r>
            <a:r>
              <a:rPr sz="1800" spc="-5" dirty="0">
                <a:latin typeface="Times New Roman"/>
                <a:cs typeface="Times New Roman"/>
              </a:rPr>
              <a:t>benzoic acid dissociation is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slower)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89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Hammett</a:t>
            </a:r>
            <a:r>
              <a:rPr spc="-60" dirty="0"/>
              <a:t> </a:t>
            </a:r>
            <a:r>
              <a:rPr spc="-5" dirty="0"/>
              <a:t>Equation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2298268" y="2831047"/>
            <a:ext cx="771525" cy="603885"/>
            <a:chOff x="2298268" y="2831047"/>
            <a:chExt cx="771525" cy="603885"/>
          </a:xfrm>
        </p:grpSpPr>
        <p:sp>
          <p:nvSpPr>
            <p:cNvPr id="4" name="object 4"/>
            <p:cNvSpPr/>
            <p:nvPr/>
          </p:nvSpPr>
          <p:spPr>
            <a:xfrm>
              <a:off x="2305148" y="2987300"/>
              <a:ext cx="0" cy="292735"/>
            </a:xfrm>
            <a:custGeom>
              <a:avLst/>
              <a:gdLst/>
              <a:ahLst/>
              <a:cxnLst/>
              <a:rect l="l" t="t" r="r" b="b"/>
              <a:pathLst>
                <a:path h="292735">
                  <a:moveTo>
                    <a:pt x="0" y="0"/>
                  </a:moveTo>
                  <a:lnTo>
                    <a:pt x="0" y="292595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298268" y="2981174"/>
              <a:ext cx="12700" cy="303530"/>
            </a:xfrm>
            <a:custGeom>
              <a:avLst/>
              <a:gdLst/>
              <a:ahLst/>
              <a:cxnLst/>
              <a:rect l="l" t="t" r="r" b="b"/>
              <a:pathLst>
                <a:path w="12700" h="303529">
                  <a:moveTo>
                    <a:pt x="0" y="0"/>
                  </a:moveTo>
                  <a:lnTo>
                    <a:pt x="0" y="303314"/>
                  </a:lnTo>
                  <a:lnTo>
                    <a:pt x="12230" y="295655"/>
                  </a:lnTo>
                  <a:lnTo>
                    <a:pt x="12230" y="765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358685" y="3017939"/>
              <a:ext cx="0" cy="231775"/>
            </a:xfrm>
            <a:custGeom>
              <a:avLst/>
              <a:gdLst/>
              <a:ahLst/>
              <a:cxnLst/>
              <a:rect l="l" t="t" r="r" b="b"/>
              <a:pathLst>
                <a:path h="231775">
                  <a:moveTo>
                    <a:pt x="0" y="0"/>
                  </a:moveTo>
                  <a:lnTo>
                    <a:pt x="0" y="231318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298268" y="3016403"/>
              <a:ext cx="523240" cy="418465"/>
            </a:xfrm>
            <a:custGeom>
              <a:avLst/>
              <a:gdLst/>
              <a:ahLst/>
              <a:cxnLst/>
              <a:rect l="l" t="t" r="r" b="b"/>
              <a:pathLst>
                <a:path w="523239" h="418464">
                  <a:moveTo>
                    <a:pt x="65773" y="0"/>
                  </a:moveTo>
                  <a:lnTo>
                    <a:pt x="53530" y="0"/>
                  </a:lnTo>
                  <a:lnTo>
                    <a:pt x="53530" y="232854"/>
                  </a:lnTo>
                  <a:lnTo>
                    <a:pt x="65773" y="232854"/>
                  </a:lnTo>
                  <a:lnTo>
                    <a:pt x="65773" y="0"/>
                  </a:lnTo>
                  <a:close/>
                </a:path>
                <a:path w="523239" h="418464">
                  <a:moveTo>
                    <a:pt x="102476" y="312508"/>
                  </a:moveTo>
                  <a:lnTo>
                    <a:pt x="12230" y="260426"/>
                  </a:lnTo>
                  <a:lnTo>
                    <a:pt x="0" y="268084"/>
                  </a:lnTo>
                  <a:lnTo>
                    <a:pt x="96354" y="323240"/>
                  </a:lnTo>
                  <a:lnTo>
                    <a:pt x="102476" y="312508"/>
                  </a:lnTo>
                  <a:close/>
                </a:path>
                <a:path w="523239" h="418464">
                  <a:moveTo>
                    <a:pt x="523113" y="268084"/>
                  </a:moveTo>
                  <a:lnTo>
                    <a:pt x="509346" y="260426"/>
                  </a:lnTo>
                  <a:lnTo>
                    <a:pt x="261556" y="404431"/>
                  </a:lnTo>
                  <a:lnTo>
                    <a:pt x="169786" y="352336"/>
                  </a:lnTo>
                  <a:lnTo>
                    <a:pt x="163664" y="363067"/>
                  </a:lnTo>
                  <a:lnTo>
                    <a:pt x="261556" y="418211"/>
                  </a:lnTo>
                  <a:lnTo>
                    <a:pt x="523113" y="268084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2556764" y="3244661"/>
              <a:ext cx="208025" cy="127152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2814510" y="2987300"/>
              <a:ext cx="0" cy="292735"/>
            </a:xfrm>
            <a:custGeom>
              <a:avLst/>
              <a:gdLst/>
              <a:ahLst/>
              <a:cxnLst/>
              <a:rect l="l" t="t" r="r" b="b"/>
              <a:pathLst>
                <a:path h="292735">
                  <a:moveTo>
                    <a:pt x="0" y="0"/>
                  </a:moveTo>
                  <a:lnTo>
                    <a:pt x="0" y="292595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807627" y="2985771"/>
              <a:ext cx="13970" cy="299085"/>
            </a:xfrm>
            <a:custGeom>
              <a:avLst/>
              <a:gdLst/>
              <a:ahLst/>
              <a:cxnLst/>
              <a:rect l="l" t="t" r="r" b="b"/>
              <a:pathLst>
                <a:path w="13969" h="299085">
                  <a:moveTo>
                    <a:pt x="6108" y="0"/>
                  </a:moveTo>
                  <a:lnTo>
                    <a:pt x="0" y="3060"/>
                  </a:lnTo>
                  <a:lnTo>
                    <a:pt x="0" y="291058"/>
                  </a:lnTo>
                  <a:lnTo>
                    <a:pt x="13766" y="298716"/>
                  </a:lnTo>
                  <a:lnTo>
                    <a:pt x="13766" y="3060"/>
                  </a:lnTo>
                  <a:lnTo>
                    <a:pt x="610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305913" y="2831047"/>
              <a:ext cx="507822" cy="189953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2298268" y="2831047"/>
              <a:ext cx="261620" cy="158115"/>
            </a:xfrm>
            <a:custGeom>
              <a:avLst/>
              <a:gdLst/>
              <a:ahLst/>
              <a:cxnLst/>
              <a:rect l="l" t="t" r="r" b="b"/>
              <a:pathLst>
                <a:path w="261619" h="158114">
                  <a:moveTo>
                    <a:pt x="261556" y="0"/>
                  </a:moveTo>
                  <a:lnTo>
                    <a:pt x="0" y="150126"/>
                  </a:lnTo>
                  <a:lnTo>
                    <a:pt x="12230" y="157784"/>
                  </a:lnTo>
                  <a:lnTo>
                    <a:pt x="261556" y="13792"/>
                  </a:lnTo>
                  <a:lnTo>
                    <a:pt x="26155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2816796" y="2840242"/>
              <a:ext cx="252387" cy="143992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2813735" y="2831047"/>
              <a:ext cx="255904" cy="158115"/>
            </a:xfrm>
            <a:custGeom>
              <a:avLst/>
              <a:gdLst/>
              <a:ahLst/>
              <a:cxnLst/>
              <a:rect l="l" t="t" r="r" b="b"/>
              <a:pathLst>
                <a:path w="255905" h="158114">
                  <a:moveTo>
                    <a:pt x="255447" y="0"/>
                  </a:moveTo>
                  <a:lnTo>
                    <a:pt x="0" y="147066"/>
                  </a:lnTo>
                  <a:lnTo>
                    <a:pt x="0" y="154724"/>
                  </a:lnTo>
                  <a:lnTo>
                    <a:pt x="7658" y="157784"/>
                  </a:lnTo>
                  <a:lnTo>
                    <a:pt x="255447" y="13792"/>
                  </a:lnTo>
                  <a:lnTo>
                    <a:pt x="255447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/>
          <p:nvPr/>
        </p:nvSpPr>
        <p:spPr>
          <a:xfrm>
            <a:off x="2254973" y="3377493"/>
            <a:ext cx="162560" cy="27178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1600" spc="5" dirty="0">
                <a:latin typeface="Arial"/>
                <a:cs typeface="Arial"/>
              </a:rPr>
              <a:t>X</a:t>
            </a:r>
            <a:endParaRPr sz="1600">
              <a:latin typeface="Arial"/>
              <a:cs typeface="Arial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2393099" y="3263050"/>
            <a:ext cx="94830" cy="15165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1382318" y="792214"/>
            <a:ext cx="6454775" cy="1880235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2065" marR="5080" algn="ctr">
              <a:lnSpc>
                <a:spcPct val="101899"/>
              </a:lnSpc>
              <a:spcBef>
                <a:spcPts val="55"/>
              </a:spcBef>
            </a:pPr>
            <a:r>
              <a:rPr sz="1800" spc="-5" dirty="0">
                <a:latin typeface="Times New Roman"/>
                <a:cs typeface="Times New Roman"/>
              </a:rPr>
              <a:t>Everything that has been </a:t>
            </a:r>
            <a:r>
              <a:rPr sz="1800" dirty="0">
                <a:latin typeface="Times New Roman"/>
                <a:cs typeface="Times New Roman"/>
              </a:rPr>
              <a:t>done so </a:t>
            </a:r>
            <a:r>
              <a:rPr sz="1800" spc="-5" dirty="0">
                <a:latin typeface="Times New Roman"/>
                <a:cs typeface="Times New Roman"/>
              </a:rPr>
              <a:t>far is studying the reference reaction  and determining the substituent values </a:t>
            </a:r>
            <a:r>
              <a:rPr sz="1800" dirty="0">
                <a:latin typeface="Times New Roman"/>
                <a:cs typeface="Times New Roman"/>
              </a:rPr>
              <a:t>(</a:t>
            </a:r>
            <a:r>
              <a:rPr sz="1800" dirty="0">
                <a:latin typeface="Symbol"/>
                <a:cs typeface="Symbol"/>
              </a:rPr>
              <a:t></a:t>
            </a:r>
            <a:r>
              <a:rPr sz="1800" dirty="0">
                <a:latin typeface="Times New Roman"/>
                <a:cs typeface="Times New Roman"/>
              </a:rPr>
              <a:t>) </a:t>
            </a:r>
            <a:r>
              <a:rPr sz="1800" spc="-5" dirty="0">
                <a:latin typeface="Times New Roman"/>
                <a:cs typeface="Times New Roman"/>
              </a:rPr>
              <a:t>with this reference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reaction</a:t>
            </a: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7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1800" spc="-5" dirty="0">
                <a:latin typeface="Times New Roman"/>
                <a:cs typeface="Times New Roman"/>
              </a:rPr>
              <a:t>The key question with </a:t>
            </a:r>
            <a:r>
              <a:rPr sz="1800" dirty="0">
                <a:latin typeface="Times New Roman"/>
                <a:cs typeface="Times New Roman"/>
              </a:rPr>
              <a:t>a </a:t>
            </a:r>
            <a:r>
              <a:rPr sz="1800" spc="-5" dirty="0">
                <a:latin typeface="Times New Roman"/>
                <a:cs typeface="Times New Roman"/>
              </a:rPr>
              <a:t>LFER,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however,</a:t>
            </a:r>
            <a:endParaRPr sz="18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40"/>
              </a:spcBef>
            </a:pPr>
            <a:r>
              <a:rPr sz="1800" spc="-5" dirty="0">
                <a:latin typeface="Times New Roman"/>
                <a:cs typeface="Times New Roman"/>
              </a:rPr>
              <a:t>is what </a:t>
            </a:r>
            <a:r>
              <a:rPr sz="1800" spc="-10" dirty="0">
                <a:latin typeface="Times New Roman"/>
                <a:cs typeface="Times New Roman"/>
              </a:rPr>
              <a:t>effect </a:t>
            </a:r>
            <a:r>
              <a:rPr sz="1800" dirty="0">
                <a:latin typeface="Times New Roman"/>
                <a:cs typeface="Times New Roman"/>
              </a:rPr>
              <a:t>do </a:t>
            </a:r>
            <a:r>
              <a:rPr sz="1800" spc="-5" dirty="0">
                <a:latin typeface="Times New Roman"/>
                <a:cs typeface="Times New Roman"/>
              </a:rPr>
              <a:t>these substituent changes have </a:t>
            </a:r>
            <a:r>
              <a:rPr sz="1800" dirty="0">
                <a:latin typeface="Times New Roman"/>
                <a:cs typeface="Times New Roman"/>
              </a:rPr>
              <a:t>on </a:t>
            </a:r>
            <a:r>
              <a:rPr sz="1800" spc="-5" dirty="0">
                <a:latin typeface="Times New Roman"/>
                <a:cs typeface="Times New Roman"/>
              </a:rPr>
              <a:t>another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reaction?</a:t>
            </a: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650">
              <a:latin typeface="Times New Roman"/>
              <a:cs typeface="Times New Roman"/>
            </a:endParaRPr>
          </a:p>
          <a:p>
            <a:pPr marL="1608455">
              <a:lnSpc>
                <a:spcPct val="100000"/>
              </a:lnSpc>
            </a:pPr>
            <a:r>
              <a:rPr sz="1600" spc="10" dirty="0">
                <a:latin typeface="Arial"/>
                <a:cs typeface="Arial"/>
              </a:rPr>
              <a:t>O</a:t>
            </a:r>
            <a:endParaRPr sz="1600">
              <a:latin typeface="Arial"/>
              <a:cs typeface="Arial"/>
            </a:endParaRPr>
          </a:p>
        </p:txBody>
      </p:sp>
      <p:grpSp>
        <p:nvGrpSpPr>
          <p:cNvPr id="18" name="object 18"/>
          <p:cNvGrpSpPr/>
          <p:nvPr/>
        </p:nvGrpSpPr>
        <p:grpSpPr>
          <a:xfrm>
            <a:off x="3037065" y="2653349"/>
            <a:ext cx="66040" cy="200660"/>
            <a:chOff x="3037065" y="2653349"/>
            <a:chExt cx="66040" cy="200660"/>
          </a:xfrm>
        </p:grpSpPr>
        <p:sp>
          <p:nvSpPr>
            <p:cNvPr id="19" name="object 19"/>
            <p:cNvSpPr/>
            <p:nvPr/>
          </p:nvSpPr>
          <p:spPr>
            <a:xfrm>
              <a:off x="3043952" y="2654875"/>
              <a:ext cx="0" cy="198120"/>
            </a:xfrm>
            <a:custGeom>
              <a:avLst/>
              <a:gdLst/>
              <a:ahLst/>
              <a:cxnLst/>
              <a:rect l="l" t="t" r="r" b="b"/>
              <a:pathLst>
                <a:path h="198119">
                  <a:moveTo>
                    <a:pt x="0" y="0"/>
                  </a:moveTo>
                  <a:lnTo>
                    <a:pt x="0" y="197616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3037065" y="2653349"/>
              <a:ext cx="12700" cy="199390"/>
            </a:xfrm>
            <a:custGeom>
              <a:avLst/>
              <a:gdLst/>
              <a:ahLst/>
              <a:cxnLst/>
              <a:rect l="l" t="t" r="r" b="b"/>
              <a:pathLst>
                <a:path w="12700" h="199389">
                  <a:moveTo>
                    <a:pt x="12242" y="0"/>
                  </a:moveTo>
                  <a:lnTo>
                    <a:pt x="0" y="0"/>
                  </a:lnTo>
                  <a:lnTo>
                    <a:pt x="0" y="199148"/>
                  </a:lnTo>
                  <a:lnTo>
                    <a:pt x="12242" y="199148"/>
                  </a:lnTo>
                  <a:lnTo>
                    <a:pt x="1224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3097488" y="2654875"/>
              <a:ext cx="0" cy="198120"/>
            </a:xfrm>
            <a:custGeom>
              <a:avLst/>
              <a:gdLst/>
              <a:ahLst/>
              <a:cxnLst/>
              <a:rect l="l" t="t" r="r" b="b"/>
              <a:pathLst>
                <a:path h="198119">
                  <a:moveTo>
                    <a:pt x="0" y="0"/>
                  </a:moveTo>
                  <a:lnTo>
                    <a:pt x="0" y="197616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3090608" y="2653349"/>
              <a:ext cx="12700" cy="199390"/>
            </a:xfrm>
            <a:custGeom>
              <a:avLst/>
              <a:gdLst/>
              <a:ahLst/>
              <a:cxnLst/>
              <a:rect l="l" t="t" r="r" b="b"/>
              <a:pathLst>
                <a:path w="12700" h="199389">
                  <a:moveTo>
                    <a:pt x="12230" y="0"/>
                  </a:moveTo>
                  <a:lnTo>
                    <a:pt x="0" y="0"/>
                  </a:lnTo>
                  <a:lnTo>
                    <a:pt x="0" y="199148"/>
                  </a:lnTo>
                  <a:lnTo>
                    <a:pt x="12230" y="199148"/>
                  </a:lnTo>
                  <a:lnTo>
                    <a:pt x="1223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" name="object 23"/>
          <p:cNvSpPr txBox="1"/>
          <p:nvPr/>
        </p:nvSpPr>
        <p:spPr>
          <a:xfrm>
            <a:off x="3232396" y="2842856"/>
            <a:ext cx="379095" cy="27178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1600" spc="15" dirty="0">
                <a:latin typeface="Arial"/>
                <a:cs typeface="Arial"/>
              </a:rPr>
              <a:t>O</a:t>
            </a:r>
            <a:r>
              <a:rPr sz="1600" dirty="0">
                <a:latin typeface="Arial"/>
                <a:cs typeface="Arial"/>
              </a:rPr>
              <a:t>Et</a:t>
            </a:r>
            <a:endParaRPr sz="1600">
              <a:latin typeface="Arial"/>
              <a:cs typeface="Arial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3069183" y="2831047"/>
            <a:ext cx="165735" cy="106045"/>
          </a:xfrm>
          <a:custGeom>
            <a:avLst/>
            <a:gdLst/>
            <a:ahLst/>
            <a:cxnLst/>
            <a:rect l="l" t="t" r="r" b="b"/>
            <a:pathLst>
              <a:path w="165735" h="106044">
                <a:moveTo>
                  <a:pt x="165201" y="94970"/>
                </a:moveTo>
                <a:lnTo>
                  <a:pt x="0" y="0"/>
                </a:lnTo>
                <a:lnTo>
                  <a:pt x="0" y="13792"/>
                </a:lnTo>
                <a:lnTo>
                  <a:pt x="159080" y="105702"/>
                </a:lnTo>
                <a:lnTo>
                  <a:pt x="165201" y="9497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4275671" y="2889421"/>
            <a:ext cx="594360" cy="2667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550" spc="35" dirty="0">
                <a:latin typeface="Arial"/>
                <a:cs typeface="Arial"/>
              </a:rPr>
              <a:t>N</a:t>
            </a:r>
            <a:r>
              <a:rPr sz="1550" spc="40" dirty="0">
                <a:latin typeface="Arial"/>
                <a:cs typeface="Arial"/>
              </a:rPr>
              <a:t>aO</a:t>
            </a:r>
            <a:r>
              <a:rPr sz="1550" spc="45" dirty="0">
                <a:latin typeface="Arial"/>
                <a:cs typeface="Arial"/>
              </a:rPr>
              <a:t>H</a:t>
            </a:r>
            <a:endParaRPr sz="1550">
              <a:latin typeface="Arial"/>
              <a:cs typeface="Arial"/>
            </a:endParaRPr>
          </a:p>
        </p:txBody>
      </p:sp>
      <p:grpSp>
        <p:nvGrpSpPr>
          <p:cNvPr id="26" name="object 26"/>
          <p:cNvGrpSpPr/>
          <p:nvPr/>
        </p:nvGrpSpPr>
        <p:grpSpPr>
          <a:xfrm>
            <a:off x="4364825" y="3152230"/>
            <a:ext cx="451484" cy="74930"/>
            <a:chOff x="4364825" y="3152230"/>
            <a:chExt cx="451484" cy="74930"/>
          </a:xfrm>
        </p:grpSpPr>
        <p:sp>
          <p:nvSpPr>
            <p:cNvPr id="27" name="object 27"/>
            <p:cNvSpPr/>
            <p:nvPr/>
          </p:nvSpPr>
          <p:spPr>
            <a:xfrm>
              <a:off x="4366350" y="3190418"/>
              <a:ext cx="336550" cy="0"/>
            </a:xfrm>
            <a:custGeom>
              <a:avLst/>
              <a:gdLst/>
              <a:ahLst/>
              <a:cxnLst/>
              <a:rect l="l" t="t" r="r" b="b"/>
              <a:pathLst>
                <a:path w="336550">
                  <a:moveTo>
                    <a:pt x="0" y="0"/>
                  </a:moveTo>
                  <a:lnTo>
                    <a:pt x="336378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4364825" y="3185174"/>
              <a:ext cx="339725" cy="12065"/>
            </a:xfrm>
            <a:custGeom>
              <a:avLst/>
              <a:gdLst/>
              <a:ahLst/>
              <a:cxnLst/>
              <a:rect l="l" t="t" r="r" b="b"/>
              <a:pathLst>
                <a:path w="339725" h="12064">
                  <a:moveTo>
                    <a:pt x="339432" y="0"/>
                  </a:moveTo>
                  <a:lnTo>
                    <a:pt x="0" y="0"/>
                  </a:lnTo>
                  <a:lnTo>
                    <a:pt x="0" y="11988"/>
                  </a:lnTo>
                  <a:lnTo>
                    <a:pt x="339432" y="11988"/>
                  </a:lnTo>
                  <a:lnTo>
                    <a:pt x="33943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4679797" y="3152230"/>
              <a:ext cx="136080" cy="74879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0" name="object 30"/>
          <p:cNvGrpSpPr/>
          <p:nvPr/>
        </p:nvGrpSpPr>
        <p:grpSpPr>
          <a:xfrm>
            <a:off x="5578995" y="2834273"/>
            <a:ext cx="520700" cy="601345"/>
            <a:chOff x="5578995" y="2834273"/>
            <a:chExt cx="520700" cy="601345"/>
          </a:xfrm>
        </p:grpSpPr>
        <p:sp>
          <p:nvSpPr>
            <p:cNvPr id="31" name="object 31"/>
            <p:cNvSpPr/>
            <p:nvPr/>
          </p:nvSpPr>
          <p:spPr>
            <a:xfrm>
              <a:off x="5585077" y="2989889"/>
              <a:ext cx="0" cy="290195"/>
            </a:xfrm>
            <a:custGeom>
              <a:avLst/>
              <a:gdLst/>
              <a:ahLst/>
              <a:cxnLst/>
              <a:rect l="l" t="t" r="r" b="b"/>
              <a:pathLst>
                <a:path h="290195">
                  <a:moveTo>
                    <a:pt x="0" y="0"/>
                  </a:moveTo>
                  <a:lnTo>
                    <a:pt x="0" y="289873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5578995" y="2985314"/>
              <a:ext cx="12700" cy="300990"/>
            </a:xfrm>
            <a:custGeom>
              <a:avLst/>
              <a:gdLst/>
              <a:ahLst/>
              <a:cxnLst/>
              <a:rect l="l" t="t" r="r" b="b"/>
              <a:pathLst>
                <a:path w="12700" h="300989">
                  <a:moveTo>
                    <a:pt x="0" y="0"/>
                  </a:moveTo>
                  <a:lnTo>
                    <a:pt x="0" y="300558"/>
                  </a:lnTo>
                  <a:lnTo>
                    <a:pt x="12179" y="292925"/>
                  </a:lnTo>
                  <a:lnTo>
                    <a:pt x="12179" y="610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5638340" y="3020402"/>
              <a:ext cx="0" cy="229235"/>
            </a:xfrm>
            <a:custGeom>
              <a:avLst/>
              <a:gdLst/>
              <a:ahLst/>
              <a:cxnLst/>
              <a:rect l="l" t="t" r="r" b="b"/>
              <a:pathLst>
                <a:path h="229235">
                  <a:moveTo>
                    <a:pt x="0" y="0"/>
                  </a:moveTo>
                  <a:lnTo>
                    <a:pt x="0" y="228847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5632259" y="3018880"/>
              <a:ext cx="12700" cy="232410"/>
            </a:xfrm>
            <a:custGeom>
              <a:avLst/>
              <a:gdLst/>
              <a:ahLst/>
              <a:cxnLst/>
              <a:rect l="l" t="t" r="r" b="b"/>
              <a:pathLst>
                <a:path w="12700" h="232410">
                  <a:moveTo>
                    <a:pt x="12166" y="0"/>
                  </a:moveTo>
                  <a:lnTo>
                    <a:pt x="0" y="0"/>
                  </a:lnTo>
                  <a:lnTo>
                    <a:pt x="0" y="231901"/>
                  </a:lnTo>
                  <a:lnTo>
                    <a:pt x="12166" y="231901"/>
                  </a:lnTo>
                  <a:lnTo>
                    <a:pt x="1216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5588120" y="3284340"/>
              <a:ext cx="88265" cy="48895"/>
            </a:xfrm>
            <a:custGeom>
              <a:avLst/>
              <a:gdLst/>
              <a:ahLst/>
              <a:cxnLst/>
              <a:rect l="l" t="t" r="r" b="b"/>
              <a:pathLst>
                <a:path w="88264" h="48895">
                  <a:moveTo>
                    <a:pt x="0" y="0"/>
                  </a:moveTo>
                  <a:lnTo>
                    <a:pt x="88263" y="4882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5578995" y="3278239"/>
              <a:ext cx="103505" cy="62865"/>
            </a:xfrm>
            <a:custGeom>
              <a:avLst/>
              <a:gdLst/>
              <a:ahLst/>
              <a:cxnLst/>
              <a:rect l="l" t="t" r="r" b="b"/>
              <a:pathLst>
                <a:path w="103504" h="62864">
                  <a:moveTo>
                    <a:pt x="12179" y="0"/>
                  </a:moveTo>
                  <a:lnTo>
                    <a:pt x="0" y="7632"/>
                  </a:lnTo>
                  <a:lnTo>
                    <a:pt x="97396" y="62547"/>
                  </a:lnTo>
                  <a:lnTo>
                    <a:pt x="103479" y="51866"/>
                  </a:lnTo>
                  <a:lnTo>
                    <a:pt x="1217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5747908" y="3377405"/>
              <a:ext cx="88265" cy="48895"/>
            </a:xfrm>
            <a:custGeom>
              <a:avLst/>
              <a:gdLst/>
              <a:ahLst/>
              <a:cxnLst/>
              <a:rect l="l" t="t" r="r" b="b"/>
              <a:pathLst>
                <a:path w="88264" h="48895">
                  <a:moveTo>
                    <a:pt x="0" y="0"/>
                  </a:moveTo>
                  <a:lnTo>
                    <a:pt x="88263" y="4882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5743346" y="3369781"/>
              <a:ext cx="95885" cy="66040"/>
            </a:xfrm>
            <a:custGeom>
              <a:avLst/>
              <a:gdLst/>
              <a:ahLst/>
              <a:cxnLst/>
              <a:rect l="l" t="t" r="r" b="b"/>
              <a:pathLst>
                <a:path w="95885" h="66039">
                  <a:moveTo>
                    <a:pt x="6083" y="0"/>
                  </a:moveTo>
                  <a:lnTo>
                    <a:pt x="0" y="10680"/>
                  </a:lnTo>
                  <a:lnTo>
                    <a:pt x="95872" y="65595"/>
                  </a:lnTo>
                  <a:lnTo>
                    <a:pt x="95872" y="51866"/>
                  </a:lnTo>
                  <a:lnTo>
                    <a:pt x="6083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5840737" y="3284340"/>
              <a:ext cx="250190" cy="142240"/>
            </a:xfrm>
            <a:custGeom>
              <a:avLst/>
              <a:gdLst/>
              <a:ahLst/>
              <a:cxnLst/>
              <a:rect l="l" t="t" r="r" b="b"/>
              <a:pathLst>
                <a:path w="250189" h="142239">
                  <a:moveTo>
                    <a:pt x="0" y="141885"/>
                  </a:moveTo>
                  <a:lnTo>
                    <a:pt x="249573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5839218" y="3278239"/>
              <a:ext cx="260350" cy="157480"/>
            </a:xfrm>
            <a:custGeom>
              <a:avLst/>
              <a:gdLst/>
              <a:ahLst/>
              <a:cxnLst/>
              <a:rect l="l" t="t" r="r" b="b"/>
              <a:pathLst>
                <a:path w="260350" h="157479">
                  <a:moveTo>
                    <a:pt x="248056" y="0"/>
                  </a:moveTo>
                  <a:lnTo>
                    <a:pt x="0" y="143408"/>
                  </a:lnTo>
                  <a:lnTo>
                    <a:pt x="0" y="157137"/>
                  </a:lnTo>
                  <a:lnTo>
                    <a:pt x="260222" y="7632"/>
                  </a:lnTo>
                  <a:lnTo>
                    <a:pt x="24805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5842259" y="3253827"/>
              <a:ext cx="196850" cy="111760"/>
            </a:xfrm>
            <a:custGeom>
              <a:avLst/>
              <a:gdLst/>
              <a:ahLst/>
              <a:cxnLst/>
              <a:rect l="l" t="t" r="r" b="b"/>
              <a:pathLst>
                <a:path w="196850" h="111760">
                  <a:moveTo>
                    <a:pt x="0" y="111372"/>
                  </a:moveTo>
                  <a:lnTo>
                    <a:pt x="19631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5836183" y="3246197"/>
              <a:ext cx="207010" cy="127000"/>
            </a:xfrm>
            <a:custGeom>
              <a:avLst/>
              <a:gdLst/>
              <a:ahLst/>
              <a:cxnLst/>
              <a:rect l="l" t="t" r="r" b="b"/>
              <a:pathLst>
                <a:path w="207010" h="127000">
                  <a:moveTo>
                    <a:pt x="200875" y="0"/>
                  </a:moveTo>
                  <a:lnTo>
                    <a:pt x="0" y="115950"/>
                  </a:lnTo>
                  <a:lnTo>
                    <a:pt x="6083" y="126631"/>
                  </a:lnTo>
                  <a:lnTo>
                    <a:pt x="206959" y="10680"/>
                  </a:lnTo>
                  <a:lnTo>
                    <a:pt x="20087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6093355" y="2989889"/>
              <a:ext cx="0" cy="290195"/>
            </a:xfrm>
            <a:custGeom>
              <a:avLst/>
              <a:gdLst/>
              <a:ahLst/>
              <a:cxnLst/>
              <a:rect l="l" t="t" r="r" b="b"/>
              <a:pathLst>
                <a:path h="290195">
                  <a:moveTo>
                    <a:pt x="0" y="289873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6087274" y="2988362"/>
              <a:ext cx="12700" cy="297815"/>
            </a:xfrm>
            <a:custGeom>
              <a:avLst/>
              <a:gdLst/>
              <a:ahLst/>
              <a:cxnLst/>
              <a:rect l="l" t="t" r="r" b="b"/>
              <a:pathLst>
                <a:path w="12700" h="297814">
                  <a:moveTo>
                    <a:pt x="6083" y="0"/>
                  </a:moveTo>
                  <a:lnTo>
                    <a:pt x="0" y="3060"/>
                  </a:lnTo>
                  <a:lnTo>
                    <a:pt x="0" y="289877"/>
                  </a:lnTo>
                  <a:lnTo>
                    <a:pt x="12166" y="297510"/>
                  </a:lnTo>
                  <a:lnTo>
                    <a:pt x="12166" y="3060"/>
                  </a:lnTo>
                  <a:lnTo>
                    <a:pt x="6083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5840737" y="2843427"/>
              <a:ext cx="250190" cy="142240"/>
            </a:xfrm>
            <a:custGeom>
              <a:avLst/>
              <a:gdLst/>
              <a:ahLst/>
              <a:cxnLst/>
              <a:rect l="l" t="t" r="r" b="b"/>
              <a:pathLst>
                <a:path w="250189" h="142239">
                  <a:moveTo>
                    <a:pt x="249573" y="141885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5839218" y="2834273"/>
              <a:ext cx="254635" cy="157480"/>
            </a:xfrm>
            <a:custGeom>
              <a:avLst/>
              <a:gdLst/>
              <a:ahLst/>
              <a:cxnLst/>
              <a:rect l="l" t="t" r="r" b="b"/>
              <a:pathLst>
                <a:path w="254635" h="157480">
                  <a:moveTo>
                    <a:pt x="0" y="0"/>
                  </a:moveTo>
                  <a:lnTo>
                    <a:pt x="0" y="13728"/>
                  </a:lnTo>
                  <a:lnTo>
                    <a:pt x="248056" y="157149"/>
                  </a:lnTo>
                  <a:lnTo>
                    <a:pt x="254139" y="154089"/>
                  </a:lnTo>
                  <a:lnTo>
                    <a:pt x="254139" y="1464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5587357" y="2842663"/>
              <a:ext cx="455785" cy="180788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5578995" y="2834273"/>
              <a:ext cx="260350" cy="157480"/>
            </a:xfrm>
            <a:custGeom>
              <a:avLst/>
              <a:gdLst/>
              <a:ahLst/>
              <a:cxnLst/>
              <a:rect l="l" t="t" r="r" b="b"/>
              <a:pathLst>
                <a:path w="260350" h="157480">
                  <a:moveTo>
                    <a:pt x="260223" y="0"/>
                  </a:moveTo>
                  <a:lnTo>
                    <a:pt x="0" y="151041"/>
                  </a:lnTo>
                  <a:lnTo>
                    <a:pt x="12179" y="157149"/>
                  </a:lnTo>
                  <a:lnTo>
                    <a:pt x="260223" y="13728"/>
                  </a:lnTo>
                  <a:lnTo>
                    <a:pt x="260223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9" name="object 49"/>
          <p:cNvSpPr txBox="1"/>
          <p:nvPr/>
        </p:nvSpPr>
        <p:spPr>
          <a:xfrm>
            <a:off x="6236348" y="2699521"/>
            <a:ext cx="465455" cy="2711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10"/>
              </a:spcBef>
            </a:pPr>
            <a:r>
              <a:rPr sz="1600" spc="-5" dirty="0">
                <a:latin typeface="Arial"/>
                <a:cs typeface="Arial"/>
              </a:rPr>
              <a:t>CO</a:t>
            </a:r>
            <a:r>
              <a:rPr sz="1800" spc="-7" baseline="-16203" dirty="0">
                <a:latin typeface="Arial"/>
                <a:cs typeface="Arial"/>
              </a:rPr>
              <a:t>2</a:t>
            </a:r>
            <a:endParaRPr sz="1800" baseline="-16203">
              <a:latin typeface="Arial"/>
              <a:cs typeface="Arial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6093358" y="2887676"/>
            <a:ext cx="165874" cy="10374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 txBox="1"/>
          <p:nvPr/>
        </p:nvSpPr>
        <p:spPr>
          <a:xfrm>
            <a:off x="5535854" y="3378436"/>
            <a:ext cx="161925" cy="2711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600" dirty="0">
                <a:latin typeface="Arial"/>
                <a:cs typeface="Arial"/>
              </a:rPr>
              <a:t>X</a:t>
            </a:r>
            <a:endParaRPr sz="1600">
              <a:latin typeface="Arial"/>
              <a:cs typeface="Arial"/>
            </a:endParaRPr>
          </a:p>
        </p:txBody>
      </p:sp>
      <p:grpSp>
        <p:nvGrpSpPr>
          <p:cNvPr id="52" name="object 52"/>
          <p:cNvGrpSpPr/>
          <p:nvPr/>
        </p:nvGrpSpPr>
        <p:grpSpPr>
          <a:xfrm>
            <a:off x="5673344" y="3264511"/>
            <a:ext cx="94615" cy="151130"/>
            <a:chOff x="5673344" y="3264511"/>
            <a:chExt cx="94615" cy="151130"/>
          </a:xfrm>
        </p:grpSpPr>
        <p:sp>
          <p:nvSpPr>
            <p:cNvPr id="53" name="object 53"/>
            <p:cNvSpPr/>
            <p:nvPr/>
          </p:nvSpPr>
          <p:spPr>
            <a:xfrm>
              <a:off x="5680950" y="3270609"/>
              <a:ext cx="79375" cy="140970"/>
            </a:xfrm>
            <a:custGeom>
              <a:avLst/>
              <a:gdLst/>
              <a:ahLst/>
              <a:cxnLst/>
              <a:rect l="l" t="t" r="r" b="b"/>
              <a:pathLst>
                <a:path w="79375" h="140970">
                  <a:moveTo>
                    <a:pt x="79133" y="0"/>
                  </a:moveTo>
                  <a:lnTo>
                    <a:pt x="0" y="140359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5673344" y="3264511"/>
              <a:ext cx="94615" cy="151130"/>
            </a:xfrm>
            <a:custGeom>
              <a:avLst/>
              <a:gdLst/>
              <a:ahLst/>
              <a:cxnLst/>
              <a:rect l="l" t="t" r="r" b="b"/>
              <a:pathLst>
                <a:path w="94614" h="151129">
                  <a:moveTo>
                    <a:pt x="83705" y="0"/>
                  </a:moveTo>
                  <a:lnTo>
                    <a:pt x="0" y="144932"/>
                  </a:lnTo>
                  <a:lnTo>
                    <a:pt x="10655" y="151041"/>
                  </a:lnTo>
                  <a:lnTo>
                    <a:pt x="94348" y="6096"/>
                  </a:lnTo>
                  <a:lnTo>
                    <a:pt x="8370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5" name="object 55"/>
          <p:cNvSpPr/>
          <p:nvPr/>
        </p:nvSpPr>
        <p:spPr>
          <a:xfrm>
            <a:off x="6694456" y="2713752"/>
            <a:ext cx="190235" cy="19222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 txBox="1"/>
          <p:nvPr/>
        </p:nvSpPr>
        <p:spPr>
          <a:xfrm>
            <a:off x="7193304" y="2994310"/>
            <a:ext cx="520065" cy="26606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550" spc="20" dirty="0">
                <a:latin typeface="Arial"/>
                <a:cs typeface="Arial"/>
              </a:rPr>
              <a:t>EtO</a:t>
            </a:r>
            <a:r>
              <a:rPr sz="1550" spc="30" dirty="0">
                <a:latin typeface="Arial"/>
                <a:cs typeface="Arial"/>
              </a:rPr>
              <a:t>H</a:t>
            </a:r>
            <a:endParaRPr sz="1550">
              <a:latin typeface="Arial"/>
              <a:cs typeface="Arial"/>
            </a:endParaRPr>
          </a:p>
        </p:txBody>
      </p:sp>
      <p:sp>
        <p:nvSpPr>
          <p:cNvPr id="57" name="object 57"/>
          <p:cNvSpPr/>
          <p:nvPr/>
        </p:nvSpPr>
        <p:spPr>
          <a:xfrm>
            <a:off x="3203601" y="4113933"/>
            <a:ext cx="2739390" cy="2284095"/>
          </a:xfrm>
          <a:custGeom>
            <a:avLst/>
            <a:gdLst/>
            <a:ahLst/>
            <a:cxnLst/>
            <a:rect l="l" t="t" r="r" b="b"/>
            <a:pathLst>
              <a:path w="2739390" h="2284095">
                <a:moveTo>
                  <a:pt x="0" y="1145960"/>
                </a:moveTo>
                <a:lnTo>
                  <a:pt x="2739171" y="1155440"/>
                </a:lnTo>
              </a:path>
              <a:path w="2739390" h="2284095">
                <a:moveTo>
                  <a:pt x="1375120" y="0"/>
                </a:moveTo>
                <a:lnTo>
                  <a:pt x="1373530" y="2284031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 txBox="1"/>
          <p:nvPr/>
        </p:nvSpPr>
        <p:spPr>
          <a:xfrm>
            <a:off x="3700329" y="3962287"/>
            <a:ext cx="7943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Times New Roman"/>
                <a:cs typeface="Times New Roman"/>
              </a:rPr>
              <a:t>log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k/k</a:t>
            </a:r>
            <a:r>
              <a:rPr sz="1800" spc="-7" baseline="-20833" dirty="0">
                <a:latin typeface="Times New Roman"/>
                <a:cs typeface="Times New Roman"/>
              </a:rPr>
              <a:t>o</a:t>
            </a:r>
            <a:endParaRPr sz="1800" baseline="-20833">
              <a:latin typeface="Times New Roman"/>
              <a:cs typeface="Times New Roman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5746917" y="5302391"/>
            <a:ext cx="16383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Symbol"/>
                <a:cs typeface="Symbol"/>
              </a:rPr>
              <a:t></a:t>
            </a:r>
            <a:endParaRPr sz="1800">
              <a:latin typeface="Symbol"/>
              <a:cs typeface="Symbol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1063603" y="4070351"/>
            <a:ext cx="1310005" cy="579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Times New Roman"/>
                <a:cs typeface="Times New Roman"/>
              </a:rPr>
              <a:t>When </a:t>
            </a:r>
            <a:r>
              <a:rPr sz="1800" dirty="0">
                <a:latin typeface="Times New Roman"/>
                <a:cs typeface="Times New Roman"/>
              </a:rPr>
              <a:t>X =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H,</a:t>
            </a:r>
            <a:endParaRPr sz="1800">
              <a:latin typeface="Times New Roman"/>
              <a:cs typeface="Times New Roman"/>
            </a:endParaRPr>
          </a:p>
          <a:p>
            <a:pPr marL="75565">
              <a:lnSpc>
                <a:spcPct val="100000"/>
              </a:lnSpc>
              <a:spcBef>
                <a:spcPts val="40"/>
              </a:spcBef>
            </a:pPr>
            <a:r>
              <a:rPr sz="1800" dirty="0">
                <a:latin typeface="Symbol"/>
                <a:cs typeface="Symbol"/>
              </a:rPr>
              <a:t></a:t>
            </a:r>
            <a:r>
              <a:rPr sz="1800" dirty="0">
                <a:latin typeface="Times New Roman"/>
                <a:cs typeface="Times New Roman"/>
              </a:rPr>
              <a:t> = 0, k =</a:t>
            </a:r>
            <a:r>
              <a:rPr sz="1800" spc="-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</a:t>
            </a:r>
            <a:r>
              <a:rPr sz="1800" baseline="-20833" dirty="0">
                <a:latin typeface="Times New Roman"/>
                <a:cs typeface="Times New Roman"/>
              </a:rPr>
              <a:t>o</a:t>
            </a:r>
            <a:endParaRPr sz="1800" baseline="-20833">
              <a:latin typeface="Times New Roman"/>
              <a:cs typeface="Times New Roman"/>
            </a:endParaRPr>
          </a:p>
        </p:txBody>
      </p:sp>
      <p:grpSp>
        <p:nvGrpSpPr>
          <p:cNvPr id="61" name="object 61"/>
          <p:cNvGrpSpPr/>
          <p:nvPr/>
        </p:nvGrpSpPr>
        <p:grpSpPr>
          <a:xfrm>
            <a:off x="3914417" y="4027808"/>
            <a:ext cx="1731645" cy="2009139"/>
            <a:chOff x="3914417" y="4027808"/>
            <a:chExt cx="1731645" cy="2009139"/>
          </a:xfrm>
        </p:grpSpPr>
        <p:sp>
          <p:nvSpPr>
            <p:cNvPr id="62" name="object 62"/>
            <p:cNvSpPr/>
            <p:nvPr/>
          </p:nvSpPr>
          <p:spPr>
            <a:xfrm>
              <a:off x="4520260" y="5212513"/>
              <a:ext cx="113741" cy="113728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4786401" y="4854259"/>
              <a:ext cx="113728" cy="113715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5180660" y="4478872"/>
              <a:ext cx="113741" cy="113728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5522683" y="4113937"/>
              <a:ext cx="113741" cy="113728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4147108" y="5581842"/>
              <a:ext cx="113741" cy="113728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3923942" y="4037333"/>
              <a:ext cx="1712595" cy="1990089"/>
            </a:xfrm>
            <a:custGeom>
              <a:avLst/>
              <a:gdLst/>
              <a:ahLst/>
              <a:cxnLst/>
              <a:rect l="l" t="t" r="r" b="b"/>
              <a:pathLst>
                <a:path w="1712595" h="1990089">
                  <a:moveTo>
                    <a:pt x="1712490" y="0"/>
                  </a:moveTo>
                  <a:lnTo>
                    <a:pt x="0" y="1989591"/>
                  </a:lnTo>
                </a:path>
              </a:pathLst>
            </a:custGeom>
            <a:ln w="19050">
              <a:solidFill>
                <a:srgbClr val="6095C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8" name="object 68"/>
          <p:cNvSpPr txBox="1"/>
          <p:nvPr/>
        </p:nvSpPr>
        <p:spPr>
          <a:xfrm>
            <a:off x="342922" y="4859605"/>
            <a:ext cx="2751455" cy="18275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Times New Roman"/>
                <a:cs typeface="Times New Roman"/>
              </a:rPr>
              <a:t>When </a:t>
            </a:r>
            <a:r>
              <a:rPr sz="1800" dirty="0">
                <a:latin typeface="Times New Roman"/>
                <a:cs typeface="Times New Roman"/>
              </a:rPr>
              <a:t>X = </a:t>
            </a:r>
            <a:r>
              <a:rPr sz="1800" spc="-5" dirty="0">
                <a:latin typeface="Times New Roman"/>
                <a:cs typeface="Times New Roman"/>
              </a:rPr>
              <a:t>other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substituents,</a:t>
            </a:r>
            <a:endParaRPr sz="1800">
              <a:latin typeface="Times New Roman"/>
              <a:cs typeface="Times New Roman"/>
            </a:endParaRPr>
          </a:p>
          <a:p>
            <a:pPr marL="200660" marR="193040" algn="ctr">
              <a:lnSpc>
                <a:spcPts val="2100"/>
              </a:lnSpc>
              <a:spcBef>
                <a:spcPts val="160"/>
              </a:spcBef>
            </a:pPr>
            <a:r>
              <a:rPr sz="1800" dirty="0">
                <a:latin typeface="Symbol"/>
                <a:cs typeface="Symbol"/>
              </a:rPr>
              <a:t></a:t>
            </a:r>
            <a:r>
              <a:rPr sz="1800" dirty="0">
                <a:latin typeface="Times New Roman"/>
                <a:cs typeface="Times New Roman"/>
              </a:rPr>
              <a:t> = </a:t>
            </a:r>
            <a:r>
              <a:rPr sz="1800" spc="-5" dirty="0">
                <a:latin typeface="Times New Roman"/>
                <a:cs typeface="Times New Roman"/>
              </a:rPr>
              <a:t>value determine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from  </a:t>
            </a:r>
            <a:r>
              <a:rPr sz="1800" spc="-5" dirty="0">
                <a:latin typeface="Times New Roman"/>
                <a:cs typeface="Times New Roman"/>
              </a:rPr>
              <a:t>reference,</a:t>
            </a:r>
            <a:endParaRPr sz="1800">
              <a:latin typeface="Times New Roman"/>
              <a:cs typeface="Times New Roman"/>
            </a:endParaRPr>
          </a:p>
          <a:p>
            <a:pPr algn="ctr">
              <a:lnSpc>
                <a:spcPts val="2140"/>
              </a:lnSpc>
            </a:pPr>
            <a:r>
              <a:rPr sz="1800" spc="-5" dirty="0">
                <a:latin typeface="Times New Roman"/>
                <a:cs typeface="Times New Roman"/>
              </a:rPr>
              <a:t>then plot versus log k/k</a:t>
            </a:r>
            <a:r>
              <a:rPr sz="1800" spc="-7" baseline="-20833" dirty="0">
                <a:latin typeface="Times New Roman"/>
                <a:cs typeface="Times New Roman"/>
              </a:rPr>
              <a:t>o</a:t>
            </a:r>
            <a:endParaRPr sz="1800" baseline="-20833">
              <a:latin typeface="Times New Roman"/>
              <a:cs typeface="Times New Roman"/>
            </a:endParaRPr>
          </a:p>
          <a:p>
            <a:pPr marL="172085" marR="164465" algn="ctr">
              <a:lnSpc>
                <a:spcPct val="101899"/>
              </a:lnSpc>
              <a:spcBef>
                <a:spcPts val="1125"/>
              </a:spcBef>
            </a:pPr>
            <a:r>
              <a:rPr sz="1800" spc="-5" dirty="0">
                <a:latin typeface="Times New Roman"/>
                <a:cs typeface="Times New Roman"/>
              </a:rPr>
              <a:t>Fit to </a:t>
            </a:r>
            <a:r>
              <a:rPr sz="1800" dirty="0">
                <a:latin typeface="Times New Roman"/>
                <a:cs typeface="Times New Roman"/>
              </a:rPr>
              <a:t>a </a:t>
            </a:r>
            <a:r>
              <a:rPr sz="1800" spc="-5" dirty="0">
                <a:latin typeface="Times New Roman"/>
                <a:cs typeface="Times New Roman"/>
              </a:rPr>
              <a:t>straight line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where  slope </a:t>
            </a:r>
            <a:r>
              <a:rPr sz="1800" dirty="0">
                <a:latin typeface="Times New Roman"/>
                <a:cs typeface="Times New Roman"/>
              </a:rPr>
              <a:t>=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Symbol"/>
                <a:cs typeface="Symbol"/>
              </a:rPr>
              <a:t></a:t>
            </a:r>
            <a:endParaRPr sz="1800">
              <a:latin typeface="Symbol"/>
              <a:cs typeface="Symbol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6152992" y="4070351"/>
            <a:ext cx="2698115" cy="845819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marR="5080" algn="ctr">
              <a:lnSpc>
                <a:spcPct val="99500"/>
              </a:lnSpc>
              <a:spcBef>
                <a:spcPts val="110"/>
              </a:spcBef>
            </a:pPr>
            <a:r>
              <a:rPr sz="1800" dirty="0">
                <a:latin typeface="Times New Roman"/>
                <a:cs typeface="Times New Roman"/>
              </a:rPr>
              <a:t>In </a:t>
            </a:r>
            <a:r>
              <a:rPr sz="1800" spc="-5" dirty="0">
                <a:latin typeface="Times New Roman"/>
                <a:cs typeface="Times New Roman"/>
              </a:rPr>
              <a:t>the basic hydrolysis </a:t>
            </a:r>
            <a:r>
              <a:rPr sz="1800" dirty="0">
                <a:latin typeface="Times New Roman"/>
                <a:cs typeface="Times New Roman"/>
              </a:rPr>
              <a:t>of  </a:t>
            </a:r>
            <a:r>
              <a:rPr sz="1800" spc="-5" dirty="0">
                <a:latin typeface="Times New Roman"/>
                <a:cs typeface="Times New Roman"/>
              </a:rPr>
              <a:t>ethyl benzoate, the slope was  determined to </a:t>
            </a:r>
            <a:r>
              <a:rPr sz="1800" dirty="0">
                <a:latin typeface="Times New Roman"/>
                <a:cs typeface="Times New Roman"/>
              </a:rPr>
              <a:t>be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+2.2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5452212" y="6384814"/>
            <a:ext cx="16897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Times New Roman"/>
                <a:cs typeface="Times New Roman"/>
              </a:rPr>
              <a:t>log (k</a:t>
            </a:r>
            <a:r>
              <a:rPr sz="1800" spc="-7" baseline="-20833" dirty="0">
                <a:latin typeface="Times New Roman"/>
                <a:cs typeface="Times New Roman"/>
              </a:rPr>
              <a:t>i</a:t>
            </a:r>
            <a:r>
              <a:rPr sz="1800" spc="-5" dirty="0">
                <a:latin typeface="Times New Roman"/>
                <a:cs typeface="Times New Roman"/>
              </a:rPr>
              <a:t>/k</a:t>
            </a:r>
            <a:r>
              <a:rPr sz="1800" spc="-7" baseline="-20833" dirty="0">
                <a:latin typeface="Times New Roman"/>
                <a:cs typeface="Times New Roman"/>
              </a:rPr>
              <a:t>o</a:t>
            </a:r>
            <a:r>
              <a:rPr sz="1800" spc="-5" dirty="0">
                <a:latin typeface="Times New Roman"/>
                <a:cs typeface="Times New Roman"/>
              </a:rPr>
              <a:t>) </a:t>
            </a:r>
            <a:r>
              <a:rPr sz="1800" dirty="0">
                <a:latin typeface="Times New Roman"/>
                <a:cs typeface="Times New Roman"/>
              </a:rPr>
              <a:t>= </a:t>
            </a:r>
            <a:r>
              <a:rPr sz="1800" dirty="0">
                <a:latin typeface="Symbol"/>
                <a:cs typeface="Symbol"/>
              </a:rPr>
              <a:t></a:t>
            </a:r>
            <a:r>
              <a:rPr sz="1800" dirty="0">
                <a:latin typeface="Times New Roman"/>
                <a:cs typeface="Times New Roman"/>
              </a:rPr>
              <a:t> •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Symbol"/>
                <a:cs typeface="Symbol"/>
              </a:rPr>
              <a:t></a:t>
            </a:r>
            <a:endParaRPr sz="1800">
              <a:latin typeface="Symbol"/>
              <a:cs typeface="Symbol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6344199" y="5359249"/>
            <a:ext cx="2315845" cy="845819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marR="5080" algn="ctr">
              <a:lnSpc>
                <a:spcPct val="99500"/>
              </a:lnSpc>
              <a:spcBef>
                <a:spcPts val="110"/>
              </a:spcBef>
            </a:pP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What does the value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of</a:t>
            </a:r>
            <a:r>
              <a:rPr sz="1800" spc="-4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FF0000"/>
                </a:solidFill>
                <a:latin typeface="Symbol"/>
                <a:cs typeface="Symbol"/>
              </a:rPr>
              <a:t>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tell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us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about the reaction  mechanism?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89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Hammett</a:t>
            </a:r>
            <a:r>
              <a:rPr spc="-60" dirty="0"/>
              <a:t> </a:t>
            </a:r>
            <a:r>
              <a:rPr spc="-5" dirty="0"/>
              <a:t>Equation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85232" y="792214"/>
            <a:ext cx="8778240" cy="5956118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795020" marR="658495" indent="-57785" algn="ctr">
              <a:lnSpc>
                <a:spcPct val="101899"/>
              </a:lnSpc>
              <a:spcBef>
                <a:spcPts val="55"/>
              </a:spcBef>
            </a:pPr>
            <a:r>
              <a:rPr sz="1800" spc="-5" dirty="0">
                <a:latin typeface="Times New Roman"/>
                <a:cs typeface="Times New Roman"/>
              </a:rPr>
              <a:t>Remember that the value </a:t>
            </a:r>
            <a:r>
              <a:rPr sz="1800" dirty="0">
                <a:latin typeface="Times New Roman"/>
                <a:cs typeface="Times New Roman"/>
              </a:rPr>
              <a:t>of </a:t>
            </a:r>
            <a:r>
              <a:rPr sz="1800" dirty="0">
                <a:latin typeface="Symbol"/>
                <a:cs typeface="Symbol"/>
              </a:rPr>
              <a:t>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was determined with the reference reaction  (dissociation </a:t>
            </a:r>
            <a:r>
              <a:rPr sz="1800" dirty="0">
                <a:latin typeface="Times New Roman"/>
                <a:cs typeface="Times New Roman"/>
              </a:rPr>
              <a:t>of </a:t>
            </a:r>
            <a:r>
              <a:rPr sz="1800" spc="-5" dirty="0">
                <a:latin typeface="Times New Roman"/>
                <a:cs typeface="Times New Roman"/>
              </a:rPr>
              <a:t>benzoic acid) </a:t>
            </a:r>
            <a:r>
              <a:rPr sz="1800" dirty="0">
                <a:latin typeface="Times New Roman"/>
                <a:cs typeface="Times New Roman"/>
              </a:rPr>
              <a:t>by </a:t>
            </a:r>
            <a:r>
              <a:rPr sz="1800" spc="-15" dirty="0">
                <a:latin typeface="Times New Roman"/>
                <a:cs typeface="Times New Roman"/>
              </a:rPr>
              <a:t>defining </a:t>
            </a:r>
            <a:r>
              <a:rPr sz="1800" dirty="0">
                <a:latin typeface="Symbol"/>
                <a:cs typeface="Symbol"/>
              </a:rPr>
              <a:t></a:t>
            </a:r>
            <a:r>
              <a:rPr sz="1800" dirty="0">
                <a:latin typeface="Times New Roman"/>
                <a:cs typeface="Times New Roman"/>
              </a:rPr>
              <a:t> = 1 </a:t>
            </a:r>
            <a:r>
              <a:rPr sz="1800" spc="-5" dirty="0">
                <a:latin typeface="Times New Roman"/>
                <a:cs typeface="Times New Roman"/>
              </a:rPr>
              <a:t>and </a:t>
            </a:r>
            <a:r>
              <a:rPr sz="1800" spc="-15" dirty="0">
                <a:latin typeface="Times New Roman"/>
                <a:cs typeface="Times New Roman"/>
              </a:rPr>
              <a:t>defining </a:t>
            </a:r>
            <a:r>
              <a:rPr sz="1800" spc="-5" dirty="0">
                <a:latin typeface="Times New Roman"/>
                <a:cs typeface="Times New Roman"/>
              </a:rPr>
              <a:t>when </a:t>
            </a:r>
            <a:r>
              <a:rPr sz="1800" dirty="0">
                <a:latin typeface="Times New Roman"/>
                <a:cs typeface="Times New Roman"/>
              </a:rPr>
              <a:t>X = H, </a:t>
            </a:r>
            <a:r>
              <a:rPr sz="1800" dirty="0">
                <a:latin typeface="Symbol"/>
                <a:cs typeface="Symbol"/>
              </a:rPr>
              <a:t></a:t>
            </a:r>
            <a:r>
              <a:rPr sz="1800" dirty="0">
                <a:latin typeface="Times New Roman"/>
                <a:cs typeface="Times New Roman"/>
              </a:rPr>
              <a:t> =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0</a:t>
            </a: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100">
              <a:latin typeface="Times New Roman"/>
              <a:cs typeface="Times New Roman"/>
            </a:endParaRPr>
          </a:p>
          <a:p>
            <a:pPr marL="368935">
              <a:lnSpc>
                <a:spcPct val="100000"/>
              </a:lnSpc>
            </a:pPr>
            <a:r>
              <a:rPr sz="1800" spc="-5" dirty="0">
                <a:latin typeface="Times New Roman"/>
                <a:cs typeface="Times New Roman"/>
              </a:rPr>
              <a:t>When </a:t>
            </a:r>
            <a:r>
              <a:rPr sz="1800" dirty="0">
                <a:latin typeface="Symbol"/>
                <a:cs typeface="Symbol"/>
              </a:rPr>
              <a:t></a:t>
            </a:r>
            <a:r>
              <a:rPr sz="1800" dirty="0">
                <a:latin typeface="Times New Roman"/>
                <a:cs typeface="Times New Roman"/>
              </a:rPr>
              <a:t> &gt; 0</a:t>
            </a:r>
            <a:endParaRPr sz="1800">
              <a:latin typeface="Times New Roman"/>
              <a:cs typeface="Times New Roman"/>
            </a:endParaRPr>
          </a:p>
          <a:p>
            <a:pPr marL="196850" marR="118110" algn="ctr">
              <a:lnSpc>
                <a:spcPct val="101899"/>
              </a:lnSpc>
              <a:spcBef>
                <a:spcPts val="1680"/>
              </a:spcBef>
            </a:pPr>
            <a:r>
              <a:rPr sz="1800" spc="-5" dirty="0">
                <a:latin typeface="Times New Roman"/>
                <a:cs typeface="Times New Roman"/>
              </a:rPr>
              <a:t>The reaction is accelerated </a:t>
            </a:r>
            <a:r>
              <a:rPr sz="1800" dirty="0">
                <a:latin typeface="Times New Roman"/>
                <a:cs typeface="Times New Roman"/>
              </a:rPr>
              <a:t>by </a:t>
            </a:r>
            <a:r>
              <a:rPr sz="1800" spc="-5" dirty="0">
                <a:latin typeface="Times New Roman"/>
                <a:cs typeface="Times New Roman"/>
              </a:rPr>
              <a:t>electron withdrawing substituents, therefore aromatic ring has  </a:t>
            </a:r>
            <a:r>
              <a:rPr sz="1800" dirty="0">
                <a:latin typeface="Times New Roman"/>
                <a:cs typeface="Times New Roman"/>
              </a:rPr>
              <a:t>a </a:t>
            </a:r>
            <a:r>
              <a:rPr sz="1800" spc="-5" dirty="0">
                <a:latin typeface="Times New Roman"/>
                <a:cs typeface="Times New Roman"/>
              </a:rPr>
              <a:t>higher electron density in the transition state than in the starting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material</a:t>
            </a: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200">
              <a:latin typeface="Times New Roman"/>
              <a:cs typeface="Times New Roman"/>
            </a:endParaRPr>
          </a:p>
          <a:p>
            <a:pPr marL="368935">
              <a:lnSpc>
                <a:spcPct val="100000"/>
              </a:lnSpc>
            </a:pPr>
            <a:r>
              <a:rPr sz="1800" spc="-5" dirty="0">
                <a:latin typeface="Times New Roman"/>
                <a:cs typeface="Times New Roman"/>
              </a:rPr>
              <a:t>When </a:t>
            </a:r>
            <a:r>
              <a:rPr sz="1800" dirty="0">
                <a:latin typeface="Symbol"/>
                <a:cs typeface="Symbol"/>
              </a:rPr>
              <a:t></a:t>
            </a:r>
            <a:r>
              <a:rPr sz="1800" dirty="0">
                <a:latin typeface="Times New Roman"/>
                <a:cs typeface="Times New Roman"/>
              </a:rPr>
              <a:t> &lt; 0</a:t>
            </a: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750">
              <a:latin typeface="Times New Roman"/>
              <a:cs typeface="Times New Roman"/>
            </a:endParaRPr>
          </a:p>
          <a:p>
            <a:pPr marL="374650" marR="295910" algn="ctr">
              <a:lnSpc>
                <a:spcPct val="101899"/>
              </a:lnSpc>
            </a:pPr>
            <a:r>
              <a:rPr sz="1800" spc="-5" dirty="0">
                <a:latin typeface="Times New Roman"/>
                <a:cs typeface="Times New Roman"/>
              </a:rPr>
              <a:t>The reaction is accelerated </a:t>
            </a:r>
            <a:r>
              <a:rPr sz="1800" dirty="0">
                <a:latin typeface="Times New Roman"/>
                <a:cs typeface="Times New Roman"/>
              </a:rPr>
              <a:t>by </a:t>
            </a:r>
            <a:r>
              <a:rPr sz="1800" spc="-5" dirty="0">
                <a:latin typeface="Times New Roman"/>
                <a:cs typeface="Times New Roman"/>
              </a:rPr>
              <a:t>electron donating substituents, therefore aromatic ring has  lower electron density in the transition state than in the starting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material</a:t>
            </a: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150">
              <a:latin typeface="Times New Roman"/>
              <a:cs typeface="Times New Roman"/>
            </a:endParaRPr>
          </a:p>
          <a:p>
            <a:pPr marL="540385" marR="461645" algn="ctr">
              <a:lnSpc>
                <a:spcPct val="101899"/>
              </a:lnSpc>
            </a:pPr>
            <a:r>
              <a:rPr sz="1800" spc="-5" dirty="0">
                <a:latin typeface="Times New Roman"/>
                <a:cs typeface="Times New Roman"/>
              </a:rPr>
              <a:t>Also remember that scale was established with the reference reaction </a:t>
            </a:r>
            <a:r>
              <a:rPr sz="1800" dirty="0">
                <a:latin typeface="Times New Roman"/>
                <a:cs typeface="Times New Roman"/>
              </a:rPr>
              <a:t>of </a:t>
            </a:r>
            <a:r>
              <a:rPr sz="1800" spc="-5" dirty="0">
                <a:latin typeface="Times New Roman"/>
                <a:cs typeface="Times New Roman"/>
              </a:rPr>
              <a:t>benzoic acid  where </a:t>
            </a:r>
            <a:r>
              <a:rPr sz="1800" dirty="0">
                <a:latin typeface="Symbol"/>
                <a:cs typeface="Symbol"/>
              </a:rPr>
              <a:t>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was </a:t>
            </a:r>
            <a:r>
              <a:rPr sz="1800" spc="-20" dirty="0">
                <a:latin typeface="Times New Roman"/>
                <a:cs typeface="Times New Roman"/>
              </a:rPr>
              <a:t>defined </a:t>
            </a:r>
            <a:r>
              <a:rPr sz="1800" spc="-5" dirty="0">
                <a:latin typeface="Times New Roman"/>
                <a:cs typeface="Times New Roman"/>
              </a:rPr>
              <a:t>as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+1</a:t>
            </a:r>
            <a:endParaRPr sz="1800">
              <a:latin typeface="Times New Roman"/>
              <a:cs typeface="Times New Roman"/>
            </a:endParaRPr>
          </a:p>
          <a:p>
            <a:pPr marL="48895" marR="40640" indent="475615">
              <a:lnSpc>
                <a:spcPct val="101899"/>
              </a:lnSpc>
              <a:spcBef>
                <a:spcPts val="1650"/>
              </a:spcBef>
            </a:pPr>
            <a:r>
              <a:rPr sz="1800" spc="-5" dirty="0">
                <a:latin typeface="Times New Roman"/>
                <a:cs typeface="Times New Roman"/>
              </a:rPr>
              <a:t>Can predict </a:t>
            </a:r>
            <a:r>
              <a:rPr sz="1800" dirty="0">
                <a:latin typeface="Times New Roman"/>
                <a:cs typeface="Times New Roman"/>
              </a:rPr>
              <a:t>not </a:t>
            </a:r>
            <a:r>
              <a:rPr sz="1800" spc="-5" dirty="0">
                <a:latin typeface="Times New Roman"/>
                <a:cs typeface="Times New Roman"/>
              </a:rPr>
              <a:t>only the type </a:t>
            </a:r>
            <a:r>
              <a:rPr sz="1800" dirty="0">
                <a:latin typeface="Times New Roman"/>
                <a:cs typeface="Times New Roman"/>
              </a:rPr>
              <a:t>of </a:t>
            </a:r>
            <a:r>
              <a:rPr sz="1800" spc="-10" dirty="0">
                <a:latin typeface="Times New Roman"/>
                <a:cs typeface="Times New Roman"/>
              </a:rPr>
              <a:t>charge </a:t>
            </a:r>
            <a:r>
              <a:rPr sz="1800" spc="-5" dirty="0">
                <a:latin typeface="Times New Roman"/>
                <a:cs typeface="Times New Roman"/>
              </a:rPr>
              <a:t>in transition state versus the starting material  (either more </a:t>
            </a:r>
            <a:r>
              <a:rPr sz="1800" dirty="0">
                <a:latin typeface="Times New Roman"/>
                <a:cs typeface="Times New Roman"/>
              </a:rPr>
              <a:t>or </a:t>
            </a:r>
            <a:r>
              <a:rPr sz="1800" spc="-5" dirty="0">
                <a:latin typeface="Times New Roman"/>
                <a:cs typeface="Times New Roman"/>
              </a:rPr>
              <a:t>less negative </a:t>
            </a:r>
            <a:r>
              <a:rPr sz="1800" spc="-10" dirty="0">
                <a:latin typeface="Times New Roman"/>
                <a:cs typeface="Times New Roman"/>
              </a:rPr>
              <a:t>charge </a:t>
            </a:r>
            <a:r>
              <a:rPr sz="1800" dirty="0">
                <a:latin typeface="Times New Roman"/>
                <a:cs typeface="Times New Roman"/>
              </a:rPr>
              <a:t>by </a:t>
            </a:r>
            <a:r>
              <a:rPr sz="1800" spc="-5" dirty="0">
                <a:latin typeface="Times New Roman"/>
                <a:cs typeface="Times New Roman"/>
              </a:rPr>
              <a:t>the sign </a:t>
            </a:r>
            <a:r>
              <a:rPr sz="1800" dirty="0">
                <a:latin typeface="Times New Roman"/>
                <a:cs typeface="Times New Roman"/>
              </a:rPr>
              <a:t>of </a:t>
            </a:r>
            <a:r>
              <a:rPr sz="1800" dirty="0">
                <a:latin typeface="Symbol"/>
                <a:cs typeface="Symbol"/>
              </a:rPr>
              <a:t></a:t>
            </a:r>
            <a:r>
              <a:rPr sz="1800" dirty="0">
                <a:latin typeface="Times New Roman"/>
                <a:cs typeface="Times New Roman"/>
              </a:rPr>
              <a:t>) </a:t>
            </a:r>
            <a:r>
              <a:rPr sz="1800" spc="-5" dirty="0">
                <a:latin typeface="Times New Roman"/>
                <a:cs typeface="Times New Roman"/>
              </a:rPr>
              <a:t>the magnitude </a:t>
            </a:r>
            <a:r>
              <a:rPr sz="1800" dirty="0">
                <a:latin typeface="Times New Roman"/>
                <a:cs typeface="Times New Roman"/>
              </a:rPr>
              <a:t>of </a:t>
            </a:r>
            <a:r>
              <a:rPr sz="1800" spc="-10" dirty="0">
                <a:latin typeface="Times New Roman"/>
                <a:cs typeface="Times New Roman"/>
              </a:rPr>
              <a:t>charge </a:t>
            </a:r>
            <a:r>
              <a:rPr sz="1800" spc="-5" dirty="0">
                <a:latin typeface="Times New Roman"/>
                <a:cs typeface="Times New Roman"/>
              </a:rPr>
              <a:t>is determined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by</a:t>
            </a:r>
            <a:endParaRPr sz="1800">
              <a:latin typeface="Times New Roman"/>
              <a:cs typeface="Times New Roman"/>
            </a:endParaRPr>
          </a:p>
          <a:p>
            <a:pPr algn="ctr">
              <a:lnSpc>
                <a:spcPts val="2100"/>
              </a:lnSpc>
            </a:pPr>
            <a:r>
              <a:rPr sz="1800" spc="-5" dirty="0">
                <a:latin typeface="Times New Roman"/>
                <a:cs typeface="Times New Roman"/>
              </a:rPr>
              <a:t>the magnitude </a:t>
            </a:r>
            <a:r>
              <a:rPr sz="1800" dirty="0">
                <a:latin typeface="Times New Roman"/>
                <a:cs typeface="Times New Roman"/>
              </a:rPr>
              <a:t>of </a:t>
            </a:r>
            <a:r>
              <a:rPr sz="1800" dirty="0">
                <a:latin typeface="Symbol"/>
                <a:cs typeface="Symbol"/>
              </a:rPr>
              <a:t></a:t>
            </a:r>
            <a:r>
              <a:rPr sz="1800" dirty="0">
                <a:latin typeface="Times New Roman"/>
                <a:cs typeface="Times New Roman"/>
              </a:rPr>
              <a:t>, </a:t>
            </a:r>
            <a:r>
              <a:rPr sz="1800" spc="-5" dirty="0">
                <a:latin typeface="Times New Roman"/>
                <a:cs typeface="Times New Roman"/>
              </a:rPr>
              <a:t>if </a:t>
            </a:r>
            <a:r>
              <a:rPr sz="1800" dirty="0">
                <a:latin typeface="Symbol"/>
                <a:cs typeface="Symbol"/>
              </a:rPr>
              <a:t>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is </a:t>
            </a:r>
            <a:r>
              <a:rPr sz="1800" spc="-10" dirty="0">
                <a:latin typeface="Times New Roman"/>
                <a:cs typeface="Times New Roman"/>
              </a:rPr>
              <a:t>larger </a:t>
            </a:r>
            <a:r>
              <a:rPr sz="1800" spc="-5" dirty="0">
                <a:latin typeface="Times New Roman"/>
                <a:cs typeface="Times New Roman"/>
              </a:rPr>
              <a:t>than </a:t>
            </a:r>
            <a:r>
              <a:rPr sz="1800" dirty="0">
                <a:latin typeface="Times New Roman"/>
                <a:cs typeface="Times New Roman"/>
              </a:rPr>
              <a:t>+1 </a:t>
            </a:r>
            <a:r>
              <a:rPr sz="1800" spc="-5" dirty="0">
                <a:latin typeface="Times New Roman"/>
                <a:cs typeface="Times New Roman"/>
              </a:rPr>
              <a:t>than the reaction under consideration has </a:t>
            </a:r>
            <a:r>
              <a:rPr sz="1800" dirty="0">
                <a:latin typeface="Times New Roman"/>
                <a:cs typeface="Times New Roman"/>
              </a:rPr>
              <a:t>a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greater</a:t>
            </a:r>
            <a:endParaRPr sz="18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40"/>
              </a:spcBef>
            </a:pPr>
            <a:r>
              <a:rPr sz="1800" spc="-5" dirty="0">
                <a:latin typeface="Times New Roman"/>
                <a:cs typeface="Times New Roman"/>
              </a:rPr>
              <a:t>amount </a:t>
            </a:r>
            <a:r>
              <a:rPr sz="1800" dirty="0">
                <a:latin typeface="Times New Roman"/>
                <a:cs typeface="Times New Roman"/>
              </a:rPr>
              <a:t>of </a:t>
            </a:r>
            <a:r>
              <a:rPr sz="1800" spc="-5" dirty="0">
                <a:latin typeface="Times New Roman"/>
                <a:cs typeface="Times New Roman"/>
              </a:rPr>
              <a:t>electron density in transition state than starting material relative to reference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reaction</a:t>
            </a:r>
            <a:endParaRPr sz="1800">
              <a:latin typeface="Times New Roman"/>
              <a:cs typeface="Times New Roman"/>
            </a:endParaRPr>
          </a:p>
          <a:p>
            <a:pPr marR="354330" algn="r">
              <a:lnSpc>
                <a:spcPct val="100000"/>
              </a:lnSpc>
              <a:spcBef>
                <a:spcPts val="990"/>
              </a:spcBef>
            </a:pPr>
            <a:endParaRPr sz="1200">
              <a:latin typeface="Carlito"/>
              <a:cs typeface="Carlit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89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Hammett</a:t>
            </a:r>
            <a:r>
              <a:rPr spc="-60" dirty="0"/>
              <a:t> </a:t>
            </a:r>
            <a:r>
              <a:rPr spc="-5" dirty="0"/>
              <a:t>Equation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55733" y="792214"/>
            <a:ext cx="7708265" cy="1123315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2065" marR="5080" algn="ctr">
              <a:lnSpc>
                <a:spcPct val="101899"/>
              </a:lnSpc>
              <a:spcBef>
                <a:spcPts val="55"/>
              </a:spcBef>
            </a:pPr>
            <a:r>
              <a:rPr sz="1800" spc="-5" dirty="0">
                <a:latin typeface="Times New Roman"/>
                <a:cs typeface="Times New Roman"/>
              </a:rPr>
              <a:t>The Hammett equation is used often to determine type </a:t>
            </a:r>
            <a:r>
              <a:rPr sz="1800" dirty="0">
                <a:latin typeface="Times New Roman"/>
                <a:cs typeface="Times New Roman"/>
              </a:rPr>
              <a:t>of </a:t>
            </a:r>
            <a:r>
              <a:rPr sz="1800" spc="-10" dirty="0">
                <a:latin typeface="Times New Roman"/>
                <a:cs typeface="Times New Roman"/>
              </a:rPr>
              <a:t>charge </a:t>
            </a:r>
            <a:r>
              <a:rPr sz="1800" spc="-5" dirty="0">
                <a:latin typeface="Times New Roman"/>
                <a:cs typeface="Times New Roman"/>
              </a:rPr>
              <a:t>being developed in  transition state (can distinguish types </a:t>
            </a:r>
            <a:r>
              <a:rPr sz="1800" dirty="0">
                <a:latin typeface="Times New Roman"/>
                <a:cs typeface="Times New Roman"/>
              </a:rPr>
              <a:t>of </a:t>
            </a:r>
            <a:r>
              <a:rPr sz="1800" spc="-5" dirty="0">
                <a:latin typeface="Times New Roman"/>
                <a:cs typeface="Times New Roman"/>
              </a:rPr>
              <a:t>mechanisms) and the amount </a:t>
            </a:r>
            <a:r>
              <a:rPr sz="1800" dirty="0">
                <a:latin typeface="Times New Roman"/>
                <a:cs typeface="Times New Roman"/>
              </a:rPr>
              <a:t>of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charge</a:t>
            </a: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8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1800" spc="-5" dirty="0">
                <a:latin typeface="Times New Roman"/>
                <a:cs typeface="Times New Roman"/>
              </a:rPr>
              <a:t>Consider the reaction </a:t>
            </a:r>
            <a:r>
              <a:rPr sz="1800" dirty="0">
                <a:latin typeface="Times New Roman"/>
                <a:cs typeface="Times New Roman"/>
              </a:rPr>
              <a:t>of </a:t>
            </a:r>
            <a:r>
              <a:rPr sz="1800" spc="-5" dirty="0">
                <a:latin typeface="Times New Roman"/>
                <a:cs typeface="Times New Roman"/>
              </a:rPr>
              <a:t>dibenzyl chloride with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ethanol</a:t>
            </a:r>
            <a:endParaRPr sz="1800">
              <a:latin typeface="Times New Roman"/>
              <a:cs typeface="Times New Roman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547321" y="2646021"/>
            <a:ext cx="770255" cy="598170"/>
            <a:chOff x="547321" y="2646021"/>
            <a:chExt cx="770255" cy="598170"/>
          </a:xfrm>
        </p:grpSpPr>
        <p:sp>
          <p:nvSpPr>
            <p:cNvPr id="5" name="object 5"/>
            <p:cNvSpPr/>
            <p:nvPr/>
          </p:nvSpPr>
          <p:spPr>
            <a:xfrm>
              <a:off x="554196" y="2800794"/>
              <a:ext cx="0" cy="290195"/>
            </a:xfrm>
            <a:custGeom>
              <a:avLst/>
              <a:gdLst/>
              <a:ahLst/>
              <a:cxnLst/>
              <a:rect l="l" t="t" r="r" b="b"/>
              <a:pathLst>
                <a:path h="290194">
                  <a:moveTo>
                    <a:pt x="0" y="0"/>
                  </a:moveTo>
                  <a:lnTo>
                    <a:pt x="0" y="289822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47321" y="2796249"/>
              <a:ext cx="12700" cy="299085"/>
            </a:xfrm>
            <a:custGeom>
              <a:avLst/>
              <a:gdLst/>
              <a:ahLst/>
              <a:cxnLst/>
              <a:rect l="l" t="t" r="r" b="b"/>
              <a:pathLst>
                <a:path w="12700" h="299085">
                  <a:moveTo>
                    <a:pt x="0" y="0"/>
                  </a:moveTo>
                  <a:lnTo>
                    <a:pt x="0" y="298919"/>
                  </a:lnTo>
                  <a:lnTo>
                    <a:pt x="12222" y="291338"/>
                  </a:lnTo>
                  <a:lnTo>
                    <a:pt x="12222" y="607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607669" y="2831142"/>
              <a:ext cx="0" cy="229235"/>
            </a:xfrm>
            <a:custGeom>
              <a:avLst/>
              <a:gdLst/>
              <a:ahLst/>
              <a:cxnLst/>
              <a:rect l="l" t="t" r="r" b="b"/>
              <a:pathLst>
                <a:path h="229235">
                  <a:moveTo>
                    <a:pt x="0" y="0"/>
                  </a:moveTo>
                  <a:lnTo>
                    <a:pt x="0" y="229126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547319" y="2829624"/>
              <a:ext cx="522605" cy="414655"/>
            </a:xfrm>
            <a:custGeom>
              <a:avLst/>
              <a:gdLst/>
              <a:ahLst/>
              <a:cxnLst/>
              <a:rect l="l" t="t" r="r" b="b"/>
              <a:pathLst>
                <a:path w="522605" h="414655">
                  <a:moveTo>
                    <a:pt x="65697" y="0"/>
                  </a:moveTo>
                  <a:lnTo>
                    <a:pt x="53467" y="0"/>
                  </a:lnTo>
                  <a:lnTo>
                    <a:pt x="53467" y="230644"/>
                  </a:lnTo>
                  <a:lnTo>
                    <a:pt x="65697" y="230644"/>
                  </a:lnTo>
                  <a:lnTo>
                    <a:pt x="65697" y="0"/>
                  </a:lnTo>
                  <a:close/>
                </a:path>
                <a:path w="522605" h="414655">
                  <a:moveTo>
                    <a:pt x="102362" y="309549"/>
                  </a:moveTo>
                  <a:lnTo>
                    <a:pt x="12217" y="257962"/>
                  </a:lnTo>
                  <a:lnTo>
                    <a:pt x="0" y="265544"/>
                  </a:lnTo>
                  <a:lnTo>
                    <a:pt x="96253" y="320179"/>
                  </a:lnTo>
                  <a:lnTo>
                    <a:pt x="102362" y="309549"/>
                  </a:lnTo>
                  <a:close/>
                </a:path>
                <a:path w="522605" h="414655">
                  <a:moveTo>
                    <a:pt x="522516" y="265544"/>
                  </a:moveTo>
                  <a:lnTo>
                    <a:pt x="508762" y="257962"/>
                  </a:lnTo>
                  <a:lnTo>
                    <a:pt x="261251" y="400596"/>
                  </a:lnTo>
                  <a:lnTo>
                    <a:pt x="169583" y="349008"/>
                  </a:lnTo>
                  <a:lnTo>
                    <a:pt x="163474" y="359625"/>
                  </a:lnTo>
                  <a:lnTo>
                    <a:pt x="261251" y="414248"/>
                  </a:lnTo>
                  <a:lnTo>
                    <a:pt x="522516" y="265544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805522" y="3055723"/>
              <a:ext cx="207784" cy="125945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062961" y="2800794"/>
              <a:ext cx="0" cy="290195"/>
            </a:xfrm>
            <a:custGeom>
              <a:avLst/>
              <a:gdLst/>
              <a:ahLst/>
              <a:cxnLst/>
              <a:rect l="l" t="t" r="r" b="b"/>
              <a:pathLst>
                <a:path h="290194">
                  <a:moveTo>
                    <a:pt x="0" y="0"/>
                  </a:moveTo>
                  <a:lnTo>
                    <a:pt x="0" y="289822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056081" y="2799284"/>
              <a:ext cx="13970" cy="295910"/>
            </a:xfrm>
            <a:custGeom>
              <a:avLst/>
              <a:gdLst/>
              <a:ahLst/>
              <a:cxnLst/>
              <a:rect l="l" t="t" r="r" b="b"/>
              <a:pathLst>
                <a:path w="13969" h="295910">
                  <a:moveTo>
                    <a:pt x="6108" y="0"/>
                  </a:moveTo>
                  <a:lnTo>
                    <a:pt x="0" y="3035"/>
                  </a:lnTo>
                  <a:lnTo>
                    <a:pt x="0" y="288302"/>
                  </a:lnTo>
                  <a:lnTo>
                    <a:pt x="13754" y="295884"/>
                  </a:lnTo>
                  <a:lnTo>
                    <a:pt x="13754" y="3035"/>
                  </a:lnTo>
                  <a:lnTo>
                    <a:pt x="610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554960" y="2646021"/>
              <a:ext cx="507229" cy="188163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547321" y="2646021"/>
              <a:ext cx="261620" cy="156845"/>
            </a:xfrm>
            <a:custGeom>
              <a:avLst/>
              <a:gdLst/>
              <a:ahLst/>
              <a:cxnLst/>
              <a:rect l="l" t="t" r="r" b="b"/>
              <a:pathLst>
                <a:path w="261620" h="156844">
                  <a:moveTo>
                    <a:pt x="261256" y="0"/>
                  </a:moveTo>
                  <a:lnTo>
                    <a:pt x="0" y="150228"/>
                  </a:lnTo>
                  <a:lnTo>
                    <a:pt x="12222" y="156298"/>
                  </a:lnTo>
                  <a:lnTo>
                    <a:pt x="261256" y="13652"/>
                  </a:lnTo>
                  <a:lnTo>
                    <a:pt x="26125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065250" y="2655127"/>
              <a:ext cx="252095" cy="142633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062189" y="2649056"/>
              <a:ext cx="255270" cy="153670"/>
            </a:xfrm>
            <a:custGeom>
              <a:avLst/>
              <a:gdLst/>
              <a:ahLst/>
              <a:cxnLst/>
              <a:rect l="l" t="t" r="r" b="b"/>
              <a:pathLst>
                <a:path w="255269" h="153669">
                  <a:moveTo>
                    <a:pt x="249034" y="0"/>
                  </a:moveTo>
                  <a:lnTo>
                    <a:pt x="0" y="142633"/>
                  </a:lnTo>
                  <a:lnTo>
                    <a:pt x="0" y="150228"/>
                  </a:lnTo>
                  <a:lnTo>
                    <a:pt x="7645" y="153263"/>
                  </a:lnTo>
                  <a:lnTo>
                    <a:pt x="255155" y="10617"/>
                  </a:lnTo>
                  <a:lnTo>
                    <a:pt x="255155" y="4559"/>
                  </a:lnTo>
                  <a:lnTo>
                    <a:pt x="249034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 txBox="1"/>
          <p:nvPr/>
        </p:nvSpPr>
        <p:spPr>
          <a:xfrm>
            <a:off x="504064" y="3187169"/>
            <a:ext cx="162560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5" dirty="0">
                <a:latin typeface="Arial"/>
                <a:cs typeface="Arial"/>
              </a:rPr>
              <a:t>X</a:t>
            </a:r>
            <a:endParaRPr sz="1600">
              <a:latin typeface="Arial"/>
              <a:cs typeface="Arial"/>
            </a:endParaRPr>
          </a:p>
        </p:txBody>
      </p:sp>
      <p:grpSp>
        <p:nvGrpSpPr>
          <p:cNvPr id="17" name="object 17"/>
          <p:cNvGrpSpPr/>
          <p:nvPr/>
        </p:nvGrpSpPr>
        <p:grpSpPr>
          <a:xfrm>
            <a:off x="642045" y="2646021"/>
            <a:ext cx="1447165" cy="598170"/>
            <a:chOff x="642045" y="2646021"/>
            <a:chExt cx="1447165" cy="598170"/>
          </a:xfrm>
        </p:grpSpPr>
        <p:sp>
          <p:nvSpPr>
            <p:cNvPr id="18" name="object 18"/>
            <p:cNvSpPr/>
            <p:nvPr/>
          </p:nvSpPr>
          <p:spPr>
            <a:xfrm>
              <a:off x="642045" y="3073935"/>
              <a:ext cx="94724" cy="150215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320393" y="2655127"/>
              <a:ext cx="252095" cy="142633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317345" y="2649056"/>
              <a:ext cx="255270" cy="153670"/>
            </a:xfrm>
            <a:custGeom>
              <a:avLst/>
              <a:gdLst/>
              <a:ahLst/>
              <a:cxnLst/>
              <a:rect l="l" t="t" r="r" b="b"/>
              <a:pathLst>
                <a:path w="255269" h="153669">
                  <a:moveTo>
                    <a:pt x="6108" y="0"/>
                  </a:moveTo>
                  <a:lnTo>
                    <a:pt x="0" y="4559"/>
                  </a:lnTo>
                  <a:lnTo>
                    <a:pt x="0" y="10617"/>
                  </a:lnTo>
                  <a:lnTo>
                    <a:pt x="249034" y="153263"/>
                  </a:lnTo>
                  <a:lnTo>
                    <a:pt x="255143" y="150228"/>
                  </a:lnTo>
                  <a:lnTo>
                    <a:pt x="255143" y="142633"/>
                  </a:lnTo>
                  <a:lnTo>
                    <a:pt x="610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573253" y="2800794"/>
              <a:ext cx="0" cy="290195"/>
            </a:xfrm>
            <a:custGeom>
              <a:avLst/>
              <a:gdLst/>
              <a:ahLst/>
              <a:cxnLst/>
              <a:rect l="l" t="t" r="r" b="b"/>
              <a:pathLst>
                <a:path h="290194">
                  <a:moveTo>
                    <a:pt x="0" y="0"/>
                  </a:moveTo>
                  <a:lnTo>
                    <a:pt x="0" y="289822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566379" y="2799284"/>
              <a:ext cx="12700" cy="295910"/>
            </a:xfrm>
            <a:custGeom>
              <a:avLst/>
              <a:gdLst/>
              <a:ahLst/>
              <a:cxnLst/>
              <a:rect l="l" t="t" r="r" b="b"/>
              <a:pathLst>
                <a:path w="12700" h="295910">
                  <a:moveTo>
                    <a:pt x="6108" y="0"/>
                  </a:moveTo>
                  <a:lnTo>
                    <a:pt x="0" y="3035"/>
                  </a:lnTo>
                  <a:lnTo>
                    <a:pt x="0" y="295884"/>
                  </a:lnTo>
                  <a:lnTo>
                    <a:pt x="12217" y="288302"/>
                  </a:lnTo>
                  <a:lnTo>
                    <a:pt x="12217" y="3035"/>
                  </a:lnTo>
                  <a:lnTo>
                    <a:pt x="610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1626727" y="2831142"/>
              <a:ext cx="0" cy="229235"/>
            </a:xfrm>
            <a:custGeom>
              <a:avLst/>
              <a:gdLst/>
              <a:ahLst/>
              <a:cxnLst/>
              <a:rect l="l" t="t" r="r" b="b"/>
              <a:pathLst>
                <a:path h="229235">
                  <a:moveTo>
                    <a:pt x="0" y="0"/>
                  </a:moveTo>
                  <a:lnTo>
                    <a:pt x="0" y="229126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1619846" y="2829625"/>
              <a:ext cx="12700" cy="232410"/>
            </a:xfrm>
            <a:custGeom>
              <a:avLst/>
              <a:gdLst/>
              <a:ahLst/>
              <a:cxnLst/>
              <a:rect l="l" t="t" r="r" b="b"/>
              <a:pathLst>
                <a:path w="12700" h="232410">
                  <a:moveTo>
                    <a:pt x="12230" y="0"/>
                  </a:moveTo>
                  <a:lnTo>
                    <a:pt x="0" y="0"/>
                  </a:lnTo>
                  <a:lnTo>
                    <a:pt x="0" y="232168"/>
                  </a:lnTo>
                  <a:lnTo>
                    <a:pt x="12230" y="232168"/>
                  </a:lnTo>
                  <a:lnTo>
                    <a:pt x="1223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1575549" y="3093658"/>
              <a:ext cx="250558" cy="142633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1566379" y="3087587"/>
              <a:ext cx="261620" cy="156845"/>
            </a:xfrm>
            <a:custGeom>
              <a:avLst/>
              <a:gdLst/>
              <a:ahLst/>
              <a:cxnLst/>
              <a:rect l="l" t="t" r="r" b="b"/>
              <a:pathLst>
                <a:path w="261619" h="156844">
                  <a:moveTo>
                    <a:pt x="12217" y="0"/>
                  </a:moveTo>
                  <a:lnTo>
                    <a:pt x="0" y="7581"/>
                  </a:lnTo>
                  <a:lnTo>
                    <a:pt x="261251" y="156286"/>
                  </a:lnTo>
                  <a:lnTo>
                    <a:pt x="261251" y="142633"/>
                  </a:lnTo>
                  <a:lnTo>
                    <a:pt x="12217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1829168" y="3093658"/>
              <a:ext cx="252082" cy="142633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1827631" y="3087587"/>
              <a:ext cx="261620" cy="156845"/>
            </a:xfrm>
            <a:custGeom>
              <a:avLst/>
              <a:gdLst/>
              <a:ahLst/>
              <a:cxnLst/>
              <a:rect l="l" t="t" r="r" b="b"/>
              <a:pathLst>
                <a:path w="261619" h="156844">
                  <a:moveTo>
                    <a:pt x="249034" y="0"/>
                  </a:moveTo>
                  <a:lnTo>
                    <a:pt x="0" y="142633"/>
                  </a:lnTo>
                  <a:lnTo>
                    <a:pt x="0" y="156286"/>
                  </a:lnTo>
                  <a:lnTo>
                    <a:pt x="261264" y="7581"/>
                  </a:lnTo>
                  <a:lnTo>
                    <a:pt x="249034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1824583" y="3055723"/>
              <a:ext cx="207784" cy="125945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2083546" y="2800794"/>
              <a:ext cx="0" cy="290195"/>
            </a:xfrm>
            <a:custGeom>
              <a:avLst/>
              <a:gdLst/>
              <a:ahLst/>
              <a:cxnLst/>
              <a:rect l="l" t="t" r="r" b="b"/>
              <a:pathLst>
                <a:path h="290194">
                  <a:moveTo>
                    <a:pt x="0" y="0"/>
                  </a:moveTo>
                  <a:lnTo>
                    <a:pt x="0" y="289822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2076665" y="2796249"/>
              <a:ext cx="12700" cy="299085"/>
            </a:xfrm>
            <a:custGeom>
              <a:avLst/>
              <a:gdLst/>
              <a:ahLst/>
              <a:cxnLst/>
              <a:rect l="l" t="t" r="r" b="b"/>
              <a:pathLst>
                <a:path w="12700" h="299085">
                  <a:moveTo>
                    <a:pt x="12230" y="0"/>
                  </a:moveTo>
                  <a:lnTo>
                    <a:pt x="0" y="6070"/>
                  </a:lnTo>
                  <a:lnTo>
                    <a:pt x="0" y="291338"/>
                  </a:lnTo>
                  <a:lnTo>
                    <a:pt x="12230" y="298919"/>
                  </a:lnTo>
                  <a:lnTo>
                    <a:pt x="1223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1829168" y="2655127"/>
              <a:ext cx="252082" cy="142633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1827631" y="2646021"/>
              <a:ext cx="261620" cy="156845"/>
            </a:xfrm>
            <a:custGeom>
              <a:avLst/>
              <a:gdLst/>
              <a:ahLst/>
              <a:cxnLst/>
              <a:rect l="l" t="t" r="r" b="b"/>
              <a:pathLst>
                <a:path w="261619" h="156844">
                  <a:moveTo>
                    <a:pt x="0" y="0"/>
                  </a:moveTo>
                  <a:lnTo>
                    <a:pt x="0" y="13652"/>
                  </a:lnTo>
                  <a:lnTo>
                    <a:pt x="249034" y="156298"/>
                  </a:lnTo>
                  <a:lnTo>
                    <a:pt x="261264" y="1502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1575549" y="2655127"/>
              <a:ext cx="456819" cy="179057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1572488" y="2646021"/>
              <a:ext cx="255270" cy="156845"/>
            </a:xfrm>
            <a:custGeom>
              <a:avLst/>
              <a:gdLst/>
              <a:ahLst/>
              <a:cxnLst/>
              <a:rect l="l" t="t" r="r" b="b"/>
              <a:pathLst>
                <a:path w="255269" h="156844">
                  <a:moveTo>
                    <a:pt x="255142" y="0"/>
                  </a:moveTo>
                  <a:lnTo>
                    <a:pt x="0" y="145668"/>
                  </a:lnTo>
                  <a:lnTo>
                    <a:pt x="0" y="153263"/>
                  </a:lnTo>
                  <a:lnTo>
                    <a:pt x="6108" y="156298"/>
                  </a:lnTo>
                  <a:lnTo>
                    <a:pt x="255142" y="13652"/>
                  </a:lnTo>
                  <a:lnTo>
                    <a:pt x="25514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6" name="object 36"/>
          <p:cNvSpPr txBox="1"/>
          <p:nvPr/>
        </p:nvSpPr>
        <p:spPr>
          <a:xfrm>
            <a:off x="1231308" y="2219071"/>
            <a:ext cx="219710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5" dirty="0">
                <a:latin typeface="Arial"/>
                <a:cs typeface="Arial"/>
              </a:rPr>
              <a:t>Cl</a:t>
            </a:r>
            <a:endParaRPr sz="1600">
              <a:latin typeface="Arial"/>
              <a:cs typeface="Arial"/>
            </a:endParaRPr>
          </a:p>
        </p:txBody>
      </p:sp>
      <p:grpSp>
        <p:nvGrpSpPr>
          <p:cNvPr id="37" name="object 37"/>
          <p:cNvGrpSpPr/>
          <p:nvPr/>
        </p:nvGrpSpPr>
        <p:grpSpPr>
          <a:xfrm>
            <a:off x="1311224" y="2470151"/>
            <a:ext cx="12700" cy="182880"/>
            <a:chOff x="1311224" y="2470151"/>
            <a:chExt cx="12700" cy="182880"/>
          </a:xfrm>
        </p:grpSpPr>
        <p:sp>
          <p:nvSpPr>
            <p:cNvPr id="38" name="object 38"/>
            <p:cNvSpPr/>
            <p:nvPr/>
          </p:nvSpPr>
          <p:spPr>
            <a:xfrm>
              <a:off x="1318107" y="2473036"/>
              <a:ext cx="0" cy="179070"/>
            </a:xfrm>
            <a:custGeom>
              <a:avLst/>
              <a:gdLst/>
              <a:ahLst/>
              <a:cxnLst/>
              <a:rect l="l" t="t" r="r" b="b"/>
              <a:pathLst>
                <a:path h="179069">
                  <a:moveTo>
                    <a:pt x="0" y="0"/>
                  </a:moveTo>
                  <a:lnTo>
                    <a:pt x="0" y="179052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1311224" y="2470151"/>
              <a:ext cx="12700" cy="182880"/>
            </a:xfrm>
            <a:custGeom>
              <a:avLst/>
              <a:gdLst/>
              <a:ahLst/>
              <a:cxnLst/>
              <a:rect l="l" t="t" r="r" b="b"/>
              <a:pathLst>
                <a:path w="12700" h="182880">
                  <a:moveTo>
                    <a:pt x="12230" y="0"/>
                  </a:moveTo>
                  <a:lnTo>
                    <a:pt x="0" y="0"/>
                  </a:lnTo>
                  <a:lnTo>
                    <a:pt x="0" y="179070"/>
                  </a:lnTo>
                  <a:lnTo>
                    <a:pt x="2768" y="179070"/>
                  </a:lnTo>
                  <a:lnTo>
                    <a:pt x="2768" y="182880"/>
                  </a:lnTo>
                  <a:lnTo>
                    <a:pt x="9448" y="182880"/>
                  </a:lnTo>
                  <a:lnTo>
                    <a:pt x="9448" y="179070"/>
                  </a:lnTo>
                  <a:lnTo>
                    <a:pt x="12230" y="179070"/>
                  </a:lnTo>
                  <a:lnTo>
                    <a:pt x="1223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0" name="object 40"/>
          <p:cNvGrpSpPr/>
          <p:nvPr/>
        </p:nvGrpSpPr>
        <p:grpSpPr>
          <a:xfrm>
            <a:off x="2619857" y="2907590"/>
            <a:ext cx="445134" cy="74930"/>
            <a:chOff x="2619857" y="2907590"/>
            <a:chExt cx="445134" cy="74930"/>
          </a:xfrm>
        </p:grpSpPr>
        <p:sp>
          <p:nvSpPr>
            <p:cNvPr id="41" name="object 41"/>
            <p:cNvSpPr/>
            <p:nvPr/>
          </p:nvSpPr>
          <p:spPr>
            <a:xfrm>
              <a:off x="2621362" y="2945029"/>
              <a:ext cx="330835" cy="0"/>
            </a:xfrm>
            <a:custGeom>
              <a:avLst/>
              <a:gdLst/>
              <a:ahLst/>
              <a:cxnLst/>
              <a:rect l="l" t="t" r="r" b="b"/>
              <a:pathLst>
                <a:path w="330835">
                  <a:moveTo>
                    <a:pt x="0" y="0"/>
                  </a:moveTo>
                  <a:lnTo>
                    <a:pt x="330377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2619857" y="2940534"/>
              <a:ext cx="335280" cy="12065"/>
            </a:xfrm>
            <a:custGeom>
              <a:avLst/>
              <a:gdLst/>
              <a:ahLst/>
              <a:cxnLst/>
              <a:rect l="l" t="t" r="r" b="b"/>
              <a:pathLst>
                <a:path w="335280" h="12064">
                  <a:moveTo>
                    <a:pt x="334899" y="0"/>
                  </a:moveTo>
                  <a:lnTo>
                    <a:pt x="0" y="0"/>
                  </a:lnTo>
                  <a:lnTo>
                    <a:pt x="0" y="11976"/>
                  </a:lnTo>
                  <a:lnTo>
                    <a:pt x="334899" y="11976"/>
                  </a:lnTo>
                  <a:lnTo>
                    <a:pt x="33489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2930626" y="2907590"/>
              <a:ext cx="134255" cy="74879"/>
            </a:xfrm>
            <a:prstGeom prst="rect">
              <a:avLst/>
            </a:prstGeom>
            <a:blipFill>
              <a:blip r:embed="rId1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4" name="object 44"/>
          <p:cNvSpPr txBox="1"/>
          <p:nvPr/>
        </p:nvSpPr>
        <p:spPr>
          <a:xfrm>
            <a:off x="2569440" y="2644781"/>
            <a:ext cx="518795" cy="2667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550" spc="15" dirty="0">
                <a:latin typeface="Arial"/>
                <a:cs typeface="Arial"/>
              </a:rPr>
              <a:t>EtO</a:t>
            </a:r>
            <a:r>
              <a:rPr sz="1550" spc="30" dirty="0">
                <a:latin typeface="Arial"/>
                <a:cs typeface="Arial"/>
              </a:rPr>
              <a:t>H</a:t>
            </a:r>
            <a:endParaRPr sz="1550">
              <a:latin typeface="Arial"/>
              <a:cs typeface="Arial"/>
            </a:endParaRPr>
          </a:p>
        </p:txBody>
      </p:sp>
      <p:grpSp>
        <p:nvGrpSpPr>
          <p:cNvPr id="45" name="object 45"/>
          <p:cNvGrpSpPr/>
          <p:nvPr/>
        </p:nvGrpSpPr>
        <p:grpSpPr>
          <a:xfrm>
            <a:off x="3447618" y="2638540"/>
            <a:ext cx="770255" cy="603885"/>
            <a:chOff x="3447618" y="2638540"/>
            <a:chExt cx="770255" cy="603885"/>
          </a:xfrm>
        </p:grpSpPr>
        <p:sp>
          <p:nvSpPr>
            <p:cNvPr id="46" name="object 46"/>
            <p:cNvSpPr/>
            <p:nvPr/>
          </p:nvSpPr>
          <p:spPr>
            <a:xfrm>
              <a:off x="3454499" y="2794794"/>
              <a:ext cx="0" cy="292735"/>
            </a:xfrm>
            <a:custGeom>
              <a:avLst/>
              <a:gdLst/>
              <a:ahLst/>
              <a:cxnLst/>
              <a:rect l="l" t="t" r="r" b="b"/>
              <a:pathLst>
                <a:path h="292735">
                  <a:moveTo>
                    <a:pt x="0" y="0"/>
                  </a:moveTo>
                  <a:lnTo>
                    <a:pt x="0" y="292595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3447618" y="2788667"/>
              <a:ext cx="12700" cy="303530"/>
            </a:xfrm>
            <a:custGeom>
              <a:avLst/>
              <a:gdLst/>
              <a:ahLst/>
              <a:cxnLst/>
              <a:rect l="l" t="t" r="r" b="b"/>
              <a:pathLst>
                <a:path w="12700" h="303530">
                  <a:moveTo>
                    <a:pt x="0" y="0"/>
                  </a:moveTo>
                  <a:lnTo>
                    <a:pt x="0" y="303314"/>
                  </a:lnTo>
                  <a:lnTo>
                    <a:pt x="12230" y="295656"/>
                  </a:lnTo>
                  <a:lnTo>
                    <a:pt x="12230" y="765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3507972" y="2825432"/>
              <a:ext cx="0" cy="231775"/>
            </a:xfrm>
            <a:custGeom>
              <a:avLst/>
              <a:gdLst/>
              <a:ahLst/>
              <a:cxnLst/>
              <a:rect l="l" t="t" r="r" b="b"/>
              <a:pathLst>
                <a:path h="231775">
                  <a:moveTo>
                    <a:pt x="0" y="0"/>
                  </a:moveTo>
                  <a:lnTo>
                    <a:pt x="0" y="231318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3447618" y="2823897"/>
              <a:ext cx="522605" cy="418465"/>
            </a:xfrm>
            <a:custGeom>
              <a:avLst/>
              <a:gdLst/>
              <a:ahLst/>
              <a:cxnLst/>
              <a:rect l="l" t="t" r="r" b="b"/>
              <a:pathLst>
                <a:path w="522604" h="418464">
                  <a:moveTo>
                    <a:pt x="65697" y="0"/>
                  </a:moveTo>
                  <a:lnTo>
                    <a:pt x="53479" y="0"/>
                  </a:lnTo>
                  <a:lnTo>
                    <a:pt x="53479" y="232854"/>
                  </a:lnTo>
                  <a:lnTo>
                    <a:pt x="65697" y="232854"/>
                  </a:lnTo>
                  <a:lnTo>
                    <a:pt x="65697" y="0"/>
                  </a:lnTo>
                  <a:close/>
                </a:path>
                <a:path w="522604" h="418464">
                  <a:moveTo>
                    <a:pt x="102362" y="312508"/>
                  </a:moveTo>
                  <a:lnTo>
                    <a:pt x="12230" y="260426"/>
                  </a:lnTo>
                  <a:lnTo>
                    <a:pt x="0" y="268084"/>
                  </a:lnTo>
                  <a:lnTo>
                    <a:pt x="96253" y="323240"/>
                  </a:lnTo>
                  <a:lnTo>
                    <a:pt x="102362" y="312508"/>
                  </a:lnTo>
                  <a:close/>
                </a:path>
                <a:path w="522604" h="418464">
                  <a:moveTo>
                    <a:pt x="522516" y="268084"/>
                  </a:moveTo>
                  <a:lnTo>
                    <a:pt x="508762" y="260426"/>
                  </a:lnTo>
                  <a:lnTo>
                    <a:pt x="261264" y="404431"/>
                  </a:lnTo>
                  <a:lnTo>
                    <a:pt x="169583" y="352336"/>
                  </a:lnTo>
                  <a:lnTo>
                    <a:pt x="163474" y="363067"/>
                  </a:lnTo>
                  <a:lnTo>
                    <a:pt x="261264" y="418211"/>
                  </a:lnTo>
                  <a:lnTo>
                    <a:pt x="522516" y="268084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3705821" y="3052154"/>
              <a:ext cx="207784" cy="127152"/>
            </a:xfrm>
            <a:prstGeom prst="rect">
              <a:avLst/>
            </a:prstGeom>
            <a:blipFill>
              <a:blip r:embed="rId1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3963263" y="2794794"/>
              <a:ext cx="0" cy="292735"/>
            </a:xfrm>
            <a:custGeom>
              <a:avLst/>
              <a:gdLst/>
              <a:ahLst/>
              <a:cxnLst/>
              <a:rect l="l" t="t" r="r" b="b"/>
              <a:pathLst>
                <a:path h="292735">
                  <a:moveTo>
                    <a:pt x="0" y="0"/>
                  </a:moveTo>
                  <a:lnTo>
                    <a:pt x="0" y="292595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3956380" y="2793264"/>
              <a:ext cx="13970" cy="299085"/>
            </a:xfrm>
            <a:custGeom>
              <a:avLst/>
              <a:gdLst/>
              <a:ahLst/>
              <a:cxnLst/>
              <a:rect l="l" t="t" r="r" b="b"/>
              <a:pathLst>
                <a:path w="13970" h="299085">
                  <a:moveTo>
                    <a:pt x="6108" y="0"/>
                  </a:moveTo>
                  <a:lnTo>
                    <a:pt x="0" y="3060"/>
                  </a:lnTo>
                  <a:lnTo>
                    <a:pt x="0" y="291058"/>
                  </a:lnTo>
                  <a:lnTo>
                    <a:pt x="13754" y="298716"/>
                  </a:lnTo>
                  <a:lnTo>
                    <a:pt x="13754" y="3060"/>
                  </a:lnTo>
                  <a:lnTo>
                    <a:pt x="610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3455263" y="2638540"/>
              <a:ext cx="507225" cy="189953"/>
            </a:xfrm>
            <a:prstGeom prst="rect">
              <a:avLst/>
            </a:prstGeom>
            <a:blipFill>
              <a:blip r:embed="rId1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3447618" y="2638540"/>
              <a:ext cx="261620" cy="158115"/>
            </a:xfrm>
            <a:custGeom>
              <a:avLst/>
              <a:gdLst/>
              <a:ahLst/>
              <a:cxnLst/>
              <a:rect l="l" t="t" r="r" b="b"/>
              <a:pathLst>
                <a:path w="261620" h="158114">
                  <a:moveTo>
                    <a:pt x="261264" y="0"/>
                  </a:moveTo>
                  <a:lnTo>
                    <a:pt x="0" y="150126"/>
                  </a:lnTo>
                  <a:lnTo>
                    <a:pt x="12230" y="157784"/>
                  </a:lnTo>
                  <a:lnTo>
                    <a:pt x="261264" y="13779"/>
                  </a:lnTo>
                  <a:lnTo>
                    <a:pt x="261264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3965549" y="2647735"/>
              <a:ext cx="252095" cy="143992"/>
            </a:xfrm>
            <a:prstGeom prst="rect">
              <a:avLst/>
            </a:prstGeom>
            <a:blipFill>
              <a:blip r:embed="rId1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3962488" y="2641601"/>
              <a:ext cx="255270" cy="154940"/>
            </a:xfrm>
            <a:custGeom>
              <a:avLst/>
              <a:gdLst/>
              <a:ahLst/>
              <a:cxnLst/>
              <a:rect l="l" t="t" r="r" b="b"/>
              <a:pathLst>
                <a:path w="255270" h="154939">
                  <a:moveTo>
                    <a:pt x="249034" y="0"/>
                  </a:moveTo>
                  <a:lnTo>
                    <a:pt x="0" y="144005"/>
                  </a:lnTo>
                  <a:lnTo>
                    <a:pt x="0" y="151663"/>
                  </a:lnTo>
                  <a:lnTo>
                    <a:pt x="7645" y="154724"/>
                  </a:lnTo>
                  <a:lnTo>
                    <a:pt x="255155" y="10718"/>
                  </a:lnTo>
                  <a:lnTo>
                    <a:pt x="255155" y="3060"/>
                  </a:lnTo>
                  <a:lnTo>
                    <a:pt x="249034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7" name="object 57"/>
          <p:cNvSpPr txBox="1"/>
          <p:nvPr/>
        </p:nvSpPr>
        <p:spPr>
          <a:xfrm>
            <a:off x="3402839" y="3184986"/>
            <a:ext cx="162560" cy="27178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1600" spc="5" dirty="0">
                <a:latin typeface="Arial"/>
                <a:cs typeface="Arial"/>
              </a:rPr>
              <a:t>X</a:t>
            </a:r>
            <a:endParaRPr sz="1600">
              <a:latin typeface="Arial"/>
              <a:cs typeface="Arial"/>
            </a:endParaRPr>
          </a:p>
        </p:txBody>
      </p:sp>
      <p:grpSp>
        <p:nvGrpSpPr>
          <p:cNvPr id="58" name="object 58"/>
          <p:cNvGrpSpPr/>
          <p:nvPr/>
        </p:nvGrpSpPr>
        <p:grpSpPr>
          <a:xfrm>
            <a:off x="3542347" y="2638540"/>
            <a:ext cx="1447165" cy="603885"/>
            <a:chOff x="3542347" y="2638540"/>
            <a:chExt cx="1447165" cy="603885"/>
          </a:xfrm>
        </p:grpSpPr>
        <p:sp>
          <p:nvSpPr>
            <p:cNvPr id="59" name="object 59"/>
            <p:cNvSpPr/>
            <p:nvPr/>
          </p:nvSpPr>
          <p:spPr>
            <a:xfrm>
              <a:off x="3542347" y="3070531"/>
              <a:ext cx="94716" cy="151663"/>
            </a:xfrm>
            <a:prstGeom prst="rect">
              <a:avLst/>
            </a:prstGeom>
            <a:blipFill>
              <a:blip r:embed="rId1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4220692" y="2647735"/>
              <a:ext cx="252094" cy="143992"/>
            </a:xfrm>
            <a:prstGeom prst="rect">
              <a:avLst/>
            </a:prstGeom>
            <a:blipFill>
              <a:blip r:embed="rId1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4217644" y="2641601"/>
              <a:ext cx="255270" cy="154940"/>
            </a:xfrm>
            <a:custGeom>
              <a:avLst/>
              <a:gdLst/>
              <a:ahLst/>
              <a:cxnLst/>
              <a:rect l="l" t="t" r="r" b="b"/>
              <a:pathLst>
                <a:path w="255270" h="154939">
                  <a:moveTo>
                    <a:pt x="6108" y="0"/>
                  </a:moveTo>
                  <a:lnTo>
                    <a:pt x="0" y="3060"/>
                  </a:lnTo>
                  <a:lnTo>
                    <a:pt x="0" y="10718"/>
                  </a:lnTo>
                  <a:lnTo>
                    <a:pt x="249034" y="154724"/>
                  </a:lnTo>
                  <a:lnTo>
                    <a:pt x="255142" y="151663"/>
                  </a:lnTo>
                  <a:lnTo>
                    <a:pt x="255142" y="144005"/>
                  </a:lnTo>
                  <a:lnTo>
                    <a:pt x="610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4473556" y="2794794"/>
              <a:ext cx="0" cy="292735"/>
            </a:xfrm>
            <a:custGeom>
              <a:avLst/>
              <a:gdLst/>
              <a:ahLst/>
              <a:cxnLst/>
              <a:rect l="l" t="t" r="r" b="b"/>
              <a:pathLst>
                <a:path h="292735">
                  <a:moveTo>
                    <a:pt x="0" y="0"/>
                  </a:moveTo>
                  <a:lnTo>
                    <a:pt x="0" y="292595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4466678" y="2793264"/>
              <a:ext cx="12700" cy="299085"/>
            </a:xfrm>
            <a:custGeom>
              <a:avLst/>
              <a:gdLst/>
              <a:ahLst/>
              <a:cxnLst/>
              <a:rect l="l" t="t" r="r" b="b"/>
              <a:pathLst>
                <a:path w="12700" h="299085">
                  <a:moveTo>
                    <a:pt x="6108" y="0"/>
                  </a:moveTo>
                  <a:lnTo>
                    <a:pt x="0" y="3060"/>
                  </a:lnTo>
                  <a:lnTo>
                    <a:pt x="0" y="298716"/>
                  </a:lnTo>
                  <a:lnTo>
                    <a:pt x="12217" y="291058"/>
                  </a:lnTo>
                  <a:lnTo>
                    <a:pt x="12217" y="3060"/>
                  </a:lnTo>
                  <a:lnTo>
                    <a:pt x="610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4527030" y="2825432"/>
              <a:ext cx="0" cy="231775"/>
            </a:xfrm>
            <a:custGeom>
              <a:avLst/>
              <a:gdLst/>
              <a:ahLst/>
              <a:cxnLst/>
              <a:rect l="l" t="t" r="r" b="b"/>
              <a:pathLst>
                <a:path h="231775">
                  <a:moveTo>
                    <a:pt x="0" y="0"/>
                  </a:moveTo>
                  <a:lnTo>
                    <a:pt x="0" y="231318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4520145" y="2823897"/>
              <a:ext cx="12700" cy="233045"/>
            </a:xfrm>
            <a:custGeom>
              <a:avLst/>
              <a:gdLst/>
              <a:ahLst/>
              <a:cxnLst/>
              <a:rect l="l" t="t" r="r" b="b"/>
              <a:pathLst>
                <a:path w="12700" h="233044">
                  <a:moveTo>
                    <a:pt x="12230" y="0"/>
                  </a:moveTo>
                  <a:lnTo>
                    <a:pt x="0" y="0"/>
                  </a:lnTo>
                  <a:lnTo>
                    <a:pt x="0" y="232854"/>
                  </a:lnTo>
                  <a:lnTo>
                    <a:pt x="12230" y="232854"/>
                  </a:lnTo>
                  <a:lnTo>
                    <a:pt x="1223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4475848" y="3090444"/>
              <a:ext cx="250558" cy="144005"/>
            </a:xfrm>
            <a:prstGeom prst="rect">
              <a:avLst/>
            </a:prstGeom>
            <a:blipFill>
              <a:blip r:embed="rId1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4466678" y="3084323"/>
              <a:ext cx="261620" cy="158115"/>
            </a:xfrm>
            <a:custGeom>
              <a:avLst/>
              <a:gdLst/>
              <a:ahLst/>
              <a:cxnLst/>
              <a:rect l="l" t="t" r="r" b="b"/>
              <a:pathLst>
                <a:path w="261620" h="158114">
                  <a:moveTo>
                    <a:pt x="12217" y="0"/>
                  </a:moveTo>
                  <a:lnTo>
                    <a:pt x="0" y="7658"/>
                  </a:lnTo>
                  <a:lnTo>
                    <a:pt x="261251" y="157784"/>
                  </a:lnTo>
                  <a:lnTo>
                    <a:pt x="261251" y="144005"/>
                  </a:lnTo>
                  <a:lnTo>
                    <a:pt x="12217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4729454" y="3090444"/>
              <a:ext cx="252094" cy="144005"/>
            </a:xfrm>
            <a:prstGeom prst="rect">
              <a:avLst/>
            </a:prstGeom>
            <a:blipFill>
              <a:blip r:embed="rId1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4727930" y="3084323"/>
              <a:ext cx="261620" cy="158115"/>
            </a:xfrm>
            <a:custGeom>
              <a:avLst/>
              <a:gdLst/>
              <a:ahLst/>
              <a:cxnLst/>
              <a:rect l="l" t="t" r="r" b="b"/>
              <a:pathLst>
                <a:path w="261620" h="158114">
                  <a:moveTo>
                    <a:pt x="249034" y="0"/>
                  </a:moveTo>
                  <a:lnTo>
                    <a:pt x="0" y="144005"/>
                  </a:lnTo>
                  <a:lnTo>
                    <a:pt x="0" y="157784"/>
                  </a:lnTo>
                  <a:lnTo>
                    <a:pt x="261264" y="7658"/>
                  </a:lnTo>
                  <a:lnTo>
                    <a:pt x="249034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4724882" y="3052154"/>
              <a:ext cx="207772" cy="127152"/>
            </a:xfrm>
            <a:prstGeom prst="rect">
              <a:avLst/>
            </a:prstGeom>
            <a:blipFill>
              <a:blip r:embed="rId1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4983849" y="2794794"/>
              <a:ext cx="0" cy="292735"/>
            </a:xfrm>
            <a:custGeom>
              <a:avLst/>
              <a:gdLst/>
              <a:ahLst/>
              <a:cxnLst/>
              <a:rect l="l" t="t" r="r" b="b"/>
              <a:pathLst>
                <a:path h="292735">
                  <a:moveTo>
                    <a:pt x="0" y="0"/>
                  </a:moveTo>
                  <a:lnTo>
                    <a:pt x="0" y="292595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4976964" y="2788667"/>
              <a:ext cx="12700" cy="303530"/>
            </a:xfrm>
            <a:custGeom>
              <a:avLst/>
              <a:gdLst/>
              <a:ahLst/>
              <a:cxnLst/>
              <a:rect l="l" t="t" r="r" b="b"/>
              <a:pathLst>
                <a:path w="12700" h="303530">
                  <a:moveTo>
                    <a:pt x="12230" y="0"/>
                  </a:moveTo>
                  <a:lnTo>
                    <a:pt x="0" y="7658"/>
                  </a:lnTo>
                  <a:lnTo>
                    <a:pt x="0" y="295656"/>
                  </a:lnTo>
                  <a:lnTo>
                    <a:pt x="12230" y="303314"/>
                  </a:lnTo>
                  <a:lnTo>
                    <a:pt x="1223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4729454" y="2647735"/>
              <a:ext cx="252094" cy="143992"/>
            </a:xfrm>
            <a:prstGeom prst="rect">
              <a:avLst/>
            </a:prstGeom>
            <a:blipFill>
              <a:blip r:embed="rId1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4727930" y="2638540"/>
              <a:ext cx="261620" cy="158115"/>
            </a:xfrm>
            <a:custGeom>
              <a:avLst/>
              <a:gdLst/>
              <a:ahLst/>
              <a:cxnLst/>
              <a:rect l="l" t="t" r="r" b="b"/>
              <a:pathLst>
                <a:path w="261620" h="158114">
                  <a:moveTo>
                    <a:pt x="0" y="0"/>
                  </a:moveTo>
                  <a:lnTo>
                    <a:pt x="0" y="13779"/>
                  </a:lnTo>
                  <a:lnTo>
                    <a:pt x="249034" y="157784"/>
                  </a:lnTo>
                  <a:lnTo>
                    <a:pt x="261264" y="15012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4475848" y="2647735"/>
              <a:ext cx="456806" cy="180759"/>
            </a:xfrm>
            <a:prstGeom prst="rect">
              <a:avLst/>
            </a:prstGeom>
            <a:blipFill>
              <a:blip r:embed="rId2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4472787" y="2638540"/>
              <a:ext cx="255270" cy="158115"/>
            </a:xfrm>
            <a:custGeom>
              <a:avLst/>
              <a:gdLst/>
              <a:ahLst/>
              <a:cxnLst/>
              <a:rect l="l" t="t" r="r" b="b"/>
              <a:pathLst>
                <a:path w="255270" h="158114">
                  <a:moveTo>
                    <a:pt x="255143" y="0"/>
                  </a:moveTo>
                  <a:lnTo>
                    <a:pt x="0" y="147065"/>
                  </a:lnTo>
                  <a:lnTo>
                    <a:pt x="0" y="154724"/>
                  </a:lnTo>
                  <a:lnTo>
                    <a:pt x="6108" y="157784"/>
                  </a:lnTo>
                  <a:lnTo>
                    <a:pt x="255143" y="13779"/>
                  </a:lnTo>
                  <a:lnTo>
                    <a:pt x="255143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7" name="object 77"/>
          <p:cNvSpPr txBox="1"/>
          <p:nvPr/>
        </p:nvSpPr>
        <p:spPr>
          <a:xfrm>
            <a:off x="4127027" y="2207627"/>
            <a:ext cx="377190" cy="27178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1600" dirty="0">
                <a:latin typeface="Arial"/>
                <a:cs typeface="Arial"/>
              </a:rPr>
              <a:t>OEt</a:t>
            </a:r>
            <a:endParaRPr sz="1600">
              <a:latin typeface="Arial"/>
              <a:cs typeface="Arial"/>
            </a:endParaRPr>
          </a:p>
        </p:txBody>
      </p:sp>
      <p:grpSp>
        <p:nvGrpSpPr>
          <p:cNvPr id="78" name="object 78"/>
          <p:cNvGrpSpPr/>
          <p:nvPr/>
        </p:nvGrpSpPr>
        <p:grpSpPr>
          <a:xfrm>
            <a:off x="4211523" y="2461261"/>
            <a:ext cx="12700" cy="183515"/>
            <a:chOff x="4211523" y="2461261"/>
            <a:chExt cx="12700" cy="183515"/>
          </a:xfrm>
        </p:grpSpPr>
        <p:sp>
          <p:nvSpPr>
            <p:cNvPr id="79" name="object 79"/>
            <p:cNvSpPr/>
            <p:nvPr/>
          </p:nvSpPr>
          <p:spPr>
            <a:xfrm>
              <a:off x="4218410" y="2462369"/>
              <a:ext cx="0" cy="182880"/>
            </a:xfrm>
            <a:custGeom>
              <a:avLst/>
              <a:gdLst/>
              <a:ahLst/>
              <a:cxnLst/>
              <a:rect l="l" t="t" r="r" b="b"/>
              <a:pathLst>
                <a:path h="182880">
                  <a:moveTo>
                    <a:pt x="0" y="0"/>
                  </a:moveTo>
                  <a:lnTo>
                    <a:pt x="0" y="182297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4211523" y="2461261"/>
              <a:ext cx="12700" cy="182880"/>
            </a:xfrm>
            <a:custGeom>
              <a:avLst/>
              <a:gdLst/>
              <a:ahLst/>
              <a:cxnLst/>
              <a:rect l="l" t="t" r="r" b="b"/>
              <a:pathLst>
                <a:path w="12700" h="182880">
                  <a:moveTo>
                    <a:pt x="12230" y="0"/>
                  </a:moveTo>
                  <a:lnTo>
                    <a:pt x="0" y="0"/>
                  </a:lnTo>
                  <a:lnTo>
                    <a:pt x="0" y="180340"/>
                  </a:lnTo>
                  <a:lnTo>
                    <a:pt x="2540" y="180340"/>
                  </a:lnTo>
                  <a:lnTo>
                    <a:pt x="2540" y="182880"/>
                  </a:lnTo>
                  <a:lnTo>
                    <a:pt x="9690" y="182880"/>
                  </a:lnTo>
                  <a:lnTo>
                    <a:pt x="9690" y="180340"/>
                  </a:lnTo>
                  <a:lnTo>
                    <a:pt x="12230" y="180340"/>
                  </a:lnTo>
                  <a:lnTo>
                    <a:pt x="1223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81" name="object 81"/>
          <p:cNvGrpSpPr/>
          <p:nvPr/>
        </p:nvGrpSpPr>
        <p:grpSpPr>
          <a:xfrm>
            <a:off x="5588190" y="2641868"/>
            <a:ext cx="772795" cy="601980"/>
            <a:chOff x="5588190" y="2641868"/>
            <a:chExt cx="772795" cy="601980"/>
          </a:xfrm>
        </p:grpSpPr>
        <p:sp>
          <p:nvSpPr>
            <p:cNvPr id="82" name="object 82"/>
            <p:cNvSpPr/>
            <p:nvPr/>
          </p:nvSpPr>
          <p:spPr>
            <a:xfrm>
              <a:off x="5595063" y="2798680"/>
              <a:ext cx="0" cy="289560"/>
            </a:xfrm>
            <a:custGeom>
              <a:avLst/>
              <a:gdLst/>
              <a:ahLst/>
              <a:cxnLst/>
              <a:rect l="l" t="t" r="r" b="b"/>
              <a:pathLst>
                <a:path h="289560">
                  <a:moveTo>
                    <a:pt x="0" y="0"/>
                  </a:moveTo>
                  <a:lnTo>
                    <a:pt x="0" y="289277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5588190" y="2792591"/>
              <a:ext cx="12700" cy="300355"/>
            </a:xfrm>
            <a:custGeom>
              <a:avLst/>
              <a:gdLst/>
              <a:ahLst/>
              <a:cxnLst/>
              <a:rect l="l" t="t" r="r" b="b"/>
              <a:pathLst>
                <a:path w="12700" h="300355">
                  <a:moveTo>
                    <a:pt x="0" y="0"/>
                  </a:moveTo>
                  <a:lnTo>
                    <a:pt x="0" y="299935"/>
                  </a:lnTo>
                  <a:lnTo>
                    <a:pt x="12230" y="292315"/>
                  </a:lnTo>
                  <a:lnTo>
                    <a:pt x="12230" y="760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5648587" y="2829130"/>
              <a:ext cx="0" cy="228600"/>
            </a:xfrm>
            <a:custGeom>
              <a:avLst/>
              <a:gdLst/>
              <a:ahLst/>
              <a:cxnLst/>
              <a:rect l="l" t="t" r="r" b="b"/>
              <a:pathLst>
                <a:path h="228600">
                  <a:moveTo>
                    <a:pt x="0" y="0"/>
                  </a:moveTo>
                  <a:lnTo>
                    <a:pt x="0" y="228377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5641708" y="2826081"/>
              <a:ext cx="12700" cy="233045"/>
            </a:xfrm>
            <a:custGeom>
              <a:avLst/>
              <a:gdLst/>
              <a:ahLst/>
              <a:cxnLst/>
              <a:rect l="l" t="t" r="r" b="b"/>
              <a:pathLst>
                <a:path w="12700" h="233044">
                  <a:moveTo>
                    <a:pt x="12230" y="0"/>
                  </a:moveTo>
                  <a:lnTo>
                    <a:pt x="0" y="0"/>
                  </a:lnTo>
                  <a:lnTo>
                    <a:pt x="0" y="232943"/>
                  </a:lnTo>
                  <a:lnTo>
                    <a:pt x="12230" y="232943"/>
                  </a:lnTo>
                  <a:lnTo>
                    <a:pt x="1223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5588190" y="3084907"/>
              <a:ext cx="103987" cy="63957"/>
            </a:xfrm>
            <a:prstGeom prst="rect">
              <a:avLst/>
            </a:prstGeom>
            <a:blipFill>
              <a:blip r:embed="rId2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5753341" y="3084907"/>
              <a:ext cx="358140" cy="158750"/>
            </a:xfrm>
            <a:custGeom>
              <a:avLst/>
              <a:gdLst/>
              <a:ahLst/>
              <a:cxnLst/>
              <a:rect l="l" t="t" r="r" b="b"/>
              <a:pathLst>
                <a:path w="358139" h="158750">
                  <a:moveTo>
                    <a:pt x="357847" y="7620"/>
                  </a:moveTo>
                  <a:lnTo>
                    <a:pt x="345605" y="0"/>
                  </a:lnTo>
                  <a:lnTo>
                    <a:pt x="96342" y="143116"/>
                  </a:lnTo>
                  <a:lnTo>
                    <a:pt x="6121" y="91351"/>
                  </a:lnTo>
                  <a:lnTo>
                    <a:pt x="0" y="102019"/>
                  </a:lnTo>
                  <a:lnTo>
                    <a:pt x="96342" y="158343"/>
                  </a:lnTo>
                  <a:lnTo>
                    <a:pt x="357847" y="762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5846635" y="3052941"/>
              <a:ext cx="207975" cy="127888"/>
            </a:xfrm>
            <a:prstGeom prst="rect">
              <a:avLst/>
            </a:prstGeom>
            <a:blipFill>
              <a:blip r:embed="rId2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6105835" y="2798680"/>
              <a:ext cx="0" cy="289560"/>
            </a:xfrm>
            <a:custGeom>
              <a:avLst/>
              <a:gdLst/>
              <a:ahLst/>
              <a:cxnLst/>
              <a:rect l="l" t="t" r="r" b="b"/>
              <a:pathLst>
                <a:path h="289560">
                  <a:moveTo>
                    <a:pt x="0" y="0"/>
                  </a:moveTo>
                  <a:lnTo>
                    <a:pt x="0" y="289277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6098959" y="2795639"/>
              <a:ext cx="12700" cy="297180"/>
            </a:xfrm>
            <a:custGeom>
              <a:avLst/>
              <a:gdLst/>
              <a:ahLst/>
              <a:cxnLst/>
              <a:rect l="l" t="t" r="r" b="b"/>
              <a:pathLst>
                <a:path w="12700" h="297180">
                  <a:moveTo>
                    <a:pt x="6121" y="0"/>
                  </a:moveTo>
                  <a:lnTo>
                    <a:pt x="0" y="4559"/>
                  </a:lnTo>
                  <a:lnTo>
                    <a:pt x="0" y="289267"/>
                  </a:lnTo>
                  <a:lnTo>
                    <a:pt x="12230" y="296887"/>
                  </a:lnTo>
                  <a:lnTo>
                    <a:pt x="12230" y="4559"/>
                  </a:lnTo>
                  <a:lnTo>
                    <a:pt x="612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5851220" y="2650999"/>
              <a:ext cx="252323" cy="144640"/>
            </a:xfrm>
            <a:prstGeom prst="rect">
              <a:avLst/>
            </a:prstGeom>
            <a:blipFill>
              <a:blip r:embed="rId2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/>
            <p:cNvSpPr/>
            <p:nvPr/>
          </p:nvSpPr>
          <p:spPr>
            <a:xfrm>
              <a:off x="5849683" y="2641868"/>
              <a:ext cx="255904" cy="158750"/>
            </a:xfrm>
            <a:custGeom>
              <a:avLst/>
              <a:gdLst/>
              <a:ahLst/>
              <a:cxnLst/>
              <a:rect l="l" t="t" r="r" b="b"/>
              <a:pathLst>
                <a:path w="255904" h="158750">
                  <a:moveTo>
                    <a:pt x="0" y="0"/>
                  </a:moveTo>
                  <a:lnTo>
                    <a:pt x="0" y="15214"/>
                  </a:lnTo>
                  <a:lnTo>
                    <a:pt x="249275" y="158330"/>
                  </a:lnTo>
                  <a:lnTo>
                    <a:pt x="255397" y="153771"/>
                  </a:lnTo>
                  <a:lnTo>
                    <a:pt x="255397" y="14767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93"/>
            <p:cNvSpPr/>
            <p:nvPr/>
          </p:nvSpPr>
          <p:spPr>
            <a:xfrm>
              <a:off x="5597360" y="2650999"/>
              <a:ext cx="457250" cy="181178"/>
            </a:xfrm>
            <a:prstGeom prst="rect">
              <a:avLst/>
            </a:prstGeom>
            <a:blipFill>
              <a:blip r:embed="rId2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94"/>
            <p:cNvSpPr/>
            <p:nvPr/>
          </p:nvSpPr>
          <p:spPr>
            <a:xfrm>
              <a:off x="5588190" y="2641868"/>
              <a:ext cx="261620" cy="158750"/>
            </a:xfrm>
            <a:custGeom>
              <a:avLst/>
              <a:gdLst/>
              <a:ahLst/>
              <a:cxnLst/>
              <a:rect l="l" t="t" r="r" b="b"/>
              <a:pathLst>
                <a:path w="261620" h="158750">
                  <a:moveTo>
                    <a:pt x="261493" y="0"/>
                  </a:moveTo>
                  <a:lnTo>
                    <a:pt x="0" y="150723"/>
                  </a:lnTo>
                  <a:lnTo>
                    <a:pt x="12230" y="158330"/>
                  </a:lnTo>
                  <a:lnTo>
                    <a:pt x="261493" y="15214"/>
                  </a:lnTo>
                  <a:lnTo>
                    <a:pt x="261493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95"/>
            <p:cNvSpPr/>
            <p:nvPr/>
          </p:nvSpPr>
          <p:spPr>
            <a:xfrm>
              <a:off x="6106604" y="2650999"/>
              <a:ext cx="252323" cy="144640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96"/>
            <p:cNvSpPr/>
            <p:nvPr/>
          </p:nvSpPr>
          <p:spPr>
            <a:xfrm>
              <a:off x="6105080" y="2641868"/>
              <a:ext cx="255904" cy="158750"/>
            </a:xfrm>
            <a:custGeom>
              <a:avLst/>
              <a:gdLst/>
              <a:ahLst/>
              <a:cxnLst/>
              <a:rect l="l" t="t" r="r" b="b"/>
              <a:pathLst>
                <a:path w="255904" h="158750">
                  <a:moveTo>
                    <a:pt x="255384" y="0"/>
                  </a:moveTo>
                  <a:lnTo>
                    <a:pt x="0" y="147675"/>
                  </a:lnTo>
                  <a:lnTo>
                    <a:pt x="0" y="153771"/>
                  </a:lnTo>
                  <a:lnTo>
                    <a:pt x="6108" y="158330"/>
                  </a:lnTo>
                  <a:lnTo>
                    <a:pt x="255384" y="15214"/>
                  </a:lnTo>
                  <a:lnTo>
                    <a:pt x="255384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7" name="object 97"/>
          <p:cNvSpPr txBox="1"/>
          <p:nvPr/>
        </p:nvSpPr>
        <p:spPr>
          <a:xfrm>
            <a:off x="5544896" y="3184879"/>
            <a:ext cx="162560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spc="5" dirty="0">
                <a:latin typeface="Arial"/>
                <a:cs typeface="Arial"/>
              </a:rPr>
              <a:t>X</a:t>
            </a:r>
            <a:endParaRPr sz="1600">
              <a:latin typeface="Arial"/>
              <a:cs typeface="Arial"/>
            </a:endParaRPr>
          </a:p>
        </p:txBody>
      </p:sp>
      <p:grpSp>
        <p:nvGrpSpPr>
          <p:cNvPr id="98" name="object 98"/>
          <p:cNvGrpSpPr/>
          <p:nvPr/>
        </p:nvGrpSpPr>
        <p:grpSpPr>
          <a:xfrm>
            <a:off x="5682996" y="2421086"/>
            <a:ext cx="1448435" cy="822325"/>
            <a:chOff x="5682996" y="2421086"/>
            <a:chExt cx="1448435" cy="822325"/>
          </a:xfrm>
        </p:grpSpPr>
        <p:sp>
          <p:nvSpPr>
            <p:cNvPr id="99" name="object 99"/>
            <p:cNvSpPr/>
            <p:nvPr/>
          </p:nvSpPr>
          <p:spPr>
            <a:xfrm>
              <a:off x="5682996" y="3072728"/>
              <a:ext cx="94818" cy="150736"/>
            </a:xfrm>
            <a:prstGeom prst="rect">
              <a:avLst/>
            </a:prstGeom>
            <a:blipFill>
              <a:blip r:embed="rId2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object 100"/>
            <p:cNvSpPr/>
            <p:nvPr/>
          </p:nvSpPr>
          <p:spPr>
            <a:xfrm>
              <a:off x="6360464" y="2641868"/>
              <a:ext cx="253847" cy="158330"/>
            </a:xfrm>
            <a:prstGeom prst="rect">
              <a:avLst/>
            </a:prstGeom>
            <a:blipFill>
              <a:blip r:embed="rId2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" name="object 101"/>
            <p:cNvSpPr/>
            <p:nvPr/>
          </p:nvSpPr>
          <p:spPr>
            <a:xfrm>
              <a:off x="6615078" y="2798680"/>
              <a:ext cx="0" cy="289560"/>
            </a:xfrm>
            <a:custGeom>
              <a:avLst/>
              <a:gdLst/>
              <a:ahLst/>
              <a:cxnLst/>
              <a:rect l="l" t="t" r="r" b="b"/>
              <a:pathLst>
                <a:path h="289560">
                  <a:moveTo>
                    <a:pt x="0" y="0"/>
                  </a:moveTo>
                  <a:lnTo>
                    <a:pt x="0" y="289277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" name="object 102"/>
            <p:cNvSpPr/>
            <p:nvPr/>
          </p:nvSpPr>
          <p:spPr>
            <a:xfrm>
              <a:off x="6608203" y="2795639"/>
              <a:ext cx="12700" cy="297180"/>
            </a:xfrm>
            <a:custGeom>
              <a:avLst/>
              <a:gdLst/>
              <a:ahLst/>
              <a:cxnLst/>
              <a:rect l="l" t="t" r="r" b="b"/>
              <a:pathLst>
                <a:path w="12700" h="297180">
                  <a:moveTo>
                    <a:pt x="6108" y="0"/>
                  </a:moveTo>
                  <a:lnTo>
                    <a:pt x="0" y="4559"/>
                  </a:lnTo>
                  <a:lnTo>
                    <a:pt x="0" y="296887"/>
                  </a:lnTo>
                  <a:lnTo>
                    <a:pt x="12230" y="290791"/>
                  </a:lnTo>
                  <a:lnTo>
                    <a:pt x="12230" y="4559"/>
                  </a:lnTo>
                  <a:lnTo>
                    <a:pt x="610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" name="object 103"/>
            <p:cNvSpPr/>
            <p:nvPr/>
          </p:nvSpPr>
          <p:spPr>
            <a:xfrm>
              <a:off x="6668602" y="2829130"/>
              <a:ext cx="0" cy="228600"/>
            </a:xfrm>
            <a:custGeom>
              <a:avLst/>
              <a:gdLst/>
              <a:ahLst/>
              <a:cxnLst/>
              <a:rect l="l" t="t" r="r" b="b"/>
              <a:pathLst>
                <a:path h="228600">
                  <a:moveTo>
                    <a:pt x="0" y="0"/>
                  </a:moveTo>
                  <a:lnTo>
                    <a:pt x="0" y="228377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" name="object 104"/>
            <p:cNvSpPr/>
            <p:nvPr/>
          </p:nvSpPr>
          <p:spPr>
            <a:xfrm>
              <a:off x="6661721" y="2826081"/>
              <a:ext cx="12700" cy="233045"/>
            </a:xfrm>
            <a:custGeom>
              <a:avLst/>
              <a:gdLst/>
              <a:ahLst/>
              <a:cxnLst/>
              <a:rect l="l" t="t" r="r" b="b"/>
              <a:pathLst>
                <a:path w="12700" h="233044">
                  <a:moveTo>
                    <a:pt x="12242" y="0"/>
                  </a:moveTo>
                  <a:lnTo>
                    <a:pt x="0" y="0"/>
                  </a:lnTo>
                  <a:lnTo>
                    <a:pt x="0" y="232943"/>
                  </a:lnTo>
                  <a:lnTo>
                    <a:pt x="12242" y="232943"/>
                  </a:lnTo>
                  <a:lnTo>
                    <a:pt x="1224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" name="object 105"/>
            <p:cNvSpPr/>
            <p:nvPr/>
          </p:nvSpPr>
          <p:spPr>
            <a:xfrm>
              <a:off x="6617373" y="3091003"/>
              <a:ext cx="252336" cy="144640"/>
            </a:xfrm>
            <a:prstGeom prst="rect">
              <a:avLst/>
            </a:prstGeom>
            <a:blipFill>
              <a:blip r:embed="rId2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" name="object 106"/>
            <p:cNvSpPr/>
            <p:nvPr/>
          </p:nvSpPr>
          <p:spPr>
            <a:xfrm>
              <a:off x="6608203" y="3086431"/>
              <a:ext cx="261620" cy="156845"/>
            </a:xfrm>
            <a:custGeom>
              <a:avLst/>
              <a:gdLst/>
              <a:ahLst/>
              <a:cxnLst/>
              <a:rect l="l" t="t" r="r" b="b"/>
              <a:pathLst>
                <a:path w="261620" h="156844">
                  <a:moveTo>
                    <a:pt x="12230" y="0"/>
                  </a:moveTo>
                  <a:lnTo>
                    <a:pt x="0" y="6095"/>
                  </a:lnTo>
                  <a:lnTo>
                    <a:pt x="261505" y="156819"/>
                  </a:lnTo>
                  <a:lnTo>
                    <a:pt x="261505" y="141592"/>
                  </a:lnTo>
                  <a:lnTo>
                    <a:pt x="1223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" name="object 107"/>
            <p:cNvSpPr/>
            <p:nvPr/>
          </p:nvSpPr>
          <p:spPr>
            <a:xfrm>
              <a:off x="6872757" y="3091003"/>
              <a:ext cx="250799" cy="144640"/>
            </a:xfrm>
            <a:prstGeom prst="rect">
              <a:avLst/>
            </a:prstGeom>
            <a:blipFill>
              <a:blip r:embed="rId2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" name="object 108"/>
            <p:cNvSpPr/>
            <p:nvPr/>
          </p:nvSpPr>
          <p:spPr>
            <a:xfrm>
              <a:off x="6869709" y="3086431"/>
              <a:ext cx="261620" cy="156845"/>
            </a:xfrm>
            <a:custGeom>
              <a:avLst/>
              <a:gdLst/>
              <a:ahLst/>
              <a:cxnLst/>
              <a:rect l="l" t="t" r="r" b="b"/>
              <a:pathLst>
                <a:path w="261620" h="156844">
                  <a:moveTo>
                    <a:pt x="249262" y="0"/>
                  </a:moveTo>
                  <a:lnTo>
                    <a:pt x="0" y="141592"/>
                  </a:lnTo>
                  <a:lnTo>
                    <a:pt x="0" y="156819"/>
                  </a:lnTo>
                  <a:lnTo>
                    <a:pt x="261492" y="6095"/>
                  </a:lnTo>
                  <a:lnTo>
                    <a:pt x="24926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" name="object 109"/>
            <p:cNvSpPr/>
            <p:nvPr/>
          </p:nvSpPr>
          <p:spPr>
            <a:xfrm>
              <a:off x="6866648" y="3052941"/>
              <a:ext cx="207975" cy="127888"/>
            </a:xfrm>
            <a:prstGeom prst="rect">
              <a:avLst/>
            </a:prstGeom>
            <a:blipFill>
              <a:blip r:embed="rId2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" name="object 110"/>
            <p:cNvSpPr/>
            <p:nvPr/>
          </p:nvSpPr>
          <p:spPr>
            <a:xfrm>
              <a:off x="7125850" y="2798680"/>
              <a:ext cx="0" cy="289560"/>
            </a:xfrm>
            <a:custGeom>
              <a:avLst/>
              <a:gdLst/>
              <a:ahLst/>
              <a:cxnLst/>
              <a:rect l="l" t="t" r="r" b="b"/>
              <a:pathLst>
                <a:path h="289560">
                  <a:moveTo>
                    <a:pt x="0" y="0"/>
                  </a:moveTo>
                  <a:lnTo>
                    <a:pt x="0" y="289277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" name="object 111"/>
            <p:cNvSpPr/>
            <p:nvPr/>
          </p:nvSpPr>
          <p:spPr>
            <a:xfrm>
              <a:off x="7118972" y="2792591"/>
              <a:ext cx="12700" cy="300355"/>
            </a:xfrm>
            <a:custGeom>
              <a:avLst/>
              <a:gdLst/>
              <a:ahLst/>
              <a:cxnLst/>
              <a:rect l="l" t="t" r="r" b="b"/>
              <a:pathLst>
                <a:path w="12700" h="300355">
                  <a:moveTo>
                    <a:pt x="12230" y="0"/>
                  </a:moveTo>
                  <a:lnTo>
                    <a:pt x="0" y="7607"/>
                  </a:lnTo>
                  <a:lnTo>
                    <a:pt x="0" y="293839"/>
                  </a:lnTo>
                  <a:lnTo>
                    <a:pt x="12230" y="299935"/>
                  </a:lnTo>
                  <a:lnTo>
                    <a:pt x="1223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" name="object 112"/>
            <p:cNvSpPr/>
            <p:nvPr/>
          </p:nvSpPr>
          <p:spPr>
            <a:xfrm>
              <a:off x="6872757" y="2650999"/>
              <a:ext cx="250799" cy="144640"/>
            </a:xfrm>
            <a:prstGeom prst="rect">
              <a:avLst/>
            </a:prstGeom>
            <a:blipFill>
              <a:blip r:embed="rId2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3" name="object 113"/>
            <p:cNvSpPr/>
            <p:nvPr/>
          </p:nvSpPr>
          <p:spPr>
            <a:xfrm>
              <a:off x="6869709" y="2641868"/>
              <a:ext cx="261620" cy="158750"/>
            </a:xfrm>
            <a:custGeom>
              <a:avLst/>
              <a:gdLst/>
              <a:ahLst/>
              <a:cxnLst/>
              <a:rect l="l" t="t" r="r" b="b"/>
              <a:pathLst>
                <a:path w="261620" h="158750">
                  <a:moveTo>
                    <a:pt x="0" y="0"/>
                  </a:moveTo>
                  <a:lnTo>
                    <a:pt x="0" y="15214"/>
                  </a:lnTo>
                  <a:lnTo>
                    <a:pt x="249262" y="158330"/>
                  </a:lnTo>
                  <a:lnTo>
                    <a:pt x="261492" y="1507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4" name="object 114"/>
            <p:cNvSpPr/>
            <p:nvPr/>
          </p:nvSpPr>
          <p:spPr>
            <a:xfrm>
              <a:off x="6617373" y="2650999"/>
              <a:ext cx="457250" cy="181178"/>
            </a:xfrm>
            <a:prstGeom prst="rect">
              <a:avLst/>
            </a:prstGeom>
            <a:blipFill>
              <a:blip r:embed="rId3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5" name="object 115"/>
            <p:cNvSpPr/>
            <p:nvPr/>
          </p:nvSpPr>
          <p:spPr>
            <a:xfrm>
              <a:off x="6614312" y="2641868"/>
              <a:ext cx="255904" cy="158750"/>
            </a:xfrm>
            <a:custGeom>
              <a:avLst/>
              <a:gdLst/>
              <a:ahLst/>
              <a:cxnLst/>
              <a:rect l="l" t="t" r="r" b="b"/>
              <a:pathLst>
                <a:path w="255904" h="158750">
                  <a:moveTo>
                    <a:pt x="255397" y="0"/>
                  </a:moveTo>
                  <a:lnTo>
                    <a:pt x="0" y="147675"/>
                  </a:lnTo>
                  <a:lnTo>
                    <a:pt x="0" y="153771"/>
                  </a:lnTo>
                  <a:lnTo>
                    <a:pt x="6121" y="158330"/>
                  </a:lnTo>
                  <a:lnTo>
                    <a:pt x="255397" y="15214"/>
                  </a:lnTo>
                  <a:lnTo>
                    <a:pt x="255397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6" name="object 116"/>
            <p:cNvSpPr/>
            <p:nvPr/>
          </p:nvSpPr>
          <p:spPr>
            <a:xfrm>
              <a:off x="6250360" y="2421086"/>
              <a:ext cx="191136" cy="190334"/>
            </a:xfrm>
            <a:prstGeom prst="rect">
              <a:avLst/>
            </a:prstGeom>
            <a:blipFill>
              <a:blip r:embed="rId3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7" name="object 117"/>
          <p:cNvSpPr/>
          <p:nvPr/>
        </p:nvSpPr>
        <p:spPr>
          <a:xfrm>
            <a:off x="3203601" y="4350863"/>
            <a:ext cx="2739390" cy="2284095"/>
          </a:xfrm>
          <a:custGeom>
            <a:avLst/>
            <a:gdLst/>
            <a:ahLst/>
            <a:cxnLst/>
            <a:rect l="l" t="t" r="r" b="b"/>
            <a:pathLst>
              <a:path w="2739390" h="2284095">
                <a:moveTo>
                  <a:pt x="0" y="1145960"/>
                </a:moveTo>
                <a:lnTo>
                  <a:pt x="2739171" y="1155430"/>
                </a:lnTo>
              </a:path>
              <a:path w="2739390" h="2284095">
                <a:moveTo>
                  <a:pt x="1375120" y="0"/>
                </a:moveTo>
                <a:lnTo>
                  <a:pt x="1373530" y="2284031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 txBox="1"/>
          <p:nvPr/>
        </p:nvSpPr>
        <p:spPr>
          <a:xfrm>
            <a:off x="3700329" y="4199218"/>
            <a:ext cx="7943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Times New Roman"/>
                <a:cs typeface="Times New Roman"/>
              </a:rPr>
              <a:t>log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k/k</a:t>
            </a:r>
            <a:r>
              <a:rPr sz="1800" spc="-7" baseline="-20833" dirty="0">
                <a:latin typeface="Times New Roman"/>
                <a:cs typeface="Times New Roman"/>
              </a:rPr>
              <a:t>o</a:t>
            </a:r>
            <a:endParaRPr sz="1800" baseline="-20833">
              <a:latin typeface="Times New Roman"/>
              <a:cs typeface="Times New Roman"/>
            </a:endParaRPr>
          </a:p>
        </p:txBody>
      </p:sp>
      <p:sp>
        <p:nvSpPr>
          <p:cNvPr id="119" name="object 119"/>
          <p:cNvSpPr txBox="1"/>
          <p:nvPr/>
        </p:nvSpPr>
        <p:spPr>
          <a:xfrm>
            <a:off x="5746917" y="5539322"/>
            <a:ext cx="16383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Symbol"/>
                <a:cs typeface="Symbol"/>
              </a:rPr>
              <a:t></a:t>
            </a:r>
            <a:endParaRPr sz="1800">
              <a:latin typeface="Symbol"/>
              <a:cs typeface="Symbol"/>
            </a:endParaRPr>
          </a:p>
        </p:txBody>
      </p:sp>
      <p:grpSp>
        <p:nvGrpSpPr>
          <p:cNvPr id="120" name="object 120"/>
          <p:cNvGrpSpPr/>
          <p:nvPr/>
        </p:nvGrpSpPr>
        <p:grpSpPr>
          <a:xfrm>
            <a:off x="4027817" y="4582869"/>
            <a:ext cx="1315085" cy="2122805"/>
            <a:chOff x="4027817" y="4582869"/>
            <a:chExt cx="1315085" cy="2122805"/>
          </a:xfrm>
        </p:grpSpPr>
        <p:sp>
          <p:nvSpPr>
            <p:cNvPr id="121" name="object 121"/>
            <p:cNvSpPr/>
            <p:nvPr/>
          </p:nvSpPr>
          <p:spPr>
            <a:xfrm>
              <a:off x="4520260" y="5449431"/>
              <a:ext cx="113741" cy="113728"/>
            </a:xfrm>
            <a:prstGeom prst="rect">
              <a:avLst/>
            </a:prstGeom>
            <a:blipFill>
              <a:blip r:embed="rId3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2" name="object 122"/>
            <p:cNvSpPr/>
            <p:nvPr/>
          </p:nvSpPr>
          <p:spPr>
            <a:xfrm>
              <a:off x="4265142" y="4977448"/>
              <a:ext cx="113741" cy="113728"/>
            </a:xfrm>
            <a:prstGeom prst="rect">
              <a:avLst/>
            </a:prstGeom>
            <a:blipFill>
              <a:blip r:embed="rId3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3" name="object 123"/>
            <p:cNvSpPr/>
            <p:nvPr/>
          </p:nvSpPr>
          <p:spPr>
            <a:xfrm>
              <a:off x="4786439" y="6018074"/>
              <a:ext cx="113741" cy="113731"/>
            </a:xfrm>
            <a:prstGeom prst="rect">
              <a:avLst/>
            </a:prstGeom>
            <a:blipFill>
              <a:blip r:embed="rId3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4" name="object 124"/>
            <p:cNvSpPr/>
            <p:nvPr/>
          </p:nvSpPr>
          <p:spPr>
            <a:xfrm>
              <a:off x="5228869" y="6525111"/>
              <a:ext cx="113741" cy="113727"/>
            </a:xfrm>
            <a:prstGeom prst="rect">
              <a:avLst/>
            </a:prstGeom>
            <a:blipFill>
              <a:blip r:embed="rId3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5" name="object 125"/>
            <p:cNvSpPr/>
            <p:nvPr/>
          </p:nvSpPr>
          <p:spPr>
            <a:xfrm>
              <a:off x="4033380" y="4602062"/>
              <a:ext cx="113728" cy="113728"/>
            </a:xfrm>
            <a:prstGeom prst="rect">
              <a:avLst/>
            </a:prstGeom>
            <a:blipFill>
              <a:blip r:embed="rId3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6" name="object 126"/>
            <p:cNvSpPr/>
            <p:nvPr/>
          </p:nvSpPr>
          <p:spPr>
            <a:xfrm>
              <a:off x="4037342" y="4592394"/>
              <a:ext cx="1248410" cy="2103755"/>
            </a:xfrm>
            <a:custGeom>
              <a:avLst/>
              <a:gdLst/>
              <a:ahLst/>
              <a:cxnLst/>
              <a:rect l="l" t="t" r="r" b="b"/>
              <a:pathLst>
                <a:path w="1248410" h="2103754">
                  <a:moveTo>
                    <a:pt x="0" y="0"/>
                  </a:moveTo>
                  <a:lnTo>
                    <a:pt x="1248400" y="2103311"/>
                  </a:lnTo>
                </a:path>
              </a:pathLst>
            </a:custGeom>
            <a:ln w="19050">
              <a:solidFill>
                <a:srgbClr val="6095C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7" name="object 127"/>
          <p:cNvSpPr txBox="1"/>
          <p:nvPr/>
        </p:nvSpPr>
        <p:spPr>
          <a:xfrm>
            <a:off x="666635" y="3569450"/>
            <a:ext cx="353441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Times New Roman"/>
                <a:cs typeface="Times New Roman"/>
              </a:rPr>
              <a:t>Does reaction occur with </a:t>
            </a:r>
            <a:r>
              <a:rPr sz="1800" dirty="0">
                <a:latin typeface="Times New Roman"/>
                <a:cs typeface="Times New Roman"/>
              </a:rPr>
              <a:t>S</a:t>
            </a:r>
            <a:r>
              <a:rPr sz="1800" baseline="-20833" dirty="0">
                <a:latin typeface="Times New Roman"/>
                <a:cs typeface="Times New Roman"/>
              </a:rPr>
              <a:t>N</a:t>
            </a:r>
            <a:r>
              <a:rPr sz="1800" dirty="0">
                <a:latin typeface="Times New Roman"/>
                <a:cs typeface="Times New Roman"/>
              </a:rPr>
              <a:t>1 or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</a:t>
            </a:r>
            <a:r>
              <a:rPr sz="1800" spc="-7" baseline="-20833" dirty="0">
                <a:latin typeface="Times New Roman"/>
                <a:cs typeface="Times New Roman"/>
              </a:rPr>
              <a:t>N</a:t>
            </a:r>
            <a:r>
              <a:rPr sz="1800" spc="-5" dirty="0">
                <a:latin typeface="Times New Roman"/>
                <a:cs typeface="Times New Roman"/>
              </a:rPr>
              <a:t>2?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28" name="object 128"/>
          <p:cNvSpPr txBox="1"/>
          <p:nvPr/>
        </p:nvSpPr>
        <p:spPr>
          <a:xfrm>
            <a:off x="6002830" y="3569450"/>
            <a:ext cx="3086735" cy="17697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42240" algn="just">
              <a:lnSpc>
                <a:spcPct val="100000"/>
              </a:lnSpc>
              <a:spcBef>
                <a:spcPts val="100"/>
              </a:spcBef>
              <a:tabLst>
                <a:tab pos="2482215" algn="l"/>
              </a:tabLst>
            </a:pPr>
            <a:r>
              <a:rPr sz="1800" dirty="0">
                <a:latin typeface="Times New Roman"/>
                <a:cs typeface="Times New Roman"/>
              </a:rPr>
              <a:t>S</a:t>
            </a:r>
            <a:r>
              <a:rPr sz="1800" baseline="-20833" dirty="0">
                <a:latin typeface="Times New Roman"/>
                <a:cs typeface="Times New Roman"/>
              </a:rPr>
              <a:t>N</a:t>
            </a:r>
            <a:r>
              <a:rPr sz="1800" dirty="0">
                <a:latin typeface="Times New Roman"/>
                <a:cs typeface="Times New Roman"/>
              </a:rPr>
              <a:t>1	S</a:t>
            </a:r>
            <a:r>
              <a:rPr sz="1800" baseline="-20833" dirty="0">
                <a:latin typeface="Times New Roman"/>
                <a:cs typeface="Times New Roman"/>
              </a:rPr>
              <a:t>N</a:t>
            </a:r>
            <a:r>
              <a:rPr sz="1800" dirty="0">
                <a:latin typeface="Times New Roman"/>
                <a:cs typeface="Times New Roman"/>
              </a:rPr>
              <a:t>2</a:t>
            </a: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500">
              <a:latin typeface="Times New Roman"/>
              <a:cs typeface="Times New Roman"/>
            </a:endParaRPr>
          </a:p>
          <a:p>
            <a:pPr marL="38100" marR="30480" indent="76835" algn="just">
              <a:lnSpc>
                <a:spcPct val="100299"/>
              </a:lnSpc>
            </a:pPr>
            <a:r>
              <a:rPr sz="1800" spc="-5" dirty="0">
                <a:latin typeface="Times New Roman"/>
                <a:cs typeface="Times New Roman"/>
              </a:rPr>
              <a:t>When </a:t>
            </a:r>
            <a:r>
              <a:rPr sz="1800" dirty="0">
                <a:latin typeface="Times New Roman"/>
                <a:cs typeface="Times New Roman"/>
              </a:rPr>
              <a:t>a </a:t>
            </a:r>
            <a:r>
              <a:rPr sz="1800" spc="-5" dirty="0">
                <a:latin typeface="Times New Roman"/>
                <a:cs typeface="Times New Roman"/>
              </a:rPr>
              <a:t>Hammett LFER is </a:t>
            </a:r>
            <a:r>
              <a:rPr sz="1800" dirty="0">
                <a:latin typeface="Times New Roman"/>
                <a:cs typeface="Times New Roman"/>
              </a:rPr>
              <a:t>run,  </a:t>
            </a:r>
            <a:r>
              <a:rPr sz="1800" spc="-5" dirty="0">
                <a:latin typeface="Times New Roman"/>
                <a:cs typeface="Times New Roman"/>
              </a:rPr>
              <a:t>the </a:t>
            </a:r>
            <a:r>
              <a:rPr sz="1800" dirty="0">
                <a:latin typeface="Symbol"/>
                <a:cs typeface="Symbol"/>
              </a:rPr>
              <a:t>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was determined to </a:t>
            </a:r>
            <a:r>
              <a:rPr sz="1800" dirty="0">
                <a:latin typeface="Times New Roman"/>
                <a:cs typeface="Times New Roman"/>
              </a:rPr>
              <a:t>be -5.1,  </a:t>
            </a:r>
            <a:r>
              <a:rPr sz="1800" spc="-5" dirty="0">
                <a:latin typeface="Times New Roman"/>
                <a:cs typeface="Times New Roman"/>
              </a:rPr>
              <a:t>therefore </a:t>
            </a:r>
            <a:r>
              <a:rPr sz="1800" dirty="0">
                <a:latin typeface="Times New Roman"/>
                <a:cs typeface="Times New Roman"/>
              </a:rPr>
              <a:t>a </a:t>
            </a:r>
            <a:r>
              <a:rPr sz="1800" spc="-10" dirty="0">
                <a:latin typeface="Times New Roman"/>
                <a:cs typeface="Times New Roman"/>
              </a:rPr>
              <a:t>large </a:t>
            </a:r>
            <a:r>
              <a:rPr sz="1800" spc="-5" dirty="0">
                <a:latin typeface="Times New Roman"/>
                <a:cs typeface="Times New Roman"/>
              </a:rPr>
              <a:t>amount </a:t>
            </a:r>
            <a:r>
              <a:rPr sz="1800" dirty="0">
                <a:latin typeface="Times New Roman"/>
                <a:cs typeface="Times New Roman"/>
              </a:rPr>
              <a:t>of </a:t>
            </a:r>
            <a:r>
              <a:rPr sz="1800" spc="-5" dirty="0">
                <a:latin typeface="Times New Roman"/>
                <a:cs typeface="Times New Roman"/>
              </a:rPr>
              <a:t>more  positive </a:t>
            </a:r>
            <a:r>
              <a:rPr sz="1800" spc="-10" dirty="0">
                <a:latin typeface="Times New Roman"/>
                <a:cs typeface="Times New Roman"/>
              </a:rPr>
              <a:t>charge </a:t>
            </a:r>
            <a:r>
              <a:rPr sz="1800" spc="-5" dirty="0">
                <a:latin typeface="Times New Roman"/>
                <a:cs typeface="Times New Roman"/>
              </a:rPr>
              <a:t>in TS than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SM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29" name="object 129"/>
          <p:cNvSpPr txBox="1"/>
          <p:nvPr/>
        </p:nvSpPr>
        <p:spPr>
          <a:xfrm>
            <a:off x="366282" y="4564153"/>
            <a:ext cx="2600960" cy="112522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 marR="30480" algn="ctr">
              <a:lnSpc>
                <a:spcPct val="100299"/>
              </a:lnSpc>
              <a:spcBef>
                <a:spcPts val="90"/>
              </a:spcBef>
            </a:pPr>
            <a:r>
              <a:rPr sz="1800" spc="-5" dirty="0">
                <a:latin typeface="Times New Roman"/>
                <a:cs typeface="Times New Roman"/>
              </a:rPr>
              <a:t>The amount (and type) </a:t>
            </a:r>
            <a:r>
              <a:rPr sz="1800" dirty="0">
                <a:latin typeface="Times New Roman"/>
                <a:cs typeface="Times New Roman"/>
              </a:rPr>
              <a:t>of  </a:t>
            </a:r>
            <a:r>
              <a:rPr sz="1800" spc="-10" dirty="0">
                <a:latin typeface="Times New Roman"/>
                <a:cs typeface="Times New Roman"/>
              </a:rPr>
              <a:t>charge </a:t>
            </a:r>
            <a:r>
              <a:rPr sz="1800" spc="-5" dirty="0">
                <a:latin typeface="Times New Roman"/>
                <a:cs typeface="Times New Roman"/>
              </a:rPr>
              <a:t>in TS relative to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SM  </a:t>
            </a:r>
            <a:r>
              <a:rPr sz="1800" spc="-5" dirty="0">
                <a:latin typeface="Times New Roman"/>
                <a:cs typeface="Times New Roman"/>
              </a:rPr>
              <a:t>should </a:t>
            </a:r>
            <a:r>
              <a:rPr sz="1800" dirty="0">
                <a:latin typeface="Times New Roman"/>
                <a:cs typeface="Times New Roman"/>
              </a:rPr>
              <a:t>be </a:t>
            </a:r>
            <a:r>
              <a:rPr sz="1800" spc="-10" dirty="0">
                <a:latin typeface="Times New Roman"/>
                <a:cs typeface="Times New Roman"/>
              </a:rPr>
              <a:t>different </a:t>
            </a:r>
            <a:r>
              <a:rPr sz="1800" dirty="0">
                <a:latin typeface="Times New Roman"/>
                <a:cs typeface="Times New Roman"/>
              </a:rPr>
              <a:t>for </a:t>
            </a:r>
            <a:r>
              <a:rPr sz="1800" spc="-5" dirty="0">
                <a:latin typeface="Times New Roman"/>
                <a:cs typeface="Times New Roman"/>
              </a:rPr>
              <a:t>the  </a:t>
            </a:r>
            <a:r>
              <a:rPr sz="1800" dirty="0">
                <a:latin typeface="Times New Roman"/>
                <a:cs typeface="Times New Roman"/>
              </a:rPr>
              <a:t>S</a:t>
            </a:r>
            <a:r>
              <a:rPr sz="1800" baseline="-20833" dirty="0">
                <a:latin typeface="Times New Roman"/>
                <a:cs typeface="Times New Roman"/>
              </a:rPr>
              <a:t>N</a:t>
            </a:r>
            <a:r>
              <a:rPr sz="1800" dirty="0">
                <a:latin typeface="Times New Roman"/>
                <a:cs typeface="Times New Roman"/>
              </a:rPr>
              <a:t>1 </a:t>
            </a:r>
            <a:r>
              <a:rPr sz="1800" spc="-5" dirty="0">
                <a:latin typeface="Times New Roman"/>
                <a:cs typeface="Times New Roman"/>
              </a:rPr>
              <a:t>and </a:t>
            </a:r>
            <a:r>
              <a:rPr sz="1800" dirty="0">
                <a:latin typeface="Times New Roman"/>
                <a:cs typeface="Times New Roman"/>
              </a:rPr>
              <a:t>S</a:t>
            </a:r>
            <a:r>
              <a:rPr sz="1800" baseline="-20833" dirty="0">
                <a:latin typeface="Times New Roman"/>
                <a:cs typeface="Times New Roman"/>
              </a:rPr>
              <a:t>N</a:t>
            </a:r>
            <a:r>
              <a:rPr sz="1800" dirty="0">
                <a:latin typeface="Times New Roman"/>
                <a:cs typeface="Times New Roman"/>
              </a:rPr>
              <a:t>2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reactions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30" name="object 130"/>
          <p:cNvSpPr txBox="1"/>
          <p:nvPr/>
        </p:nvSpPr>
        <p:spPr>
          <a:xfrm>
            <a:off x="6200726" y="5758613"/>
            <a:ext cx="2704465" cy="884555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626745" marR="30480" indent="-589280">
              <a:lnSpc>
                <a:spcPct val="101899"/>
              </a:lnSpc>
              <a:spcBef>
                <a:spcPts val="55"/>
              </a:spcBef>
            </a:pPr>
            <a:r>
              <a:rPr sz="1800" spc="-5" dirty="0">
                <a:latin typeface="Times New Roman"/>
                <a:cs typeface="Times New Roman"/>
              </a:rPr>
              <a:t>The data strongly indicates </a:t>
            </a:r>
            <a:r>
              <a:rPr sz="1800" dirty="0">
                <a:latin typeface="Times New Roman"/>
                <a:cs typeface="Times New Roman"/>
              </a:rPr>
              <a:t>a  S</a:t>
            </a:r>
            <a:r>
              <a:rPr sz="1800" baseline="-20833" dirty="0">
                <a:latin typeface="Times New Roman"/>
                <a:cs typeface="Times New Roman"/>
              </a:rPr>
              <a:t>N</a:t>
            </a:r>
            <a:r>
              <a:rPr sz="1800" dirty="0">
                <a:latin typeface="Times New Roman"/>
                <a:cs typeface="Times New Roman"/>
              </a:rPr>
              <a:t>1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mechanism</a:t>
            </a:r>
            <a:endParaRPr sz="1800">
              <a:latin typeface="Times New Roman"/>
              <a:cs typeface="Times New Roman"/>
            </a:endParaRPr>
          </a:p>
          <a:p>
            <a:pPr marR="296545" algn="r">
              <a:lnSpc>
                <a:spcPct val="100000"/>
              </a:lnSpc>
              <a:spcBef>
                <a:spcPts val="965"/>
              </a:spcBef>
            </a:pPr>
            <a:endParaRPr sz="1200">
              <a:latin typeface="Carlito"/>
              <a:cs typeface="Carlito"/>
            </a:endParaRPr>
          </a:p>
        </p:txBody>
      </p:sp>
      <p:grpSp>
        <p:nvGrpSpPr>
          <p:cNvPr id="131" name="object 131"/>
          <p:cNvGrpSpPr/>
          <p:nvPr/>
        </p:nvGrpSpPr>
        <p:grpSpPr>
          <a:xfrm>
            <a:off x="7892897" y="2265681"/>
            <a:ext cx="1040765" cy="1047115"/>
            <a:chOff x="7892897" y="2265681"/>
            <a:chExt cx="1040765" cy="1047115"/>
          </a:xfrm>
        </p:grpSpPr>
        <p:sp>
          <p:nvSpPr>
            <p:cNvPr id="132" name="object 132"/>
            <p:cNvSpPr/>
            <p:nvPr/>
          </p:nvSpPr>
          <p:spPr>
            <a:xfrm>
              <a:off x="8339734" y="2457819"/>
              <a:ext cx="143840" cy="251371"/>
            </a:xfrm>
            <a:prstGeom prst="rect">
              <a:avLst/>
            </a:prstGeom>
            <a:blipFill>
              <a:blip r:embed="rId3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3" name="object 133"/>
            <p:cNvSpPr/>
            <p:nvPr/>
          </p:nvSpPr>
          <p:spPr>
            <a:xfrm>
              <a:off x="8333612" y="2456295"/>
              <a:ext cx="184150" cy="279400"/>
            </a:xfrm>
            <a:custGeom>
              <a:avLst/>
              <a:gdLst/>
              <a:ahLst/>
              <a:cxnLst/>
              <a:rect l="l" t="t" r="r" b="b"/>
              <a:pathLst>
                <a:path w="184150" h="279400">
                  <a:moveTo>
                    <a:pt x="3060" y="0"/>
                  </a:moveTo>
                  <a:lnTo>
                    <a:pt x="0" y="6096"/>
                  </a:lnTo>
                  <a:lnTo>
                    <a:pt x="128536" y="278790"/>
                  </a:lnTo>
                  <a:lnTo>
                    <a:pt x="151498" y="252895"/>
                  </a:lnTo>
                  <a:lnTo>
                    <a:pt x="183629" y="246799"/>
                  </a:lnTo>
                  <a:lnTo>
                    <a:pt x="15303" y="6096"/>
                  </a:lnTo>
                  <a:lnTo>
                    <a:pt x="306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4" name="object 134"/>
            <p:cNvSpPr/>
            <p:nvPr/>
          </p:nvSpPr>
          <p:spPr>
            <a:xfrm>
              <a:off x="8244852" y="2503514"/>
              <a:ext cx="85699" cy="195008"/>
            </a:xfrm>
            <a:prstGeom prst="rect">
              <a:avLst/>
            </a:prstGeom>
            <a:blipFill>
              <a:blip r:embed="rId3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5" name="object 135"/>
            <p:cNvSpPr/>
            <p:nvPr/>
          </p:nvSpPr>
          <p:spPr>
            <a:xfrm>
              <a:off x="7970939" y="2732037"/>
              <a:ext cx="292735" cy="88900"/>
            </a:xfrm>
            <a:custGeom>
              <a:avLst/>
              <a:gdLst/>
              <a:ahLst/>
              <a:cxnLst/>
              <a:rect l="l" t="t" r="r" b="b"/>
              <a:pathLst>
                <a:path w="292734" h="88900">
                  <a:moveTo>
                    <a:pt x="292277" y="0"/>
                  </a:moveTo>
                  <a:lnTo>
                    <a:pt x="0" y="77698"/>
                  </a:lnTo>
                  <a:lnTo>
                    <a:pt x="10706" y="88366"/>
                  </a:lnTo>
                  <a:lnTo>
                    <a:pt x="287693" y="13716"/>
                  </a:lnTo>
                  <a:lnTo>
                    <a:pt x="289217" y="9144"/>
                  </a:lnTo>
                  <a:lnTo>
                    <a:pt x="292277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6" name="object 136"/>
            <p:cNvSpPr/>
            <p:nvPr/>
          </p:nvSpPr>
          <p:spPr>
            <a:xfrm>
              <a:off x="8018373" y="2791461"/>
              <a:ext cx="228015" cy="73126"/>
            </a:xfrm>
            <a:prstGeom prst="rect">
              <a:avLst/>
            </a:prstGeom>
            <a:blipFill>
              <a:blip r:embed="rId3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7" name="object 137"/>
            <p:cNvSpPr/>
            <p:nvPr/>
          </p:nvSpPr>
          <p:spPr>
            <a:xfrm>
              <a:off x="7892897" y="2709190"/>
              <a:ext cx="595630" cy="603885"/>
            </a:xfrm>
            <a:custGeom>
              <a:avLst/>
              <a:gdLst/>
              <a:ahLst/>
              <a:cxnLst/>
              <a:rect l="l" t="t" r="r" b="b"/>
              <a:pathLst>
                <a:path w="595629" h="603885">
                  <a:moveTo>
                    <a:pt x="235661" y="533209"/>
                  </a:moveTo>
                  <a:lnTo>
                    <a:pt x="70383" y="368681"/>
                  </a:lnTo>
                  <a:lnTo>
                    <a:pt x="61201" y="377825"/>
                  </a:lnTo>
                  <a:lnTo>
                    <a:pt x="226479" y="542353"/>
                  </a:lnTo>
                  <a:lnTo>
                    <a:pt x="235661" y="533209"/>
                  </a:lnTo>
                  <a:close/>
                </a:path>
                <a:path w="595629" h="603885">
                  <a:moveTo>
                    <a:pt x="312166" y="577392"/>
                  </a:moveTo>
                  <a:lnTo>
                    <a:pt x="309105" y="565213"/>
                  </a:lnTo>
                  <a:lnTo>
                    <a:pt x="217297" y="589584"/>
                  </a:lnTo>
                  <a:lnTo>
                    <a:pt x="13766" y="386956"/>
                  </a:lnTo>
                  <a:lnTo>
                    <a:pt x="88747" y="111213"/>
                  </a:lnTo>
                  <a:lnTo>
                    <a:pt x="78041" y="100545"/>
                  </a:lnTo>
                  <a:lnTo>
                    <a:pt x="0" y="391528"/>
                  </a:lnTo>
                  <a:lnTo>
                    <a:pt x="214236" y="603288"/>
                  </a:lnTo>
                  <a:lnTo>
                    <a:pt x="312166" y="577392"/>
                  </a:lnTo>
                  <a:close/>
                </a:path>
                <a:path w="595629" h="603885">
                  <a:moveTo>
                    <a:pt x="477443" y="131013"/>
                  </a:moveTo>
                  <a:lnTo>
                    <a:pt x="370319" y="22847"/>
                  </a:lnTo>
                  <a:lnTo>
                    <a:pt x="365734" y="36563"/>
                  </a:lnTo>
                  <a:lnTo>
                    <a:pt x="471322" y="141681"/>
                  </a:lnTo>
                  <a:lnTo>
                    <a:pt x="477443" y="131013"/>
                  </a:lnTo>
                  <a:close/>
                </a:path>
                <a:path w="595629" h="603885">
                  <a:moveTo>
                    <a:pt x="483565" y="400672"/>
                  </a:moveTo>
                  <a:lnTo>
                    <a:pt x="480504" y="395592"/>
                  </a:lnTo>
                  <a:lnTo>
                    <a:pt x="480504" y="394576"/>
                  </a:lnTo>
                  <a:lnTo>
                    <a:pt x="479882" y="394576"/>
                  </a:lnTo>
                  <a:lnTo>
                    <a:pt x="474383" y="385432"/>
                  </a:lnTo>
                  <a:lnTo>
                    <a:pt x="451421" y="475322"/>
                  </a:lnTo>
                  <a:lnTo>
                    <a:pt x="462140" y="479894"/>
                  </a:lnTo>
                  <a:lnTo>
                    <a:pt x="483565" y="400672"/>
                  </a:lnTo>
                  <a:close/>
                </a:path>
                <a:path w="595629" h="603885">
                  <a:moveTo>
                    <a:pt x="521817" y="464654"/>
                  </a:moveTo>
                  <a:lnTo>
                    <a:pt x="518756" y="460095"/>
                  </a:lnTo>
                  <a:lnTo>
                    <a:pt x="512635" y="450951"/>
                  </a:lnTo>
                  <a:lnTo>
                    <a:pt x="494271" y="516458"/>
                  </a:lnTo>
                  <a:lnTo>
                    <a:pt x="384098" y="545401"/>
                  </a:lnTo>
                  <a:lnTo>
                    <a:pt x="387159" y="557593"/>
                  </a:lnTo>
                  <a:lnTo>
                    <a:pt x="504990" y="525602"/>
                  </a:lnTo>
                  <a:lnTo>
                    <a:pt x="521817" y="464654"/>
                  </a:lnTo>
                  <a:close/>
                </a:path>
                <a:path w="595629" h="603885">
                  <a:moveTo>
                    <a:pt x="583031" y="236131"/>
                  </a:moveTo>
                  <a:lnTo>
                    <a:pt x="564667" y="217855"/>
                  </a:lnTo>
                  <a:lnTo>
                    <a:pt x="558546" y="228523"/>
                  </a:lnTo>
                  <a:lnTo>
                    <a:pt x="569252" y="239179"/>
                  </a:lnTo>
                  <a:lnTo>
                    <a:pt x="541718" y="344309"/>
                  </a:lnTo>
                  <a:lnTo>
                    <a:pt x="549363" y="359537"/>
                  </a:lnTo>
                  <a:lnTo>
                    <a:pt x="583031" y="236131"/>
                  </a:lnTo>
                  <a:close/>
                </a:path>
                <a:path w="595629" h="603885">
                  <a:moveTo>
                    <a:pt x="595274" y="6096"/>
                  </a:moveTo>
                  <a:lnTo>
                    <a:pt x="592213" y="0"/>
                  </a:lnTo>
                  <a:lnTo>
                    <a:pt x="589508" y="3048"/>
                  </a:lnTo>
                  <a:lnTo>
                    <a:pt x="589153" y="3048"/>
                  </a:lnTo>
                  <a:lnTo>
                    <a:pt x="588505" y="4178"/>
                  </a:lnTo>
                  <a:lnTo>
                    <a:pt x="569252" y="25895"/>
                  </a:lnTo>
                  <a:lnTo>
                    <a:pt x="437654" y="254419"/>
                  </a:lnTo>
                  <a:lnTo>
                    <a:pt x="446836" y="254419"/>
                  </a:lnTo>
                  <a:lnTo>
                    <a:pt x="448360" y="254419"/>
                  </a:lnTo>
                  <a:lnTo>
                    <a:pt x="451421" y="254419"/>
                  </a:lnTo>
                  <a:lnTo>
                    <a:pt x="595274" y="609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8" name="object 138"/>
            <p:cNvSpPr/>
            <p:nvPr/>
          </p:nvSpPr>
          <p:spPr>
            <a:xfrm>
              <a:off x="8339734" y="2759470"/>
              <a:ext cx="180568" cy="457034"/>
            </a:xfrm>
            <a:prstGeom prst="rect">
              <a:avLst/>
            </a:prstGeom>
            <a:blipFill>
              <a:blip r:embed="rId3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9" name="object 139"/>
            <p:cNvSpPr/>
            <p:nvPr/>
          </p:nvSpPr>
          <p:spPr>
            <a:xfrm>
              <a:off x="8330551" y="2963609"/>
              <a:ext cx="158115" cy="260985"/>
            </a:xfrm>
            <a:custGeom>
              <a:avLst/>
              <a:gdLst/>
              <a:ahLst/>
              <a:cxnLst/>
              <a:rect l="l" t="t" r="r" b="b"/>
              <a:pathLst>
                <a:path w="158115" h="260985">
                  <a:moveTo>
                    <a:pt x="13766" y="0"/>
                  </a:moveTo>
                  <a:lnTo>
                    <a:pt x="0" y="0"/>
                  </a:lnTo>
                  <a:lnTo>
                    <a:pt x="149961" y="260515"/>
                  </a:lnTo>
                  <a:lnTo>
                    <a:pt x="157619" y="248323"/>
                  </a:lnTo>
                  <a:lnTo>
                    <a:pt x="1376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0" name="object 140"/>
            <p:cNvSpPr/>
            <p:nvPr/>
          </p:nvSpPr>
          <p:spPr>
            <a:xfrm>
              <a:off x="8486636" y="3218789"/>
              <a:ext cx="292735" cy="0"/>
            </a:xfrm>
            <a:custGeom>
              <a:avLst/>
              <a:gdLst/>
              <a:ahLst/>
              <a:cxnLst/>
              <a:rect l="l" t="t" r="r" b="b"/>
              <a:pathLst>
                <a:path w="292734">
                  <a:moveTo>
                    <a:pt x="0" y="0"/>
                  </a:moveTo>
                  <a:lnTo>
                    <a:pt x="292282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1" name="object 141"/>
            <p:cNvSpPr/>
            <p:nvPr/>
          </p:nvSpPr>
          <p:spPr>
            <a:xfrm>
              <a:off x="8480513" y="3211933"/>
              <a:ext cx="301625" cy="12700"/>
            </a:xfrm>
            <a:custGeom>
              <a:avLst/>
              <a:gdLst/>
              <a:ahLst/>
              <a:cxnLst/>
              <a:rect l="l" t="t" r="r" b="b"/>
              <a:pathLst>
                <a:path w="301625" h="12700">
                  <a:moveTo>
                    <a:pt x="295351" y="0"/>
                  </a:moveTo>
                  <a:lnTo>
                    <a:pt x="7658" y="0"/>
                  </a:lnTo>
                  <a:lnTo>
                    <a:pt x="0" y="12191"/>
                  </a:lnTo>
                  <a:lnTo>
                    <a:pt x="301472" y="12191"/>
                  </a:lnTo>
                  <a:lnTo>
                    <a:pt x="29535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2" name="object 142"/>
            <p:cNvSpPr/>
            <p:nvPr/>
          </p:nvSpPr>
          <p:spPr>
            <a:xfrm>
              <a:off x="8517242" y="3165468"/>
              <a:ext cx="231140" cy="0"/>
            </a:xfrm>
            <a:custGeom>
              <a:avLst/>
              <a:gdLst/>
              <a:ahLst/>
              <a:cxnLst/>
              <a:rect l="l" t="t" r="r" b="b"/>
              <a:pathLst>
                <a:path w="231140">
                  <a:moveTo>
                    <a:pt x="0" y="0"/>
                  </a:moveTo>
                  <a:lnTo>
                    <a:pt x="231071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3" name="object 143"/>
            <p:cNvSpPr/>
            <p:nvPr/>
          </p:nvSpPr>
          <p:spPr>
            <a:xfrm>
              <a:off x="8515718" y="3158618"/>
              <a:ext cx="233045" cy="12700"/>
            </a:xfrm>
            <a:custGeom>
              <a:avLst/>
              <a:gdLst/>
              <a:ahLst/>
              <a:cxnLst/>
              <a:rect l="l" t="t" r="r" b="b"/>
              <a:pathLst>
                <a:path w="233045" h="12700">
                  <a:moveTo>
                    <a:pt x="232600" y="0"/>
                  </a:moveTo>
                  <a:lnTo>
                    <a:pt x="0" y="0"/>
                  </a:lnTo>
                  <a:lnTo>
                    <a:pt x="0" y="12179"/>
                  </a:lnTo>
                  <a:lnTo>
                    <a:pt x="232600" y="12179"/>
                  </a:lnTo>
                  <a:lnTo>
                    <a:pt x="23260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4" name="object 144"/>
            <p:cNvSpPr/>
            <p:nvPr/>
          </p:nvSpPr>
          <p:spPr>
            <a:xfrm>
              <a:off x="8781986" y="2966657"/>
              <a:ext cx="143840" cy="249847"/>
            </a:xfrm>
            <a:prstGeom prst="rect">
              <a:avLst/>
            </a:prstGeom>
            <a:blipFill>
              <a:blip r:embed="rId3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5" name="object 145"/>
            <p:cNvSpPr/>
            <p:nvPr/>
          </p:nvSpPr>
          <p:spPr>
            <a:xfrm>
              <a:off x="8775864" y="2963609"/>
              <a:ext cx="158115" cy="260985"/>
            </a:xfrm>
            <a:custGeom>
              <a:avLst/>
              <a:gdLst/>
              <a:ahLst/>
              <a:cxnLst/>
              <a:rect l="l" t="t" r="r" b="b"/>
              <a:pathLst>
                <a:path w="158115" h="260985">
                  <a:moveTo>
                    <a:pt x="157619" y="0"/>
                  </a:moveTo>
                  <a:lnTo>
                    <a:pt x="143840" y="0"/>
                  </a:lnTo>
                  <a:lnTo>
                    <a:pt x="0" y="248323"/>
                  </a:lnTo>
                  <a:lnTo>
                    <a:pt x="6121" y="260515"/>
                  </a:lnTo>
                  <a:lnTo>
                    <a:pt x="15761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6" name="object 146"/>
            <p:cNvSpPr/>
            <p:nvPr/>
          </p:nvSpPr>
          <p:spPr>
            <a:xfrm>
              <a:off x="8781986" y="2712238"/>
              <a:ext cx="143840" cy="251371"/>
            </a:xfrm>
            <a:prstGeom prst="rect">
              <a:avLst/>
            </a:prstGeom>
            <a:blipFill>
              <a:blip r:embed="rId3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7" name="object 147"/>
            <p:cNvSpPr/>
            <p:nvPr/>
          </p:nvSpPr>
          <p:spPr>
            <a:xfrm>
              <a:off x="8775864" y="2703094"/>
              <a:ext cx="158115" cy="260985"/>
            </a:xfrm>
            <a:custGeom>
              <a:avLst/>
              <a:gdLst/>
              <a:ahLst/>
              <a:cxnLst/>
              <a:rect l="l" t="t" r="r" b="b"/>
              <a:pathLst>
                <a:path w="158115" h="260985">
                  <a:moveTo>
                    <a:pt x="6121" y="0"/>
                  </a:moveTo>
                  <a:lnTo>
                    <a:pt x="0" y="12192"/>
                  </a:lnTo>
                  <a:lnTo>
                    <a:pt x="143840" y="260515"/>
                  </a:lnTo>
                  <a:lnTo>
                    <a:pt x="157619" y="260515"/>
                  </a:lnTo>
                  <a:lnTo>
                    <a:pt x="612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8" name="object 148"/>
            <p:cNvSpPr/>
            <p:nvPr/>
          </p:nvSpPr>
          <p:spPr>
            <a:xfrm>
              <a:off x="8743721" y="2759470"/>
              <a:ext cx="127025" cy="207187"/>
            </a:xfrm>
            <a:prstGeom prst="rect">
              <a:avLst/>
            </a:prstGeom>
            <a:blipFill>
              <a:blip r:embed="rId3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9" name="object 149"/>
            <p:cNvSpPr/>
            <p:nvPr/>
          </p:nvSpPr>
          <p:spPr>
            <a:xfrm>
              <a:off x="8337435" y="2268900"/>
              <a:ext cx="0" cy="186055"/>
            </a:xfrm>
            <a:custGeom>
              <a:avLst/>
              <a:gdLst/>
              <a:ahLst/>
              <a:cxnLst/>
              <a:rect l="l" t="t" r="r" b="b"/>
              <a:pathLst>
                <a:path h="186055">
                  <a:moveTo>
                    <a:pt x="0" y="0"/>
                  </a:moveTo>
                  <a:lnTo>
                    <a:pt x="0" y="185864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0" name="object 150"/>
            <p:cNvSpPr/>
            <p:nvPr/>
          </p:nvSpPr>
          <p:spPr>
            <a:xfrm>
              <a:off x="8330552" y="2265681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242" y="0"/>
                  </a:moveTo>
                  <a:lnTo>
                    <a:pt x="0" y="0"/>
                  </a:lnTo>
                  <a:lnTo>
                    <a:pt x="0" y="184150"/>
                  </a:lnTo>
                  <a:lnTo>
                    <a:pt x="2806" y="184150"/>
                  </a:lnTo>
                  <a:lnTo>
                    <a:pt x="2806" y="190500"/>
                  </a:lnTo>
                  <a:lnTo>
                    <a:pt x="9423" y="190500"/>
                  </a:lnTo>
                  <a:lnTo>
                    <a:pt x="9423" y="184150"/>
                  </a:lnTo>
                  <a:lnTo>
                    <a:pt x="12242" y="184150"/>
                  </a:lnTo>
                  <a:lnTo>
                    <a:pt x="1224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1" name="object 151"/>
          <p:cNvSpPr txBox="1"/>
          <p:nvPr/>
        </p:nvSpPr>
        <p:spPr>
          <a:xfrm>
            <a:off x="7514455" y="2314092"/>
            <a:ext cx="379730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dirty="0">
                <a:latin typeface="Arial"/>
                <a:cs typeface="Arial"/>
              </a:rPr>
              <a:t>E</a:t>
            </a:r>
            <a:r>
              <a:rPr sz="1600" spc="5" dirty="0">
                <a:latin typeface="Arial"/>
                <a:cs typeface="Arial"/>
              </a:rPr>
              <a:t>t</a:t>
            </a:r>
            <a:r>
              <a:rPr sz="1600" spc="10" dirty="0">
                <a:latin typeface="Arial"/>
                <a:cs typeface="Arial"/>
              </a:rPr>
              <a:t>O</a:t>
            </a:r>
            <a:endParaRPr sz="1600">
              <a:latin typeface="Arial"/>
              <a:cs typeface="Arial"/>
            </a:endParaRPr>
          </a:p>
        </p:txBody>
      </p:sp>
      <p:sp>
        <p:nvSpPr>
          <p:cNvPr id="152" name="object 152"/>
          <p:cNvSpPr txBox="1"/>
          <p:nvPr/>
        </p:nvSpPr>
        <p:spPr>
          <a:xfrm>
            <a:off x="8755507" y="2314092"/>
            <a:ext cx="218440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dirty="0">
                <a:latin typeface="Arial"/>
                <a:cs typeface="Arial"/>
              </a:rPr>
              <a:t>Cl</a:t>
            </a:r>
            <a:endParaRPr sz="1600">
              <a:latin typeface="Arial"/>
              <a:cs typeface="Arial"/>
            </a:endParaRPr>
          </a:p>
        </p:txBody>
      </p:sp>
      <p:grpSp>
        <p:nvGrpSpPr>
          <p:cNvPr id="153" name="object 153"/>
          <p:cNvGrpSpPr/>
          <p:nvPr/>
        </p:nvGrpSpPr>
        <p:grpSpPr>
          <a:xfrm>
            <a:off x="7903603" y="2450199"/>
            <a:ext cx="840105" cy="12700"/>
            <a:chOff x="7903603" y="2450199"/>
            <a:chExt cx="840105" cy="12700"/>
          </a:xfrm>
        </p:grpSpPr>
        <p:sp>
          <p:nvSpPr>
            <p:cNvPr id="154" name="object 154"/>
            <p:cNvSpPr/>
            <p:nvPr/>
          </p:nvSpPr>
          <p:spPr>
            <a:xfrm>
              <a:off x="7905132" y="2457050"/>
              <a:ext cx="46355" cy="0"/>
            </a:xfrm>
            <a:custGeom>
              <a:avLst/>
              <a:gdLst/>
              <a:ahLst/>
              <a:cxnLst/>
              <a:rect l="l" t="t" r="r" b="b"/>
              <a:pathLst>
                <a:path w="46354">
                  <a:moveTo>
                    <a:pt x="0" y="0"/>
                  </a:moveTo>
                  <a:lnTo>
                    <a:pt x="45908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5" name="object 155"/>
            <p:cNvSpPr/>
            <p:nvPr/>
          </p:nvSpPr>
          <p:spPr>
            <a:xfrm>
              <a:off x="7903603" y="2450199"/>
              <a:ext cx="47625" cy="12700"/>
            </a:xfrm>
            <a:custGeom>
              <a:avLst/>
              <a:gdLst/>
              <a:ahLst/>
              <a:cxnLst/>
              <a:rect l="l" t="t" r="r" b="b"/>
              <a:pathLst>
                <a:path w="47625" h="12700">
                  <a:moveTo>
                    <a:pt x="47434" y="0"/>
                  </a:moveTo>
                  <a:lnTo>
                    <a:pt x="0" y="0"/>
                  </a:lnTo>
                  <a:lnTo>
                    <a:pt x="0" y="12192"/>
                  </a:lnTo>
                  <a:lnTo>
                    <a:pt x="47434" y="12192"/>
                  </a:lnTo>
                  <a:lnTo>
                    <a:pt x="47434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6" name="object 156"/>
            <p:cNvSpPr/>
            <p:nvPr/>
          </p:nvSpPr>
          <p:spPr>
            <a:xfrm>
              <a:off x="8001540" y="2457050"/>
              <a:ext cx="46355" cy="0"/>
            </a:xfrm>
            <a:custGeom>
              <a:avLst/>
              <a:gdLst/>
              <a:ahLst/>
              <a:cxnLst/>
              <a:rect l="l" t="t" r="r" b="b"/>
              <a:pathLst>
                <a:path w="46354">
                  <a:moveTo>
                    <a:pt x="0" y="0"/>
                  </a:moveTo>
                  <a:lnTo>
                    <a:pt x="45908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7" name="object 157"/>
            <p:cNvSpPr/>
            <p:nvPr/>
          </p:nvSpPr>
          <p:spPr>
            <a:xfrm>
              <a:off x="7998485" y="2450199"/>
              <a:ext cx="47625" cy="12700"/>
            </a:xfrm>
            <a:custGeom>
              <a:avLst/>
              <a:gdLst/>
              <a:ahLst/>
              <a:cxnLst/>
              <a:rect l="l" t="t" r="r" b="b"/>
              <a:pathLst>
                <a:path w="47625" h="12700">
                  <a:moveTo>
                    <a:pt x="47434" y="0"/>
                  </a:moveTo>
                  <a:lnTo>
                    <a:pt x="0" y="0"/>
                  </a:lnTo>
                  <a:lnTo>
                    <a:pt x="0" y="12192"/>
                  </a:lnTo>
                  <a:lnTo>
                    <a:pt x="47434" y="12192"/>
                  </a:lnTo>
                  <a:lnTo>
                    <a:pt x="47434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8" name="object 158"/>
            <p:cNvSpPr/>
            <p:nvPr/>
          </p:nvSpPr>
          <p:spPr>
            <a:xfrm>
              <a:off x="8097947" y="2457050"/>
              <a:ext cx="46355" cy="0"/>
            </a:xfrm>
            <a:custGeom>
              <a:avLst/>
              <a:gdLst/>
              <a:ahLst/>
              <a:cxnLst/>
              <a:rect l="l" t="t" r="r" b="b"/>
              <a:pathLst>
                <a:path w="46354">
                  <a:moveTo>
                    <a:pt x="0" y="0"/>
                  </a:moveTo>
                  <a:lnTo>
                    <a:pt x="45908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9" name="object 159"/>
            <p:cNvSpPr/>
            <p:nvPr/>
          </p:nvSpPr>
          <p:spPr>
            <a:xfrm>
              <a:off x="8093354" y="2450199"/>
              <a:ext cx="47625" cy="12700"/>
            </a:xfrm>
            <a:custGeom>
              <a:avLst/>
              <a:gdLst/>
              <a:ahLst/>
              <a:cxnLst/>
              <a:rect l="l" t="t" r="r" b="b"/>
              <a:pathLst>
                <a:path w="47625" h="12700">
                  <a:moveTo>
                    <a:pt x="47447" y="0"/>
                  </a:moveTo>
                  <a:lnTo>
                    <a:pt x="0" y="0"/>
                  </a:lnTo>
                  <a:lnTo>
                    <a:pt x="0" y="12192"/>
                  </a:lnTo>
                  <a:lnTo>
                    <a:pt x="47447" y="12192"/>
                  </a:lnTo>
                  <a:lnTo>
                    <a:pt x="47447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0" name="object 160"/>
            <p:cNvSpPr/>
            <p:nvPr/>
          </p:nvSpPr>
          <p:spPr>
            <a:xfrm>
              <a:off x="8194354" y="2457050"/>
              <a:ext cx="46355" cy="0"/>
            </a:xfrm>
            <a:custGeom>
              <a:avLst/>
              <a:gdLst/>
              <a:ahLst/>
              <a:cxnLst/>
              <a:rect l="l" t="t" r="r" b="b"/>
              <a:pathLst>
                <a:path w="46354">
                  <a:moveTo>
                    <a:pt x="0" y="0"/>
                  </a:moveTo>
                  <a:lnTo>
                    <a:pt x="45908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1" name="object 161"/>
            <p:cNvSpPr/>
            <p:nvPr/>
          </p:nvSpPr>
          <p:spPr>
            <a:xfrm>
              <a:off x="8188236" y="2450199"/>
              <a:ext cx="47625" cy="12700"/>
            </a:xfrm>
            <a:custGeom>
              <a:avLst/>
              <a:gdLst/>
              <a:ahLst/>
              <a:cxnLst/>
              <a:rect l="l" t="t" r="r" b="b"/>
              <a:pathLst>
                <a:path w="47625" h="12700">
                  <a:moveTo>
                    <a:pt x="47434" y="0"/>
                  </a:moveTo>
                  <a:lnTo>
                    <a:pt x="0" y="0"/>
                  </a:lnTo>
                  <a:lnTo>
                    <a:pt x="0" y="12192"/>
                  </a:lnTo>
                  <a:lnTo>
                    <a:pt x="47434" y="12192"/>
                  </a:lnTo>
                  <a:lnTo>
                    <a:pt x="47434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2" name="object 162"/>
            <p:cNvSpPr/>
            <p:nvPr/>
          </p:nvSpPr>
          <p:spPr>
            <a:xfrm>
              <a:off x="8290761" y="2457050"/>
              <a:ext cx="46355" cy="0"/>
            </a:xfrm>
            <a:custGeom>
              <a:avLst/>
              <a:gdLst/>
              <a:ahLst/>
              <a:cxnLst/>
              <a:rect l="l" t="t" r="r" b="b"/>
              <a:pathLst>
                <a:path w="46354">
                  <a:moveTo>
                    <a:pt x="0" y="0"/>
                  </a:moveTo>
                  <a:lnTo>
                    <a:pt x="45908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3" name="object 163"/>
            <p:cNvSpPr/>
            <p:nvPr/>
          </p:nvSpPr>
          <p:spPr>
            <a:xfrm>
              <a:off x="8283117" y="2450199"/>
              <a:ext cx="50800" cy="12700"/>
            </a:xfrm>
            <a:custGeom>
              <a:avLst/>
              <a:gdLst/>
              <a:ahLst/>
              <a:cxnLst/>
              <a:rect l="l" t="t" r="r" b="b"/>
              <a:pathLst>
                <a:path w="50800" h="12700">
                  <a:moveTo>
                    <a:pt x="47434" y="0"/>
                  </a:moveTo>
                  <a:lnTo>
                    <a:pt x="0" y="0"/>
                  </a:lnTo>
                  <a:lnTo>
                    <a:pt x="0" y="12192"/>
                  </a:lnTo>
                  <a:lnTo>
                    <a:pt x="50495" y="12192"/>
                  </a:lnTo>
                  <a:lnTo>
                    <a:pt x="47434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4" name="object 164"/>
            <p:cNvSpPr/>
            <p:nvPr/>
          </p:nvSpPr>
          <p:spPr>
            <a:xfrm>
              <a:off x="8699345" y="2457050"/>
              <a:ext cx="43180" cy="0"/>
            </a:xfrm>
            <a:custGeom>
              <a:avLst/>
              <a:gdLst/>
              <a:ahLst/>
              <a:cxnLst/>
              <a:rect l="l" t="t" r="r" b="b"/>
              <a:pathLst>
                <a:path w="43179">
                  <a:moveTo>
                    <a:pt x="0" y="0"/>
                  </a:moveTo>
                  <a:lnTo>
                    <a:pt x="42847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5" name="object 165"/>
            <p:cNvSpPr/>
            <p:nvPr/>
          </p:nvSpPr>
          <p:spPr>
            <a:xfrm>
              <a:off x="8699347" y="2450199"/>
              <a:ext cx="43180" cy="12700"/>
            </a:xfrm>
            <a:custGeom>
              <a:avLst/>
              <a:gdLst/>
              <a:ahLst/>
              <a:cxnLst/>
              <a:rect l="l" t="t" r="r" b="b"/>
              <a:pathLst>
                <a:path w="43179" h="12700">
                  <a:moveTo>
                    <a:pt x="42849" y="0"/>
                  </a:moveTo>
                  <a:lnTo>
                    <a:pt x="0" y="0"/>
                  </a:lnTo>
                  <a:lnTo>
                    <a:pt x="0" y="12192"/>
                  </a:lnTo>
                  <a:lnTo>
                    <a:pt x="42849" y="12192"/>
                  </a:lnTo>
                  <a:lnTo>
                    <a:pt x="4284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6" name="object 166"/>
            <p:cNvSpPr/>
            <p:nvPr/>
          </p:nvSpPr>
          <p:spPr>
            <a:xfrm>
              <a:off x="8609058" y="2457050"/>
              <a:ext cx="43180" cy="0"/>
            </a:xfrm>
            <a:custGeom>
              <a:avLst/>
              <a:gdLst/>
              <a:ahLst/>
              <a:cxnLst/>
              <a:rect l="l" t="t" r="r" b="b"/>
              <a:pathLst>
                <a:path w="43179">
                  <a:moveTo>
                    <a:pt x="0" y="0"/>
                  </a:moveTo>
                  <a:lnTo>
                    <a:pt x="42847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7" name="object 167"/>
            <p:cNvSpPr/>
            <p:nvPr/>
          </p:nvSpPr>
          <p:spPr>
            <a:xfrm>
              <a:off x="8612123" y="2450199"/>
              <a:ext cx="43180" cy="12700"/>
            </a:xfrm>
            <a:custGeom>
              <a:avLst/>
              <a:gdLst/>
              <a:ahLst/>
              <a:cxnLst/>
              <a:rect l="l" t="t" r="r" b="b"/>
              <a:pathLst>
                <a:path w="43179" h="12700">
                  <a:moveTo>
                    <a:pt x="42849" y="0"/>
                  </a:moveTo>
                  <a:lnTo>
                    <a:pt x="0" y="0"/>
                  </a:lnTo>
                  <a:lnTo>
                    <a:pt x="0" y="12192"/>
                  </a:lnTo>
                  <a:lnTo>
                    <a:pt x="42849" y="12192"/>
                  </a:lnTo>
                  <a:lnTo>
                    <a:pt x="4284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8" name="object 168"/>
            <p:cNvSpPr/>
            <p:nvPr/>
          </p:nvSpPr>
          <p:spPr>
            <a:xfrm>
              <a:off x="8520302" y="2457050"/>
              <a:ext cx="41910" cy="0"/>
            </a:xfrm>
            <a:custGeom>
              <a:avLst/>
              <a:gdLst/>
              <a:ahLst/>
              <a:cxnLst/>
              <a:rect l="l" t="t" r="r" b="b"/>
              <a:pathLst>
                <a:path w="41909">
                  <a:moveTo>
                    <a:pt x="0" y="0"/>
                  </a:moveTo>
                  <a:lnTo>
                    <a:pt x="41317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9" name="object 169"/>
            <p:cNvSpPr/>
            <p:nvPr/>
          </p:nvSpPr>
          <p:spPr>
            <a:xfrm>
              <a:off x="8523363" y="2450199"/>
              <a:ext cx="44450" cy="12700"/>
            </a:xfrm>
            <a:custGeom>
              <a:avLst/>
              <a:gdLst/>
              <a:ahLst/>
              <a:cxnLst/>
              <a:rect l="l" t="t" r="r" b="b"/>
              <a:pathLst>
                <a:path w="44450" h="12700">
                  <a:moveTo>
                    <a:pt x="44386" y="0"/>
                  </a:moveTo>
                  <a:lnTo>
                    <a:pt x="0" y="0"/>
                  </a:lnTo>
                  <a:lnTo>
                    <a:pt x="0" y="12192"/>
                  </a:lnTo>
                  <a:lnTo>
                    <a:pt x="44386" y="12192"/>
                  </a:lnTo>
                  <a:lnTo>
                    <a:pt x="4438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0" name="object 170"/>
            <p:cNvSpPr/>
            <p:nvPr/>
          </p:nvSpPr>
          <p:spPr>
            <a:xfrm>
              <a:off x="8430016" y="2457050"/>
              <a:ext cx="41910" cy="0"/>
            </a:xfrm>
            <a:custGeom>
              <a:avLst/>
              <a:gdLst/>
              <a:ahLst/>
              <a:cxnLst/>
              <a:rect l="l" t="t" r="r" b="b"/>
              <a:pathLst>
                <a:path w="41909">
                  <a:moveTo>
                    <a:pt x="0" y="0"/>
                  </a:moveTo>
                  <a:lnTo>
                    <a:pt x="41317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1" name="object 171"/>
            <p:cNvSpPr/>
            <p:nvPr/>
          </p:nvSpPr>
          <p:spPr>
            <a:xfrm>
              <a:off x="8436140" y="2450199"/>
              <a:ext cx="44450" cy="12700"/>
            </a:xfrm>
            <a:custGeom>
              <a:avLst/>
              <a:gdLst/>
              <a:ahLst/>
              <a:cxnLst/>
              <a:rect l="l" t="t" r="r" b="b"/>
              <a:pathLst>
                <a:path w="44450" h="12700">
                  <a:moveTo>
                    <a:pt x="44373" y="0"/>
                  </a:moveTo>
                  <a:lnTo>
                    <a:pt x="0" y="0"/>
                  </a:lnTo>
                  <a:lnTo>
                    <a:pt x="0" y="12192"/>
                  </a:lnTo>
                  <a:lnTo>
                    <a:pt x="44373" y="12192"/>
                  </a:lnTo>
                  <a:lnTo>
                    <a:pt x="44373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2" name="object 172"/>
            <p:cNvSpPr/>
            <p:nvPr/>
          </p:nvSpPr>
          <p:spPr>
            <a:xfrm>
              <a:off x="8339730" y="2457050"/>
              <a:ext cx="41910" cy="0"/>
            </a:xfrm>
            <a:custGeom>
              <a:avLst/>
              <a:gdLst/>
              <a:ahLst/>
              <a:cxnLst/>
              <a:rect l="l" t="t" r="r" b="b"/>
              <a:pathLst>
                <a:path w="41909">
                  <a:moveTo>
                    <a:pt x="0" y="0"/>
                  </a:moveTo>
                  <a:lnTo>
                    <a:pt x="41317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3" name="object 173"/>
            <p:cNvSpPr/>
            <p:nvPr/>
          </p:nvSpPr>
          <p:spPr>
            <a:xfrm>
              <a:off x="8342795" y="2450199"/>
              <a:ext cx="50800" cy="12700"/>
            </a:xfrm>
            <a:custGeom>
              <a:avLst/>
              <a:gdLst/>
              <a:ahLst/>
              <a:cxnLst/>
              <a:rect l="l" t="t" r="r" b="b"/>
              <a:pathLst>
                <a:path w="50800" h="12700">
                  <a:moveTo>
                    <a:pt x="50495" y="0"/>
                  </a:moveTo>
                  <a:lnTo>
                    <a:pt x="0" y="0"/>
                  </a:lnTo>
                  <a:lnTo>
                    <a:pt x="6121" y="12192"/>
                  </a:lnTo>
                  <a:lnTo>
                    <a:pt x="50495" y="12192"/>
                  </a:lnTo>
                  <a:lnTo>
                    <a:pt x="5049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4" name="object 174"/>
          <p:cNvSpPr txBox="1"/>
          <p:nvPr/>
        </p:nvSpPr>
        <p:spPr>
          <a:xfrm>
            <a:off x="8204608" y="3293690"/>
            <a:ext cx="162560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spc="5" dirty="0">
                <a:latin typeface="Arial"/>
                <a:cs typeface="Arial"/>
              </a:rPr>
              <a:t>X</a:t>
            </a:r>
            <a:endParaRPr sz="1600">
              <a:latin typeface="Arial"/>
              <a:cs typeface="Arial"/>
            </a:endParaRPr>
          </a:p>
        </p:txBody>
      </p:sp>
      <p:sp>
        <p:nvSpPr>
          <p:cNvPr id="175" name="object 175"/>
          <p:cNvSpPr/>
          <p:nvPr/>
        </p:nvSpPr>
        <p:spPr>
          <a:xfrm>
            <a:off x="8203540" y="3152522"/>
            <a:ext cx="58419" cy="172720"/>
          </a:xfrm>
          <a:custGeom>
            <a:avLst/>
            <a:gdLst/>
            <a:ahLst/>
            <a:cxnLst/>
            <a:rect l="l" t="t" r="r" b="b"/>
            <a:pathLst>
              <a:path w="58420" h="172720">
                <a:moveTo>
                  <a:pt x="58153" y="169100"/>
                </a:moveTo>
                <a:lnTo>
                  <a:pt x="12242" y="0"/>
                </a:lnTo>
                <a:lnTo>
                  <a:pt x="0" y="3048"/>
                </a:lnTo>
                <a:lnTo>
                  <a:pt x="45910" y="172148"/>
                </a:lnTo>
                <a:lnTo>
                  <a:pt x="58153" y="1691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" name="object 176"/>
          <p:cNvSpPr txBox="1"/>
          <p:nvPr/>
        </p:nvSpPr>
        <p:spPr>
          <a:xfrm>
            <a:off x="7789904" y="2029201"/>
            <a:ext cx="634365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473075" algn="l"/>
              </a:tabLst>
            </a:pPr>
            <a:r>
              <a:rPr sz="1600" spc="10" dirty="0">
                <a:latin typeface="Arial"/>
                <a:cs typeface="Arial"/>
              </a:rPr>
              <a:t>H	</a:t>
            </a:r>
            <a:r>
              <a:rPr sz="2400" spc="15" baseline="3472" dirty="0">
                <a:latin typeface="Arial"/>
                <a:cs typeface="Arial"/>
              </a:rPr>
              <a:t>H</a:t>
            </a:r>
            <a:endParaRPr sz="2400" baseline="3472">
              <a:latin typeface="Arial"/>
              <a:cs typeface="Arial"/>
            </a:endParaRPr>
          </a:p>
        </p:txBody>
      </p:sp>
      <p:sp>
        <p:nvSpPr>
          <p:cNvPr id="177" name="object 177"/>
          <p:cNvSpPr/>
          <p:nvPr/>
        </p:nvSpPr>
        <p:spPr>
          <a:xfrm>
            <a:off x="7822501" y="2282610"/>
            <a:ext cx="29209" cy="70485"/>
          </a:xfrm>
          <a:custGeom>
            <a:avLst/>
            <a:gdLst/>
            <a:ahLst/>
            <a:cxnLst/>
            <a:rect l="l" t="t" r="r" b="b"/>
            <a:pathLst>
              <a:path w="29209" h="70485">
                <a:moveTo>
                  <a:pt x="29070" y="4572"/>
                </a:moveTo>
                <a:lnTo>
                  <a:pt x="16827" y="0"/>
                </a:lnTo>
                <a:lnTo>
                  <a:pt x="0" y="65519"/>
                </a:lnTo>
                <a:lnTo>
                  <a:pt x="12242" y="70091"/>
                </a:lnTo>
                <a:lnTo>
                  <a:pt x="29070" y="457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" name="object 178"/>
          <p:cNvSpPr txBox="1"/>
          <p:nvPr/>
        </p:nvSpPr>
        <p:spPr>
          <a:xfrm>
            <a:off x="7687376" y="2506051"/>
            <a:ext cx="246379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spc="260" dirty="0">
                <a:latin typeface="Symbol"/>
                <a:cs typeface="Symbol"/>
              </a:rPr>
              <a:t></a:t>
            </a:r>
            <a:r>
              <a:rPr sz="1600" spc="5" dirty="0">
                <a:latin typeface="Arial"/>
                <a:cs typeface="Arial"/>
              </a:rPr>
              <a:t>+</a:t>
            </a:r>
            <a:endParaRPr sz="1600">
              <a:latin typeface="Arial"/>
              <a:cs typeface="Arial"/>
            </a:endParaRPr>
          </a:p>
        </p:txBody>
      </p:sp>
      <p:sp>
        <p:nvSpPr>
          <p:cNvPr id="179" name="object 179"/>
          <p:cNvSpPr txBox="1"/>
          <p:nvPr/>
        </p:nvSpPr>
        <p:spPr>
          <a:xfrm>
            <a:off x="8473864" y="2506051"/>
            <a:ext cx="320040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306705" algn="l"/>
              </a:tabLst>
            </a:pPr>
            <a:r>
              <a:rPr sz="16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	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80" name="object 180"/>
          <p:cNvSpPr txBox="1"/>
          <p:nvPr/>
        </p:nvSpPr>
        <p:spPr>
          <a:xfrm>
            <a:off x="8770810" y="2099282"/>
            <a:ext cx="194945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spc="260" dirty="0">
                <a:latin typeface="Symbol"/>
                <a:cs typeface="Symbol"/>
              </a:rPr>
              <a:t></a:t>
            </a:r>
            <a:r>
              <a:rPr sz="1600" dirty="0">
                <a:latin typeface="Arial"/>
                <a:cs typeface="Arial"/>
              </a:rPr>
              <a:t>-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89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Hammett</a:t>
            </a:r>
            <a:r>
              <a:rPr spc="-60" dirty="0"/>
              <a:t> </a:t>
            </a:r>
            <a:r>
              <a:rPr spc="-5" dirty="0"/>
              <a:t>Equation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95811" y="744056"/>
            <a:ext cx="8228330" cy="5773420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63500" marR="55880" algn="ctr">
              <a:lnSpc>
                <a:spcPct val="101899"/>
              </a:lnSpc>
              <a:spcBef>
                <a:spcPts val="55"/>
              </a:spcBef>
            </a:pPr>
            <a:r>
              <a:rPr sz="1800" dirty="0">
                <a:latin typeface="Times New Roman"/>
                <a:cs typeface="Times New Roman"/>
              </a:rPr>
              <a:t>In </a:t>
            </a:r>
            <a:r>
              <a:rPr sz="1800" spc="-5" dirty="0">
                <a:latin typeface="Times New Roman"/>
                <a:cs typeface="Times New Roman"/>
              </a:rPr>
              <a:t>any linear free </a:t>
            </a:r>
            <a:r>
              <a:rPr sz="1800" spc="-10" dirty="0">
                <a:latin typeface="Times New Roman"/>
                <a:cs typeface="Times New Roman"/>
              </a:rPr>
              <a:t>energy </a:t>
            </a:r>
            <a:r>
              <a:rPr sz="1800" spc="-5" dirty="0">
                <a:latin typeface="Times New Roman"/>
                <a:cs typeface="Times New Roman"/>
              </a:rPr>
              <a:t>relationship there are </a:t>
            </a:r>
            <a:r>
              <a:rPr sz="1800" dirty="0">
                <a:latin typeface="Times New Roman"/>
                <a:cs typeface="Times New Roman"/>
              </a:rPr>
              <a:t>a </a:t>
            </a:r>
            <a:r>
              <a:rPr sz="1800" spc="-5" dirty="0">
                <a:latin typeface="Times New Roman"/>
                <a:cs typeface="Times New Roman"/>
              </a:rPr>
              <a:t>number </a:t>
            </a:r>
            <a:r>
              <a:rPr sz="1800" dirty="0">
                <a:latin typeface="Times New Roman"/>
                <a:cs typeface="Times New Roman"/>
              </a:rPr>
              <a:t>of </a:t>
            </a:r>
            <a:r>
              <a:rPr sz="1800" spc="-5" dirty="0">
                <a:latin typeface="Times New Roman"/>
                <a:cs typeface="Times New Roman"/>
              </a:rPr>
              <a:t>steps to properly perform the  LFER and then being able to </a:t>
            </a:r>
            <a:r>
              <a:rPr sz="1800" dirty="0">
                <a:latin typeface="Times New Roman"/>
                <a:cs typeface="Times New Roman"/>
              </a:rPr>
              <a:t>use </a:t>
            </a:r>
            <a:r>
              <a:rPr sz="1800" spc="-5" dirty="0">
                <a:latin typeface="Times New Roman"/>
                <a:cs typeface="Times New Roman"/>
              </a:rPr>
              <a:t>the data to understand something about the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mechanism</a:t>
            </a: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650">
              <a:latin typeface="Times New Roman"/>
              <a:cs typeface="Times New Roman"/>
            </a:endParaRPr>
          </a:p>
          <a:p>
            <a:pPr marL="777875" indent="-247650">
              <a:lnSpc>
                <a:spcPct val="100000"/>
              </a:lnSpc>
              <a:buAutoNum type="arabicParenR"/>
              <a:tabLst>
                <a:tab pos="778510" algn="l"/>
              </a:tabLst>
            </a:pPr>
            <a:r>
              <a:rPr sz="1800" spc="-5" dirty="0">
                <a:latin typeface="Times New Roman"/>
                <a:cs typeface="Times New Roman"/>
              </a:rPr>
              <a:t>Determine what is the </a:t>
            </a:r>
            <a:r>
              <a:rPr sz="1800" dirty="0">
                <a:latin typeface="Times New Roman"/>
                <a:cs typeface="Times New Roman"/>
              </a:rPr>
              <a:t>one </a:t>
            </a:r>
            <a:r>
              <a:rPr sz="1800" spc="-5" dirty="0">
                <a:latin typeface="Times New Roman"/>
                <a:cs typeface="Times New Roman"/>
              </a:rPr>
              <a:t>aspect </a:t>
            </a:r>
            <a:r>
              <a:rPr sz="1800" dirty="0">
                <a:latin typeface="Times New Roman"/>
                <a:cs typeface="Times New Roman"/>
              </a:rPr>
              <a:t>of </a:t>
            </a:r>
            <a:r>
              <a:rPr sz="1800" spc="-5" dirty="0">
                <a:latin typeface="Times New Roman"/>
                <a:cs typeface="Times New Roman"/>
              </a:rPr>
              <a:t>the reaction that is going to </a:t>
            </a:r>
            <a:r>
              <a:rPr sz="1800" dirty="0">
                <a:latin typeface="Times New Roman"/>
                <a:cs typeface="Times New Roman"/>
              </a:rPr>
              <a:t>be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changed</a:t>
            </a: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Font typeface="Times New Roman"/>
              <a:buAutoNum type="arabicParenR"/>
            </a:pPr>
            <a:endParaRPr sz="1450">
              <a:latin typeface="Times New Roman"/>
              <a:cs typeface="Times New Roman"/>
            </a:endParaRPr>
          </a:p>
          <a:p>
            <a:pPr marL="2381250" indent="-248285">
              <a:lnSpc>
                <a:spcPct val="100000"/>
              </a:lnSpc>
              <a:buAutoNum type="arabicParenR"/>
              <a:tabLst>
                <a:tab pos="2381885" algn="l"/>
              </a:tabLst>
            </a:pPr>
            <a:r>
              <a:rPr sz="1800" spc="-5" dirty="0">
                <a:latin typeface="Times New Roman"/>
                <a:cs typeface="Times New Roman"/>
              </a:rPr>
              <a:t>Determine what is the reference reaction</a:t>
            </a: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Font typeface="Times New Roman"/>
              <a:buAutoNum type="arabicParenR"/>
            </a:pPr>
            <a:endParaRPr sz="1700">
              <a:latin typeface="Times New Roman"/>
              <a:cs typeface="Times New Roman"/>
            </a:endParaRPr>
          </a:p>
          <a:p>
            <a:pPr marL="530860" marR="274955" indent="-530860">
              <a:lnSpc>
                <a:spcPct val="101899"/>
              </a:lnSpc>
              <a:spcBef>
                <a:spcPts val="5"/>
              </a:spcBef>
              <a:buAutoNum type="arabicParenR"/>
              <a:tabLst>
                <a:tab pos="530860" algn="l"/>
              </a:tabLst>
            </a:pPr>
            <a:r>
              <a:rPr sz="1800" spc="-5" dirty="0">
                <a:latin typeface="Times New Roman"/>
                <a:cs typeface="Times New Roman"/>
              </a:rPr>
              <a:t>Determine what is going to </a:t>
            </a:r>
            <a:r>
              <a:rPr sz="1800" dirty="0">
                <a:latin typeface="Times New Roman"/>
                <a:cs typeface="Times New Roman"/>
              </a:rPr>
              <a:t>be </a:t>
            </a:r>
            <a:r>
              <a:rPr sz="1800" spc="-5" dirty="0">
                <a:latin typeface="Times New Roman"/>
                <a:cs typeface="Times New Roman"/>
              </a:rPr>
              <a:t>the standard </a:t>
            </a:r>
            <a:r>
              <a:rPr sz="1800" dirty="0">
                <a:latin typeface="Times New Roman"/>
                <a:cs typeface="Times New Roman"/>
              </a:rPr>
              <a:t>for </a:t>
            </a:r>
            <a:r>
              <a:rPr sz="1800" spc="-5" dirty="0">
                <a:latin typeface="Times New Roman"/>
                <a:cs typeface="Times New Roman"/>
              </a:rPr>
              <a:t>the property that is being changed  (in Hammett this was </a:t>
            </a:r>
            <a:r>
              <a:rPr sz="1800" spc="-20" dirty="0">
                <a:latin typeface="Times New Roman"/>
                <a:cs typeface="Times New Roman"/>
              </a:rPr>
              <a:t>defined </a:t>
            </a:r>
            <a:r>
              <a:rPr sz="1800" spc="-5" dirty="0">
                <a:latin typeface="Times New Roman"/>
                <a:cs typeface="Times New Roman"/>
              </a:rPr>
              <a:t>as when substituent was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H)</a:t>
            </a: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Times New Roman"/>
              <a:buAutoNum type="arabicParenR"/>
            </a:pPr>
            <a:endParaRPr sz="1850">
              <a:latin typeface="Times New Roman"/>
              <a:cs typeface="Times New Roman"/>
            </a:endParaRPr>
          </a:p>
          <a:p>
            <a:pPr marL="1756410" marR="1617980" indent="-130810">
              <a:lnSpc>
                <a:spcPct val="101899"/>
              </a:lnSpc>
              <a:buAutoNum type="arabicParenR"/>
              <a:tabLst>
                <a:tab pos="1873885" algn="l"/>
              </a:tabLst>
            </a:pPr>
            <a:r>
              <a:rPr sz="1800" spc="-5" dirty="0">
                <a:latin typeface="Times New Roman"/>
                <a:cs typeface="Times New Roman"/>
              </a:rPr>
              <a:t>Determine the values </a:t>
            </a:r>
            <a:r>
              <a:rPr sz="1800" dirty="0">
                <a:latin typeface="Times New Roman"/>
                <a:cs typeface="Times New Roman"/>
              </a:rPr>
              <a:t>for </a:t>
            </a:r>
            <a:r>
              <a:rPr sz="1800" spc="-5" dirty="0">
                <a:latin typeface="Times New Roman"/>
                <a:cs typeface="Times New Roman"/>
              </a:rPr>
              <a:t>the other possible changes  </a:t>
            </a:r>
            <a:r>
              <a:rPr sz="1800" dirty="0">
                <a:latin typeface="Times New Roman"/>
                <a:cs typeface="Times New Roman"/>
              </a:rPr>
              <a:t>by </a:t>
            </a:r>
            <a:r>
              <a:rPr sz="1800" spc="-5" dirty="0">
                <a:latin typeface="Times New Roman"/>
                <a:cs typeface="Times New Roman"/>
              </a:rPr>
              <a:t>graphing log k</a:t>
            </a:r>
            <a:r>
              <a:rPr sz="1800" spc="-7" baseline="-20833" dirty="0">
                <a:latin typeface="Times New Roman"/>
                <a:cs typeface="Times New Roman"/>
              </a:rPr>
              <a:t>i</a:t>
            </a:r>
            <a:r>
              <a:rPr sz="1800" spc="-5" dirty="0">
                <a:latin typeface="Times New Roman"/>
                <a:cs typeface="Times New Roman"/>
              </a:rPr>
              <a:t>/k</a:t>
            </a:r>
            <a:r>
              <a:rPr sz="1800" spc="-7" baseline="-20833" dirty="0">
                <a:latin typeface="Times New Roman"/>
                <a:cs typeface="Times New Roman"/>
              </a:rPr>
              <a:t>o </a:t>
            </a:r>
            <a:r>
              <a:rPr sz="1800" spc="-5" dirty="0">
                <a:latin typeface="Times New Roman"/>
                <a:cs typeface="Times New Roman"/>
              </a:rPr>
              <a:t>and setting slope as equal to</a:t>
            </a:r>
            <a:r>
              <a:rPr sz="1800" spc="-9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1</a:t>
            </a: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Font typeface="Times New Roman"/>
              <a:buAutoNum type="arabicParenR"/>
            </a:pPr>
            <a:endParaRPr sz="2000">
              <a:latin typeface="Times New Roman"/>
              <a:cs typeface="Times New Roman"/>
            </a:endParaRPr>
          </a:p>
          <a:p>
            <a:pPr marL="1166495" marR="910590" indent="-1166495">
              <a:lnSpc>
                <a:spcPct val="101899"/>
              </a:lnSpc>
              <a:buAutoNum type="arabicParenR"/>
              <a:tabLst>
                <a:tab pos="1166495" algn="l"/>
              </a:tabLst>
            </a:pPr>
            <a:r>
              <a:rPr sz="1800" spc="-5" dirty="0">
                <a:latin typeface="Times New Roman"/>
                <a:cs typeface="Times New Roman"/>
              </a:rPr>
              <a:t>Graph </a:t>
            </a:r>
            <a:r>
              <a:rPr sz="1800" dirty="0">
                <a:latin typeface="Times New Roman"/>
                <a:cs typeface="Times New Roman"/>
              </a:rPr>
              <a:t>a </a:t>
            </a:r>
            <a:r>
              <a:rPr sz="1800" spc="-5" dirty="0">
                <a:latin typeface="Times New Roman"/>
                <a:cs typeface="Times New Roman"/>
              </a:rPr>
              <a:t>new reaction being studied with log k</a:t>
            </a:r>
            <a:r>
              <a:rPr sz="1800" spc="-7" baseline="-20833" dirty="0">
                <a:latin typeface="Times New Roman"/>
                <a:cs typeface="Times New Roman"/>
              </a:rPr>
              <a:t>i</a:t>
            </a:r>
            <a:r>
              <a:rPr sz="1800" spc="-5" dirty="0">
                <a:latin typeface="Times New Roman"/>
                <a:cs typeface="Times New Roman"/>
              </a:rPr>
              <a:t>/k</a:t>
            </a:r>
            <a:r>
              <a:rPr sz="1800" spc="-7" baseline="-20833" dirty="0">
                <a:latin typeface="Times New Roman"/>
                <a:cs typeface="Times New Roman"/>
              </a:rPr>
              <a:t>o </a:t>
            </a:r>
            <a:r>
              <a:rPr sz="1800" spc="-5" dirty="0">
                <a:latin typeface="Times New Roman"/>
                <a:cs typeface="Times New Roman"/>
              </a:rPr>
              <a:t>versus the values  </a:t>
            </a:r>
            <a:r>
              <a:rPr sz="1800" dirty="0">
                <a:latin typeface="Times New Roman"/>
                <a:cs typeface="Times New Roman"/>
              </a:rPr>
              <a:t>for </a:t>
            </a:r>
            <a:r>
              <a:rPr sz="1800" spc="-5" dirty="0">
                <a:latin typeface="Times New Roman"/>
                <a:cs typeface="Times New Roman"/>
              </a:rPr>
              <a:t>the property being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changed</a:t>
            </a: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Font typeface="Times New Roman"/>
              <a:buAutoNum type="arabicParenR"/>
            </a:pPr>
            <a:endParaRPr sz="1800">
              <a:latin typeface="Times New Roman"/>
              <a:cs typeface="Times New Roman"/>
            </a:endParaRPr>
          </a:p>
          <a:p>
            <a:pPr marL="1601470" marR="967105" indent="-626745">
              <a:lnSpc>
                <a:spcPct val="101899"/>
              </a:lnSpc>
              <a:spcBef>
                <a:spcPts val="5"/>
              </a:spcBef>
              <a:buAutoNum type="arabicParenR"/>
              <a:tabLst>
                <a:tab pos="1223010" algn="l"/>
              </a:tabLst>
            </a:pPr>
            <a:r>
              <a:rPr sz="1800" dirty="0">
                <a:latin typeface="Times New Roman"/>
                <a:cs typeface="Times New Roman"/>
              </a:rPr>
              <a:t>If </a:t>
            </a:r>
            <a:r>
              <a:rPr sz="1800" spc="-5" dirty="0">
                <a:latin typeface="Times New Roman"/>
                <a:cs typeface="Times New Roman"/>
              </a:rPr>
              <a:t>the points </a:t>
            </a:r>
            <a:r>
              <a:rPr sz="1800" dirty="0">
                <a:latin typeface="Times New Roman"/>
                <a:cs typeface="Times New Roman"/>
              </a:rPr>
              <a:t>of </a:t>
            </a:r>
            <a:r>
              <a:rPr sz="1800" spc="-5" dirty="0">
                <a:latin typeface="Times New Roman"/>
                <a:cs typeface="Times New Roman"/>
              </a:rPr>
              <a:t>this graph are </a:t>
            </a:r>
            <a:r>
              <a:rPr sz="1800" dirty="0">
                <a:latin typeface="Times New Roman"/>
                <a:cs typeface="Times New Roman"/>
              </a:rPr>
              <a:t>a </a:t>
            </a:r>
            <a:r>
              <a:rPr sz="1800" spc="-5" dirty="0">
                <a:latin typeface="Times New Roman"/>
                <a:cs typeface="Times New Roman"/>
              </a:rPr>
              <a:t>straight line, then the new reaction  is said to </a:t>
            </a:r>
            <a:r>
              <a:rPr sz="1800" dirty="0">
                <a:latin typeface="Times New Roman"/>
                <a:cs typeface="Times New Roman"/>
              </a:rPr>
              <a:t>be </a:t>
            </a:r>
            <a:r>
              <a:rPr sz="1800" spc="-5" dirty="0">
                <a:latin typeface="Times New Roman"/>
                <a:cs typeface="Times New Roman"/>
              </a:rPr>
              <a:t>“</a:t>
            </a:r>
            <a:r>
              <a:rPr sz="1800" i="1" spc="-5" dirty="0">
                <a:solidFill>
                  <a:srgbClr val="FF0000"/>
                </a:solidFill>
                <a:latin typeface="Times New Roman"/>
                <a:cs typeface="Times New Roman"/>
              </a:rPr>
              <a:t>linearly </a:t>
            </a:r>
            <a:r>
              <a:rPr sz="1800" i="1" spc="-15" dirty="0">
                <a:solidFill>
                  <a:srgbClr val="FF0000"/>
                </a:solidFill>
                <a:latin typeface="Times New Roman"/>
                <a:cs typeface="Times New Roman"/>
              </a:rPr>
              <a:t>related</a:t>
            </a:r>
            <a:r>
              <a:rPr sz="1800" spc="-15" dirty="0">
                <a:latin typeface="Times New Roman"/>
                <a:cs typeface="Times New Roman"/>
              </a:rPr>
              <a:t>” </a:t>
            </a:r>
            <a:r>
              <a:rPr sz="1800" spc="-5" dirty="0">
                <a:latin typeface="Times New Roman"/>
                <a:cs typeface="Times New Roman"/>
              </a:rPr>
              <a:t>to the reference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reaction</a:t>
            </a: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050">
              <a:latin typeface="Times New Roman"/>
              <a:cs typeface="Times New Roman"/>
            </a:endParaRPr>
          </a:p>
          <a:p>
            <a:pPr marL="1120775" marR="1112520" algn="ctr">
              <a:lnSpc>
                <a:spcPct val="101899"/>
              </a:lnSpc>
            </a:pPr>
            <a:r>
              <a:rPr sz="1800" dirty="0">
                <a:latin typeface="Times New Roman"/>
                <a:cs typeface="Times New Roman"/>
              </a:rPr>
              <a:t>* </a:t>
            </a:r>
            <a:r>
              <a:rPr sz="1800" spc="-5" dirty="0">
                <a:latin typeface="Times New Roman"/>
                <a:cs typeface="Times New Roman"/>
              </a:rPr>
              <a:t>What does it mean if </a:t>
            </a:r>
            <a:r>
              <a:rPr sz="1800" dirty="0">
                <a:latin typeface="Times New Roman"/>
                <a:cs typeface="Times New Roman"/>
              </a:rPr>
              <a:t>a </a:t>
            </a:r>
            <a:r>
              <a:rPr sz="1800" spc="-5" dirty="0">
                <a:latin typeface="Times New Roman"/>
                <a:cs typeface="Times New Roman"/>
              </a:rPr>
              <a:t>graph </a:t>
            </a:r>
            <a:r>
              <a:rPr sz="1800" dirty="0">
                <a:latin typeface="Times New Roman"/>
                <a:cs typeface="Times New Roman"/>
              </a:rPr>
              <a:t>of </a:t>
            </a:r>
            <a:r>
              <a:rPr sz="1800" spc="-5" dirty="0">
                <a:latin typeface="Times New Roman"/>
                <a:cs typeface="Times New Roman"/>
              </a:rPr>
              <a:t>log k</a:t>
            </a:r>
            <a:r>
              <a:rPr sz="1800" spc="-7" baseline="-20833" dirty="0">
                <a:latin typeface="Times New Roman"/>
                <a:cs typeface="Times New Roman"/>
              </a:rPr>
              <a:t>i</a:t>
            </a:r>
            <a:r>
              <a:rPr sz="1800" spc="-5" dirty="0">
                <a:latin typeface="Times New Roman"/>
                <a:cs typeface="Times New Roman"/>
              </a:rPr>
              <a:t>/k</a:t>
            </a:r>
            <a:r>
              <a:rPr sz="1800" spc="-7" baseline="-20833" dirty="0">
                <a:latin typeface="Times New Roman"/>
                <a:cs typeface="Times New Roman"/>
              </a:rPr>
              <a:t>o </a:t>
            </a:r>
            <a:r>
              <a:rPr sz="1800" spc="-5" dirty="0">
                <a:latin typeface="Times New Roman"/>
                <a:cs typeface="Times New Roman"/>
              </a:rPr>
              <a:t>versus standard values  does </a:t>
            </a:r>
            <a:r>
              <a:rPr sz="1800" dirty="0">
                <a:latin typeface="Times New Roman"/>
                <a:cs typeface="Times New Roman"/>
              </a:rPr>
              <a:t>not </a:t>
            </a:r>
            <a:r>
              <a:rPr sz="1800" spc="-5" dirty="0">
                <a:latin typeface="Times New Roman"/>
                <a:cs typeface="Times New Roman"/>
              </a:rPr>
              <a:t>give </a:t>
            </a:r>
            <a:r>
              <a:rPr sz="1800" dirty="0">
                <a:latin typeface="Times New Roman"/>
                <a:cs typeface="Times New Roman"/>
              </a:rPr>
              <a:t>a </a:t>
            </a:r>
            <a:r>
              <a:rPr sz="1800" spc="-5" dirty="0">
                <a:latin typeface="Times New Roman"/>
                <a:cs typeface="Times New Roman"/>
              </a:rPr>
              <a:t>straight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line?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89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Hammett</a:t>
            </a:r>
            <a:r>
              <a:rPr spc="-60" dirty="0"/>
              <a:t> </a:t>
            </a:r>
            <a:r>
              <a:rPr spc="-5" dirty="0"/>
              <a:t>Equation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131908" y="792214"/>
            <a:ext cx="4956175" cy="13036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3373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Times New Roman"/>
                <a:cs typeface="Times New Roman"/>
              </a:rPr>
              <a:t>Possible explanations </a:t>
            </a:r>
            <a:r>
              <a:rPr sz="1800" dirty="0">
                <a:latin typeface="Times New Roman"/>
                <a:cs typeface="Times New Roman"/>
              </a:rPr>
              <a:t>for a </a:t>
            </a:r>
            <a:r>
              <a:rPr sz="1800" spc="-5" dirty="0">
                <a:latin typeface="Times New Roman"/>
                <a:cs typeface="Times New Roman"/>
              </a:rPr>
              <a:t>nonlinear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30" dirty="0">
                <a:latin typeface="Times New Roman"/>
                <a:cs typeface="Times New Roman"/>
              </a:rPr>
              <a:t>fit:</a:t>
            </a:r>
            <a:endParaRPr sz="1800">
              <a:latin typeface="Times New Roman"/>
              <a:cs typeface="Times New Roman"/>
            </a:endParaRPr>
          </a:p>
          <a:p>
            <a:pPr marL="586105" marR="5080" indent="-574040">
              <a:lnSpc>
                <a:spcPct val="179600"/>
              </a:lnSpc>
              <a:spcBef>
                <a:spcPts val="140"/>
              </a:spcBef>
            </a:pPr>
            <a:r>
              <a:rPr sz="1800" dirty="0">
                <a:latin typeface="Times New Roman"/>
                <a:cs typeface="Times New Roman"/>
              </a:rPr>
              <a:t>1) </a:t>
            </a:r>
            <a:r>
              <a:rPr sz="1800" spc="-5" dirty="0">
                <a:latin typeface="Times New Roman"/>
                <a:cs typeface="Times New Roman"/>
              </a:rPr>
              <a:t>The mechanism changes with </a:t>
            </a:r>
            <a:r>
              <a:rPr sz="1800" spc="-10" dirty="0">
                <a:latin typeface="Times New Roman"/>
                <a:cs typeface="Times New Roman"/>
              </a:rPr>
              <a:t>different </a:t>
            </a:r>
            <a:r>
              <a:rPr sz="1800" spc="-5" dirty="0">
                <a:latin typeface="Times New Roman"/>
                <a:cs typeface="Times New Roman"/>
              </a:rPr>
              <a:t>substituents  Consider the acidic hydrolysis </a:t>
            </a:r>
            <a:r>
              <a:rPr sz="1800" dirty="0">
                <a:latin typeface="Times New Roman"/>
                <a:cs typeface="Times New Roman"/>
              </a:rPr>
              <a:t>of </a:t>
            </a:r>
            <a:r>
              <a:rPr sz="1800" spc="-5" dirty="0">
                <a:latin typeface="Times New Roman"/>
                <a:cs typeface="Times New Roman"/>
              </a:rPr>
              <a:t>an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ester</a:t>
            </a:r>
            <a:endParaRPr sz="1800">
              <a:latin typeface="Times New Roman"/>
              <a:cs typeface="Times New Roman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285770" y="2766493"/>
            <a:ext cx="771525" cy="605155"/>
            <a:chOff x="285770" y="2766493"/>
            <a:chExt cx="771525" cy="605155"/>
          </a:xfrm>
        </p:grpSpPr>
        <p:sp>
          <p:nvSpPr>
            <p:cNvPr id="5" name="object 5"/>
            <p:cNvSpPr/>
            <p:nvPr/>
          </p:nvSpPr>
          <p:spPr>
            <a:xfrm>
              <a:off x="292653" y="2924270"/>
              <a:ext cx="0" cy="291465"/>
            </a:xfrm>
            <a:custGeom>
              <a:avLst/>
              <a:gdLst/>
              <a:ahLst/>
              <a:cxnLst/>
              <a:rect l="l" t="t" r="r" b="b"/>
              <a:pathLst>
                <a:path h="291464">
                  <a:moveTo>
                    <a:pt x="0" y="0"/>
                  </a:moveTo>
                  <a:lnTo>
                    <a:pt x="0" y="291063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85770" y="2918144"/>
              <a:ext cx="12700" cy="302260"/>
            </a:xfrm>
            <a:custGeom>
              <a:avLst/>
              <a:gdLst/>
              <a:ahLst/>
              <a:cxnLst/>
              <a:rect l="l" t="t" r="r" b="b"/>
              <a:pathLst>
                <a:path w="12700" h="302260">
                  <a:moveTo>
                    <a:pt x="0" y="0"/>
                  </a:moveTo>
                  <a:lnTo>
                    <a:pt x="0" y="301790"/>
                  </a:lnTo>
                  <a:lnTo>
                    <a:pt x="12236" y="294132"/>
                  </a:lnTo>
                  <a:lnTo>
                    <a:pt x="12236" y="765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46190" y="2954908"/>
              <a:ext cx="0" cy="229870"/>
            </a:xfrm>
            <a:custGeom>
              <a:avLst/>
              <a:gdLst/>
              <a:ahLst/>
              <a:cxnLst/>
              <a:rect l="l" t="t" r="r" b="b"/>
              <a:pathLst>
                <a:path h="229869">
                  <a:moveTo>
                    <a:pt x="0" y="0"/>
                  </a:moveTo>
                  <a:lnTo>
                    <a:pt x="0" y="229786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339307" y="2951849"/>
              <a:ext cx="12700" cy="234950"/>
            </a:xfrm>
            <a:custGeom>
              <a:avLst/>
              <a:gdLst/>
              <a:ahLst/>
              <a:cxnLst/>
              <a:rect l="l" t="t" r="r" b="b"/>
              <a:pathLst>
                <a:path w="12700" h="234950">
                  <a:moveTo>
                    <a:pt x="12236" y="0"/>
                  </a:moveTo>
                  <a:lnTo>
                    <a:pt x="0" y="0"/>
                  </a:lnTo>
                  <a:lnTo>
                    <a:pt x="0" y="234378"/>
                  </a:lnTo>
                  <a:lnTo>
                    <a:pt x="12236" y="234378"/>
                  </a:lnTo>
                  <a:lnTo>
                    <a:pt x="1223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285770" y="3212276"/>
              <a:ext cx="102483" cy="64338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49427" y="3212275"/>
              <a:ext cx="360045" cy="159385"/>
            </a:xfrm>
            <a:custGeom>
              <a:avLst/>
              <a:gdLst/>
              <a:ahLst/>
              <a:cxnLst/>
              <a:rect l="l" t="t" r="r" b="b"/>
              <a:pathLst>
                <a:path w="360045" h="159385">
                  <a:moveTo>
                    <a:pt x="359460" y="7658"/>
                  </a:moveTo>
                  <a:lnTo>
                    <a:pt x="345694" y="0"/>
                  </a:lnTo>
                  <a:lnTo>
                    <a:pt x="97904" y="143992"/>
                  </a:lnTo>
                  <a:lnTo>
                    <a:pt x="6121" y="91909"/>
                  </a:lnTo>
                  <a:lnTo>
                    <a:pt x="0" y="102628"/>
                  </a:lnTo>
                  <a:lnTo>
                    <a:pt x="97904" y="159308"/>
                  </a:lnTo>
                  <a:lnTo>
                    <a:pt x="359460" y="7658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544275" y="3180106"/>
              <a:ext cx="208027" cy="128676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802014" y="2924270"/>
              <a:ext cx="0" cy="291465"/>
            </a:xfrm>
            <a:custGeom>
              <a:avLst/>
              <a:gdLst/>
              <a:ahLst/>
              <a:cxnLst/>
              <a:rect l="l" t="t" r="r" b="b"/>
              <a:pathLst>
                <a:path h="291464">
                  <a:moveTo>
                    <a:pt x="0" y="0"/>
                  </a:moveTo>
                  <a:lnTo>
                    <a:pt x="0" y="291063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795131" y="2921204"/>
              <a:ext cx="13970" cy="299085"/>
            </a:xfrm>
            <a:custGeom>
              <a:avLst/>
              <a:gdLst/>
              <a:ahLst/>
              <a:cxnLst/>
              <a:rect l="l" t="t" r="r" b="b"/>
              <a:pathLst>
                <a:path w="13970" h="299085">
                  <a:moveTo>
                    <a:pt x="6117" y="0"/>
                  </a:moveTo>
                  <a:lnTo>
                    <a:pt x="0" y="4597"/>
                  </a:lnTo>
                  <a:lnTo>
                    <a:pt x="0" y="291071"/>
                  </a:lnTo>
                  <a:lnTo>
                    <a:pt x="13766" y="298729"/>
                  </a:lnTo>
                  <a:lnTo>
                    <a:pt x="13766" y="4597"/>
                  </a:lnTo>
                  <a:lnTo>
                    <a:pt x="6117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293418" y="2766493"/>
              <a:ext cx="507831" cy="191477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285770" y="2766493"/>
              <a:ext cx="261620" cy="159385"/>
            </a:xfrm>
            <a:custGeom>
              <a:avLst/>
              <a:gdLst/>
              <a:ahLst/>
              <a:cxnLst/>
              <a:rect l="l" t="t" r="r" b="b"/>
              <a:pathLst>
                <a:path w="261620" h="159385">
                  <a:moveTo>
                    <a:pt x="261564" y="0"/>
                  </a:moveTo>
                  <a:lnTo>
                    <a:pt x="0" y="151650"/>
                  </a:lnTo>
                  <a:lnTo>
                    <a:pt x="12236" y="159308"/>
                  </a:lnTo>
                  <a:lnTo>
                    <a:pt x="261564" y="15316"/>
                  </a:lnTo>
                  <a:lnTo>
                    <a:pt x="261564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804308" y="2775675"/>
              <a:ext cx="252382" cy="145529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801249" y="2766493"/>
              <a:ext cx="255904" cy="159385"/>
            </a:xfrm>
            <a:custGeom>
              <a:avLst/>
              <a:gdLst/>
              <a:ahLst/>
              <a:cxnLst/>
              <a:rect l="l" t="t" r="r" b="b"/>
              <a:pathLst>
                <a:path w="255905" h="159385">
                  <a:moveTo>
                    <a:pt x="255441" y="0"/>
                  </a:moveTo>
                  <a:lnTo>
                    <a:pt x="0" y="148589"/>
                  </a:lnTo>
                  <a:lnTo>
                    <a:pt x="0" y="154711"/>
                  </a:lnTo>
                  <a:lnTo>
                    <a:pt x="7649" y="159308"/>
                  </a:lnTo>
                  <a:lnTo>
                    <a:pt x="255441" y="15316"/>
                  </a:lnTo>
                  <a:lnTo>
                    <a:pt x="25544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 txBox="1"/>
          <p:nvPr/>
        </p:nvSpPr>
        <p:spPr>
          <a:xfrm>
            <a:off x="242478" y="3312931"/>
            <a:ext cx="162560" cy="27178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1600" spc="5" dirty="0">
                <a:latin typeface="Arial"/>
                <a:cs typeface="Arial"/>
              </a:rPr>
              <a:t>X</a:t>
            </a:r>
            <a:endParaRPr sz="1600">
              <a:latin typeface="Arial"/>
              <a:cs typeface="Arial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380606" y="3200020"/>
            <a:ext cx="94835" cy="15165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965985" y="2337103"/>
            <a:ext cx="185420" cy="27178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1600" spc="10" dirty="0">
                <a:latin typeface="Arial"/>
                <a:cs typeface="Arial"/>
              </a:rPr>
              <a:t>O</a:t>
            </a:r>
            <a:endParaRPr sz="1600">
              <a:latin typeface="Arial"/>
              <a:cs typeface="Arial"/>
            </a:endParaRPr>
          </a:p>
        </p:txBody>
      </p:sp>
      <p:grpSp>
        <p:nvGrpSpPr>
          <p:cNvPr id="21" name="object 21"/>
          <p:cNvGrpSpPr/>
          <p:nvPr/>
        </p:nvGrpSpPr>
        <p:grpSpPr>
          <a:xfrm>
            <a:off x="1024572" y="2588782"/>
            <a:ext cx="66040" cy="201930"/>
            <a:chOff x="1024572" y="2588782"/>
            <a:chExt cx="66040" cy="201930"/>
          </a:xfrm>
        </p:grpSpPr>
        <p:sp>
          <p:nvSpPr>
            <p:cNvPr id="22" name="object 22"/>
            <p:cNvSpPr/>
            <p:nvPr/>
          </p:nvSpPr>
          <p:spPr>
            <a:xfrm>
              <a:off x="1031456" y="2591845"/>
              <a:ext cx="0" cy="198120"/>
            </a:xfrm>
            <a:custGeom>
              <a:avLst/>
              <a:gdLst/>
              <a:ahLst/>
              <a:cxnLst/>
              <a:rect l="l" t="t" r="r" b="b"/>
              <a:pathLst>
                <a:path h="198119">
                  <a:moveTo>
                    <a:pt x="0" y="0"/>
                  </a:moveTo>
                  <a:lnTo>
                    <a:pt x="0" y="197616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1024572" y="2588782"/>
              <a:ext cx="12700" cy="201295"/>
            </a:xfrm>
            <a:custGeom>
              <a:avLst/>
              <a:gdLst/>
              <a:ahLst/>
              <a:cxnLst/>
              <a:rect l="l" t="t" r="r" b="b"/>
              <a:pathLst>
                <a:path w="12700" h="201294">
                  <a:moveTo>
                    <a:pt x="12242" y="0"/>
                  </a:moveTo>
                  <a:lnTo>
                    <a:pt x="0" y="0"/>
                  </a:lnTo>
                  <a:lnTo>
                    <a:pt x="0" y="200685"/>
                  </a:lnTo>
                  <a:lnTo>
                    <a:pt x="12242" y="200685"/>
                  </a:lnTo>
                  <a:lnTo>
                    <a:pt x="1224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1084993" y="2591845"/>
              <a:ext cx="0" cy="198120"/>
            </a:xfrm>
            <a:custGeom>
              <a:avLst/>
              <a:gdLst/>
              <a:ahLst/>
              <a:cxnLst/>
              <a:rect l="l" t="t" r="r" b="b"/>
              <a:pathLst>
                <a:path h="198119">
                  <a:moveTo>
                    <a:pt x="0" y="0"/>
                  </a:moveTo>
                  <a:lnTo>
                    <a:pt x="0" y="197616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1078115" y="2588782"/>
              <a:ext cx="12700" cy="201295"/>
            </a:xfrm>
            <a:custGeom>
              <a:avLst/>
              <a:gdLst/>
              <a:ahLst/>
              <a:cxnLst/>
              <a:rect l="l" t="t" r="r" b="b"/>
              <a:pathLst>
                <a:path w="12700" h="201294">
                  <a:moveTo>
                    <a:pt x="12230" y="0"/>
                  </a:moveTo>
                  <a:lnTo>
                    <a:pt x="0" y="0"/>
                  </a:lnTo>
                  <a:lnTo>
                    <a:pt x="0" y="200685"/>
                  </a:lnTo>
                  <a:lnTo>
                    <a:pt x="12230" y="200685"/>
                  </a:lnTo>
                  <a:lnTo>
                    <a:pt x="1223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6" name="object 26"/>
          <p:cNvSpPr txBox="1"/>
          <p:nvPr/>
        </p:nvSpPr>
        <p:spPr>
          <a:xfrm>
            <a:off x="1219900" y="2779826"/>
            <a:ext cx="379095" cy="27178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1600" spc="15" dirty="0">
                <a:latin typeface="Arial"/>
                <a:cs typeface="Arial"/>
              </a:rPr>
              <a:t>O</a:t>
            </a:r>
            <a:r>
              <a:rPr sz="1600" dirty="0">
                <a:latin typeface="Arial"/>
                <a:cs typeface="Arial"/>
              </a:rPr>
              <a:t>Et</a:t>
            </a:r>
            <a:endParaRPr sz="1600">
              <a:latin typeface="Arial"/>
              <a:cs typeface="Arial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1056690" y="2766493"/>
            <a:ext cx="165735" cy="107314"/>
          </a:xfrm>
          <a:custGeom>
            <a:avLst/>
            <a:gdLst/>
            <a:ahLst/>
            <a:cxnLst/>
            <a:rect l="l" t="t" r="r" b="b"/>
            <a:pathLst>
              <a:path w="165734" h="107314">
                <a:moveTo>
                  <a:pt x="165201" y="96507"/>
                </a:moveTo>
                <a:lnTo>
                  <a:pt x="0" y="0"/>
                </a:lnTo>
                <a:lnTo>
                  <a:pt x="0" y="15316"/>
                </a:lnTo>
                <a:lnTo>
                  <a:pt x="159080" y="107226"/>
                </a:lnTo>
                <a:lnTo>
                  <a:pt x="165201" y="9650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8" name="object 28"/>
          <p:cNvGrpSpPr/>
          <p:nvPr/>
        </p:nvGrpSpPr>
        <p:grpSpPr>
          <a:xfrm>
            <a:off x="1914499" y="3012886"/>
            <a:ext cx="448309" cy="75565"/>
            <a:chOff x="1914499" y="3012886"/>
            <a:chExt cx="448309" cy="75565"/>
          </a:xfrm>
        </p:grpSpPr>
        <p:sp>
          <p:nvSpPr>
            <p:cNvPr id="29" name="object 29"/>
            <p:cNvSpPr/>
            <p:nvPr/>
          </p:nvSpPr>
          <p:spPr>
            <a:xfrm>
              <a:off x="1916022" y="3050477"/>
              <a:ext cx="332740" cy="0"/>
            </a:xfrm>
            <a:custGeom>
              <a:avLst/>
              <a:gdLst/>
              <a:ahLst/>
              <a:cxnLst/>
              <a:rect l="l" t="t" r="r" b="b"/>
              <a:pathLst>
                <a:path w="332739">
                  <a:moveTo>
                    <a:pt x="0" y="0"/>
                  </a:moveTo>
                  <a:lnTo>
                    <a:pt x="332476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1914499" y="3045969"/>
              <a:ext cx="337185" cy="12065"/>
            </a:xfrm>
            <a:custGeom>
              <a:avLst/>
              <a:gdLst/>
              <a:ahLst/>
              <a:cxnLst/>
              <a:rect l="l" t="t" r="r" b="b"/>
              <a:pathLst>
                <a:path w="337185" h="12064">
                  <a:moveTo>
                    <a:pt x="337032" y="0"/>
                  </a:moveTo>
                  <a:lnTo>
                    <a:pt x="0" y="0"/>
                  </a:lnTo>
                  <a:lnTo>
                    <a:pt x="0" y="12026"/>
                  </a:lnTo>
                  <a:lnTo>
                    <a:pt x="337032" y="12026"/>
                  </a:lnTo>
                  <a:lnTo>
                    <a:pt x="33703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2227237" y="3012886"/>
              <a:ext cx="135123" cy="75196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2" name="object 32"/>
          <p:cNvSpPr txBox="1"/>
          <p:nvPr/>
        </p:nvSpPr>
        <p:spPr>
          <a:xfrm>
            <a:off x="1774687" y="2724956"/>
            <a:ext cx="686435" cy="2673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5"/>
              </a:spcBef>
            </a:pPr>
            <a:r>
              <a:rPr sz="1550" spc="30" dirty="0">
                <a:latin typeface="Arial"/>
                <a:cs typeface="Arial"/>
              </a:rPr>
              <a:t>H</a:t>
            </a:r>
            <a:r>
              <a:rPr sz="1725" spc="44" baseline="-16908" dirty="0">
                <a:latin typeface="Arial"/>
                <a:cs typeface="Arial"/>
              </a:rPr>
              <a:t>2</a:t>
            </a:r>
            <a:r>
              <a:rPr sz="1550" spc="30" dirty="0">
                <a:latin typeface="Arial"/>
                <a:cs typeface="Arial"/>
              </a:rPr>
              <a:t>SO</a:t>
            </a:r>
            <a:r>
              <a:rPr sz="1725" spc="44" baseline="-16908" dirty="0">
                <a:latin typeface="Arial"/>
                <a:cs typeface="Arial"/>
              </a:rPr>
              <a:t>4</a:t>
            </a:r>
            <a:endParaRPr sz="1725" baseline="-16908">
              <a:latin typeface="Arial"/>
              <a:cs typeface="Arial"/>
            </a:endParaRPr>
          </a:p>
        </p:txBody>
      </p:sp>
      <p:grpSp>
        <p:nvGrpSpPr>
          <p:cNvPr id="33" name="object 33"/>
          <p:cNvGrpSpPr/>
          <p:nvPr/>
        </p:nvGrpSpPr>
        <p:grpSpPr>
          <a:xfrm>
            <a:off x="2642692" y="2772856"/>
            <a:ext cx="522605" cy="597535"/>
            <a:chOff x="2642692" y="2772856"/>
            <a:chExt cx="522605" cy="597535"/>
          </a:xfrm>
        </p:grpSpPr>
        <p:sp>
          <p:nvSpPr>
            <p:cNvPr id="34" name="object 34"/>
            <p:cNvSpPr/>
            <p:nvPr/>
          </p:nvSpPr>
          <p:spPr>
            <a:xfrm>
              <a:off x="2649560" y="2927501"/>
              <a:ext cx="0" cy="290195"/>
            </a:xfrm>
            <a:custGeom>
              <a:avLst/>
              <a:gdLst/>
              <a:ahLst/>
              <a:cxnLst/>
              <a:rect l="l" t="t" r="r" b="b"/>
              <a:pathLst>
                <a:path h="290194">
                  <a:moveTo>
                    <a:pt x="0" y="0"/>
                  </a:moveTo>
                  <a:lnTo>
                    <a:pt x="0" y="289572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2642692" y="2922957"/>
              <a:ext cx="12700" cy="299085"/>
            </a:xfrm>
            <a:custGeom>
              <a:avLst/>
              <a:gdLst/>
              <a:ahLst/>
              <a:cxnLst/>
              <a:rect l="l" t="t" r="r" b="b"/>
              <a:pathLst>
                <a:path w="12700" h="299085">
                  <a:moveTo>
                    <a:pt x="0" y="0"/>
                  </a:moveTo>
                  <a:lnTo>
                    <a:pt x="0" y="298665"/>
                  </a:lnTo>
                  <a:lnTo>
                    <a:pt x="12217" y="291084"/>
                  </a:lnTo>
                  <a:lnTo>
                    <a:pt x="12217" y="60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2703003" y="2957823"/>
              <a:ext cx="0" cy="229235"/>
            </a:xfrm>
            <a:custGeom>
              <a:avLst/>
              <a:gdLst/>
              <a:ahLst/>
              <a:cxnLst/>
              <a:rect l="l" t="t" r="r" b="b"/>
              <a:pathLst>
                <a:path h="229235">
                  <a:moveTo>
                    <a:pt x="0" y="0"/>
                  </a:moveTo>
                  <a:lnTo>
                    <a:pt x="0" y="228929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2642692" y="2956307"/>
              <a:ext cx="522605" cy="414020"/>
            </a:xfrm>
            <a:custGeom>
              <a:avLst/>
              <a:gdLst/>
              <a:ahLst/>
              <a:cxnLst/>
              <a:rect l="l" t="t" r="r" b="b"/>
              <a:pathLst>
                <a:path w="522605" h="414020">
                  <a:moveTo>
                    <a:pt x="65659" y="0"/>
                  </a:moveTo>
                  <a:lnTo>
                    <a:pt x="53441" y="0"/>
                  </a:lnTo>
                  <a:lnTo>
                    <a:pt x="53441" y="230441"/>
                  </a:lnTo>
                  <a:lnTo>
                    <a:pt x="65659" y="230441"/>
                  </a:lnTo>
                  <a:lnTo>
                    <a:pt x="65659" y="0"/>
                  </a:lnTo>
                  <a:close/>
                </a:path>
                <a:path w="522605" h="414020">
                  <a:moveTo>
                    <a:pt x="102311" y="309283"/>
                  </a:moveTo>
                  <a:lnTo>
                    <a:pt x="12217" y="257733"/>
                  </a:lnTo>
                  <a:lnTo>
                    <a:pt x="0" y="265315"/>
                  </a:lnTo>
                  <a:lnTo>
                    <a:pt x="96202" y="319900"/>
                  </a:lnTo>
                  <a:lnTo>
                    <a:pt x="102311" y="309283"/>
                  </a:lnTo>
                  <a:close/>
                </a:path>
                <a:path w="522605" h="414020">
                  <a:moveTo>
                    <a:pt x="522211" y="265315"/>
                  </a:moveTo>
                  <a:lnTo>
                    <a:pt x="508469" y="257733"/>
                  </a:lnTo>
                  <a:lnTo>
                    <a:pt x="261112" y="400253"/>
                  </a:lnTo>
                  <a:lnTo>
                    <a:pt x="169494" y="348703"/>
                  </a:lnTo>
                  <a:lnTo>
                    <a:pt x="163385" y="359321"/>
                  </a:lnTo>
                  <a:lnTo>
                    <a:pt x="261112" y="413893"/>
                  </a:lnTo>
                  <a:lnTo>
                    <a:pt x="522211" y="265315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2900743" y="3182202"/>
              <a:ext cx="207670" cy="125844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3158029" y="2927501"/>
              <a:ext cx="0" cy="290195"/>
            </a:xfrm>
            <a:custGeom>
              <a:avLst/>
              <a:gdLst/>
              <a:ahLst/>
              <a:cxnLst/>
              <a:rect l="l" t="t" r="r" b="b"/>
              <a:pathLst>
                <a:path h="290194">
                  <a:moveTo>
                    <a:pt x="0" y="0"/>
                  </a:moveTo>
                  <a:lnTo>
                    <a:pt x="0" y="289572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3151162" y="2925992"/>
              <a:ext cx="13970" cy="295910"/>
            </a:xfrm>
            <a:custGeom>
              <a:avLst/>
              <a:gdLst/>
              <a:ahLst/>
              <a:cxnLst/>
              <a:rect l="l" t="t" r="r" b="b"/>
              <a:pathLst>
                <a:path w="13969" h="295910">
                  <a:moveTo>
                    <a:pt x="6108" y="0"/>
                  </a:moveTo>
                  <a:lnTo>
                    <a:pt x="0" y="3022"/>
                  </a:lnTo>
                  <a:lnTo>
                    <a:pt x="0" y="288048"/>
                  </a:lnTo>
                  <a:lnTo>
                    <a:pt x="13741" y="295630"/>
                  </a:lnTo>
                  <a:lnTo>
                    <a:pt x="13741" y="3022"/>
                  </a:lnTo>
                  <a:lnTo>
                    <a:pt x="610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2650324" y="2772856"/>
              <a:ext cx="506945" cy="187998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2642692" y="2772856"/>
              <a:ext cx="261620" cy="156210"/>
            </a:xfrm>
            <a:custGeom>
              <a:avLst/>
              <a:gdLst/>
              <a:ahLst/>
              <a:cxnLst/>
              <a:rect l="l" t="t" r="r" b="b"/>
              <a:pathLst>
                <a:path w="261619" h="156210">
                  <a:moveTo>
                    <a:pt x="261112" y="0"/>
                  </a:moveTo>
                  <a:lnTo>
                    <a:pt x="0" y="150101"/>
                  </a:lnTo>
                  <a:lnTo>
                    <a:pt x="12217" y="156159"/>
                  </a:lnTo>
                  <a:lnTo>
                    <a:pt x="261112" y="13652"/>
                  </a:lnTo>
                  <a:lnTo>
                    <a:pt x="26111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3" name="object 43"/>
          <p:cNvSpPr txBox="1"/>
          <p:nvPr/>
        </p:nvSpPr>
        <p:spPr>
          <a:xfrm>
            <a:off x="3300870" y="2638873"/>
            <a:ext cx="61658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600" spc="5" dirty="0">
                <a:latin typeface="Arial"/>
                <a:cs typeface="Arial"/>
              </a:rPr>
              <a:t>CO</a:t>
            </a:r>
            <a:r>
              <a:rPr sz="1800" spc="7" baseline="-16203" dirty="0">
                <a:latin typeface="Arial"/>
                <a:cs typeface="Arial"/>
              </a:rPr>
              <a:t>2</a:t>
            </a:r>
            <a:r>
              <a:rPr sz="1600" spc="5" dirty="0">
                <a:latin typeface="Arial"/>
                <a:cs typeface="Arial"/>
              </a:rPr>
              <a:t>H</a:t>
            </a:r>
            <a:endParaRPr sz="1600">
              <a:latin typeface="Arial"/>
              <a:cs typeface="Arial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3157270" y="2825929"/>
            <a:ext cx="167957" cy="103085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 txBox="1"/>
          <p:nvPr/>
        </p:nvSpPr>
        <p:spPr>
          <a:xfrm>
            <a:off x="2599450" y="3313533"/>
            <a:ext cx="16192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5" dirty="0">
                <a:latin typeface="Arial"/>
                <a:cs typeface="Arial"/>
              </a:rPr>
              <a:t>X</a:t>
            </a:r>
            <a:endParaRPr sz="1600">
              <a:latin typeface="Arial"/>
              <a:cs typeface="Arial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2737357" y="3200401"/>
            <a:ext cx="94678" cy="150088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 txBox="1"/>
          <p:nvPr/>
        </p:nvSpPr>
        <p:spPr>
          <a:xfrm>
            <a:off x="3819490" y="2725133"/>
            <a:ext cx="1026160" cy="68389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233045">
              <a:lnSpc>
                <a:spcPct val="100000"/>
              </a:lnSpc>
              <a:spcBef>
                <a:spcPts val="125"/>
              </a:spcBef>
            </a:pPr>
            <a:r>
              <a:rPr sz="1550" spc="20" dirty="0">
                <a:latin typeface="Arial"/>
                <a:cs typeface="Arial"/>
              </a:rPr>
              <a:t>EtOH</a:t>
            </a:r>
            <a:endParaRPr sz="1550">
              <a:latin typeface="Arial"/>
              <a:cs typeface="Arial"/>
            </a:endParaRPr>
          </a:p>
          <a:p>
            <a:pPr marL="63500">
              <a:lnSpc>
                <a:spcPct val="100000"/>
              </a:lnSpc>
              <a:spcBef>
                <a:spcPts val="1370"/>
              </a:spcBef>
              <a:tabLst>
                <a:tab pos="585470" algn="l"/>
              </a:tabLst>
            </a:pPr>
            <a:r>
              <a:rPr sz="1600" spc="-10" dirty="0">
                <a:latin typeface="Arial"/>
                <a:cs typeface="Arial"/>
              </a:rPr>
              <a:t>H</a:t>
            </a:r>
            <a:r>
              <a:rPr sz="1800" spc="-15" baseline="-18518" dirty="0">
                <a:latin typeface="Arial"/>
                <a:cs typeface="Arial"/>
              </a:rPr>
              <a:t>2</a:t>
            </a:r>
            <a:r>
              <a:rPr sz="1600" spc="-10" dirty="0">
                <a:latin typeface="Arial"/>
                <a:cs typeface="Arial"/>
              </a:rPr>
              <a:t>C	CH</a:t>
            </a:r>
            <a:r>
              <a:rPr sz="1800" spc="-15" baseline="-18518" dirty="0">
                <a:latin typeface="Arial"/>
                <a:cs typeface="Arial"/>
              </a:rPr>
              <a:t>2</a:t>
            </a:r>
            <a:endParaRPr sz="1800" baseline="-18518">
              <a:latin typeface="Arial"/>
              <a:cs typeface="Arial"/>
            </a:endParaRPr>
          </a:p>
        </p:txBody>
      </p:sp>
      <p:grpSp>
        <p:nvGrpSpPr>
          <p:cNvPr id="48" name="object 48"/>
          <p:cNvGrpSpPr/>
          <p:nvPr/>
        </p:nvGrpSpPr>
        <p:grpSpPr>
          <a:xfrm>
            <a:off x="4281246" y="3246248"/>
            <a:ext cx="99060" cy="65405"/>
            <a:chOff x="4281246" y="3246248"/>
            <a:chExt cx="99060" cy="65405"/>
          </a:xfrm>
        </p:grpSpPr>
        <p:sp>
          <p:nvSpPr>
            <p:cNvPr id="49" name="object 49"/>
            <p:cNvSpPr/>
            <p:nvPr/>
          </p:nvSpPr>
          <p:spPr>
            <a:xfrm>
              <a:off x="4284282" y="3252440"/>
              <a:ext cx="93980" cy="0"/>
            </a:xfrm>
            <a:custGeom>
              <a:avLst/>
              <a:gdLst/>
              <a:ahLst/>
              <a:cxnLst/>
              <a:rect l="l" t="t" r="r" b="b"/>
              <a:pathLst>
                <a:path w="93979">
                  <a:moveTo>
                    <a:pt x="0" y="0"/>
                  </a:moveTo>
                  <a:lnTo>
                    <a:pt x="93887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4281246" y="3246248"/>
              <a:ext cx="99060" cy="12700"/>
            </a:xfrm>
            <a:custGeom>
              <a:avLst/>
              <a:gdLst/>
              <a:ahLst/>
              <a:cxnLst/>
              <a:rect l="l" t="t" r="r" b="b"/>
              <a:pathLst>
                <a:path w="99060" h="12700">
                  <a:moveTo>
                    <a:pt x="98437" y="0"/>
                  </a:moveTo>
                  <a:lnTo>
                    <a:pt x="0" y="0"/>
                  </a:lnTo>
                  <a:lnTo>
                    <a:pt x="0" y="12382"/>
                  </a:lnTo>
                  <a:lnTo>
                    <a:pt x="98437" y="12382"/>
                  </a:lnTo>
                  <a:lnTo>
                    <a:pt x="98437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4284282" y="3305099"/>
              <a:ext cx="93980" cy="0"/>
            </a:xfrm>
            <a:custGeom>
              <a:avLst/>
              <a:gdLst/>
              <a:ahLst/>
              <a:cxnLst/>
              <a:rect l="l" t="t" r="r" b="b"/>
              <a:pathLst>
                <a:path w="93979">
                  <a:moveTo>
                    <a:pt x="0" y="0"/>
                  </a:moveTo>
                  <a:lnTo>
                    <a:pt x="93887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4281246" y="3298902"/>
              <a:ext cx="99060" cy="12700"/>
            </a:xfrm>
            <a:custGeom>
              <a:avLst/>
              <a:gdLst/>
              <a:ahLst/>
              <a:cxnLst/>
              <a:rect l="l" t="t" r="r" b="b"/>
              <a:pathLst>
                <a:path w="99060" h="12700">
                  <a:moveTo>
                    <a:pt x="98437" y="0"/>
                  </a:moveTo>
                  <a:lnTo>
                    <a:pt x="0" y="0"/>
                  </a:lnTo>
                  <a:lnTo>
                    <a:pt x="0" y="12395"/>
                  </a:lnTo>
                  <a:lnTo>
                    <a:pt x="98437" y="12395"/>
                  </a:lnTo>
                  <a:lnTo>
                    <a:pt x="98437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3" name="object 53"/>
          <p:cNvGrpSpPr/>
          <p:nvPr/>
        </p:nvGrpSpPr>
        <p:grpSpPr>
          <a:xfrm>
            <a:off x="5444997" y="2768169"/>
            <a:ext cx="771525" cy="601345"/>
            <a:chOff x="5444997" y="2768169"/>
            <a:chExt cx="771525" cy="601345"/>
          </a:xfrm>
        </p:grpSpPr>
        <p:sp>
          <p:nvSpPr>
            <p:cNvPr id="54" name="object 54"/>
            <p:cNvSpPr/>
            <p:nvPr/>
          </p:nvSpPr>
          <p:spPr>
            <a:xfrm>
              <a:off x="5451878" y="2923739"/>
              <a:ext cx="0" cy="291465"/>
            </a:xfrm>
            <a:custGeom>
              <a:avLst/>
              <a:gdLst/>
              <a:ahLst/>
              <a:cxnLst/>
              <a:rect l="l" t="t" r="r" b="b"/>
              <a:pathLst>
                <a:path h="291464">
                  <a:moveTo>
                    <a:pt x="0" y="0"/>
                  </a:moveTo>
                  <a:lnTo>
                    <a:pt x="0" y="291307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5444997" y="2917636"/>
              <a:ext cx="12700" cy="302260"/>
            </a:xfrm>
            <a:custGeom>
              <a:avLst/>
              <a:gdLst/>
              <a:ahLst/>
              <a:cxnLst/>
              <a:rect l="l" t="t" r="r" b="b"/>
              <a:pathLst>
                <a:path w="12700" h="302260">
                  <a:moveTo>
                    <a:pt x="0" y="0"/>
                  </a:moveTo>
                  <a:lnTo>
                    <a:pt x="0" y="301993"/>
                  </a:lnTo>
                  <a:lnTo>
                    <a:pt x="12230" y="294360"/>
                  </a:lnTo>
                  <a:lnTo>
                    <a:pt x="12230" y="76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5505414" y="2954242"/>
              <a:ext cx="0" cy="230504"/>
            </a:xfrm>
            <a:custGeom>
              <a:avLst/>
              <a:gdLst/>
              <a:ahLst/>
              <a:cxnLst/>
              <a:rect l="l" t="t" r="r" b="b"/>
              <a:pathLst>
                <a:path h="230505">
                  <a:moveTo>
                    <a:pt x="0" y="0"/>
                  </a:moveTo>
                  <a:lnTo>
                    <a:pt x="0" y="23030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5444998" y="2952725"/>
              <a:ext cx="523240" cy="416559"/>
            </a:xfrm>
            <a:custGeom>
              <a:avLst/>
              <a:gdLst/>
              <a:ahLst/>
              <a:cxnLst/>
              <a:rect l="l" t="t" r="r" b="b"/>
              <a:pathLst>
                <a:path w="523239" h="416560">
                  <a:moveTo>
                    <a:pt x="65773" y="0"/>
                  </a:moveTo>
                  <a:lnTo>
                    <a:pt x="53530" y="0"/>
                  </a:lnTo>
                  <a:lnTo>
                    <a:pt x="53530" y="231825"/>
                  </a:lnTo>
                  <a:lnTo>
                    <a:pt x="65773" y="231825"/>
                  </a:lnTo>
                  <a:lnTo>
                    <a:pt x="65773" y="0"/>
                  </a:lnTo>
                  <a:close/>
                </a:path>
                <a:path w="523239" h="416560">
                  <a:moveTo>
                    <a:pt x="102476" y="311124"/>
                  </a:moveTo>
                  <a:lnTo>
                    <a:pt x="12230" y="259270"/>
                  </a:lnTo>
                  <a:lnTo>
                    <a:pt x="0" y="266903"/>
                  </a:lnTo>
                  <a:lnTo>
                    <a:pt x="96367" y="321805"/>
                  </a:lnTo>
                  <a:lnTo>
                    <a:pt x="102476" y="311124"/>
                  </a:lnTo>
                  <a:close/>
                </a:path>
                <a:path w="523239" h="416560">
                  <a:moveTo>
                    <a:pt x="523125" y="266903"/>
                  </a:moveTo>
                  <a:lnTo>
                    <a:pt x="509358" y="259270"/>
                  </a:lnTo>
                  <a:lnTo>
                    <a:pt x="261556" y="402640"/>
                  </a:lnTo>
                  <a:lnTo>
                    <a:pt x="169786" y="350786"/>
                  </a:lnTo>
                  <a:lnTo>
                    <a:pt x="163664" y="361467"/>
                  </a:lnTo>
                  <a:lnTo>
                    <a:pt x="261556" y="416369"/>
                  </a:lnTo>
                  <a:lnTo>
                    <a:pt x="523125" y="266903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5703493" y="3179967"/>
              <a:ext cx="208025" cy="126593"/>
            </a:xfrm>
            <a:prstGeom prst="rect">
              <a:avLst/>
            </a:prstGeom>
            <a:blipFill>
              <a:blip r:embed="rId1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5961239" y="2923739"/>
              <a:ext cx="0" cy="291465"/>
            </a:xfrm>
            <a:custGeom>
              <a:avLst/>
              <a:gdLst/>
              <a:ahLst/>
              <a:cxnLst/>
              <a:rect l="l" t="t" r="r" b="b"/>
              <a:pathLst>
                <a:path h="291464">
                  <a:moveTo>
                    <a:pt x="0" y="0"/>
                  </a:moveTo>
                  <a:lnTo>
                    <a:pt x="0" y="291307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5954356" y="2922220"/>
              <a:ext cx="13970" cy="297815"/>
            </a:xfrm>
            <a:custGeom>
              <a:avLst/>
              <a:gdLst/>
              <a:ahLst/>
              <a:cxnLst/>
              <a:rect l="l" t="t" r="r" b="b"/>
              <a:pathLst>
                <a:path w="13970" h="297814">
                  <a:moveTo>
                    <a:pt x="6121" y="0"/>
                  </a:moveTo>
                  <a:lnTo>
                    <a:pt x="0" y="3048"/>
                  </a:lnTo>
                  <a:lnTo>
                    <a:pt x="0" y="289775"/>
                  </a:lnTo>
                  <a:lnTo>
                    <a:pt x="13766" y="297408"/>
                  </a:lnTo>
                  <a:lnTo>
                    <a:pt x="13766" y="3048"/>
                  </a:lnTo>
                  <a:lnTo>
                    <a:pt x="612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5452643" y="2768169"/>
              <a:ext cx="507834" cy="189128"/>
            </a:xfrm>
            <a:prstGeom prst="rect">
              <a:avLst/>
            </a:prstGeom>
            <a:blipFill>
              <a:blip r:embed="rId1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5444997" y="2768169"/>
              <a:ext cx="261620" cy="157480"/>
            </a:xfrm>
            <a:custGeom>
              <a:avLst/>
              <a:gdLst/>
              <a:ahLst/>
              <a:cxnLst/>
              <a:rect l="l" t="t" r="r" b="b"/>
              <a:pathLst>
                <a:path w="261620" h="157480">
                  <a:moveTo>
                    <a:pt x="261556" y="0"/>
                  </a:moveTo>
                  <a:lnTo>
                    <a:pt x="0" y="149466"/>
                  </a:lnTo>
                  <a:lnTo>
                    <a:pt x="12230" y="157099"/>
                  </a:lnTo>
                  <a:lnTo>
                    <a:pt x="261556" y="13728"/>
                  </a:lnTo>
                  <a:lnTo>
                    <a:pt x="26155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5963538" y="2777326"/>
              <a:ext cx="252374" cy="143370"/>
            </a:xfrm>
            <a:prstGeom prst="rect">
              <a:avLst/>
            </a:prstGeom>
            <a:blipFill>
              <a:blip r:embed="rId1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5960478" y="2771230"/>
              <a:ext cx="255904" cy="154305"/>
            </a:xfrm>
            <a:custGeom>
              <a:avLst/>
              <a:gdLst/>
              <a:ahLst/>
              <a:cxnLst/>
              <a:rect l="l" t="t" r="r" b="b"/>
              <a:pathLst>
                <a:path w="255904" h="154305">
                  <a:moveTo>
                    <a:pt x="249326" y="0"/>
                  </a:moveTo>
                  <a:lnTo>
                    <a:pt x="0" y="143357"/>
                  </a:lnTo>
                  <a:lnTo>
                    <a:pt x="0" y="150990"/>
                  </a:lnTo>
                  <a:lnTo>
                    <a:pt x="7645" y="154038"/>
                  </a:lnTo>
                  <a:lnTo>
                    <a:pt x="255435" y="10668"/>
                  </a:lnTo>
                  <a:lnTo>
                    <a:pt x="255435" y="3048"/>
                  </a:lnTo>
                  <a:lnTo>
                    <a:pt x="24932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5" name="object 65"/>
          <p:cNvSpPr txBox="1"/>
          <p:nvPr/>
        </p:nvSpPr>
        <p:spPr>
          <a:xfrm>
            <a:off x="5401703" y="3312159"/>
            <a:ext cx="162560" cy="2711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600" spc="5" dirty="0">
                <a:latin typeface="Arial"/>
                <a:cs typeface="Arial"/>
              </a:rPr>
              <a:t>X</a:t>
            </a:r>
            <a:endParaRPr sz="1600">
              <a:latin typeface="Arial"/>
              <a:cs typeface="Arial"/>
            </a:endParaRPr>
          </a:p>
        </p:txBody>
      </p:sp>
      <p:grpSp>
        <p:nvGrpSpPr>
          <p:cNvPr id="66" name="object 66"/>
          <p:cNvGrpSpPr/>
          <p:nvPr/>
        </p:nvGrpSpPr>
        <p:grpSpPr>
          <a:xfrm>
            <a:off x="5539828" y="2590801"/>
            <a:ext cx="841375" cy="758825"/>
            <a:chOff x="5539828" y="2590801"/>
            <a:chExt cx="841375" cy="758825"/>
          </a:xfrm>
        </p:grpSpPr>
        <p:sp>
          <p:nvSpPr>
            <p:cNvPr id="67" name="object 67"/>
            <p:cNvSpPr/>
            <p:nvPr/>
          </p:nvSpPr>
          <p:spPr>
            <a:xfrm>
              <a:off x="5539828" y="3198267"/>
              <a:ext cx="94843" cy="151002"/>
            </a:xfrm>
            <a:prstGeom prst="rect">
              <a:avLst/>
            </a:prstGeom>
            <a:blipFill>
              <a:blip r:embed="rId1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6216685" y="2592777"/>
              <a:ext cx="0" cy="181610"/>
            </a:xfrm>
            <a:custGeom>
              <a:avLst/>
              <a:gdLst/>
              <a:ahLst/>
              <a:cxnLst/>
              <a:rect l="l" t="t" r="r" b="b"/>
              <a:pathLst>
                <a:path h="181610">
                  <a:moveTo>
                    <a:pt x="0" y="0"/>
                  </a:moveTo>
                  <a:lnTo>
                    <a:pt x="0" y="181495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6209805" y="2590801"/>
              <a:ext cx="12700" cy="182880"/>
            </a:xfrm>
            <a:custGeom>
              <a:avLst/>
              <a:gdLst/>
              <a:ahLst/>
              <a:cxnLst/>
              <a:rect l="l" t="t" r="r" b="b"/>
              <a:pathLst>
                <a:path w="12700" h="182880">
                  <a:moveTo>
                    <a:pt x="12230" y="0"/>
                  </a:moveTo>
                  <a:lnTo>
                    <a:pt x="0" y="0"/>
                  </a:lnTo>
                  <a:lnTo>
                    <a:pt x="0" y="180340"/>
                  </a:lnTo>
                  <a:lnTo>
                    <a:pt x="2362" y="180340"/>
                  </a:lnTo>
                  <a:lnTo>
                    <a:pt x="2362" y="182880"/>
                  </a:lnTo>
                  <a:lnTo>
                    <a:pt x="9855" y="182880"/>
                  </a:lnTo>
                  <a:lnTo>
                    <a:pt x="9855" y="180340"/>
                  </a:lnTo>
                  <a:lnTo>
                    <a:pt x="12230" y="180340"/>
                  </a:lnTo>
                  <a:lnTo>
                    <a:pt x="1223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6270221" y="2592777"/>
              <a:ext cx="0" cy="151130"/>
            </a:xfrm>
            <a:custGeom>
              <a:avLst/>
              <a:gdLst/>
              <a:ahLst/>
              <a:cxnLst/>
              <a:rect l="l" t="t" r="r" b="b"/>
              <a:pathLst>
                <a:path h="151130">
                  <a:moveTo>
                    <a:pt x="0" y="0"/>
                  </a:moveTo>
                  <a:lnTo>
                    <a:pt x="0" y="15099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6215913" y="2591258"/>
              <a:ext cx="165735" cy="282575"/>
            </a:xfrm>
            <a:custGeom>
              <a:avLst/>
              <a:gdLst/>
              <a:ahLst/>
              <a:cxnLst/>
              <a:rect l="l" t="t" r="r" b="b"/>
              <a:pathLst>
                <a:path w="165735" h="282575">
                  <a:moveTo>
                    <a:pt x="59664" y="0"/>
                  </a:moveTo>
                  <a:lnTo>
                    <a:pt x="47421" y="0"/>
                  </a:lnTo>
                  <a:lnTo>
                    <a:pt x="47421" y="152514"/>
                  </a:lnTo>
                  <a:lnTo>
                    <a:pt x="59664" y="152514"/>
                  </a:lnTo>
                  <a:lnTo>
                    <a:pt x="59664" y="0"/>
                  </a:lnTo>
                  <a:close/>
                </a:path>
                <a:path w="165735" h="282575">
                  <a:moveTo>
                    <a:pt x="165201" y="271475"/>
                  </a:moveTo>
                  <a:lnTo>
                    <a:pt x="6121" y="179971"/>
                  </a:lnTo>
                  <a:lnTo>
                    <a:pt x="0" y="183019"/>
                  </a:lnTo>
                  <a:lnTo>
                    <a:pt x="0" y="190639"/>
                  </a:lnTo>
                  <a:lnTo>
                    <a:pt x="159080" y="282155"/>
                  </a:lnTo>
                  <a:lnTo>
                    <a:pt x="165201" y="271475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2" name="object 72"/>
          <p:cNvSpPr txBox="1"/>
          <p:nvPr/>
        </p:nvSpPr>
        <p:spPr>
          <a:xfrm>
            <a:off x="6125210" y="2191159"/>
            <a:ext cx="633095" cy="85979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272415">
              <a:lnSpc>
                <a:spcPts val="1540"/>
              </a:lnSpc>
              <a:spcBef>
                <a:spcPts val="110"/>
              </a:spcBef>
            </a:pPr>
            <a:r>
              <a:rPr sz="1600" spc="10" dirty="0">
                <a:latin typeface="Arial"/>
                <a:cs typeface="Arial"/>
              </a:rPr>
              <a:t>H</a:t>
            </a:r>
            <a:endParaRPr sz="1600">
              <a:latin typeface="Arial"/>
              <a:cs typeface="Arial"/>
            </a:endParaRPr>
          </a:p>
          <a:p>
            <a:pPr marR="440055" algn="ctr">
              <a:lnSpc>
                <a:spcPts val="1540"/>
              </a:lnSpc>
            </a:pPr>
            <a:r>
              <a:rPr sz="1600" spc="10" dirty="0">
                <a:latin typeface="Arial"/>
                <a:cs typeface="Arial"/>
              </a:rPr>
              <a:t>O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300">
              <a:latin typeface="Arial"/>
              <a:cs typeface="Arial"/>
            </a:endParaRPr>
          </a:p>
          <a:p>
            <a:pPr marL="266065">
              <a:lnSpc>
                <a:spcPct val="100000"/>
              </a:lnSpc>
            </a:pPr>
            <a:r>
              <a:rPr sz="1600" spc="15" dirty="0">
                <a:latin typeface="Arial"/>
                <a:cs typeface="Arial"/>
              </a:rPr>
              <a:t>O</a:t>
            </a:r>
            <a:r>
              <a:rPr sz="1600" dirty="0">
                <a:latin typeface="Arial"/>
                <a:cs typeface="Arial"/>
              </a:rPr>
              <a:t>Et</a:t>
            </a:r>
            <a:endParaRPr sz="1600">
              <a:latin typeface="Arial"/>
              <a:cs typeface="Arial"/>
            </a:endParaRPr>
          </a:p>
        </p:txBody>
      </p:sp>
      <p:sp>
        <p:nvSpPr>
          <p:cNvPr id="73" name="object 73"/>
          <p:cNvSpPr/>
          <p:nvPr/>
        </p:nvSpPr>
        <p:spPr>
          <a:xfrm>
            <a:off x="6306172" y="2388401"/>
            <a:ext cx="66040" cy="44450"/>
          </a:xfrm>
          <a:custGeom>
            <a:avLst/>
            <a:gdLst/>
            <a:ahLst/>
            <a:cxnLst/>
            <a:rect l="l" t="t" r="r" b="b"/>
            <a:pathLst>
              <a:path w="66039" h="44450">
                <a:moveTo>
                  <a:pt x="65773" y="10680"/>
                </a:moveTo>
                <a:lnTo>
                  <a:pt x="59651" y="0"/>
                </a:lnTo>
                <a:lnTo>
                  <a:pt x="0" y="33553"/>
                </a:lnTo>
                <a:lnTo>
                  <a:pt x="6108" y="44234"/>
                </a:lnTo>
                <a:lnTo>
                  <a:pt x="65773" y="1068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5928359" y="2290788"/>
            <a:ext cx="191188" cy="192184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75" name="object 75"/>
          <p:cNvGrpSpPr/>
          <p:nvPr/>
        </p:nvGrpSpPr>
        <p:grpSpPr>
          <a:xfrm>
            <a:off x="7125652" y="2764702"/>
            <a:ext cx="768985" cy="603885"/>
            <a:chOff x="7125652" y="2764702"/>
            <a:chExt cx="768985" cy="603885"/>
          </a:xfrm>
        </p:grpSpPr>
        <p:sp>
          <p:nvSpPr>
            <p:cNvPr id="76" name="object 76"/>
            <p:cNvSpPr/>
            <p:nvPr/>
          </p:nvSpPr>
          <p:spPr>
            <a:xfrm>
              <a:off x="7131741" y="2920955"/>
              <a:ext cx="0" cy="291465"/>
            </a:xfrm>
            <a:custGeom>
              <a:avLst/>
              <a:gdLst/>
              <a:ahLst/>
              <a:cxnLst/>
              <a:rect l="l" t="t" r="r" b="b"/>
              <a:pathLst>
                <a:path h="291464">
                  <a:moveTo>
                    <a:pt x="0" y="0"/>
                  </a:moveTo>
                  <a:lnTo>
                    <a:pt x="0" y="291063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7125652" y="2914829"/>
              <a:ext cx="12700" cy="303530"/>
            </a:xfrm>
            <a:custGeom>
              <a:avLst/>
              <a:gdLst/>
              <a:ahLst/>
              <a:cxnLst/>
              <a:rect l="l" t="t" r="r" b="b"/>
              <a:pathLst>
                <a:path w="12700" h="303530">
                  <a:moveTo>
                    <a:pt x="0" y="0"/>
                  </a:moveTo>
                  <a:lnTo>
                    <a:pt x="0" y="303314"/>
                  </a:lnTo>
                  <a:lnTo>
                    <a:pt x="12179" y="295655"/>
                  </a:lnTo>
                  <a:lnTo>
                    <a:pt x="12179" y="765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7185010" y="2951594"/>
              <a:ext cx="0" cy="229870"/>
            </a:xfrm>
            <a:custGeom>
              <a:avLst/>
              <a:gdLst/>
              <a:ahLst/>
              <a:cxnLst/>
              <a:rect l="l" t="t" r="r" b="b"/>
              <a:pathLst>
                <a:path h="229869">
                  <a:moveTo>
                    <a:pt x="0" y="0"/>
                  </a:moveTo>
                  <a:lnTo>
                    <a:pt x="0" y="229786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7178929" y="2950059"/>
              <a:ext cx="12700" cy="233045"/>
            </a:xfrm>
            <a:custGeom>
              <a:avLst/>
              <a:gdLst/>
              <a:ahLst/>
              <a:cxnLst/>
              <a:rect l="l" t="t" r="r" b="b"/>
              <a:pathLst>
                <a:path w="12700" h="233044">
                  <a:moveTo>
                    <a:pt x="12166" y="0"/>
                  </a:moveTo>
                  <a:lnTo>
                    <a:pt x="0" y="0"/>
                  </a:lnTo>
                  <a:lnTo>
                    <a:pt x="0" y="232854"/>
                  </a:lnTo>
                  <a:lnTo>
                    <a:pt x="12166" y="232854"/>
                  </a:lnTo>
                  <a:lnTo>
                    <a:pt x="1216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7134786" y="3216614"/>
              <a:ext cx="88900" cy="49530"/>
            </a:xfrm>
            <a:custGeom>
              <a:avLst/>
              <a:gdLst/>
              <a:ahLst/>
              <a:cxnLst/>
              <a:rect l="l" t="t" r="r" b="b"/>
              <a:pathLst>
                <a:path w="88900" h="49529">
                  <a:moveTo>
                    <a:pt x="0" y="0"/>
                  </a:moveTo>
                  <a:lnTo>
                    <a:pt x="88274" y="4902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7125652" y="3210485"/>
              <a:ext cx="103505" cy="62865"/>
            </a:xfrm>
            <a:custGeom>
              <a:avLst/>
              <a:gdLst/>
              <a:ahLst/>
              <a:cxnLst/>
              <a:rect l="l" t="t" r="r" b="b"/>
              <a:pathLst>
                <a:path w="103504" h="62864">
                  <a:moveTo>
                    <a:pt x="12179" y="0"/>
                  </a:moveTo>
                  <a:lnTo>
                    <a:pt x="0" y="7658"/>
                  </a:lnTo>
                  <a:lnTo>
                    <a:pt x="97408" y="62814"/>
                  </a:lnTo>
                  <a:lnTo>
                    <a:pt x="103492" y="52082"/>
                  </a:lnTo>
                  <a:lnTo>
                    <a:pt x="1217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7294594" y="3310061"/>
              <a:ext cx="88900" cy="49530"/>
            </a:xfrm>
            <a:custGeom>
              <a:avLst/>
              <a:gdLst/>
              <a:ahLst/>
              <a:cxnLst/>
              <a:rect l="l" t="t" r="r" b="b"/>
              <a:pathLst>
                <a:path w="88900" h="49529">
                  <a:moveTo>
                    <a:pt x="0" y="0"/>
                  </a:moveTo>
                  <a:lnTo>
                    <a:pt x="88274" y="4902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7290028" y="3302395"/>
              <a:ext cx="95885" cy="66040"/>
            </a:xfrm>
            <a:custGeom>
              <a:avLst/>
              <a:gdLst/>
              <a:ahLst/>
              <a:cxnLst/>
              <a:rect l="l" t="t" r="r" b="b"/>
              <a:pathLst>
                <a:path w="95884" h="66039">
                  <a:moveTo>
                    <a:pt x="6083" y="0"/>
                  </a:moveTo>
                  <a:lnTo>
                    <a:pt x="0" y="10731"/>
                  </a:lnTo>
                  <a:lnTo>
                    <a:pt x="95884" y="65874"/>
                  </a:lnTo>
                  <a:lnTo>
                    <a:pt x="95884" y="52095"/>
                  </a:lnTo>
                  <a:lnTo>
                    <a:pt x="6083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7387434" y="3216614"/>
              <a:ext cx="250190" cy="142875"/>
            </a:xfrm>
            <a:custGeom>
              <a:avLst/>
              <a:gdLst/>
              <a:ahLst/>
              <a:cxnLst/>
              <a:rect l="l" t="t" r="r" b="b"/>
              <a:pathLst>
                <a:path w="250190" h="142875">
                  <a:moveTo>
                    <a:pt x="0" y="142467"/>
                  </a:moveTo>
                  <a:lnTo>
                    <a:pt x="249604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7385913" y="3210485"/>
              <a:ext cx="260350" cy="158115"/>
            </a:xfrm>
            <a:custGeom>
              <a:avLst/>
              <a:gdLst/>
              <a:ahLst/>
              <a:cxnLst/>
              <a:rect l="l" t="t" r="r" b="b"/>
              <a:pathLst>
                <a:path w="260350" h="158114">
                  <a:moveTo>
                    <a:pt x="248081" y="0"/>
                  </a:moveTo>
                  <a:lnTo>
                    <a:pt x="0" y="144005"/>
                  </a:lnTo>
                  <a:lnTo>
                    <a:pt x="0" y="157784"/>
                  </a:lnTo>
                  <a:lnTo>
                    <a:pt x="260261" y="7658"/>
                  </a:lnTo>
                  <a:lnTo>
                    <a:pt x="24808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7388956" y="3185976"/>
              <a:ext cx="196850" cy="112395"/>
            </a:xfrm>
            <a:custGeom>
              <a:avLst/>
              <a:gdLst/>
              <a:ahLst/>
              <a:cxnLst/>
              <a:rect l="l" t="t" r="r" b="b"/>
              <a:pathLst>
                <a:path w="196850" h="112395">
                  <a:moveTo>
                    <a:pt x="0" y="111829"/>
                  </a:moveTo>
                  <a:lnTo>
                    <a:pt x="196335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7382865" y="3178316"/>
              <a:ext cx="207010" cy="127635"/>
            </a:xfrm>
            <a:custGeom>
              <a:avLst/>
              <a:gdLst/>
              <a:ahLst/>
              <a:cxnLst/>
              <a:rect l="l" t="t" r="r" b="b"/>
              <a:pathLst>
                <a:path w="207009" h="127635">
                  <a:moveTo>
                    <a:pt x="200901" y="0"/>
                  </a:moveTo>
                  <a:lnTo>
                    <a:pt x="0" y="116420"/>
                  </a:lnTo>
                  <a:lnTo>
                    <a:pt x="6096" y="127152"/>
                  </a:lnTo>
                  <a:lnTo>
                    <a:pt x="206997" y="10718"/>
                  </a:lnTo>
                  <a:lnTo>
                    <a:pt x="20090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7640083" y="2920955"/>
              <a:ext cx="0" cy="291465"/>
            </a:xfrm>
            <a:custGeom>
              <a:avLst/>
              <a:gdLst/>
              <a:ahLst/>
              <a:cxnLst/>
              <a:rect l="l" t="t" r="r" b="b"/>
              <a:pathLst>
                <a:path h="291464">
                  <a:moveTo>
                    <a:pt x="0" y="291063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7633995" y="2919426"/>
              <a:ext cx="12700" cy="299085"/>
            </a:xfrm>
            <a:custGeom>
              <a:avLst/>
              <a:gdLst/>
              <a:ahLst/>
              <a:cxnLst/>
              <a:rect l="l" t="t" r="r" b="b"/>
              <a:pathLst>
                <a:path w="12700" h="299085">
                  <a:moveTo>
                    <a:pt x="6096" y="0"/>
                  </a:moveTo>
                  <a:lnTo>
                    <a:pt x="0" y="3060"/>
                  </a:lnTo>
                  <a:lnTo>
                    <a:pt x="0" y="291058"/>
                  </a:lnTo>
                  <a:lnTo>
                    <a:pt x="12179" y="298716"/>
                  </a:lnTo>
                  <a:lnTo>
                    <a:pt x="12179" y="3060"/>
                  </a:lnTo>
                  <a:lnTo>
                    <a:pt x="609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7387434" y="2773892"/>
              <a:ext cx="250190" cy="142875"/>
            </a:xfrm>
            <a:custGeom>
              <a:avLst/>
              <a:gdLst/>
              <a:ahLst/>
              <a:cxnLst/>
              <a:rect l="l" t="t" r="r" b="b"/>
              <a:pathLst>
                <a:path w="250190" h="142875">
                  <a:moveTo>
                    <a:pt x="249604" y="142467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7385913" y="2764702"/>
              <a:ext cx="254635" cy="158115"/>
            </a:xfrm>
            <a:custGeom>
              <a:avLst/>
              <a:gdLst/>
              <a:ahLst/>
              <a:cxnLst/>
              <a:rect l="l" t="t" r="r" b="b"/>
              <a:pathLst>
                <a:path w="254634" h="158114">
                  <a:moveTo>
                    <a:pt x="0" y="0"/>
                  </a:moveTo>
                  <a:lnTo>
                    <a:pt x="0" y="13779"/>
                  </a:lnTo>
                  <a:lnTo>
                    <a:pt x="248081" y="157784"/>
                  </a:lnTo>
                  <a:lnTo>
                    <a:pt x="254177" y="154724"/>
                  </a:lnTo>
                  <a:lnTo>
                    <a:pt x="254177" y="14706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/>
            <p:cNvSpPr/>
            <p:nvPr/>
          </p:nvSpPr>
          <p:spPr>
            <a:xfrm>
              <a:off x="7134020" y="2773126"/>
              <a:ext cx="455842" cy="181529"/>
            </a:xfrm>
            <a:prstGeom prst="rect">
              <a:avLst/>
            </a:prstGeom>
            <a:blipFill>
              <a:blip r:embed="rId1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93"/>
            <p:cNvSpPr/>
            <p:nvPr/>
          </p:nvSpPr>
          <p:spPr>
            <a:xfrm>
              <a:off x="7125652" y="2764702"/>
              <a:ext cx="260350" cy="158115"/>
            </a:xfrm>
            <a:custGeom>
              <a:avLst/>
              <a:gdLst/>
              <a:ahLst/>
              <a:cxnLst/>
              <a:rect l="l" t="t" r="r" b="b"/>
              <a:pathLst>
                <a:path w="260350" h="158114">
                  <a:moveTo>
                    <a:pt x="260261" y="0"/>
                  </a:moveTo>
                  <a:lnTo>
                    <a:pt x="0" y="150126"/>
                  </a:lnTo>
                  <a:lnTo>
                    <a:pt x="12179" y="157784"/>
                  </a:lnTo>
                  <a:lnTo>
                    <a:pt x="260261" y="13779"/>
                  </a:lnTo>
                  <a:lnTo>
                    <a:pt x="26026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94"/>
            <p:cNvSpPr/>
            <p:nvPr/>
          </p:nvSpPr>
          <p:spPr>
            <a:xfrm>
              <a:off x="7641604" y="2773892"/>
              <a:ext cx="250190" cy="142875"/>
            </a:xfrm>
            <a:custGeom>
              <a:avLst/>
              <a:gdLst/>
              <a:ahLst/>
              <a:cxnLst/>
              <a:rect l="l" t="t" r="r" b="b"/>
              <a:pathLst>
                <a:path w="250190" h="142875">
                  <a:moveTo>
                    <a:pt x="0" y="142467"/>
                  </a:moveTo>
                  <a:lnTo>
                    <a:pt x="249606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95"/>
            <p:cNvSpPr/>
            <p:nvPr/>
          </p:nvSpPr>
          <p:spPr>
            <a:xfrm>
              <a:off x="7640091" y="2764702"/>
              <a:ext cx="254635" cy="158115"/>
            </a:xfrm>
            <a:custGeom>
              <a:avLst/>
              <a:gdLst/>
              <a:ahLst/>
              <a:cxnLst/>
              <a:rect l="l" t="t" r="r" b="b"/>
              <a:pathLst>
                <a:path w="254634" h="158114">
                  <a:moveTo>
                    <a:pt x="254165" y="0"/>
                  </a:moveTo>
                  <a:lnTo>
                    <a:pt x="0" y="147066"/>
                  </a:lnTo>
                  <a:lnTo>
                    <a:pt x="0" y="154724"/>
                  </a:lnTo>
                  <a:lnTo>
                    <a:pt x="6083" y="157784"/>
                  </a:lnTo>
                  <a:lnTo>
                    <a:pt x="254165" y="13779"/>
                  </a:lnTo>
                  <a:lnTo>
                    <a:pt x="25416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6" name="object 96"/>
          <p:cNvSpPr txBox="1"/>
          <p:nvPr/>
        </p:nvSpPr>
        <p:spPr>
          <a:xfrm>
            <a:off x="7082514" y="3311148"/>
            <a:ext cx="161925" cy="27178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1600" dirty="0">
                <a:latin typeface="Arial"/>
                <a:cs typeface="Arial"/>
              </a:rPr>
              <a:t>X</a:t>
            </a:r>
            <a:endParaRPr sz="1600">
              <a:latin typeface="Arial"/>
              <a:cs typeface="Arial"/>
            </a:endParaRPr>
          </a:p>
        </p:txBody>
      </p:sp>
      <p:grpSp>
        <p:nvGrpSpPr>
          <p:cNvPr id="97" name="object 97"/>
          <p:cNvGrpSpPr/>
          <p:nvPr/>
        </p:nvGrpSpPr>
        <p:grpSpPr>
          <a:xfrm>
            <a:off x="7220013" y="3196693"/>
            <a:ext cx="94615" cy="151765"/>
            <a:chOff x="7220013" y="3196693"/>
            <a:chExt cx="94615" cy="151765"/>
          </a:xfrm>
        </p:grpSpPr>
        <p:sp>
          <p:nvSpPr>
            <p:cNvPr id="98" name="object 98"/>
            <p:cNvSpPr/>
            <p:nvPr/>
          </p:nvSpPr>
          <p:spPr>
            <a:xfrm>
              <a:off x="7227626" y="3201295"/>
              <a:ext cx="79375" cy="142875"/>
            </a:xfrm>
            <a:custGeom>
              <a:avLst/>
              <a:gdLst/>
              <a:ahLst/>
              <a:cxnLst/>
              <a:rect l="l" t="t" r="r" b="b"/>
              <a:pathLst>
                <a:path w="79375" h="142875">
                  <a:moveTo>
                    <a:pt x="79142" y="0"/>
                  </a:moveTo>
                  <a:lnTo>
                    <a:pt x="0" y="142467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99"/>
            <p:cNvSpPr/>
            <p:nvPr/>
          </p:nvSpPr>
          <p:spPr>
            <a:xfrm>
              <a:off x="7220013" y="3196693"/>
              <a:ext cx="94615" cy="151765"/>
            </a:xfrm>
            <a:custGeom>
              <a:avLst/>
              <a:gdLst/>
              <a:ahLst/>
              <a:cxnLst/>
              <a:rect l="l" t="t" r="r" b="b"/>
              <a:pathLst>
                <a:path w="94615" h="151764">
                  <a:moveTo>
                    <a:pt x="83718" y="0"/>
                  </a:moveTo>
                  <a:lnTo>
                    <a:pt x="0" y="145541"/>
                  </a:lnTo>
                  <a:lnTo>
                    <a:pt x="10655" y="151663"/>
                  </a:lnTo>
                  <a:lnTo>
                    <a:pt x="94360" y="6134"/>
                  </a:lnTo>
                  <a:lnTo>
                    <a:pt x="8371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0" name="object 100"/>
          <p:cNvSpPr txBox="1"/>
          <p:nvPr/>
        </p:nvSpPr>
        <p:spPr>
          <a:xfrm>
            <a:off x="7802411" y="2333788"/>
            <a:ext cx="184150" cy="27178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1600" dirty="0">
                <a:latin typeface="Arial"/>
                <a:cs typeface="Arial"/>
              </a:rPr>
              <a:t>O</a:t>
            </a:r>
            <a:endParaRPr sz="1600">
              <a:latin typeface="Arial"/>
              <a:cs typeface="Arial"/>
            </a:endParaRPr>
          </a:p>
        </p:txBody>
      </p:sp>
      <p:grpSp>
        <p:nvGrpSpPr>
          <p:cNvPr id="101" name="object 101"/>
          <p:cNvGrpSpPr/>
          <p:nvPr/>
        </p:nvGrpSpPr>
        <p:grpSpPr>
          <a:xfrm>
            <a:off x="8140813" y="3029726"/>
            <a:ext cx="12700" cy="78740"/>
            <a:chOff x="8140813" y="3029726"/>
            <a:chExt cx="12700" cy="78740"/>
          </a:xfrm>
        </p:grpSpPr>
        <p:sp>
          <p:nvSpPr>
            <p:cNvPr id="102" name="object 102"/>
            <p:cNvSpPr/>
            <p:nvPr/>
          </p:nvSpPr>
          <p:spPr>
            <a:xfrm>
              <a:off x="8146902" y="3031253"/>
              <a:ext cx="0" cy="73660"/>
            </a:xfrm>
            <a:custGeom>
              <a:avLst/>
              <a:gdLst/>
              <a:ahLst/>
              <a:cxnLst/>
              <a:rect l="l" t="t" r="r" b="b"/>
              <a:pathLst>
                <a:path h="73660">
                  <a:moveTo>
                    <a:pt x="0" y="0"/>
                  </a:moveTo>
                  <a:lnTo>
                    <a:pt x="0" y="7353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" name="object 103"/>
            <p:cNvSpPr/>
            <p:nvPr/>
          </p:nvSpPr>
          <p:spPr>
            <a:xfrm>
              <a:off x="8140813" y="3029726"/>
              <a:ext cx="12700" cy="78740"/>
            </a:xfrm>
            <a:custGeom>
              <a:avLst/>
              <a:gdLst/>
              <a:ahLst/>
              <a:cxnLst/>
              <a:rect l="l" t="t" r="r" b="b"/>
              <a:pathLst>
                <a:path w="12700" h="78739">
                  <a:moveTo>
                    <a:pt x="12179" y="0"/>
                  </a:moveTo>
                  <a:lnTo>
                    <a:pt x="0" y="0"/>
                  </a:lnTo>
                  <a:lnTo>
                    <a:pt x="0" y="78117"/>
                  </a:lnTo>
                  <a:lnTo>
                    <a:pt x="12179" y="78117"/>
                  </a:lnTo>
                  <a:lnTo>
                    <a:pt x="1217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04" name="object 104"/>
          <p:cNvGrpSpPr/>
          <p:nvPr/>
        </p:nvGrpSpPr>
        <p:grpSpPr>
          <a:xfrm>
            <a:off x="7860766" y="2587004"/>
            <a:ext cx="709295" cy="285115"/>
            <a:chOff x="7860766" y="2587004"/>
            <a:chExt cx="709295" cy="285115"/>
          </a:xfrm>
        </p:grpSpPr>
        <p:sp>
          <p:nvSpPr>
            <p:cNvPr id="105" name="object 105"/>
            <p:cNvSpPr/>
            <p:nvPr/>
          </p:nvSpPr>
          <p:spPr>
            <a:xfrm>
              <a:off x="7866858" y="2588531"/>
              <a:ext cx="0" cy="196215"/>
            </a:xfrm>
            <a:custGeom>
              <a:avLst/>
              <a:gdLst/>
              <a:ahLst/>
              <a:cxnLst/>
              <a:rect l="l" t="t" r="r" b="b"/>
              <a:pathLst>
                <a:path h="196214">
                  <a:moveTo>
                    <a:pt x="0" y="196084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" name="object 106"/>
            <p:cNvSpPr/>
            <p:nvPr/>
          </p:nvSpPr>
          <p:spPr>
            <a:xfrm>
              <a:off x="7860766" y="2587004"/>
              <a:ext cx="12700" cy="199390"/>
            </a:xfrm>
            <a:custGeom>
              <a:avLst/>
              <a:gdLst/>
              <a:ahLst/>
              <a:cxnLst/>
              <a:rect l="l" t="t" r="r" b="b"/>
              <a:pathLst>
                <a:path w="12700" h="199389">
                  <a:moveTo>
                    <a:pt x="12179" y="0"/>
                  </a:moveTo>
                  <a:lnTo>
                    <a:pt x="0" y="0"/>
                  </a:lnTo>
                  <a:lnTo>
                    <a:pt x="0" y="199148"/>
                  </a:lnTo>
                  <a:lnTo>
                    <a:pt x="12179" y="199148"/>
                  </a:lnTo>
                  <a:lnTo>
                    <a:pt x="1217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" name="object 107"/>
            <p:cNvSpPr/>
            <p:nvPr/>
          </p:nvSpPr>
          <p:spPr>
            <a:xfrm>
              <a:off x="7920128" y="2588531"/>
              <a:ext cx="0" cy="196215"/>
            </a:xfrm>
            <a:custGeom>
              <a:avLst/>
              <a:gdLst/>
              <a:ahLst/>
              <a:cxnLst/>
              <a:rect l="l" t="t" r="r" b="b"/>
              <a:pathLst>
                <a:path h="196214">
                  <a:moveTo>
                    <a:pt x="0" y="196084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" name="object 108"/>
            <p:cNvSpPr/>
            <p:nvPr/>
          </p:nvSpPr>
          <p:spPr>
            <a:xfrm>
              <a:off x="7914043" y="2587004"/>
              <a:ext cx="12700" cy="199390"/>
            </a:xfrm>
            <a:custGeom>
              <a:avLst/>
              <a:gdLst/>
              <a:ahLst/>
              <a:cxnLst/>
              <a:rect l="l" t="t" r="r" b="b"/>
              <a:pathLst>
                <a:path w="12700" h="199389">
                  <a:moveTo>
                    <a:pt x="12179" y="0"/>
                  </a:moveTo>
                  <a:lnTo>
                    <a:pt x="0" y="0"/>
                  </a:lnTo>
                  <a:lnTo>
                    <a:pt x="0" y="199148"/>
                  </a:lnTo>
                  <a:lnTo>
                    <a:pt x="12179" y="199148"/>
                  </a:lnTo>
                  <a:lnTo>
                    <a:pt x="1217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" name="object 109"/>
            <p:cNvSpPr/>
            <p:nvPr/>
          </p:nvSpPr>
          <p:spPr>
            <a:xfrm>
              <a:off x="7895774" y="2773892"/>
              <a:ext cx="156845" cy="88900"/>
            </a:xfrm>
            <a:custGeom>
              <a:avLst/>
              <a:gdLst/>
              <a:ahLst/>
              <a:cxnLst/>
              <a:rect l="l" t="t" r="r" b="b"/>
              <a:pathLst>
                <a:path w="156845" h="88900">
                  <a:moveTo>
                    <a:pt x="0" y="0"/>
                  </a:moveTo>
                  <a:lnTo>
                    <a:pt x="156765" y="8885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" name="object 110"/>
            <p:cNvSpPr/>
            <p:nvPr/>
          </p:nvSpPr>
          <p:spPr>
            <a:xfrm>
              <a:off x="7894256" y="2764702"/>
              <a:ext cx="164465" cy="106045"/>
            </a:xfrm>
            <a:custGeom>
              <a:avLst/>
              <a:gdLst/>
              <a:ahLst/>
              <a:cxnLst/>
              <a:rect l="l" t="t" r="r" b="b"/>
              <a:pathLst>
                <a:path w="164465" h="106044">
                  <a:moveTo>
                    <a:pt x="0" y="0"/>
                  </a:moveTo>
                  <a:lnTo>
                    <a:pt x="0" y="13779"/>
                  </a:lnTo>
                  <a:lnTo>
                    <a:pt x="158292" y="105702"/>
                  </a:lnTo>
                  <a:lnTo>
                    <a:pt x="164376" y="9497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" name="object 111"/>
            <p:cNvSpPr/>
            <p:nvPr/>
          </p:nvSpPr>
          <p:spPr>
            <a:xfrm>
              <a:off x="8055584" y="2609977"/>
              <a:ext cx="181610" cy="182880"/>
            </a:xfrm>
            <a:custGeom>
              <a:avLst/>
              <a:gdLst/>
              <a:ahLst/>
              <a:cxnLst/>
              <a:rect l="l" t="t" r="r" b="b"/>
              <a:pathLst>
                <a:path w="181609" h="182880">
                  <a:moveTo>
                    <a:pt x="181115" y="91148"/>
                  </a:moveTo>
                  <a:lnTo>
                    <a:pt x="173999" y="126628"/>
                  </a:lnTo>
                  <a:lnTo>
                    <a:pt x="154591" y="155600"/>
                  </a:lnTo>
                  <a:lnTo>
                    <a:pt x="125807" y="175134"/>
                  </a:lnTo>
                  <a:lnTo>
                    <a:pt x="90557" y="182297"/>
                  </a:lnTo>
                  <a:lnTo>
                    <a:pt x="55308" y="175134"/>
                  </a:lnTo>
                  <a:lnTo>
                    <a:pt x="26523" y="155600"/>
                  </a:lnTo>
                  <a:lnTo>
                    <a:pt x="7116" y="126628"/>
                  </a:lnTo>
                  <a:lnTo>
                    <a:pt x="0" y="91148"/>
                  </a:lnTo>
                  <a:lnTo>
                    <a:pt x="7116" y="55669"/>
                  </a:lnTo>
                  <a:lnTo>
                    <a:pt x="26523" y="26696"/>
                  </a:lnTo>
                  <a:lnTo>
                    <a:pt x="55308" y="7162"/>
                  </a:lnTo>
                  <a:lnTo>
                    <a:pt x="90557" y="0"/>
                  </a:lnTo>
                  <a:lnTo>
                    <a:pt x="125807" y="7162"/>
                  </a:lnTo>
                  <a:lnTo>
                    <a:pt x="154591" y="26696"/>
                  </a:lnTo>
                  <a:lnTo>
                    <a:pt x="173999" y="55669"/>
                  </a:lnTo>
                  <a:lnTo>
                    <a:pt x="181115" y="91148"/>
                  </a:lnTo>
                  <a:close/>
                </a:path>
              </a:pathLst>
            </a:custGeom>
            <a:ln w="916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" name="object 112"/>
            <p:cNvSpPr/>
            <p:nvPr/>
          </p:nvSpPr>
          <p:spPr>
            <a:xfrm>
              <a:off x="8096677" y="2700360"/>
              <a:ext cx="99060" cy="0"/>
            </a:xfrm>
            <a:custGeom>
              <a:avLst/>
              <a:gdLst/>
              <a:ahLst/>
              <a:cxnLst/>
              <a:rect l="l" t="t" r="r" b="b"/>
              <a:pathLst>
                <a:path w="99059">
                  <a:moveTo>
                    <a:pt x="98928" y="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3" name="object 113"/>
            <p:cNvSpPr/>
            <p:nvPr/>
          </p:nvSpPr>
          <p:spPr>
            <a:xfrm>
              <a:off x="8095157" y="2697291"/>
              <a:ext cx="103505" cy="9525"/>
            </a:xfrm>
            <a:custGeom>
              <a:avLst/>
              <a:gdLst/>
              <a:ahLst/>
              <a:cxnLst/>
              <a:rect l="l" t="t" r="r" b="b"/>
              <a:pathLst>
                <a:path w="103504" h="9525">
                  <a:moveTo>
                    <a:pt x="103492" y="0"/>
                  </a:moveTo>
                  <a:lnTo>
                    <a:pt x="0" y="0"/>
                  </a:lnTo>
                  <a:lnTo>
                    <a:pt x="0" y="9194"/>
                  </a:lnTo>
                  <a:lnTo>
                    <a:pt x="103492" y="9194"/>
                  </a:lnTo>
                  <a:lnTo>
                    <a:pt x="10349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4" name="object 114"/>
            <p:cNvSpPr/>
            <p:nvPr/>
          </p:nvSpPr>
          <p:spPr>
            <a:xfrm>
              <a:off x="8145381" y="2651339"/>
              <a:ext cx="0" cy="99695"/>
            </a:xfrm>
            <a:custGeom>
              <a:avLst/>
              <a:gdLst/>
              <a:ahLst/>
              <a:cxnLst/>
              <a:rect l="l" t="t" r="r" b="b"/>
              <a:pathLst>
                <a:path h="99694">
                  <a:moveTo>
                    <a:pt x="0" y="99574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5" name="object 115"/>
            <p:cNvSpPr/>
            <p:nvPr/>
          </p:nvSpPr>
          <p:spPr>
            <a:xfrm>
              <a:off x="8142338" y="2649805"/>
              <a:ext cx="9525" cy="104775"/>
            </a:xfrm>
            <a:custGeom>
              <a:avLst/>
              <a:gdLst/>
              <a:ahLst/>
              <a:cxnLst/>
              <a:rect l="l" t="t" r="r" b="b"/>
              <a:pathLst>
                <a:path w="9525" h="104775">
                  <a:moveTo>
                    <a:pt x="9131" y="0"/>
                  </a:moveTo>
                  <a:lnTo>
                    <a:pt x="0" y="0"/>
                  </a:lnTo>
                  <a:lnTo>
                    <a:pt x="0" y="104178"/>
                  </a:lnTo>
                  <a:lnTo>
                    <a:pt x="9131" y="104178"/>
                  </a:lnTo>
                  <a:lnTo>
                    <a:pt x="913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6" name="object 116"/>
            <p:cNvSpPr/>
            <p:nvPr/>
          </p:nvSpPr>
          <p:spPr>
            <a:xfrm>
              <a:off x="8242787" y="2773892"/>
              <a:ext cx="156845" cy="88900"/>
            </a:xfrm>
            <a:custGeom>
              <a:avLst/>
              <a:gdLst/>
              <a:ahLst/>
              <a:cxnLst/>
              <a:rect l="l" t="t" r="r" b="b"/>
              <a:pathLst>
                <a:path w="156845" h="88900">
                  <a:moveTo>
                    <a:pt x="0" y="88850"/>
                  </a:moveTo>
                  <a:lnTo>
                    <a:pt x="156764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7" name="object 117"/>
            <p:cNvSpPr/>
            <p:nvPr/>
          </p:nvSpPr>
          <p:spPr>
            <a:xfrm>
              <a:off x="8238223" y="2764702"/>
              <a:ext cx="163195" cy="106045"/>
            </a:xfrm>
            <a:custGeom>
              <a:avLst/>
              <a:gdLst/>
              <a:ahLst/>
              <a:cxnLst/>
              <a:rect l="l" t="t" r="r" b="b"/>
              <a:pathLst>
                <a:path w="163195" h="106044">
                  <a:moveTo>
                    <a:pt x="162852" y="0"/>
                  </a:moveTo>
                  <a:lnTo>
                    <a:pt x="0" y="94970"/>
                  </a:lnTo>
                  <a:lnTo>
                    <a:pt x="6083" y="105702"/>
                  </a:lnTo>
                  <a:lnTo>
                    <a:pt x="162852" y="13779"/>
                  </a:lnTo>
                  <a:lnTo>
                    <a:pt x="16285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8" name="object 118"/>
            <p:cNvSpPr/>
            <p:nvPr/>
          </p:nvSpPr>
          <p:spPr>
            <a:xfrm>
              <a:off x="8404117" y="2773892"/>
              <a:ext cx="160020" cy="90805"/>
            </a:xfrm>
            <a:custGeom>
              <a:avLst/>
              <a:gdLst/>
              <a:ahLst/>
              <a:cxnLst/>
              <a:rect l="l" t="t" r="r" b="b"/>
              <a:pathLst>
                <a:path w="160020" h="90805">
                  <a:moveTo>
                    <a:pt x="0" y="0"/>
                  </a:moveTo>
                  <a:lnTo>
                    <a:pt x="159807" y="90382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9" name="object 119"/>
            <p:cNvSpPr/>
            <p:nvPr/>
          </p:nvSpPr>
          <p:spPr>
            <a:xfrm>
              <a:off x="8401075" y="2764702"/>
              <a:ext cx="169545" cy="107314"/>
            </a:xfrm>
            <a:custGeom>
              <a:avLst/>
              <a:gdLst/>
              <a:ahLst/>
              <a:cxnLst/>
              <a:rect l="l" t="t" r="r" b="b"/>
              <a:pathLst>
                <a:path w="169545" h="107314">
                  <a:moveTo>
                    <a:pt x="0" y="0"/>
                  </a:moveTo>
                  <a:lnTo>
                    <a:pt x="0" y="13779"/>
                  </a:lnTo>
                  <a:lnTo>
                    <a:pt x="162852" y="107226"/>
                  </a:lnTo>
                  <a:lnTo>
                    <a:pt x="168948" y="9650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0" name="object 120"/>
          <p:cNvSpPr txBox="1"/>
          <p:nvPr/>
        </p:nvSpPr>
        <p:spPr>
          <a:xfrm>
            <a:off x="8031181" y="2730247"/>
            <a:ext cx="980440" cy="610870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480"/>
              </a:spcBef>
              <a:tabLst>
                <a:tab pos="550545" algn="l"/>
              </a:tabLst>
            </a:pPr>
            <a:r>
              <a:rPr sz="1600" dirty="0">
                <a:latin typeface="Arial"/>
                <a:cs typeface="Arial"/>
              </a:rPr>
              <a:t>O	</a:t>
            </a:r>
            <a:r>
              <a:rPr sz="1600" spc="-5" dirty="0">
                <a:latin typeface="Arial"/>
                <a:cs typeface="Arial"/>
              </a:rPr>
              <a:t>CH</a:t>
            </a:r>
            <a:r>
              <a:rPr sz="1800" spc="-7" baseline="-16203" dirty="0">
                <a:latin typeface="Arial"/>
                <a:cs typeface="Arial"/>
              </a:rPr>
              <a:t>2</a:t>
            </a:r>
            <a:endParaRPr sz="1800" baseline="-16203">
              <a:latin typeface="Arial"/>
              <a:cs typeface="Arial"/>
            </a:endParaRPr>
          </a:p>
          <a:p>
            <a:pPr marL="42545">
              <a:lnSpc>
                <a:spcPct val="100000"/>
              </a:lnSpc>
              <a:spcBef>
                <a:spcPts val="384"/>
              </a:spcBef>
              <a:tabLst>
                <a:tab pos="550545" algn="l"/>
              </a:tabLst>
            </a:pPr>
            <a:r>
              <a:rPr sz="1600" dirty="0">
                <a:latin typeface="Arial"/>
                <a:cs typeface="Arial"/>
              </a:rPr>
              <a:t>H	H</a:t>
            </a:r>
            <a:endParaRPr sz="1600">
              <a:latin typeface="Arial"/>
              <a:cs typeface="Arial"/>
            </a:endParaRPr>
          </a:p>
        </p:txBody>
      </p:sp>
      <p:grpSp>
        <p:nvGrpSpPr>
          <p:cNvPr id="121" name="object 121"/>
          <p:cNvGrpSpPr/>
          <p:nvPr/>
        </p:nvGrpSpPr>
        <p:grpSpPr>
          <a:xfrm>
            <a:off x="8217699" y="2840043"/>
            <a:ext cx="443865" cy="309880"/>
            <a:chOff x="8217699" y="2840043"/>
            <a:chExt cx="443865" cy="309880"/>
          </a:xfrm>
        </p:grpSpPr>
        <p:sp>
          <p:nvSpPr>
            <p:cNvPr id="122" name="object 122"/>
            <p:cNvSpPr/>
            <p:nvPr/>
          </p:nvSpPr>
          <p:spPr>
            <a:xfrm>
              <a:off x="8655244" y="3031253"/>
              <a:ext cx="0" cy="73660"/>
            </a:xfrm>
            <a:custGeom>
              <a:avLst/>
              <a:gdLst/>
              <a:ahLst/>
              <a:cxnLst/>
              <a:rect l="l" t="t" r="r" b="b"/>
              <a:pathLst>
                <a:path h="73660">
                  <a:moveTo>
                    <a:pt x="0" y="0"/>
                  </a:moveTo>
                  <a:lnTo>
                    <a:pt x="0" y="7353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3" name="object 123"/>
            <p:cNvSpPr/>
            <p:nvPr/>
          </p:nvSpPr>
          <p:spPr>
            <a:xfrm>
              <a:off x="8649157" y="3029726"/>
              <a:ext cx="12700" cy="78740"/>
            </a:xfrm>
            <a:custGeom>
              <a:avLst/>
              <a:gdLst/>
              <a:ahLst/>
              <a:cxnLst/>
              <a:rect l="l" t="t" r="r" b="b"/>
              <a:pathLst>
                <a:path w="12700" h="78739">
                  <a:moveTo>
                    <a:pt x="12179" y="0"/>
                  </a:moveTo>
                  <a:lnTo>
                    <a:pt x="0" y="0"/>
                  </a:lnTo>
                  <a:lnTo>
                    <a:pt x="0" y="78117"/>
                  </a:lnTo>
                  <a:lnTo>
                    <a:pt x="12179" y="78117"/>
                  </a:lnTo>
                  <a:lnTo>
                    <a:pt x="1217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4" name="object 124"/>
            <p:cNvSpPr/>
            <p:nvPr/>
          </p:nvSpPr>
          <p:spPr>
            <a:xfrm>
              <a:off x="8404135" y="2852739"/>
              <a:ext cx="223928" cy="244474"/>
            </a:xfrm>
            <a:prstGeom prst="rect">
              <a:avLst/>
            </a:prstGeom>
            <a:blipFill>
              <a:blip r:embed="rId1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5" name="object 125"/>
            <p:cNvSpPr/>
            <p:nvPr/>
          </p:nvSpPr>
          <p:spPr>
            <a:xfrm>
              <a:off x="8234194" y="2852743"/>
              <a:ext cx="118745" cy="284480"/>
            </a:xfrm>
            <a:custGeom>
              <a:avLst/>
              <a:gdLst/>
              <a:ahLst/>
              <a:cxnLst/>
              <a:rect l="l" t="t" r="r" b="b"/>
              <a:pathLst>
                <a:path w="118745" h="284480">
                  <a:moveTo>
                    <a:pt x="106540" y="0"/>
                  </a:moveTo>
                  <a:lnTo>
                    <a:pt x="113680" y="96040"/>
                  </a:lnTo>
                  <a:lnTo>
                    <a:pt x="116850" y="140490"/>
                  </a:lnTo>
                  <a:lnTo>
                    <a:pt x="118440" y="181770"/>
                  </a:lnTo>
                  <a:lnTo>
                    <a:pt x="118440" y="218280"/>
                  </a:lnTo>
                  <a:lnTo>
                    <a:pt x="116850" y="247650"/>
                  </a:lnTo>
                  <a:lnTo>
                    <a:pt x="112890" y="270670"/>
                  </a:lnTo>
                  <a:lnTo>
                    <a:pt x="106540" y="284160"/>
                  </a:lnTo>
                  <a:lnTo>
                    <a:pt x="0" y="161130"/>
                  </a:lnTo>
                </a:path>
              </a:pathLst>
            </a:custGeom>
            <a:ln w="25400">
              <a:solidFill>
                <a:srgbClr val="6095C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6" name="object 126"/>
            <p:cNvSpPr/>
            <p:nvPr/>
          </p:nvSpPr>
          <p:spPr>
            <a:xfrm>
              <a:off x="8217699" y="2994826"/>
              <a:ext cx="114261" cy="119532"/>
            </a:xfrm>
            <a:prstGeom prst="rect">
              <a:avLst/>
            </a:prstGeom>
            <a:blipFill>
              <a:blip r:embed="rId1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7" name="object 127"/>
          <p:cNvSpPr/>
          <p:nvPr/>
        </p:nvSpPr>
        <p:spPr>
          <a:xfrm>
            <a:off x="748797" y="4350863"/>
            <a:ext cx="2739390" cy="2284095"/>
          </a:xfrm>
          <a:custGeom>
            <a:avLst/>
            <a:gdLst/>
            <a:ahLst/>
            <a:cxnLst/>
            <a:rect l="l" t="t" r="r" b="b"/>
            <a:pathLst>
              <a:path w="2739390" h="2284095">
                <a:moveTo>
                  <a:pt x="0" y="1145960"/>
                </a:moveTo>
                <a:lnTo>
                  <a:pt x="2739174" y="1155430"/>
                </a:lnTo>
              </a:path>
              <a:path w="2739390" h="2284095">
                <a:moveTo>
                  <a:pt x="1375123" y="0"/>
                </a:moveTo>
                <a:lnTo>
                  <a:pt x="1373533" y="2284031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 txBox="1"/>
          <p:nvPr/>
        </p:nvSpPr>
        <p:spPr>
          <a:xfrm>
            <a:off x="1245533" y="4199218"/>
            <a:ext cx="7943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Times New Roman"/>
                <a:cs typeface="Times New Roman"/>
              </a:rPr>
              <a:t>log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k/k</a:t>
            </a:r>
            <a:r>
              <a:rPr sz="1800" spc="-7" baseline="-20833" dirty="0">
                <a:latin typeface="Times New Roman"/>
                <a:cs typeface="Times New Roman"/>
              </a:rPr>
              <a:t>o</a:t>
            </a:r>
            <a:endParaRPr sz="1800" baseline="-20833">
              <a:latin typeface="Times New Roman"/>
              <a:cs typeface="Times New Roman"/>
            </a:endParaRPr>
          </a:p>
        </p:txBody>
      </p:sp>
      <p:sp>
        <p:nvSpPr>
          <p:cNvPr id="129" name="object 129"/>
          <p:cNvSpPr txBox="1"/>
          <p:nvPr/>
        </p:nvSpPr>
        <p:spPr>
          <a:xfrm>
            <a:off x="3292109" y="5539322"/>
            <a:ext cx="16383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Symbol"/>
                <a:cs typeface="Symbol"/>
              </a:rPr>
              <a:t></a:t>
            </a:r>
            <a:endParaRPr sz="1800">
              <a:latin typeface="Symbol"/>
              <a:cs typeface="Symbol"/>
            </a:endParaRPr>
          </a:p>
        </p:txBody>
      </p:sp>
      <p:grpSp>
        <p:nvGrpSpPr>
          <p:cNvPr id="130" name="object 130"/>
          <p:cNvGrpSpPr/>
          <p:nvPr/>
        </p:nvGrpSpPr>
        <p:grpSpPr>
          <a:xfrm>
            <a:off x="1069975" y="4651379"/>
            <a:ext cx="2427605" cy="1224280"/>
            <a:chOff x="1069975" y="4651379"/>
            <a:chExt cx="2427605" cy="1224280"/>
          </a:xfrm>
        </p:grpSpPr>
        <p:sp>
          <p:nvSpPr>
            <p:cNvPr id="131" name="object 131"/>
            <p:cNvSpPr/>
            <p:nvPr/>
          </p:nvSpPr>
          <p:spPr>
            <a:xfrm>
              <a:off x="2065464" y="5449431"/>
              <a:ext cx="113728" cy="113728"/>
            </a:xfrm>
            <a:prstGeom prst="rect">
              <a:avLst/>
            </a:prstGeom>
            <a:blipFill>
              <a:blip r:embed="rId2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2" name="object 132"/>
            <p:cNvSpPr/>
            <p:nvPr/>
          </p:nvSpPr>
          <p:spPr>
            <a:xfrm>
              <a:off x="1611947" y="5091177"/>
              <a:ext cx="113741" cy="113728"/>
            </a:xfrm>
            <a:prstGeom prst="rect">
              <a:avLst/>
            </a:prstGeom>
            <a:blipFill>
              <a:blip r:embed="rId2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3" name="object 133"/>
            <p:cNvSpPr/>
            <p:nvPr/>
          </p:nvSpPr>
          <p:spPr>
            <a:xfrm>
              <a:off x="2470937" y="5761902"/>
              <a:ext cx="113728" cy="113728"/>
            </a:xfrm>
            <a:prstGeom prst="rect">
              <a:avLst/>
            </a:prstGeom>
            <a:blipFill>
              <a:blip r:embed="rId2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4" name="object 134"/>
            <p:cNvSpPr/>
            <p:nvPr/>
          </p:nvSpPr>
          <p:spPr>
            <a:xfrm>
              <a:off x="2887802" y="5335703"/>
              <a:ext cx="113741" cy="113728"/>
            </a:xfrm>
            <a:prstGeom prst="rect">
              <a:avLst/>
            </a:prstGeom>
            <a:blipFill>
              <a:blip r:embed="rId2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5" name="object 135"/>
            <p:cNvSpPr/>
            <p:nvPr/>
          </p:nvSpPr>
          <p:spPr>
            <a:xfrm>
              <a:off x="1156487" y="4715791"/>
              <a:ext cx="113728" cy="113728"/>
            </a:xfrm>
            <a:prstGeom prst="rect">
              <a:avLst/>
            </a:prstGeom>
            <a:blipFill>
              <a:blip r:embed="rId2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6" name="object 136"/>
            <p:cNvSpPr/>
            <p:nvPr/>
          </p:nvSpPr>
          <p:spPr>
            <a:xfrm>
              <a:off x="3289300" y="4925061"/>
              <a:ext cx="113741" cy="113728"/>
            </a:xfrm>
            <a:prstGeom prst="rect">
              <a:avLst/>
            </a:prstGeom>
            <a:blipFill>
              <a:blip r:embed="rId2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7" name="object 137"/>
            <p:cNvSpPr/>
            <p:nvPr/>
          </p:nvSpPr>
          <p:spPr>
            <a:xfrm>
              <a:off x="1079500" y="4660904"/>
              <a:ext cx="2408555" cy="1118235"/>
            </a:xfrm>
            <a:custGeom>
              <a:avLst/>
              <a:gdLst/>
              <a:ahLst/>
              <a:cxnLst/>
              <a:rect l="l" t="t" r="r" b="b"/>
              <a:pathLst>
                <a:path w="2408554" h="1118235">
                  <a:moveTo>
                    <a:pt x="0" y="0"/>
                  </a:moveTo>
                  <a:lnTo>
                    <a:pt x="1408090" y="1117650"/>
                  </a:lnTo>
                </a:path>
                <a:path w="2408554" h="1118235">
                  <a:moveTo>
                    <a:pt x="2408471" y="168620"/>
                  </a:moveTo>
                  <a:lnTo>
                    <a:pt x="1488510" y="1117650"/>
                  </a:lnTo>
                </a:path>
              </a:pathLst>
            </a:custGeom>
            <a:ln w="19050">
              <a:solidFill>
                <a:srgbClr val="6095C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8" name="object 138"/>
          <p:cNvSpPr txBox="1"/>
          <p:nvPr/>
        </p:nvSpPr>
        <p:spPr>
          <a:xfrm>
            <a:off x="1186801" y="3710204"/>
            <a:ext cx="22663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Times New Roman"/>
                <a:cs typeface="Times New Roman"/>
              </a:rPr>
              <a:t>What is the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mechanism?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39" name="object 139"/>
          <p:cNvSpPr txBox="1"/>
          <p:nvPr/>
        </p:nvSpPr>
        <p:spPr>
          <a:xfrm>
            <a:off x="6106473" y="3448951"/>
            <a:ext cx="469265" cy="27495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5"/>
              </a:spcBef>
            </a:pPr>
            <a:r>
              <a:rPr sz="1600" spc="5" dirty="0">
                <a:latin typeface="Arial"/>
                <a:cs typeface="Arial"/>
              </a:rPr>
              <a:t>H</a:t>
            </a:r>
            <a:r>
              <a:rPr sz="1800" spc="7" baseline="-18518" dirty="0">
                <a:latin typeface="Arial"/>
                <a:cs typeface="Arial"/>
              </a:rPr>
              <a:t>2</a:t>
            </a:r>
            <a:r>
              <a:rPr sz="1600" spc="5" dirty="0">
                <a:latin typeface="Arial"/>
                <a:cs typeface="Arial"/>
              </a:rPr>
              <a:t>O</a:t>
            </a:r>
            <a:endParaRPr sz="1600">
              <a:latin typeface="Arial"/>
              <a:cs typeface="Arial"/>
            </a:endParaRPr>
          </a:p>
        </p:txBody>
      </p:sp>
      <p:grpSp>
        <p:nvGrpSpPr>
          <p:cNvPr id="140" name="object 140"/>
          <p:cNvGrpSpPr/>
          <p:nvPr/>
        </p:nvGrpSpPr>
        <p:grpSpPr>
          <a:xfrm>
            <a:off x="6187071" y="2831314"/>
            <a:ext cx="290195" cy="671195"/>
            <a:chOff x="6187071" y="2831314"/>
            <a:chExt cx="290195" cy="671195"/>
          </a:xfrm>
        </p:grpSpPr>
        <p:sp>
          <p:nvSpPr>
            <p:cNvPr id="141" name="object 141"/>
            <p:cNvSpPr/>
            <p:nvPr/>
          </p:nvSpPr>
          <p:spPr>
            <a:xfrm>
              <a:off x="6243033" y="2856493"/>
              <a:ext cx="221615" cy="633095"/>
            </a:xfrm>
            <a:custGeom>
              <a:avLst/>
              <a:gdLst/>
              <a:ahLst/>
              <a:cxnLst/>
              <a:rect l="l" t="t" r="r" b="b"/>
              <a:pathLst>
                <a:path w="221614" h="633095">
                  <a:moveTo>
                    <a:pt x="221270" y="632830"/>
                  </a:moveTo>
                  <a:lnTo>
                    <a:pt x="218890" y="571720"/>
                  </a:lnTo>
                  <a:lnTo>
                    <a:pt x="211750" y="512180"/>
                  </a:lnTo>
                  <a:lnTo>
                    <a:pt x="200630" y="456620"/>
                  </a:lnTo>
                  <a:lnTo>
                    <a:pt x="186350" y="406620"/>
                  </a:lnTo>
                  <a:lnTo>
                    <a:pt x="169680" y="364550"/>
                  </a:lnTo>
                  <a:lnTo>
                    <a:pt x="130780" y="310570"/>
                  </a:lnTo>
                  <a:lnTo>
                    <a:pt x="110150" y="303430"/>
                  </a:lnTo>
                  <a:lnTo>
                    <a:pt x="89510" y="296280"/>
                  </a:lnTo>
                  <a:lnTo>
                    <a:pt x="50610" y="243100"/>
                  </a:lnTo>
                  <a:lnTo>
                    <a:pt x="33950" y="201030"/>
                  </a:lnTo>
                  <a:lnTo>
                    <a:pt x="19660" y="151030"/>
                  </a:lnTo>
                  <a:lnTo>
                    <a:pt x="8550" y="95470"/>
                  </a:lnTo>
                  <a:lnTo>
                    <a:pt x="1400" y="35930"/>
                  </a:lnTo>
                  <a:lnTo>
                    <a:pt x="0" y="0"/>
                  </a:lnTo>
                </a:path>
              </a:pathLst>
            </a:custGeom>
            <a:ln w="25400">
              <a:solidFill>
                <a:srgbClr val="6095C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2" name="object 142"/>
            <p:cNvSpPr/>
            <p:nvPr/>
          </p:nvSpPr>
          <p:spPr>
            <a:xfrm>
              <a:off x="6187071" y="2831314"/>
              <a:ext cx="117817" cy="117563"/>
            </a:xfrm>
            <a:prstGeom prst="rect">
              <a:avLst/>
            </a:prstGeom>
            <a:blipFill>
              <a:blip r:embed="rId2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3" name="object 143"/>
          <p:cNvSpPr txBox="1"/>
          <p:nvPr/>
        </p:nvSpPr>
        <p:spPr>
          <a:xfrm>
            <a:off x="7272513" y="3798317"/>
            <a:ext cx="1516380" cy="1047115"/>
          </a:xfrm>
          <a:prstGeom prst="rect">
            <a:avLst/>
          </a:prstGeom>
        </p:spPr>
        <p:txBody>
          <a:bodyPr vert="horz" wrap="square" lIns="0" tIns="109220" rIns="0" bIns="0" rtlCol="0">
            <a:spAutoFit/>
          </a:bodyPr>
          <a:lstStyle/>
          <a:p>
            <a:pPr marL="12700" indent="62865">
              <a:lnSpc>
                <a:spcPct val="100000"/>
              </a:lnSpc>
              <a:spcBef>
                <a:spcPts val="860"/>
              </a:spcBef>
            </a:pPr>
            <a:r>
              <a:rPr sz="1800" spc="-5" dirty="0">
                <a:latin typeface="Times New Roman"/>
                <a:cs typeface="Times New Roman"/>
              </a:rPr>
              <a:t>Protonate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ester</a:t>
            </a:r>
            <a:endParaRPr sz="1800">
              <a:latin typeface="Times New Roman"/>
              <a:cs typeface="Times New Roman"/>
            </a:endParaRPr>
          </a:p>
          <a:p>
            <a:pPr marL="389890" marR="5080" indent="-377825">
              <a:lnSpc>
                <a:spcPct val="101899"/>
              </a:lnSpc>
              <a:spcBef>
                <a:spcPts val="720"/>
              </a:spcBef>
            </a:pPr>
            <a:r>
              <a:rPr sz="1800" spc="-5" dirty="0">
                <a:latin typeface="Times New Roman"/>
                <a:cs typeface="Times New Roman"/>
              </a:rPr>
              <a:t>EWG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accelerate  reaction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44" name="object 144"/>
          <p:cNvSpPr txBox="1"/>
          <p:nvPr/>
        </p:nvSpPr>
        <p:spPr>
          <a:xfrm>
            <a:off x="5148510" y="3798317"/>
            <a:ext cx="1758314" cy="1047115"/>
          </a:xfrm>
          <a:prstGeom prst="rect">
            <a:avLst/>
          </a:prstGeom>
        </p:spPr>
        <p:txBody>
          <a:bodyPr vert="horz" wrap="square" lIns="0" tIns="10922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860"/>
              </a:spcBef>
            </a:pPr>
            <a:r>
              <a:rPr sz="1800" spc="-5" dirty="0">
                <a:latin typeface="Times New Roman"/>
                <a:cs typeface="Times New Roman"/>
              </a:rPr>
              <a:t>Protonate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carbonyl</a:t>
            </a:r>
            <a:endParaRPr sz="1800">
              <a:latin typeface="Times New Roman"/>
              <a:cs typeface="Times New Roman"/>
            </a:endParaRPr>
          </a:p>
          <a:p>
            <a:pPr marL="158750" marR="151130" algn="ctr">
              <a:lnSpc>
                <a:spcPct val="101899"/>
              </a:lnSpc>
              <a:spcBef>
                <a:spcPts val="720"/>
              </a:spcBef>
            </a:pPr>
            <a:r>
              <a:rPr sz="1800" spc="-5" dirty="0">
                <a:latin typeface="Times New Roman"/>
                <a:cs typeface="Times New Roman"/>
              </a:rPr>
              <a:t>EDG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accelerate  reaction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45" name="object 145"/>
          <p:cNvSpPr txBox="1"/>
          <p:nvPr/>
        </p:nvSpPr>
        <p:spPr>
          <a:xfrm>
            <a:off x="4153950" y="5019054"/>
            <a:ext cx="4589780" cy="140936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77165" marR="26670" indent="-143510">
              <a:lnSpc>
                <a:spcPct val="99500"/>
              </a:lnSpc>
              <a:spcBef>
                <a:spcPts val="110"/>
              </a:spcBef>
            </a:pPr>
            <a:r>
              <a:rPr sz="1800" dirty="0">
                <a:latin typeface="Times New Roman"/>
                <a:cs typeface="Times New Roman"/>
              </a:rPr>
              <a:t>A </a:t>
            </a:r>
            <a:r>
              <a:rPr sz="1800" spc="-5" dirty="0">
                <a:latin typeface="Times New Roman"/>
                <a:cs typeface="Times New Roman"/>
              </a:rPr>
              <a:t>Hammett LFER was </a:t>
            </a:r>
            <a:r>
              <a:rPr sz="1800" dirty="0">
                <a:latin typeface="Times New Roman"/>
                <a:cs typeface="Times New Roman"/>
              </a:rPr>
              <a:t>run </a:t>
            </a:r>
            <a:r>
              <a:rPr sz="1800" spc="-5" dirty="0">
                <a:latin typeface="Times New Roman"/>
                <a:cs typeface="Times New Roman"/>
              </a:rPr>
              <a:t>and it was determined  that the slope </a:t>
            </a:r>
            <a:r>
              <a:rPr sz="1800" dirty="0">
                <a:latin typeface="Times New Roman"/>
                <a:cs typeface="Times New Roman"/>
              </a:rPr>
              <a:t>of </a:t>
            </a:r>
            <a:r>
              <a:rPr sz="1800" spc="-5" dirty="0">
                <a:latin typeface="Times New Roman"/>
                <a:cs typeface="Times New Roman"/>
              </a:rPr>
              <a:t>the graph changed at </a:t>
            </a:r>
            <a:r>
              <a:rPr sz="1800" dirty="0">
                <a:latin typeface="Times New Roman"/>
                <a:cs typeface="Times New Roman"/>
              </a:rPr>
              <a:t>0.7 </a:t>
            </a:r>
            <a:r>
              <a:rPr sz="1800" dirty="0">
                <a:latin typeface="Symbol"/>
                <a:cs typeface="Symbol"/>
              </a:rPr>
              <a:t></a:t>
            </a:r>
            <a:r>
              <a:rPr sz="1800" dirty="0">
                <a:latin typeface="Times New Roman"/>
                <a:cs typeface="Times New Roman"/>
              </a:rPr>
              <a:t>,  </a:t>
            </a:r>
            <a:r>
              <a:rPr sz="1800" spc="-5" dirty="0">
                <a:latin typeface="Times New Roman"/>
                <a:cs typeface="Times New Roman"/>
              </a:rPr>
              <a:t>with more EWG the mechanism with the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ester</a:t>
            </a:r>
            <a:endParaRPr sz="1800">
              <a:latin typeface="Times New Roman"/>
              <a:cs typeface="Times New Roman"/>
            </a:endParaRPr>
          </a:p>
          <a:p>
            <a:pPr marL="527050" marR="5080" indent="-514984">
              <a:lnSpc>
                <a:spcPts val="2100"/>
              </a:lnSpc>
              <a:spcBef>
                <a:spcPts val="160"/>
              </a:spcBef>
            </a:pPr>
            <a:r>
              <a:rPr sz="1800" spc="-5" dirty="0">
                <a:latin typeface="Times New Roman"/>
                <a:cs typeface="Times New Roman"/>
              </a:rPr>
              <a:t>protonated was favored while with more EDG the  carbonyl was </a:t>
            </a:r>
            <a:r>
              <a:rPr sz="1800" spc="-5">
                <a:latin typeface="Times New Roman"/>
                <a:cs typeface="Times New Roman"/>
              </a:rPr>
              <a:t>protonated</a:t>
            </a:r>
            <a:r>
              <a:rPr sz="1800" spc="5">
                <a:latin typeface="Times New Roman"/>
                <a:cs typeface="Times New Roman"/>
              </a:rPr>
              <a:t> </a:t>
            </a:r>
            <a:r>
              <a:rPr sz="1800" spc="-5" smtClean="0">
                <a:latin typeface="Times New Roman"/>
                <a:cs typeface="Times New Roman"/>
              </a:rPr>
              <a:t>preferentially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89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Hammett</a:t>
            </a:r>
            <a:r>
              <a:rPr spc="-60" dirty="0"/>
              <a:t> </a:t>
            </a:r>
            <a:r>
              <a:rPr spc="-5" dirty="0"/>
              <a:t>Equation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17299" y="792214"/>
            <a:ext cx="8385175" cy="39668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07467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2) </a:t>
            </a:r>
            <a:r>
              <a:rPr sz="1800" spc="-5" dirty="0">
                <a:latin typeface="Times New Roman"/>
                <a:cs typeface="Times New Roman"/>
              </a:rPr>
              <a:t>Simply </a:t>
            </a:r>
            <a:r>
              <a:rPr sz="1800" dirty="0">
                <a:latin typeface="Times New Roman"/>
                <a:cs typeface="Times New Roman"/>
              </a:rPr>
              <a:t>a </a:t>
            </a:r>
            <a:r>
              <a:rPr sz="1800" spc="-5" dirty="0">
                <a:latin typeface="Times New Roman"/>
                <a:cs typeface="Times New Roman"/>
              </a:rPr>
              <a:t>nonlinear </a:t>
            </a:r>
            <a:r>
              <a:rPr sz="1800" spc="-35" dirty="0">
                <a:latin typeface="Times New Roman"/>
                <a:cs typeface="Times New Roman"/>
              </a:rPr>
              <a:t>fit</a:t>
            </a: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600">
              <a:latin typeface="Times New Roman"/>
              <a:cs typeface="Times New Roman"/>
            </a:endParaRPr>
          </a:p>
          <a:p>
            <a:pPr marL="12700" marR="5080" algn="ctr">
              <a:lnSpc>
                <a:spcPct val="101899"/>
              </a:lnSpc>
            </a:pPr>
            <a:r>
              <a:rPr sz="1800" spc="-5" dirty="0">
                <a:latin typeface="Times New Roman"/>
                <a:cs typeface="Times New Roman"/>
              </a:rPr>
              <a:t>This result implies reaction being considered is </a:t>
            </a:r>
            <a:r>
              <a:rPr sz="1800" dirty="0">
                <a:latin typeface="Times New Roman"/>
                <a:cs typeface="Times New Roman"/>
              </a:rPr>
              <a:t>not </a:t>
            </a:r>
            <a:r>
              <a:rPr sz="1800" spc="-5" dirty="0">
                <a:latin typeface="Times New Roman"/>
                <a:cs typeface="Times New Roman"/>
              </a:rPr>
              <a:t>similar enough to the reference reaction  (benzoic acid dissociation)</a:t>
            </a: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050">
              <a:latin typeface="Times New Roman"/>
              <a:cs typeface="Times New Roman"/>
            </a:endParaRPr>
          </a:p>
          <a:p>
            <a:pPr marL="194945" marR="187325" algn="ctr">
              <a:lnSpc>
                <a:spcPct val="101899"/>
              </a:lnSpc>
            </a:pPr>
            <a:r>
              <a:rPr sz="1800" dirty="0">
                <a:latin typeface="Times New Roman"/>
                <a:cs typeface="Times New Roman"/>
              </a:rPr>
              <a:t>One </a:t>
            </a:r>
            <a:r>
              <a:rPr sz="1800" spc="-5" dirty="0">
                <a:latin typeface="Times New Roman"/>
                <a:cs typeface="Times New Roman"/>
              </a:rPr>
              <a:t>possible reason </a:t>
            </a:r>
            <a:r>
              <a:rPr sz="1800" dirty="0">
                <a:latin typeface="Times New Roman"/>
                <a:cs typeface="Times New Roman"/>
              </a:rPr>
              <a:t>for </a:t>
            </a:r>
            <a:r>
              <a:rPr sz="1800" spc="-5" dirty="0">
                <a:latin typeface="Times New Roman"/>
                <a:cs typeface="Times New Roman"/>
              </a:rPr>
              <a:t>this observation is when reactions have </a:t>
            </a:r>
            <a:r>
              <a:rPr sz="1800" dirty="0">
                <a:latin typeface="Times New Roman"/>
                <a:cs typeface="Times New Roman"/>
              </a:rPr>
              <a:t>a </a:t>
            </a:r>
            <a:r>
              <a:rPr sz="1800" spc="-10" dirty="0">
                <a:latin typeface="Times New Roman"/>
                <a:cs typeface="Times New Roman"/>
              </a:rPr>
              <a:t>charge </a:t>
            </a:r>
            <a:r>
              <a:rPr sz="1800" spc="-5" dirty="0">
                <a:latin typeface="Times New Roman"/>
                <a:cs typeface="Times New Roman"/>
              </a:rPr>
              <a:t>that is directly  adjacent to the aromatic ring, in this case </a:t>
            </a:r>
            <a:r>
              <a:rPr sz="1800" dirty="0">
                <a:latin typeface="Symbol"/>
                <a:cs typeface="Symbol"/>
              </a:rPr>
              <a:t>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values </a:t>
            </a:r>
            <a:r>
              <a:rPr sz="1800" dirty="0">
                <a:latin typeface="Times New Roman"/>
                <a:cs typeface="Times New Roman"/>
              </a:rPr>
              <a:t>do not </a:t>
            </a:r>
            <a:r>
              <a:rPr sz="1800" spc="-5" dirty="0">
                <a:latin typeface="Times New Roman"/>
                <a:cs typeface="Times New Roman"/>
              </a:rPr>
              <a:t>correspond to </a:t>
            </a:r>
            <a:r>
              <a:rPr sz="1800" dirty="0">
                <a:latin typeface="Times New Roman"/>
                <a:cs typeface="Times New Roman"/>
              </a:rPr>
              <a:t>a </a:t>
            </a:r>
            <a:r>
              <a:rPr sz="1800" spc="-5" dirty="0">
                <a:latin typeface="Times New Roman"/>
                <a:cs typeface="Times New Roman"/>
              </a:rPr>
              <a:t>straight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35" dirty="0">
                <a:latin typeface="Times New Roman"/>
                <a:cs typeface="Times New Roman"/>
              </a:rPr>
              <a:t>fit</a:t>
            </a:r>
            <a:endParaRPr sz="1800">
              <a:latin typeface="Times New Roman"/>
              <a:cs typeface="Times New Roman"/>
            </a:endParaRPr>
          </a:p>
          <a:p>
            <a:pPr marL="1005205" marR="997585" algn="ctr">
              <a:lnSpc>
                <a:spcPct val="203799"/>
              </a:lnSpc>
              <a:spcBef>
                <a:spcPts val="114"/>
              </a:spcBef>
            </a:pPr>
            <a:r>
              <a:rPr sz="1800" spc="-5" dirty="0">
                <a:latin typeface="Times New Roman"/>
                <a:cs typeface="Times New Roman"/>
              </a:rPr>
              <a:t>The resonance </a:t>
            </a:r>
            <a:r>
              <a:rPr sz="1800" spc="-10" dirty="0">
                <a:latin typeface="Times New Roman"/>
                <a:cs typeface="Times New Roman"/>
              </a:rPr>
              <a:t>effects </a:t>
            </a:r>
            <a:r>
              <a:rPr sz="1800" spc="-5" dirty="0">
                <a:latin typeface="Times New Roman"/>
                <a:cs typeface="Times New Roman"/>
              </a:rPr>
              <a:t>dominate more than with the reference reaction  </a:t>
            </a:r>
            <a:r>
              <a:rPr sz="1800" dirty="0">
                <a:latin typeface="Times New Roman"/>
                <a:cs typeface="Times New Roman"/>
              </a:rPr>
              <a:t>If </a:t>
            </a:r>
            <a:r>
              <a:rPr sz="1800" spc="-5" dirty="0">
                <a:latin typeface="Times New Roman"/>
                <a:cs typeface="Times New Roman"/>
              </a:rPr>
              <a:t>this is the case,</a:t>
            </a:r>
            <a:endParaRPr sz="18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40"/>
              </a:spcBef>
            </a:pPr>
            <a:r>
              <a:rPr sz="1800" spc="-5" dirty="0">
                <a:latin typeface="Times New Roman"/>
                <a:cs typeface="Times New Roman"/>
              </a:rPr>
              <a:t>then </a:t>
            </a:r>
            <a:r>
              <a:rPr sz="1800" dirty="0">
                <a:latin typeface="Times New Roman"/>
                <a:cs typeface="Times New Roman"/>
              </a:rPr>
              <a:t>a </a:t>
            </a:r>
            <a:r>
              <a:rPr sz="1800" spc="-5" dirty="0">
                <a:latin typeface="Times New Roman"/>
                <a:cs typeface="Times New Roman"/>
              </a:rPr>
              <a:t>new reference reaction is needed that corresponds to </a:t>
            </a:r>
            <a:r>
              <a:rPr sz="1800" spc="-10" dirty="0">
                <a:latin typeface="Times New Roman"/>
                <a:cs typeface="Times New Roman"/>
              </a:rPr>
              <a:t>charge </a:t>
            </a:r>
            <a:r>
              <a:rPr sz="1800" spc="-5" dirty="0">
                <a:latin typeface="Times New Roman"/>
                <a:cs typeface="Times New Roman"/>
              </a:rPr>
              <a:t>adjacent to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ring</a:t>
            </a: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1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1800" spc="-5" dirty="0">
                <a:latin typeface="Times New Roman"/>
                <a:cs typeface="Times New Roman"/>
              </a:rPr>
              <a:t>Reference reaction with </a:t>
            </a:r>
            <a:r>
              <a:rPr sz="1800" dirty="0">
                <a:latin typeface="Times New Roman"/>
                <a:cs typeface="Times New Roman"/>
              </a:rPr>
              <a:t>a </a:t>
            </a:r>
            <a:r>
              <a:rPr sz="1800" spc="-5" dirty="0">
                <a:latin typeface="Times New Roman"/>
                <a:cs typeface="Times New Roman"/>
              </a:rPr>
              <a:t>positive </a:t>
            </a:r>
            <a:r>
              <a:rPr sz="1800" spc="-10" dirty="0">
                <a:latin typeface="Times New Roman"/>
                <a:cs typeface="Times New Roman"/>
              </a:rPr>
              <a:t>charge </a:t>
            </a:r>
            <a:r>
              <a:rPr sz="1800" spc="-5" dirty="0">
                <a:latin typeface="Times New Roman"/>
                <a:cs typeface="Times New Roman"/>
              </a:rPr>
              <a:t>adjacent to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ring:</a:t>
            </a:r>
            <a:endParaRPr sz="1800">
              <a:latin typeface="Times New Roman"/>
              <a:cs typeface="Times New Roman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857669" y="5523739"/>
            <a:ext cx="769620" cy="598170"/>
            <a:chOff x="857669" y="5523739"/>
            <a:chExt cx="769620" cy="598170"/>
          </a:xfrm>
        </p:grpSpPr>
        <p:sp>
          <p:nvSpPr>
            <p:cNvPr id="5" name="object 5"/>
            <p:cNvSpPr/>
            <p:nvPr/>
          </p:nvSpPr>
          <p:spPr>
            <a:xfrm>
              <a:off x="864542" y="5678492"/>
              <a:ext cx="0" cy="290195"/>
            </a:xfrm>
            <a:custGeom>
              <a:avLst/>
              <a:gdLst/>
              <a:ahLst/>
              <a:cxnLst/>
              <a:rect l="l" t="t" r="r" b="b"/>
              <a:pathLst>
                <a:path h="290195">
                  <a:moveTo>
                    <a:pt x="0" y="0"/>
                  </a:moveTo>
                  <a:lnTo>
                    <a:pt x="0" y="28978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857669" y="5673942"/>
              <a:ext cx="12700" cy="299085"/>
            </a:xfrm>
            <a:custGeom>
              <a:avLst/>
              <a:gdLst/>
              <a:ahLst/>
              <a:cxnLst/>
              <a:rect l="l" t="t" r="r" b="b"/>
              <a:pathLst>
                <a:path w="12700" h="299085">
                  <a:moveTo>
                    <a:pt x="0" y="0"/>
                  </a:moveTo>
                  <a:lnTo>
                    <a:pt x="0" y="298881"/>
                  </a:lnTo>
                  <a:lnTo>
                    <a:pt x="12217" y="291299"/>
                  </a:lnTo>
                  <a:lnTo>
                    <a:pt x="12217" y="607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917966" y="5708835"/>
              <a:ext cx="0" cy="229235"/>
            </a:xfrm>
            <a:custGeom>
              <a:avLst/>
              <a:gdLst/>
              <a:ahLst/>
              <a:cxnLst/>
              <a:rect l="l" t="t" r="r" b="b"/>
              <a:pathLst>
                <a:path h="229235">
                  <a:moveTo>
                    <a:pt x="0" y="0"/>
                  </a:moveTo>
                  <a:lnTo>
                    <a:pt x="0" y="229094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857669" y="5707318"/>
              <a:ext cx="522605" cy="414655"/>
            </a:xfrm>
            <a:custGeom>
              <a:avLst/>
              <a:gdLst/>
              <a:ahLst/>
              <a:cxnLst/>
              <a:rect l="l" t="t" r="r" b="b"/>
              <a:pathLst>
                <a:path w="522605" h="414654">
                  <a:moveTo>
                    <a:pt x="65633" y="0"/>
                  </a:moveTo>
                  <a:lnTo>
                    <a:pt x="53428" y="0"/>
                  </a:lnTo>
                  <a:lnTo>
                    <a:pt x="53428" y="230619"/>
                  </a:lnTo>
                  <a:lnTo>
                    <a:pt x="65633" y="230619"/>
                  </a:lnTo>
                  <a:lnTo>
                    <a:pt x="65633" y="0"/>
                  </a:lnTo>
                  <a:close/>
                </a:path>
                <a:path w="522605" h="414654">
                  <a:moveTo>
                    <a:pt x="102273" y="309511"/>
                  </a:moveTo>
                  <a:lnTo>
                    <a:pt x="12217" y="257924"/>
                  </a:lnTo>
                  <a:lnTo>
                    <a:pt x="0" y="265506"/>
                  </a:lnTo>
                  <a:lnTo>
                    <a:pt x="96164" y="320128"/>
                  </a:lnTo>
                  <a:lnTo>
                    <a:pt x="102273" y="309511"/>
                  </a:lnTo>
                  <a:close/>
                </a:path>
                <a:path w="522605" h="414654">
                  <a:moveTo>
                    <a:pt x="522020" y="265506"/>
                  </a:moveTo>
                  <a:lnTo>
                    <a:pt x="508292" y="257924"/>
                  </a:lnTo>
                  <a:lnTo>
                    <a:pt x="261010" y="400545"/>
                  </a:lnTo>
                  <a:lnTo>
                    <a:pt x="169430" y="348957"/>
                  </a:lnTo>
                  <a:lnTo>
                    <a:pt x="163322" y="359575"/>
                  </a:lnTo>
                  <a:lnTo>
                    <a:pt x="261010" y="414197"/>
                  </a:lnTo>
                  <a:lnTo>
                    <a:pt x="522020" y="26550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115631" y="5933378"/>
              <a:ext cx="207581" cy="125929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372825" y="5678492"/>
              <a:ext cx="0" cy="290195"/>
            </a:xfrm>
            <a:custGeom>
              <a:avLst/>
              <a:gdLst/>
              <a:ahLst/>
              <a:cxnLst/>
              <a:rect l="l" t="t" r="r" b="b"/>
              <a:pathLst>
                <a:path h="290195">
                  <a:moveTo>
                    <a:pt x="0" y="0"/>
                  </a:moveTo>
                  <a:lnTo>
                    <a:pt x="0" y="28978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365961" y="5676977"/>
              <a:ext cx="13970" cy="295910"/>
            </a:xfrm>
            <a:custGeom>
              <a:avLst/>
              <a:gdLst/>
              <a:ahLst/>
              <a:cxnLst/>
              <a:rect l="l" t="t" r="r" b="b"/>
              <a:pathLst>
                <a:path w="13969" h="295910">
                  <a:moveTo>
                    <a:pt x="6095" y="0"/>
                  </a:moveTo>
                  <a:lnTo>
                    <a:pt x="0" y="3035"/>
                  </a:lnTo>
                  <a:lnTo>
                    <a:pt x="0" y="288264"/>
                  </a:lnTo>
                  <a:lnTo>
                    <a:pt x="13728" y="295846"/>
                  </a:lnTo>
                  <a:lnTo>
                    <a:pt x="13728" y="3035"/>
                  </a:lnTo>
                  <a:lnTo>
                    <a:pt x="609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865301" y="5523739"/>
              <a:ext cx="506755" cy="188137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857669" y="5523739"/>
              <a:ext cx="261620" cy="156845"/>
            </a:xfrm>
            <a:custGeom>
              <a:avLst/>
              <a:gdLst/>
              <a:ahLst/>
              <a:cxnLst/>
              <a:rect l="l" t="t" r="r" b="b"/>
              <a:pathLst>
                <a:path w="261619" h="156845">
                  <a:moveTo>
                    <a:pt x="261010" y="0"/>
                  </a:moveTo>
                  <a:lnTo>
                    <a:pt x="0" y="150202"/>
                  </a:lnTo>
                  <a:lnTo>
                    <a:pt x="12217" y="156273"/>
                  </a:lnTo>
                  <a:lnTo>
                    <a:pt x="261010" y="13652"/>
                  </a:lnTo>
                  <a:lnTo>
                    <a:pt x="26101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375117" y="5532845"/>
              <a:ext cx="251841" cy="142620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372057" y="5528298"/>
              <a:ext cx="255270" cy="151765"/>
            </a:xfrm>
            <a:custGeom>
              <a:avLst/>
              <a:gdLst/>
              <a:ahLst/>
              <a:cxnLst/>
              <a:rect l="l" t="t" r="r" b="b"/>
              <a:pathLst>
                <a:path w="255269" h="151764">
                  <a:moveTo>
                    <a:pt x="247269" y="0"/>
                  </a:moveTo>
                  <a:lnTo>
                    <a:pt x="0" y="141097"/>
                  </a:lnTo>
                  <a:lnTo>
                    <a:pt x="0" y="148678"/>
                  </a:lnTo>
                  <a:lnTo>
                    <a:pt x="7632" y="151714"/>
                  </a:lnTo>
                  <a:lnTo>
                    <a:pt x="254901" y="9093"/>
                  </a:lnTo>
                  <a:lnTo>
                    <a:pt x="254901" y="3035"/>
                  </a:lnTo>
                  <a:lnTo>
                    <a:pt x="24726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 txBox="1"/>
          <p:nvPr/>
        </p:nvSpPr>
        <p:spPr>
          <a:xfrm>
            <a:off x="814446" y="6064810"/>
            <a:ext cx="161925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5" dirty="0">
                <a:latin typeface="Arial"/>
                <a:cs typeface="Arial"/>
              </a:rPr>
              <a:t>X</a:t>
            </a:r>
            <a:endParaRPr sz="160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952309" y="5951589"/>
            <a:ext cx="94640" cy="15019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1795905" y="5535314"/>
            <a:ext cx="219075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dirty="0">
                <a:latin typeface="Arial"/>
                <a:cs typeface="Arial"/>
              </a:rPr>
              <a:t>Cl</a:t>
            </a:r>
            <a:endParaRPr sz="1600">
              <a:latin typeface="Arial"/>
              <a:cs typeface="Arial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1529270" y="5368990"/>
            <a:ext cx="267335" cy="262890"/>
          </a:xfrm>
          <a:custGeom>
            <a:avLst/>
            <a:gdLst/>
            <a:ahLst/>
            <a:cxnLst/>
            <a:rect l="l" t="t" r="r" b="b"/>
            <a:pathLst>
              <a:path w="267335" h="262889">
                <a:moveTo>
                  <a:pt x="97688" y="150202"/>
                </a:moveTo>
                <a:lnTo>
                  <a:pt x="10693" y="0"/>
                </a:lnTo>
                <a:lnTo>
                  <a:pt x="0" y="6070"/>
                </a:lnTo>
                <a:lnTo>
                  <a:pt x="90055" y="159308"/>
                </a:lnTo>
                <a:lnTo>
                  <a:pt x="97688" y="162344"/>
                </a:lnTo>
                <a:lnTo>
                  <a:pt x="97688" y="160820"/>
                </a:lnTo>
                <a:lnTo>
                  <a:pt x="97688" y="159308"/>
                </a:lnTo>
                <a:lnTo>
                  <a:pt x="97688" y="150202"/>
                </a:lnTo>
                <a:close/>
              </a:path>
              <a:path w="267335" h="262889">
                <a:moveTo>
                  <a:pt x="267119" y="251853"/>
                </a:moveTo>
                <a:lnTo>
                  <a:pt x="106857" y="159308"/>
                </a:lnTo>
                <a:lnTo>
                  <a:pt x="97688" y="162344"/>
                </a:lnTo>
                <a:lnTo>
                  <a:pt x="97688" y="168402"/>
                </a:lnTo>
                <a:lnTo>
                  <a:pt x="261023" y="262470"/>
                </a:lnTo>
                <a:lnTo>
                  <a:pt x="267119" y="25185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2500261" y="5535314"/>
            <a:ext cx="363220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49885" algn="l"/>
              </a:tabLst>
            </a:pPr>
            <a:r>
              <a:rPr sz="16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	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135533" y="5136296"/>
            <a:ext cx="984250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  <a:tabLst>
                <a:tab pos="565785" algn="l"/>
              </a:tabLst>
            </a:pPr>
            <a:r>
              <a:rPr sz="1600" spc="5" dirty="0">
                <a:latin typeface="Arial"/>
                <a:cs typeface="Arial"/>
              </a:rPr>
              <a:t>H</a:t>
            </a:r>
            <a:r>
              <a:rPr sz="1800" spc="7" baseline="-16203" dirty="0">
                <a:latin typeface="Arial"/>
                <a:cs typeface="Arial"/>
              </a:rPr>
              <a:t>3</a:t>
            </a:r>
            <a:r>
              <a:rPr sz="1600" spc="5" dirty="0">
                <a:latin typeface="Arial"/>
                <a:cs typeface="Arial"/>
              </a:rPr>
              <a:t>C	</a:t>
            </a:r>
            <a:r>
              <a:rPr sz="1600" dirty="0">
                <a:latin typeface="Arial"/>
                <a:cs typeface="Arial"/>
              </a:rPr>
              <a:t>CH</a:t>
            </a:r>
            <a:r>
              <a:rPr sz="1800" baseline="-16203" dirty="0">
                <a:latin typeface="Arial"/>
                <a:cs typeface="Arial"/>
              </a:rPr>
              <a:t>3</a:t>
            </a:r>
            <a:endParaRPr sz="1800" baseline="-16203">
              <a:latin typeface="Arial"/>
              <a:cs typeface="Arial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1626959" y="5368990"/>
            <a:ext cx="97790" cy="162560"/>
          </a:xfrm>
          <a:custGeom>
            <a:avLst/>
            <a:gdLst/>
            <a:ahLst/>
            <a:cxnLst/>
            <a:rect l="l" t="t" r="r" b="b"/>
            <a:pathLst>
              <a:path w="97789" h="162560">
                <a:moveTo>
                  <a:pt x="97688" y="6070"/>
                </a:moveTo>
                <a:lnTo>
                  <a:pt x="87007" y="0"/>
                </a:lnTo>
                <a:lnTo>
                  <a:pt x="0" y="150202"/>
                </a:lnTo>
                <a:lnTo>
                  <a:pt x="0" y="162344"/>
                </a:lnTo>
                <a:lnTo>
                  <a:pt x="9169" y="159308"/>
                </a:lnTo>
                <a:lnTo>
                  <a:pt x="97688" y="607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825940" y="5781168"/>
            <a:ext cx="135229" cy="7519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4" name="object 24"/>
          <p:cNvGrpSpPr/>
          <p:nvPr/>
        </p:nvGrpSpPr>
        <p:grpSpPr>
          <a:xfrm>
            <a:off x="3394125" y="5514608"/>
            <a:ext cx="765810" cy="605155"/>
            <a:chOff x="3394125" y="5514608"/>
            <a:chExt cx="765810" cy="605155"/>
          </a:xfrm>
        </p:grpSpPr>
        <p:sp>
          <p:nvSpPr>
            <p:cNvPr id="25" name="object 25"/>
            <p:cNvSpPr/>
            <p:nvPr/>
          </p:nvSpPr>
          <p:spPr>
            <a:xfrm>
              <a:off x="3400205" y="5672398"/>
              <a:ext cx="0" cy="289560"/>
            </a:xfrm>
            <a:custGeom>
              <a:avLst/>
              <a:gdLst/>
              <a:ahLst/>
              <a:cxnLst/>
              <a:rect l="l" t="t" r="r" b="b"/>
              <a:pathLst>
                <a:path h="289560">
                  <a:moveTo>
                    <a:pt x="0" y="0"/>
                  </a:moveTo>
                  <a:lnTo>
                    <a:pt x="0" y="28953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3394125" y="5666271"/>
              <a:ext cx="12700" cy="302260"/>
            </a:xfrm>
            <a:custGeom>
              <a:avLst/>
              <a:gdLst/>
              <a:ahLst/>
              <a:cxnLst/>
              <a:rect l="l" t="t" r="r" b="b"/>
              <a:pathLst>
                <a:path w="12700" h="302260">
                  <a:moveTo>
                    <a:pt x="0" y="0"/>
                  </a:moveTo>
                  <a:lnTo>
                    <a:pt x="0" y="301790"/>
                  </a:lnTo>
                  <a:lnTo>
                    <a:pt x="12153" y="294119"/>
                  </a:lnTo>
                  <a:lnTo>
                    <a:pt x="12153" y="765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3453373" y="5703036"/>
              <a:ext cx="0" cy="228600"/>
            </a:xfrm>
            <a:custGeom>
              <a:avLst/>
              <a:gdLst/>
              <a:ahLst/>
              <a:cxnLst/>
              <a:rect l="l" t="t" r="r" b="b"/>
              <a:pathLst>
                <a:path h="228600">
                  <a:moveTo>
                    <a:pt x="0" y="0"/>
                  </a:moveTo>
                  <a:lnTo>
                    <a:pt x="0" y="228254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3447287" y="5699977"/>
              <a:ext cx="12700" cy="234950"/>
            </a:xfrm>
            <a:custGeom>
              <a:avLst/>
              <a:gdLst/>
              <a:ahLst/>
              <a:cxnLst/>
              <a:rect l="l" t="t" r="r" b="b"/>
              <a:pathLst>
                <a:path w="12700" h="234950">
                  <a:moveTo>
                    <a:pt x="12153" y="0"/>
                  </a:moveTo>
                  <a:lnTo>
                    <a:pt x="0" y="0"/>
                  </a:lnTo>
                  <a:lnTo>
                    <a:pt x="0" y="234378"/>
                  </a:lnTo>
                  <a:lnTo>
                    <a:pt x="12153" y="234378"/>
                  </a:lnTo>
                  <a:lnTo>
                    <a:pt x="12153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3401724" y="5966525"/>
              <a:ext cx="90170" cy="50800"/>
            </a:xfrm>
            <a:custGeom>
              <a:avLst/>
              <a:gdLst/>
              <a:ahLst/>
              <a:cxnLst/>
              <a:rect l="l" t="t" r="r" b="b"/>
              <a:pathLst>
                <a:path w="90170" h="50800">
                  <a:moveTo>
                    <a:pt x="0" y="0"/>
                  </a:moveTo>
                  <a:lnTo>
                    <a:pt x="89625" y="50553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3394125" y="5960391"/>
              <a:ext cx="102235" cy="64769"/>
            </a:xfrm>
            <a:custGeom>
              <a:avLst/>
              <a:gdLst/>
              <a:ahLst/>
              <a:cxnLst/>
              <a:rect l="l" t="t" r="r" b="b"/>
              <a:pathLst>
                <a:path w="102235" h="64770">
                  <a:moveTo>
                    <a:pt x="12153" y="0"/>
                  </a:moveTo>
                  <a:lnTo>
                    <a:pt x="0" y="7670"/>
                  </a:lnTo>
                  <a:lnTo>
                    <a:pt x="95694" y="64350"/>
                  </a:lnTo>
                  <a:lnTo>
                    <a:pt x="101777" y="53619"/>
                  </a:lnTo>
                  <a:lnTo>
                    <a:pt x="12153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3562746" y="6059972"/>
              <a:ext cx="88265" cy="50800"/>
            </a:xfrm>
            <a:custGeom>
              <a:avLst/>
              <a:gdLst/>
              <a:ahLst/>
              <a:cxnLst/>
              <a:rect l="l" t="t" r="r" b="b"/>
              <a:pathLst>
                <a:path w="88264" h="50800">
                  <a:moveTo>
                    <a:pt x="0" y="0"/>
                  </a:moveTo>
                  <a:lnTo>
                    <a:pt x="88106" y="50553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3556660" y="6052312"/>
              <a:ext cx="97790" cy="67945"/>
            </a:xfrm>
            <a:custGeom>
              <a:avLst/>
              <a:gdLst/>
              <a:ahLst/>
              <a:cxnLst/>
              <a:rect l="l" t="t" r="r" b="b"/>
              <a:pathLst>
                <a:path w="97789" h="67945">
                  <a:moveTo>
                    <a:pt x="6083" y="0"/>
                  </a:moveTo>
                  <a:lnTo>
                    <a:pt x="0" y="10722"/>
                  </a:lnTo>
                  <a:lnTo>
                    <a:pt x="97218" y="67403"/>
                  </a:lnTo>
                  <a:lnTo>
                    <a:pt x="97218" y="52083"/>
                  </a:lnTo>
                  <a:lnTo>
                    <a:pt x="6083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3655409" y="5966525"/>
              <a:ext cx="249554" cy="144145"/>
            </a:xfrm>
            <a:custGeom>
              <a:avLst/>
              <a:gdLst/>
              <a:ahLst/>
              <a:cxnLst/>
              <a:rect l="l" t="t" r="r" b="b"/>
              <a:pathLst>
                <a:path w="249554" h="144145">
                  <a:moveTo>
                    <a:pt x="0" y="143999"/>
                  </a:moveTo>
                  <a:lnTo>
                    <a:pt x="249127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3653878" y="5960391"/>
              <a:ext cx="260350" cy="159385"/>
            </a:xfrm>
            <a:custGeom>
              <a:avLst/>
              <a:gdLst/>
              <a:ahLst/>
              <a:cxnLst/>
              <a:rect l="l" t="t" r="r" b="b"/>
              <a:pathLst>
                <a:path w="260350" h="159385">
                  <a:moveTo>
                    <a:pt x="246100" y="0"/>
                  </a:moveTo>
                  <a:lnTo>
                    <a:pt x="0" y="144005"/>
                  </a:lnTo>
                  <a:lnTo>
                    <a:pt x="0" y="159325"/>
                  </a:lnTo>
                  <a:lnTo>
                    <a:pt x="259765" y="7670"/>
                  </a:lnTo>
                  <a:lnTo>
                    <a:pt x="24610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3655409" y="5935887"/>
              <a:ext cx="196215" cy="113664"/>
            </a:xfrm>
            <a:custGeom>
              <a:avLst/>
              <a:gdLst/>
              <a:ahLst/>
              <a:cxnLst/>
              <a:rect l="l" t="t" r="r" b="b"/>
              <a:pathLst>
                <a:path w="196214" h="113664">
                  <a:moveTo>
                    <a:pt x="0" y="113361"/>
                  </a:moveTo>
                  <a:lnTo>
                    <a:pt x="19596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3650843" y="5928221"/>
              <a:ext cx="207010" cy="128905"/>
            </a:xfrm>
            <a:custGeom>
              <a:avLst/>
              <a:gdLst/>
              <a:ahLst/>
              <a:cxnLst/>
              <a:rect l="l" t="t" r="r" b="b"/>
              <a:pathLst>
                <a:path w="207010" h="128904">
                  <a:moveTo>
                    <a:pt x="200520" y="0"/>
                  </a:moveTo>
                  <a:lnTo>
                    <a:pt x="0" y="117962"/>
                  </a:lnTo>
                  <a:lnTo>
                    <a:pt x="6083" y="128685"/>
                  </a:lnTo>
                  <a:lnTo>
                    <a:pt x="206590" y="10731"/>
                  </a:lnTo>
                  <a:lnTo>
                    <a:pt x="20052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3906056" y="5672398"/>
              <a:ext cx="0" cy="289560"/>
            </a:xfrm>
            <a:custGeom>
              <a:avLst/>
              <a:gdLst/>
              <a:ahLst/>
              <a:cxnLst/>
              <a:rect l="l" t="t" r="r" b="b"/>
              <a:pathLst>
                <a:path h="289560">
                  <a:moveTo>
                    <a:pt x="0" y="289531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3899979" y="5669332"/>
              <a:ext cx="13970" cy="299085"/>
            </a:xfrm>
            <a:custGeom>
              <a:avLst/>
              <a:gdLst/>
              <a:ahLst/>
              <a:cxnLst/>
              <a:rect l="l" t="t" r="r" b="b"/>
              <a:pathLst>
                <a:path w="13970" h="299085">
                  <a:moveTo>
                    <a:pt x="6070" y="0"/>
                  </a:moveTo>
                  <a:lnTo>
                    <a:pt x="0" y="4597"/>
                  </a:lnTo>
                  <a:lnTo>
                    <a:pt x="0" y="291058"/>
                  </a:lnTo>
                  <a:lnTo>
                    <a:pt x="13665" y="298729"/>
                  </a:lnTo>
                  <a:lnTo>
                    <a:pt x="13665" y="4597"/>
                  </a:lnTo>
                  <a:lnTo>
                    <a:pt x="607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3400957" y="5514608"/>
              <a:ext cx="505092" cy="191490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3394125" y="5514608"/>
              <a:ext cx="260350" cy="159385"/>
            </a:xfrm>
            <a:custGeom>
              <a:avLst/>
              <a:gdLst/>
              <a:ahLst/>
              <a:cxnLst/>
              <a:rect l="l" t="t" r="r" b="b"/>
              <a:pathLst>
                <a:path w="260350" h="159385">
                  <a:moveTo>
                    <a:pt x="259753" y="0"/>
                  </a:moveTo>
                  <a:lnTo>
                    <a:pt x="0" y="151663"/>
                  </a:lnTo>
                  <a:lnTo>
                    <a:pt x="12153" y="159321"/>
                  </a:lnTo>
                  <a:lnTo>
                    <a:pt x="259753" y="15328"/>
                  </a:lnTo>
                  <a:lnTo>
                    <a:pt x="259753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3909094" y="5523802"/>
              <a:ext cx="249554" cy="144145"/>
            </a:xfrm>
            <a:custGeom>
              <a:avLst/>
              <a:gdLst/>
              <a:ahLst/>
              <a:cxnLst/>
              <a:rect l="l" t="t" r="r" b="b"/>
              <a:pathLst>
                <a:path w="249554" h="144145">
                  <a:moveTo>
                    <a:pt x="0" y="143999"/>
                  </a:moveTo>
                  <a:lnTo>
                    <a:pt x="249127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3906050" y="5519205"/>
              <a:ext cx="254000" cy="154940"/>
            </a:xfrm>
            <a:custGeom>
              <a:avLst/>
              <a:gdLst/>
              <a:ahLst/>
              <a:cxnLst/>
              <a:rect l="l" t="t" r="r" b="b"/>
              <a:pathLst>
                <a:path w="254000" h="154939">
                  <a:moveTo>
                    <a:pt x="247611" y="0"/>
                  </a:moveTo>
                  <a:lnTo>
                    <a:pt x="0" y="144005"/>
                  </a:lnTo>
                  <a:lnTo>
                    <a:pt x="0" y="150126"/>
                  </a:lnTo>
                  <a:lnTo>
                    <a:pt x="7594" y="154724"/>
                  </a:lnTo>
                  <a:lnTo>
                    <a:pt x="253682" y="10731"/>
                  </a:lnTo>
                  <a:lnTo>
                    <a:pt x="253682" y="3073"/>
                  </a:lnTo>
                  <a:lnTo>
                    <a:pt x="24761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3" name="object 43"/>
          <p:cNvSpPr txBox="1"/>
          <p:nvPr/>
        </p:nvSpPr>
        <p:spPr>
          <a:xfrm>
            <a:off x="3351047" y="6061059"/>
            <a:ext cx="161290" cy="27178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1600" dirty="0">
                <a:latin typeface="Arial"/>
                <a:cs typeface="Arial"/>
              </a:rPr>
              <a:t>X</a:t>
            </a:r>
            <a:endParaRPr sz="1600">
              <a:latin typeface="Arial"/>
              <a:cs typeface="Arial"/>
            </a:endParaRPr>
          </a:p>
        </p:txBody>
      </p:sp>
      <p:grpSp>
        <p:nvGrpSpPr>
          <p:cNvPr id="44" name="object 44"/>
          <p:cNvGrpSpPr/>
          <p:nvPr/>
        </p:nvGrpSpPr>
        <p:grpSpPr>
          <a:xfrm>
            <a:off x="3488309" y="5948148"/>
            <a:ext cx="94615" cy="151765"/>
            <a:chOff x="3488309" y="5948148"/>
            <a:chExt cx="94615" cy="151765"/>
          </a:xfrm>
        </p:grpSpPr>
        <p:sp>
          <p:nvSpPr>
            <p:cNvPr id="45" name="object 45"/>
            <p:cNvSpPr/>
            <p:nvPr/>
          </p:nvSpPr>
          <p:spPr>
            <a:xfrm>
              <a:off x="3495907" y="5952738"/>
              <a:ext cx="79375" cy="140970"/>
            </a:xfrm>
            <a:custGeom>
              <a:avLst/>
              <a:gdLst/>
              <a:ahLst/>
              <a:cxnLst/>
              <a:rect l="l" t="t" r="r" b="b"/>
              <a:pathLst>
                <a:path w="79375" h="140970">
                  <a:moveTo>
                    <a:pt x="78991" y="0"/>
                  </a:moveTo>
                  <a:lnTo>
                    <a:pt x="0" y="140935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3488309" y="5948148"/>
              <a:ext cx="94615" cy="151765"/>
            </a:xfrm>
            <a:custGeom>
              <a:avLst/>
              <a:gdLst/>
              <a:ahLst/>
              <a:cxnLst/>
              <a:rect l="l" t="t" r="r" b="b"/>
              <a:pathLst>
                <a:path w="94614" h="151764">
                  <a:moveTo>
                    <a:pt x="83540" y="0"/>
                  </a:moveTo>
                  <a:lnTo>
                    <a:pt x="0" y="145525"/>
                  </a:lnTo>
                  <a:lnTo>
                    <a:pt x="10629" y="151653"/>
                  </a:lnTo>
                  <a:lnTo>
                    <a:pt x="94183" y="6121"/>
                  </a:lnTo>
                  <a:lnTo>
                    <a:pt x="8354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7" name="object 47"/>
          <p:cNvSpPr txBox="1"/>
          <p:nvPr/>
        </p:nvSpPr>
        <p:spPr>
          <a:xfrm>
            <a:off x="4302411" y="5527954"/>
            <a:ext cx="454025" cy="27178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14"/>
              </a:spcBef>
            </a:pPr>
            <a:r>
              <a:rPr sz="1600" spc="-5" dirty="0">
                <a:latin typeface="Arial"/>
                <a:cs typeface="Arial"/>
              </a:rPr>
              <a:t>CH</a:t>
            </a:r>
            <a:r>
              <a:rPr sz="1800" spc="-7" baseline="-16203" dirty="0">
                <a:latin typeface="Arial"/>
                <a:cs typeface="Arial"/>
              </a:rPr>
              <a:t>3</a:t>
            </a:r>
            <a:endParaRPr sz="1800" baseline="-16203">
              <a:latin typeface="Arial"/>
              <a:cs typeface="Arial"/>
            </a:endParaRPr>
          </a:p>
        </p:txBody>
      </p:sp>
      <p:grpSp>
        <p:nvGrpSpPr>
          <p:cNvPr id="48" name="object 48"/>
          <p:cNvGrpSpPr/>
          <p:nvPr/>
        </p:nvGrpSpPr>
        <p:grpSpPr>
          <a:xfrm>
            <a:off x="4159732" y="5519205"/>
            <a:ext cx="168910" cy="104775"/>
            <a:chOff x="4159732" y="5519205"/>
            <a:chExt cx="168910" cy="104775"/>
          </a:xfrm>
        </p:grpSpPr>
        <p:sp>
          <p:nvSpPr>
            <p:cNvPr id="49" name="object 49"/>
            <p:cNvSpPr/>
            <p:nvPr/>
          </p:nvSpPr>
          <p:spPr>
            <a:xfrm>
              <a:off x="4162779" y="5523802"/>
              <a:ext cx="160020" cy="92075"/>
            </a:xfrm>
            <a:custGeom>
              <a:avLst/>
              <a:gdLst/>
              <a:ahLst/>
              <a:cxnLst/>
              <a:rect l="l" t="t" r="r" b="b"/>
              <a:pathLst>
                <a:path w="160020" h="92075">
                  <a:moveTo>
                    <a:pt x="0" y="0"/>
                  </a:moveTo>
                  <a:lnTo>
                    <a:pt x="159502" y="91914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4159732" y="5519205"/>
              <a:ext cx="168910" cy="104775"/>
            </a:xfrm>
            <a:custGeom>
              <a:avLst/>
              <a:gdLst/>
              <a:ahLst/>
              <a:cxnLst/>
              <a:rect l="l" t="t" r="r" b="b"/>
              <a:pathLst>
                <a:path w="168910" h="104775">
                  <a:moveTo>
                    <a:pt x="6083" y="0"/>
                  </a:moveTo>
                  <a:lnTo>
                    <a:pt x="0" y="3073"/>
                  </a:lnTo>
                  <a:lnTo>
                    <a:pt x="0" y="10731"/>
                  </a:lnTo>
                  <a:lnTo>
                    <a:pt x="162547" y="104178"/>
                  </a:lnTo>
                  <a:lnTo>
                    <a:pt x="168617" y="93446"/>
                  </a:lnTo>
                  <a:lnTo>
                    <a:pt x="6083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1" name="object 51"/>
          <p:cNvSpPr txBox="1"/>
          <p:nvPr/>
        </p:nvSpPr>
        <p:spPr>
          <a:xfrm>
            <a:off x="4074126" y="5085231"/>
            <a:ext cx="320040" cy="27178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1600" dirty="0">
                <a:latin typeface="Arial"/>
                <a:cs typeface="Arial"/>
              </a:rPr>
              <a:t>CH</a:t>
            </a:r>
            <a:endParaRPr sz="1600">
              <a:latin typeface="Arial"/>
              <a:cs typeface="Arial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4368825" y="5184805"/>
            <a:ext cx="110489" cy="2095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200" spc="-5" dirty="0">
                <a:latin typeface="Arial"/>
                <a:cs typeface="Arial"/>
              </a:rPr>
              <a:t>3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53" name="object 53"/>
          <p:cNvGrpSpPr/>
          <p:nvPr/>
        </p:nvGrpSpPr>
        <p:grpSpPr>
          <a:xfrm>
            <a:off x="4050348" y="5336541"/>
            <a:ext cx="191770" cy="454025"/>
            <a:chOff x="4050348" y="5336541"/>
            <a:chExt cx="191770" cy="454025"/>
          </a:xfrm>
        </p:grpSpPr>
        <p:sp>
          <p:nvSpPr>
            <p:cNvPr id="54" name="object 54"/>
            <p:cNvSpPr/>
            <p:nvPr/>
          </p:nvSpPr>
          <p:spPr>
            <a:xfrm>
              <a:off x="4159741" y="5339973"/>
              <a:ext cx="0" cy="179705"/>
            </a:xfrm>
            <a:custGeom>
              <a:avLst/>
              <a:gdLst/>
              <a:ahLst/>
              <a:cxnLst/>
              <a:rect l="l" t="t" r="r" b="b"/>
              <a:pathLst>
                <a:path h="179704">
                  <a:moveTo>
                    <a:pt x="0" y="179233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4153662" y="5336541"/>
              <a:ext cx="12700" cy="185420"/>
            </a:xfrm>
            <a:custGeom>
              <a:avLst/>
              <a:gdLst/>
              <a:ahLst/>
              <a:cxnLst/>
              <a:rect l="l" t="t" r="r" b="b"/>
              <a:pathLst>
                <a:path w="12700" h="185420">
                  <a:moveTo>
                    <a:pt x="12153" y="0"/>
                  </a:moveTo>
                  <a:lnTo>
                    <a:pt x="0" y="0"/>
                  </a:lnTo>
                  <a:lnTo>
                    <a:pt x="0" y="182880"/>
                  </a:lnTo>
                  <a:lnTo>
                    <a:pt x="2933" y="182880"/>
                  </a:lnTo>
                  <a:lnTo>
                    <a:pt x="2933" y="185420"/>
                  </a:lnTo>
                  <a:lnTo>
                    <a:pt x="9207" y="185420"/>
                  </a:lnTo>
                  <a:lnTo>
                    <a:pt x="9207" y="182880"/>
                  </a:lnTo>
                  <a:lnTo>
                    <a:pt x="12153" y="182880"/>
                  </a:lnTo>
                  <a:lnTo>
                    <a:pt x="12153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4054925" y="5603462"/>
              <a:ext cx="182880" cy="182880"/>
            </a:xfrm>
            <a:custGeom>
              <a:avLst/>
              <a:gdLst/>
              <a:ahLst/>
              <a:cxnLst/>
              <a:rect l="l" t="t" r="r" b="b"/>
              <a:pathLst>
                <a:path w="182879" h="182879">
                  <a:moveTo>
                    <a:pt x="182288" y="91148"/>
                  </a:moveTo>
                  <a:lnTo>
                    <a:pt x="175126" y="126628"/>
                  </a:lnTo>
                  <a:lnTo>
                    <a:pt x="155593" y="155600"/>
                  </a:lnTo>
                  <a:lnTo>
                    <a:pt x="126621" y="175134"/>
                  </a:lnTo>
                  <a:lnTo>
                    <a:pt x="91144" y="182297"/>
                  </a:lnTo>
                  <a:lnTo>
                    <a:pt x="55666" y="175134"/>
                  </a:lnTo>
                  <a:lnTo>
                    <a:pt x="26695" y="155600"/>
                  </a:lnTo>
                  <a:lnTo>
                    <a:pt x="7162" y="126628"/>
                  </a:lnTo>
                  <a:lnTo>
                    <a:pt x="0" y="91148"/>
                  </a:lnTo>
                  <a:lnTo>
                    <a:pt x="7162" y="55669"/>
                  </a:lnTo>
                  <a:lnTo>
                    <a:pt x="26695" y="26696"/>
                  </a:lnTo>
                  <a:lnTo>
                    <a:pt x="55666" y="7162"/>
                  </a:lnTo>
                  <a:lnTo>
                    <a:pt x="91144" y="0"/>
                  </a:lnTo>
                  <a:lnTo>
                    <a:pt x="126621" y="7162"/>
                  </a:lnTo>
                  <a:lnTo>
                    <a:pt x="155593" y="26696"/>
                  </a:lnTo>
                  <a:lnTo>
                    <a:pt x="175126" y="55669"/>
                  </a:lnTo>
                  <a:lnTo>
                    <a:pt x="182288" y="91148"/>
                  </a:lnTo>
                  <a:close/>
                </a:path>
              </a:pathLst>
            </a:custGeom>
            <a:ln w="915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4097459" y="5693845"/>
              <a:ext cx="97790" cy="0"/>
            </a:xfrm>
            <a:custGeom>
              <a:avLst/>
              <a:gdLst/>
              <a:ahLst/>
              <a:cxnLst/>
              <a:rect l="l" t="t" r="r" b="b"/>
              <a:pathLst>
                <a:path w="97789">
                  <a:moveTo>
                    <a:pt x="97220" y="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4095940" y="5690782"/>
              <a:ext cx="102235" cy="9525"/>
            </a:xfrm>
            <a:custGeom>
              <a:avLst/>
              <a:gdLst/>
              <a:ahLst/>
              <a:cxnLst/>
              <a:rect l="l" t="t" r="r" b="b"/>
              <a:pathLst>
                <a:path w="102235" h="9525">
                  <a:moveTo>
                    <a:pt x="101777" y="0"/>
                  </a:moveTo>
                  <a:lnTo>
                    <a:pt x="0" y="0"/>
                  </a:lnTo>
                  <a:lnTo>
                    <a:pt x="0" y="9194"/>
                  </a:lnTo>
                  <a:lnTo>
                    <a:pt x="101777" y="9194"/>
                  </a:lnTo>
                  <a:lnTo>
                    <a:pt x="101777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4146069" y="5644824"/>
              <a:ext cx="0" cy="99695"/>
            </a:xfrm>
            <a:custGeom>
              <a:avLst/>
              <a:gdLst/>
              <a:ahLst/>
              <a:cxnLst/>
              <a:rect l="l" t="t" r="r" b="b"/>
              <a:pathLst>
                <a:path h="99695">
                  <a:moveTo>
                    <a:pt x="0" y="99574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4143032" y="5643297"/>
              <a:ext cx="9525" cy="104775"/>
            </a:xfrm>
            <a:custGeom>
              <a:avLst/>
              <a:gdLst/>
              <a:ahLst/>
              <a:cxnLst/>
              <a:rect l="l" t="t" r="r" b="b"/>
              <a:pathLst>
                <a:path w="9525" h="104775">
                  <a:moveTo>
                    <a:pt x="9105" y="0"/>
                  </a:moveTo>
                  <a:lnTo>
                    <a:pt x="0" y="0"/>
                  </a:lnTo>
                  <a:lnTo>
                    <a:pt x="0" y="104165"/>
                  </a:lnTo>
                  <a:lnTo>
                    <a:pt x="9105" y="104165"/>
                  </a:lnTo>
                  <a:lnTo>
                    <a:pt x="910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1" name="object 61"/>
          <p:cNvSpPr txBox="1"/>
          <p:nvPr/>
        </p:nvSpPr>
        <p:spPr>
          <a:xfrm>
            <a:off x="4941740" y="5597876"/>
            <a:ext cx="217804" cy="2673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550" spc="20" dirty="0">
                <a:latin typeface="Arial"/>
                <a:cs typeface="Arial"/>
              </a:rPr>
              <a:t>Cl</a:t>
            </a:r>
            <a:endParaRPr sz="1550">
              <a:latin typeface="Arial"/>
              <a:cs typeface="Arial"/>
            </a:endParaRPr>
          </a:p>
        </p:txBody>
      </p:sp>
      <p:sp>
        <p:nvSpPr>
          <p:cNvPr id="62" name="object 62"/>
          <p:cNvSpPr/>
          <p:nvPr/>
        </p:nvSpPr>
        <p:spPr>
          <a:xfrm>
            <a:off x="5186657" y="5666163"/>
            <a:ext cx="191175" cy="18941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 txBox="1"/>
          <p:nvPr/>
        </p:nvSpPr>
        <p:spPr>
          <a:xfrm>
            <a:off x="5679245" y="4925848"/>
            <a:ext cx="3168015" cy="1405641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25400" marR="17780" algn="ctr">
              <a:lnSpc>
                <a:spcPct val="101899"/>
              </a:lnSpc>
              <a:spcBef>
                <a:spcPts val="55"/>
              </a:spcBef>
            </a:pPr>
            <a:r>
              <a:rPr sz="1800" spc="-5" dirty="0">
                <a:latin typeface="Times New Roman"/>
                <a:cs typeface="Times New Roman"/>
              </a:rPr>
              <a:t>This reference reaction is thus </a:t>
            </a:r>
            <a:r>
              <a:rPr sz="1800" dirty="0">
                <a:latin typeface="Times New Roman"/>
                <a:cs typeface="Times New Roman"/>
              </a:rPr>
              <a:t>run  </a:t>
            </a:r>
            <a:r>
              <a:rPr sz="1800" spc="-5" dirty="0">
                <a:latin typeface="Times New Roman"/>
                <a:cs typeface="Times New Roman"/>
              </a:rPr>
              <a:t>with </a:t>
            </a:r>
            <a:r>
              <a:rPr sz="1800" spc="-10" dirty="0">
                <a:latin typeface="Times New Roman"/>
                <a:cs typeface="Times New Roman"/>
              </a:rPr>
              <a:t>different</a:t>
            </a:r>
            <a:r>
              <a:rPr sz="1800" spc="-5" dirty="0">
                <a:latin typeface="Times New Roman"/>
                <a:cs typeface="Times New Roman"/>
              </a:rPr>
              <a:t> substituents,</a:t>
            </a:r>
            <a:endParaRPr sz="1800">
              <a:latin typeface="Times New Roman"/>
              <a:cs typeface="Times New Roman"/>
            </a:endParaRPr>
          </a:p>
          <a:p>
            <a:pPr algn="ctr">
              <a:lnSpc>
                <a:spcPts val="2100"/>
              </a:lnSpc>
            </a:pPr>
            <a:r>
              <a:rPr sz="1800" dirty="0">
                <a:latin typeface="Times New Roman"/>
                <a:cs typeface="Times New Roman"/>
              </a:rPr>
              <a:t>x = H </a:t>
            </a:r>
            <a:r>
              <a:rPr sz="1800" spc="-5" dirty="0">
                <a:latin typeface="Times New Roman"/>
                <a:cs typeface="Times New Roman"/>
              </a:rPr>
              <a:t>is still </a:t>
            </a:r>
            <a:r>
              <a:rPr sz="1800" spc="-20" dirty="0">
                <a:latin typeface="Times New Roman"/>
                <a:cs typeface="Times New Roman"/>
              </a:rPr>
              <a:t>defined </a:t>
            </a:r>
            <a:r>
              <a:rPr sz="1800" spc="-5" dirty="0">
                <a:latin typeface="Times New Roman"/>
                <a:cs typeface="Times New Roman"/>
              </a:rPr>
              <a:t>as </a:t>
            </a:r>
            <a:r>
              <a:rPr sz="1800" dirty="0">
                <a:latin typeface="Symbol"/>
                <a:cs typeface="Symbol"/>
              </a:rPr>
              <a:t></a:t>
            </a:r>
            <a:r>
              <a:rPr sz="1800" dirty="0">
                <a:latin typeface="Times New Roman"/>
                <a:cs typeface="Times New Roman"/>
              </a:rPr>
              <a:t>+ =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0,</a:t>
            </a:r>
            <a:endParaRPr sz="1800">
              <a:latin typeface="Times New Roman"/>
              <a:cs typeface="Times New Roman"/>
            </a:endParaRPr>
          </a:p>
          <a:p>
            <a:pPr marL="12700" marR="5080" algn="ctr">
              <a:lnSpc>
                <a:spcPts val="2100"/>
              </a:lnSpc>
              <a:spcBef>
                <a:spcPts val="160"/>
              </a:spcBef>
            </a:pPr>
            <a:r>
              <a:rPr sz="1800" dirty="0">
                <a:latin typeface="Times New Roman"/>
                <a:cs typeface="Times New Roman"/>
              </a:rPr>
              <a:t>but </a:t>
            </a:r>
            <a:r>
              <a:rPr sz="1800" spc="-5" dirty="0">
                <a:latin typeface="Times New Roman"/>
                <a:cs typeface="Times New Roman"/>
              </a:rPr>
              <a:t>other substituents will get new  standard values (called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>
                <a:latin typeface="Symbol"/>
                <a:cs typeface="Symbol"/>
              </a:rPr>
              <a:t></a:t>
            </a:r>
            <a:r>
              <a:rPr sz="1800" smtClean="0">
                <a:latin typeface="Times New Roman"/>
                <a:cs typeface="Times New Roman"/>
              </a:rPr>
              <a:t>+)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</TotalTime>
  <Words>1671</Words>
  <Application>Microsoft Office PowerPoint</Application>
  <PresentationFormat>On-screen Show (4:3)</PresentationFormat>
  <Paragraphs>276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HAMMETT EQUATION </vt:lpstr>
      <vt:lpstr>Hammett Equation</vt:lpstr>
      <vt:lpstr>Hammett Equation</vt:lpstr>
      <vt:lpstr>Hammett Equation</vt:lpstr>
      <vt:lpstr>Hammett Equation</vt:lpstr>
      <vt:lpstr>Hammett Equation</vt:lpstr>
      <vt:lpstr>Hammett Equation</vt:lpstr>
      <vt:lpstr>Hammett Equation</vt:lpstr>
      <vt:lpstr>Hammett Equation</vt:lpstr>
      <vt:lpstr>Hammett Equation</vt:lpstr>
      <vt:lpstr>Grunwald-Winstein Equation</vt:lpstr>
      <vt:lpstr>Grunwald-Winstein Equation</vt:lpstr>
      <vt:lpstr>Grunwald-Winstein Equation</vt:lpstr>
      <vt:lpstr>Nucleophilicity</vt:lpstr>
      <vt:lpstr>Linear Free Energy Relationships  General form of LFER:</vt:lpstr>
      <vt:lpstr>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HAMMETT EQUATION </dc:title>
  <cp:lastModifiedBy>Sonali</cp:lastModifiedBy>
  <cp:revision>3</cp:revision>
  <dcterms:created xsi:type="dcterms:W3CDTF">2021-11-04T13:54:50Z</dcterms:created>
  <dcterms:modified xsi:type="dcterms:W3CDTF">2021-11-04T14:15:25Z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2021-11-04T00:00:00Z</vt:filetime>
  </property>
</Properties>
</file>