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4" r:id="rId7"/>
    <p:sldId id="260" r:id="rId8"/>
    <p:sldId id="261" r:id="rId9"/>
    <p:sldId id="262" r:id="rId10"/>
    <p:sldId id="263"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CDA8A-D46D-4645-9602-249706522399}"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n-IN"/>
        </a:p>
      </dgm:t>
    </dgm:pt>
    <dgm:pt modelId="{64020290-7477-4CFD-8BA6-6BC547008D7A}">
      <dgm:prSet phldrT="[Text]"/>
      <dgm:spPr/>
      <dgm:t>
        <a:bodyPr/>
        <a:lstStyle/>
        <a:p>
          <a:r>
            <a:rPr lang="en-US" b="0" i="0" dirty="0" smtClean="0"/>
            <a:t>To deliver proper health care in a systematic way to any individual in need of health care services</a:t>
          </a:r>
          <a:endParaRPr lang="en-IN" dirty="0"/>
        </a:p>
      </dgm:t>
    </dgm:pt>
    <dgm:pt modelId="{9DC384CC-A610-44D0-B8E6-8EF8C6B5A0EA}" type="parTrans" cxnId="{D84CB7A7-D909-4766-8A87-FCC898F2A15F}">
      <dgm:prSet/>
      <dgm:spPr/>
      <dgm:t>
        <a:bodyPr/>
        <a:lstStyle/>
        <a:p>
          <a:endParaRPr lang="en-IN"/>
        </a:p>
      </dgm:t>
    </dgm:pt>
    <dgm:pt modelId="{9C29356D-16D9-44AF-8101-AA41678F292E}" type="sibTrans" cxnId="{D84CB7A7-D909-4766-8A87-FCC898F2A15F}">
      <dgm:prSet/>
      <dgm:spPr/>
      <dgm:t>
        <a:bodyPr/>
        <a:lstStyle/>
        <a:p>
          <a:endParaRPr lang="en-IN"/>
        </a:p>
      </dgm:t>
    </dgm:pt>
    <dgm:pt modelId="{CDBF0CE5-1312-448F-9503-5828BE0A8CB3}">
      <dgm:prSet phldrT="[Text]"/>
      <dgm:spPr/>
      <dgm:t>
        <a:bodyPr/>
        <a:lstStyle/>
        <a:p>
          <a:r>
            <a:rPr lang="en-US" b="0" i="0" dirty="0" smtClean="0"/>
            <a:t>coping with the various health needs and demands of population</a:t>
          </a:r>
          <a:endParaRPr lang="en-IN" dirty="0"/>
        </a:p>
      </dgm:t>
    </dgm:pt>
    <dgm:pt modelId="{51A3A236-A69F-4DC8-9ED6-34617DF969FD}" type="parTrans" cxnId="{49F8B2B9-B0B9-4EDA-B172-F69FA4F38CAC}">
      <dgm:prSet/>
      <dgm:spPr/>
      <dgm:t>
        <a:bodyPr/>
        <a:lstStyle/>
        <a:p>
          <a:endParaRPr lang="en-IN"/>
        </a:p>
      </dgm:t>
    </dgm:pt>
    <dgm:pt modelId="{D2BDCE70-8BFB-4187-A899-482750AD392C}" type="sibTrans" cxnId="{49F8B2B9-B0B9-4EDA-B172-F69FA4F38CAC}">
      <dgm:prSet/>
      <dgm:spPr/>
      <dgm:t>
        <a:bodyPr/>
        <a:lstStyle/>
        <a:p>
          <a:endParaRPr lang="en-IN"/>
        </a:p>
      </dgm:t>
    </dgm:pt>
    <dgm:pt modelId="{F8963C64-F5BC-4E8C-9AC5-104B5B7099F8}">
      <dgm:prSet phldrT="[Text]"/>
      <dgm:spPr/>
      <dgm:t>
        <a:bodyPr/>
        <a:lstStyle/>
        <a:p>
          <a:r>
            <a:rPr lang="en-US" b="0" i="0" dirty="0" smtClean="0"/>
            <a:t>thereby provide health care to individuals and community with preventive and curative activities</a:t>
          </a:r>
          <a:endParaRPr lang="en-IN" dirty="0"/>
        </a:p>
      </dgm:t>
    </dgm:pt>
    <dgm:pt modelId="{05D2AD2C-BE67-4BCB-B030-324B3BD829AF}" type="parTrans" cxnId="{0F5FEA3A-A927-439F-B800-0F8167FBE656}">
      <dgm:prSet/>
      <dgm:spPr/>
      <dgm:t>
        <a:bodyPr/>
        <a:lstStyle/>
        <a:p>
          <a:endParaRPr lang="en-IN"/>
        </a:p>
      </dgm:t>
    </dgm:pt>
    <dgm:pt modelId="{05B14281-23C2-411C-9ADC-D2C7E62F6B13}" type="sibTrans" cxnId="{0F5FEA3A-A927-439F-B800-0F8167FBE656}">
      <dgm:prSet/>
      <dgm:spPr/>
      <dgm:t>
        <a:bodyPr/>
        <a:lstStyle/>
        <a:p>
          <a:endParaRPr lang="en-IN"/>
        </a:p>
      </dgm:t>
    </dgm:pt>
    <dgm:pt modelId="{14A7DB7D-BE5E-47C6-8B2D-A72DFC098B91}">
      <dgm:prSet phldrT="[Text]"/>
      <dgm:spPr/>
      <dgm:t>
        <a:bodyPr/>
        <a:lstStyle/>
        <a:p>
          <a:r>
            <a:rPr lang="en-IN" b="0" i="0" dirty="0" smtClean="0"/>
            <a:t>utilizing health care workers</a:t>
          </a:r>
          <a:endParaRPr lang="en-IN" dirty="0"/>
        </a:p>
      </dgm:t>
    </dgm:pt>
    <dgm:pt modelId="{1B8EE9BD-F95A-4D55-A6D3-B06D7F7E18CE}" type="parTrans" cxnId="{7170592E-6AE7-4523-9471-0C689B2E4F76}">
      <dgm:prSet/>
      <dgm:spPr/>
      <dgm:t>
        <a:bodyPr/>
        <a:lstStyle/>
        <a:p>
          <a:endParaRPr lang="en-IN"/>
        </a:p>
      </dgm:t>
    </dgm:pt>
    <dgm:pt modelId="{11F635A9-A3BD-4A2C-AC9E-2CB87D71A75A}" type="sibTrans" cxnId="{7170592E-6AE7-4523-9471-0C689B2E4F76}">
      <dgm:prSet/>
      <dgm:spPr/>
      <dgm:t>
        <a:bodyPr/>
        <a:lstStyle/>
        <a:p>
          <a:endParaRPr lang="en-IN"/>
        </a:p>
      </dgm:t>
    </dgm:pt>
    <dgm:pt modelId="{7EBDD26F-AF30-4922-A516-DF5450CE48FD}">
      <dgm:prSet phldrT="[Text]"/>
      <dgm:spPr/>
      <dgm:t>
        <a:bodyPr/>
        <a:lstStyle/>
        <a:p>
          <a:r>
            <a:rPr lang="en-US" b="0" i="0" dirty="0" smtClean="0"/>
            <a:t>Together these forms a system interacting with each other, supporting and controlling each other</a:t>
          </a:r>
          <a:endParaRPr lang="en-IN" dirty="0"/>
        </a:p>
      </dgm:t>
    </dgm:pt>
    <dgm:pt modelId="{1861A991-36BC-487E-94C2-17C88B93622B}" type="parTrans" cxnId="{4214A454-04A5-4DDB-8501-9C1EF5FC6F71}">
      <dgm:prSet/>
      <dgm:spPr/>
      <dgm:t>
        <a:bodyPr/>
        <a:lstStyle/>
        <a:p>
          <a:endParaRPr lang="en-IN"/>
        </a:p>
      </dgm:t>
    </dgm:pt>
    <dgm:pt modelId="{1A9F7DF8-455D-415A-B285-6E6FADF66EE1}" type="sibTrans" cxnId="{4214A454-04A5-4DDB-8501-9C1EF5FC6F71}">
      <dgm:prSet/>
      <dgm:spPr/>
      <dgm:t>
        <a:bodyPr/>
        <a:lstStyle/>
        <a:p>
          <a:endParaRPr lang="en-IN"/>
        </a:p>
      </dgm:t>
    </dgm:pt>
    <dgm:pt modelId="{5519E0FB-E42C-4F71-8F35-4B277FABC858}" type="pres">
      <dgm:prSet presAssocID="{EEFCDA8A-D46D-4645-9602-249706522399}" presName="diagram" presStyleCnt="0">
        <dgm:presLayoutVars>
          <dgm:dir/>
          <dgm:resizeHandles val="exact"/>
        </dgm:presLayoutVars>
      </dgm:prSet>
      <dgm:spPr/>
      <dgm:t>
        <a:bodyPr/>
        <a:lstStyle/>
        <a:p>
          <a:endParaRPr lang="en-IN"/>
        </a:p>
      </dgm:t>
    </dgm:pt>
    <dgm:pt modelId="{80B8C954-CB1B-43E9-B02E-A7278F6F3C0F}" type="pres">
      <dgm:prSet presAssocID="{64020290-7477-4CFD-8BA6-6BC547008D7A}" presName="node" presStyleLbl="node1" presStyleIdx="0" presStyleCnt="5">
        <dgm:presLayoutVars>
          <dgm:bulletEnabled val="1"/>
        </dgm:presLayoutVars>
      </dgm:prSet>
      <dgm:spPr/>
      <dgm:t>
        <a:bodyPr/>
        <a:lstStyle/>
        <a:p>
          <a:endParaRPr lang="en-IN"/>
        </a:p>
      </dgm:t>
    </dgm:pt>
    <dgm:pt modelId="{D524D87A-E71D-46A6-BFF4-60C03854D9A2}" type="pres">
      <dgm:prSet presAssocID="{9C29356D-16D9-44AF-8101-AA41678F292E}" presName="sibTrans" presStyleCnt="0"/>
      <dgm:spPr/>
    </dgm:pt>
    <dgm:pt modelId="{03EE0846-7733-4A5B-BFB1-3AE05B1C9F31}" type="pres">
      <dgm:prSet presAssocID="{CDBF0CE5-1312-448F-9503-5828BE0A8CB3}" presName="node" presStyleLbl="node1" presStyleIdx="1" presStyleCnt="5">
        <dgm:presLayoutVars>
          <dgm:bulletEnabled val="1"/>
        </dgm:presLayoutVars>
      </dgm:prSet>
      <dgm:spPr/>
      <dgm:t>
        <a:bodyPr/>
        <a:lstStyle/>
        <a:p>
          <a:endParaRPr lang="en-IN"/>
        </a:p>
      </dgm:t>
    </dgm:pt>
    <dgm:pt modelId="{DF70E550-8D56-4388-B3F2-6214CB10098A}" type="pres">
      <dgm:prSet presAssocID="{D2BDCE70-8BFB-4187-A899-482750AD392C}" presName="sibTrans" presStyleCnt="0"/>
      <dgm:spPr/>
    </dgm:pt>
    <dgm:pt modelId="{5355F881-549D-4C71-AA1F-82ECD55F417C}" type="pres">
      <dgm:prSet presAssocID="{F8963C64-F5BC-4E8C-9AC5-104B5B7099F8}" presName="node" presStyleLbl="node1" presStyleIdx="2" presStyleCnt="5">
        <dgm:presLayoutVars>
          <dgm:bulletEnabled val="1"/>
        </dgm:presLayoutVars>
      </dgm:prSet>
      <dgm:spPr/>
      <dgm:t>
        <a:bodyPr/>
        <a:lstStyle/>
        <a:p>
          <a:endParaRPr lang="en-IN"/>
        </a:p>
      </dgm:t>
    </dgm:pt>
    <dgm:pt modelId="{2D098498-EDD9-43DD-8604-C64976D51F88}" type="pres">
      <dgm:prSet presAssocID="{05B14281-23C2-411C-9ADC-D2C7E62F6B13}" presName="sibTrans" presStyleCnt="0"/>
      <dgm:spPr/>
    </dgm:pt>
    <dgm:pt modelId="{BC6D5A76-B839-411C-92D5-C5237C8E90EC}" type="pres">
      <dgm:prSet presAssocID="{14A7DB7D-BE5E-47C6-8B2D-A72DFC098B91}" presName="node" presStyleLbl="node1" presStyleIdx="3" presStyleCnt="5">
        <dgm:presLayoutVars>
          <dgm:bulletEnabled val="1"/>
        </dgm:presLayoutVars>
      </dgm:prSet>
      <dgm:spPr/>
      <dgm:t>
        <a:bodyPr/>
        <a:lstStyle/>
        <a:p>
          <a:endParaRPr lang="en-IN"/>
        </a:p>
      </dgm:t>
    </dgm:pt>
    <dgm:pt modelId="{313B6B8B-8A7B-446B-888F-D9C1FAA216C1}" type="pres">
      <dgm:prSet presAssocID="{11F635A9-A3BD-4A2C-AC9E-2CB87D71A75A}" presName="sibTrans" presStyleCnt="0"/>
      <dgm:spPr/>
    </dgm:pt>
    <dgm:pt modelId="{6D5235AC-DD13-4009-89A1-23B47857FD51}" type="pres">
      <dgm:prSet presAssocID="{7EBDD26F-AF30-4922-A516-DF5450CE48FD}" presName="node" presStyleLbl="node1" presStyleIdx="4" presStyleCnt="5">
        <dgm:presLayoutVars>
          <dgm:bulletEnabled val="1"/>
        </dgm:presLayoutVars>
      </dgm:prSet>
      <dgm:spPr/>
      <dgm:t>
        <a:bodyPr/>
        <a:lstStyle/>
        <a:p>
          <a:endParaRPr lang="en-IN"/>
        </a:p>
      </dgm:t>
    </dgm:pt>
  </dgm:ptLst>
  <dgm:cxnLst>
    <dgm:cxn modelId="{E4F7A589-B8CF-4F34-AF2A-20293FFAB047}" type="presOf" srcId="{EEFCDA8A-D46D-4645-9602-249706522399}" destId="{5519E0FB-E42C-4F71-8F35-4B277FABC858}" srcOrd="0" destOrd="0" presId="urn:microsoft.com/office/officeart/2005/8/layout/default"/>
    <dgm:cxn modelId="{D84CB7A7-D909-4766-8A87-FCC898F2A15F}" srcId="{EEFCDA8A-D46D-4645-9602-249706522399}" destId="{64020290-7477-4CFD-8BA6-6BC547008D7A}" srcOrd="0" destOrd="0" parTransId="{9DC384CC-A610-44D0-B8E6-8EF8C6B5A0EA}" sibTransId="{9C29356D-16D9-44AF-8101-AA41678F292E}"/>
    <dgm:cxn modelId="{A3B83AB4-CC55-4838-8550-29286F2536DA}" type="presOf" srcId="{7EBDD26F-AF30-4922-A516-DF5450CE48FD}" destId="{6D5235AC-DD13-4009-89A1-23B47857FD51}" srcOrd="0" destOrd="0" presId="urn:microsoft.com/office/officeart/2005/8/layout/default"/>
    <dgm:cxn modelId="{7170592E-6AE7-4523-9471-0C689B2E4F76}" srcId="{EEFCDA8A-D46D-4645-9602-249706522399}" destId="{14A7DB7D-BE5E-47C6-8B2D-A72DFC098B91}" srcOrd="3" destOrd="0" parTransId="{1B8EE9BD-F95A-4D55-A6D3-B06D7F7E18CE}" sibTransId="{11F635A9-A3BD-4A2C-AC9E-2CB87D71A75A}"/>
    <dgm:cxn modelId="{EE29D371-6060-481F-BA25-EF7AF8AB2BF8}" type="presOf" srcId="{14A7DB7D-BE5E-47C6-8B2D-A72DFC098B91}" destId="{BC6D5A76-B839-411C-92D5-C5237C8E90EC}" srcOrd="0" destOrd="0" presId="urn:microsoft.com/office/officeart/2005/8/layout/default"/>
    <dgm:cxn modelId="{49F8B2B9-B0B9-4EDA-B172-F69FA4F38CAC}" srcId="{EEFCDA8A-D46D-4645-9602-249706522399}" destId="{CDBF0CE5-1312-448F-9503-5828BE0A8CB3}" srcOrd="1" destOrd="0" parTransId="{51A3A236-A69F-4DC8-9ED6-34617DF969FD}" sibTransId="{D2BDCE70-8BFB-4187-A899-482750AD392C}"/>
    <dgm:cxn modelId="{0F5FEA3A-A927-439F-B800-0F8167FBE656}" srcId="{EEFCDA8A-D46D-4645-9602-249706522399}" destId="{F8963C64-F5BC-4E8C-9AC5-104B5B7099F8}" srcOrd="2" destOrd="0" parTransId="{05D2AD2C-BE67-4BCB-B030-324B3BD829AF}" sibTransId="{05B14281-23C2-411C-9ADC-D2C7E62F6B13}"/>
    <dgm:cxn modelId="{7B2472E9-F72B-4460-8518-ED1026D805A9}" type="presOf" srcId="{CDBF0CE5-1312-448F-9503-5828BE0A8CB3}" destId="{03EE0846-7733-4A5B-BFB1-3AE05B1C9F31}" srcOrd="0" destOrd="0" presId="urn:microsoft.com/office/officeart/2005/8/layout/default"/>
    <dgm:cxn modelId="{5618013F-4411-4DF3-BA78-EAD820B1FB60}" type="presOf" srcId="{F8963C64-F5BC-4E8C-9AC5-104B5B7099F8}" destId="{5355F881-549D-4C71-AA1F-82ECD55F417C}" srcOrd="0" destOrd="0" presId="urn:microsoft.com/office/officeart/2005/8/layout/default"/>
    <dgm:cxn modelId="{EA64F02E-9F5B-4A98-9D56-2F67CB827800}" type="presOf" srcId="{64020290-7477-4CFD-8BA6-6BC547008D7A}" destId="{80B8C954-CB1B-43E9-B02E-A7278F6F3C0F}" srcOrd="0" destOrd="0" presId="urn:microsoft.com/office/officeart/2005/8/layout/default"/>
    <dgm:cxn modelId="{4214A454-04A5-4DDB-8501-9C1EF5FC6F71}" srcId="{EEFCDA8A-D46D-4645-9602-249706522399}" destId="{7EBDD26F-AF30-4922-A516-DF5450CE48FD}" srcOrd="4" destOrd="0" parTransId="{1861A991-36BC-487E-94C2-17C88B93622B}" sibTransId="{1A9F7DF8-455D-415A-B285-6E6FADF66EE1}"/>
    <dgm:cxn modelId="{13821EBE-480B-4557-B81E-CA17078D5537}" type="presParOf" srcId="{5519E0FB-E42C-4F71-8F35-4B277FABC858}" destId="{80B8C954-CB1B-43E9-B02E-A7278F6F3C0F}" srcOrd="0" destOrd="0" presId="urn:microsoft.com/office/officeart/2005/8/layout/default"/>
    <dgm:cxn modelId="{5CF83908-FE7D-46D1-8D75-03125273FCFE}" type="presParOf" srcId="{5519E0FB-E42C-4F71-8F35-4B277FABC858}" destId="{D524D87A-E71D-46A6-BFF4-60C03854D9A2}" srcOrd="1" destOrd="0" presId="urn:microsoft.com/office/officeart/2005/8/layout/default"/>
    <dgm:cxn modelId="{89479CD1-8773-40A2-9FBD-90684945B9F5}" type="presParOf" srcId="{5519E0FB-E42C-4F71-8F35-4B277FABC858}" destId="{03EE0846-7733-4A5B-BFB1-3AE05B1C9F31}" srcOrd="2" destOrd="0" presId="urn:microsoft.com/office/officeart/2005/8/layout/default"/>
    <dgm:cxn modelId="{42A6CBA7-F5A6-4588-B4C0-4E02A20DF448}" type="presParOf" srcId="{5519E0FB-E42C-4F71-8F35-4B277FABC858}" destId="{DF70E550-8D56-4388-B3F2-6214CB10098A}" srcOrd="3" destOrd="0" presId="urn:microsoft.com/office/officeart/2005/8/layout/default"/>
    <dgm:cxn modelId="{F57066CF-8B2D-4E9A-A16B-55D4A5860EBC}" type="presParOf" srcId="{5519E0FB-E42C-4F71-8F35-4B277FABC858}" destId="{5355F881-549D-4C71-AA1F-82ECD55F417C}" srcOrd="4" destOrd="0" presId="urn:microsoft.com/office/officeart/2005/8/layout/default"/>
    <dgm:cxn modelId="{2ED2E0DE-BBA2-4ED2-8590-29B6F48F96A4}" type="presParOf" srcId="{5519E0FB-E42C-4F71-8F35-4B277FABC858}" destId="{2D098498-EDD9-43DD-8604-C64976D51F88}" srcOrd="5" destOrd="0" presId="urn:microsoft.com/office/officeart/2005/8/layout/default"/>
    <dgm:cxn modelId="{AAC94D40-6825-451B-8300-CBA438B65D2D}" type="presParOf" srcId="{5519E0FB-E42C-4F71-8F35-4B277FABC858}" destId="{BC6D5A76-B839-411C-92D5-C5237C8E90EC}" srcOrd="6" destOrd="0" presId="urn:microsoft.com/office/officeart/2005/8/layout/default"/>
    <dgm:cxn modelId="{0AD62789-276F-4865-AA50-5B77EB923F97}" type="presParOf" srcId="{5519E0FB-E42C-4F71-8F35-4B277FABC858}" destId="{313B6B8B-8A7B-446B-888F-D9C1FAA216C1}" srcOrd="7" destOrd="0" presId="urn:microsoft.com/office/officeart/2005/8/layout/default"/>
    <dgm:cxn modelId="{3C65B900-B6AD-4382-A394-E8105ABD3BA4}" type="presParOf" srcId="{5519E0FB-E42C-4F71-8F35-4B277FABC858}" destId="{6D5235AC-DD13-4009-89A1-23B47857FD5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8C954-CB1B-43E9-B02E-A7278F6F3C0F}">
      <dsp:nvSpPr>
        <dsp:cNvPr id="0" name=""/>
        <dsp:cNvSpPr/>
      </dsp:nvSpPr>
      <dsp:spPr>
        <a:xfrm>
          <a:off x="0" y="794338"/>
          <a:ext cx="2655295" cy="1593177"/>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i="0" kern="1200" dirty="0" smtClean="0"/>
            <a:t>To deliver proper health care in a systematic way to any individual in need of health care services</a:t>
          </a:r>
          <a:endParaRPr lang="en-IN" sz="2000" kern="1200" dirty="0"/>
        </a:p>
      </dsp:txBody>
      <dsp:txXfrm>
        <a:off x="0" y="794338"/>
        <a:ext cx="2655295" cy="1593177"/>
      </dsp:txXfrm>
    </dsp:sp>
    <dsp:sp modelId="{03EE0846-7733-4A5B-BFB1-3AE05B1C9F31}">
      <dsp:nvSpPr>
        <dsp:cNvPr id="0" name=""/>
        <dsp:cNvSpPr/>
      </dsp:nvSpPr>
      <dsp:spPr>
        <a:xfrm>
          <a:off x="2920824" y="794338"/>
          <a:ext cx="2655295" cy="1593177"/>
        </a:xfrm>
        <a:prstGeom prst="rect">
          <a:avLst/>
        </a:prstGeom>
        <a:gradFill rotWithShape="0">
          <a:gsLst>
            <a:gs pos="0">
              <a:schemeClr val="accent4">
                <a:hueOff val="-1116192"/>
                <a:satOff val="6725"/>
                <a:lumOff val="539"/>
                <a:alphaOff val="0"/>
                <a:tint val="50000"/>
                <a:satMod val="300000"/>
              </a:schemeClr>
            </a:gs>
            <a:gs pos="35000">
              <a:schemeClr val="accent4">
                <a:hueOff val="-1116192"/>
                <a:satOff val="6725"/>
                <a:lumOff val="539"/>
                <a:alphaOff val="0"/>
                <a:tint val="37000"/>
                <a:satMod val="300000"/>
              </a:schemeClr>
            </a:gs>
            <a:gs pos="100000">
              <a:schemeClr val="accent4">
                <a:hueOff val="-1116192"/>
                <a:satOff val="6725"/>
                <a:lumOff val="5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i="0" kern="1200" dirty="0" smtClean="0"/>
            <a:t>coping with the various health needs and demands of population</a:t>
          </a:r>
          <a:endParaRPr lang="en-IN" sz="2000" kern="1200" dirty="0"/>
        </a:p>
      </dsp:txBody>
      <dsp:txXfrm>
        <a:off x="2920824" y="794338"/>
        <a:ext cx="2655295" cy="1593177"/>
      </dsp:txXfrm>
    </dsp:sp>
    <dsp:sp modelId="{5355F881-549D-4C71-AA1F-82ECD55F417C}">
      <dsp:nvSpPr>
        <dsp:cNvPr id="0" name=""/>
        <dsp:cNvSpPr/>
      </dsp:nvSpPr>
      <dsp:spPr>
        <a:xfrm>
          <a:off x="5841649" y="794338"/>
          <a:ext cx="2655295" cy="1593177"/>
        </a:xfrm>
        <a:prstGeom prst="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i="0" kern="1200" dirty="0" smtClean="0"/>
            <a:t>thereby provide health care to individuals and community with preventive and curative activities</a:t>
          </a:r>
          <a:endParaRPr lang="en-IN" sz="2000" kern="1200" dirty="0"/>
        </a:p>
      </dsp:txBody>
      <dsp:txXfrm>
        <a:off x="5841649" y="794338"/>
        <a:ext cx="2655295" cy="1593177"/>
      </dsp:txXfrm>
    </dsp:sp>
    <dsp:sp modelId="{BC6D5A76-B839-411C-92D5-C5237C8E90EC}">
      <dsp:nvSpPr>
        <dsp:cNvPr id="0" name=""/>
        <dsp:cNvSpPr/>
      </dsp:nvSpPr>
      <dsp:spPr>
        <a:xfrm>
          <a:off x="1460412" y="2653044"/>
          <a:ext cx="2655295" cy="1593177"/>
        </a:xfrm>
        <a:prstGeom prst="rect">
          <a:avLst/>
        </a:prstGeom>
        <a:gradFill rotWithShape="0">
          <a:gsLst>
            <a:gs pos="0">
              <a:schemeClr val="accent4">
                <a:hueOff val="-3348577"/>
                <a:satOff val="20174"/>
                <a:lumOff val="1617"/>
                <a:alphaOff val="0"/>
                <a:tint val="50000"/>
                <a:satMod val="300000"/>
              </a:schemeClr>
            </a:gs>
            <a:gs pos="35000">
              <a:schemeClr val="accent4">
                <a:hueOff val="-3348577"/>
                <a:satOff val="20174"/>
                <a:lumOff val="1617"/>
                <a:alphaOff val="0"/>
                <a:tint val="37000"/>
                <a:satMod val="300000"/>
              </a:schemeClr>
            </a:gs>
            <a:gs pos="100000">
              <a:schemeClr val="accent4">
                <a:hueOff val="-3348577"/>
                <a:satOff val="20174"/>
                <a:lumOff val="161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0" i="0" kern="1200" dirty="0" smtClean="0"/>
            <a:t>utilizing health care workers</a:t>
          </a:r>
          <a:endParaRPr lang="en-IN" sz="2000" kern="1200" dirty="0"/>
        </a:p>
      </dsp:txBody>
      <dsp:txXfrm>
        <a:off x="1460412" y="2653044"/>
        <a:ext cx="2655295" cy="1593177"/>
      </dsp:txXfrm>
    </dsp:sp>
    <dsp:sp modelId="{6D5235AC-DD13-4009-89A1-23B47857FD51}">
      <dsp:nvSpPr>
        <dsp:cNvPr id="0" name=""/>
        <dsp:cNvSpPr/>
      </dsp:nvSpPr>
      <dsp:spPr>
        <a:xfrm>
          <a:off x="4381236" y="2653044"/>
          <a:ext cx="2655295" cy="1593177"/>
        </a:xfrm>
        <a:prstGeom prst="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i="0" kern="1200" dirty="0" smtClean="0"/>
            <a:t>Together these forms a system interacting with each other, supporting and controlling each other</a:t>
          </a:r>
          <a:endParaRPr lang="en-IN" sz="2000" kern="1200" dirty="0"/>
        </a:p>
      </dsp:txBody>
      <dsp:txXfrm>
        <a:off x="4381236" y="2653044"/>
        <a:ext cx="2655295" cy="159317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D265094-7184-45CF-BD20-6C11EAA3C864}"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77956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D265094-7184-45CF-BD20-6C11EAA3C864}"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8029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D265094-7184-45CF-BD20-6C11EAA3C864}"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133181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D265094-7184-45CF-BD20-6C11EAA3C864}"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159078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65094-7184-45CF-BD20-6C11EAA3C864}"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167442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D265094-7184-45CF-BD20-6C11EAA3C864}" type="datetimeFigureOut">
              <a:rPr lang="en-IN" smtClean="0"/>
              <a:t>02-05-2022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98962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D265094-7184-45CF-BD20-6C11EAA3C864}" type="datetimeFigureOut">
              <a:rPr lang="en-IN" smtClean="0"/>
              <a:t>02-05-2022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129458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D265094-7184-45CF-BD20-6C11EAA3C864}" type="datetimeFigureOut">
              <a:rPr lang="en-IN" smtClean="0"/>
              <a:t>02-05-2022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217953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65094-7184-45CF-BD20-6C11EAA3C864}" type="datetimeFigureOut">
              <a:rPr lang="en-IN" smtClean="0"/>
              <a:t>02-05-2022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189748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65094-7184-45CF-BD20-6C11EAA3C864}" type="datetimeFigureOut">
              <a:rPr lang="en-IN" smtClean="0"/>
              <a:t>02-05-2022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414367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65094-7184-45CF-BD20-6C11EAA3C864}" type="datetimeFigureOut">
              <a:rPr lang="en-IN" smtClean="0"/>
              <a:t>02-05-2022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4C9DE9-53E1-4054-83A3-CD47FA60D22F}" type="slidenum">
              <a:rPr lang="en-IN" smtClean="0"/>
              <a:t>‹#›</a:t>
            </a:fld>
            <a:endParaRPr lang="en-IN"/>
          </a:p>
        </p:txBody>
      </p:sp>
    </p:spTree>
    <p:extLst>
      <p:ext uri="{BB962C8B-B14F-4D97-AF65-F5344CB8AC3E}">
        <p14:creationId xmlns:p14="http://schemas.microsoft.com/office/powerpoint/2010/main" val="164642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65094-7184-45CF-BD20-6C11EAA3C864}" type="datetimeFigureOut">
              <a:rPr lang="en-IN" smtClean="0"/>
              <a:t>02-05-2022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C9DE9-53E1-4054-83A3-CD47FA60D22F}" type="slidenum">
              <a:rPr lang="en-IN" smtClean="0"/>
              <a:t>‹#›</a:t>
            </a:fld>
            <a:endParaRPr lang="en-IN"/>
          </a:p>
        </p:txBody>
      </p:sp>
    </p:spTree>
    <p:extLst>
      <p:ext uri="{BB962C8B-B14F-4D97-AF65-F5344CB8AC3E}">
        <p14:creationId xmlns:p14="http://schemas.microsoft.com/office/powerpoint/2010/main" val="358668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7772400" cy="1974081"/>
          </a:xfrm>
        </p:spPr>
        <p:txBody>
          <a:bodyPr>
            <a:normAutofit/>
          </a:bodyPr>
          <a:lstStyle/>
          <a:p>
            <a:r>
              <a:rPr lang="en-US" sz="5400" b="1" u="sng" spc="300" dirty="0" smtClean="0">
                <a:effectLst>
                  <a:outerShdw blurRad="38100" dist="38100" dir="2700000" algn="tl">
                    <a:srgbClr val="000000">
                      <a:alpha val="43137"/>
                    </a:srgbClr>
                  </a:outerShdw>
                </a:effectLst>
              </a:rPr>
              <a:t>HEALTH CARE DELIVERY SYSTEM</a:t>
            </a:r>
            <a:endParaRPr lang="en-IN" sz="5400" b="1" u="sng" spc="3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85000" lnSpcReduction="20000"/>
          </a:bodyPr>
          <a:lstStyle/>
          <a:p>
            <a:r>
              <a:rPr lang="en-US" b="1" dirty="0" smtClean="0">
                <a:solidFill>
                  <a:schemeClr val="tx1"/>
                </a:solidFill>
              </a:rPr>
              <a:t>By:</a:t>
            </a:r>
          </a:p>
          <a:p>
            <a:r>
              <a:rPr lang="en-US" b="1" dirty="0" smtClean="0">
                <a:solidFill>
                  <a:schemeClr val="tx1"/>
                </a:solidFill>
              </a:rPr>
              <a:t>Dr. Digvijay Sharma</a:t>
            </a:r>
          </a:p>
          <a:p>
            <a:r>
              <a:rPr lang="en-US" b="1" dirty="0" smtClean="0">
                <a:solidFill>
                  <a:schemeClr val="tx1"/>
                </a:solidFill>
              </a:rPr>
              <a:t>Director</a:t>
            </a:r>
          </a:p>
          <a:p>
            <a:r>
              <a:rPr lang="en-US" b="1" dirty="0" smtClean="0">
                <a:solidFill>
                  <a:schemeClr val="tx1"/>
                </a:solidFill>
              </a:rPr>
              <a:t>School of Health Sciences, CSJM University</a:t>
            </a:r>
            <a:endParaRPr lang="en-IN" b="1" dirty="0">
              <a:solidFill>
                <a:schemeClr val="tx1"/>
              </a:solidFill>
            </a:endParaRPr>
          </a:p>
        </p:txBody>
      </p:sp>
    </p:spTree>
    <p:extLst>
      <p:ext uri="{BB962C8B-B14F-4D97-AF65-F5344CB8AC3E}">
        <p14:creationId xmlns:p14="http://schemas.microsoft.com/office/powerpoint/2010/main" val="2762158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PRIMARY HEALTH CENTERS</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412776"/>
            <a:ext cx="8712968" cy="5256584"/>
          </a:xfrm>
        </p:spPr>
        <p:txBody>
          <a:bodyPr>
            <a:normAutofit fontScale="70000" lnSpcReduction="20000"/>
          </a:bodyPr>
          <a:lstStyle/>
          <a:p>
            <a:r>
              <a:rPr lang="en-US" dirty="0"/>
              <a:t>A primary health center (PHC) is established in a plain area with a population of 30 000 people and in hilly/difficult to reach/tribal areas with a population of 20 000, and is the first contact point between the village community and the medical officer. </a:t>
            </a:r>
            <a:endParaRPr lang="en-US" dirty="0" smtClean="0"/>
          </a:p>
          <a:p>
            <a:r>
              <a:rPr lang="en-US" dirty="0" smtClean="0"/>
              <a:t>PHCs </a:t>
            </a:r>
            <a:r>
              <a:rPr lang="en-US" dirty="0"/>
              <a:t>were envisaged to provide integrated curative and preventive health care to the rural population with emphasis on the preventive and </a:t>
            </a:r>
            <a:r>
              <a:rPr lang="en-US" dirty="0" err="1"/>
              <a:t>promotive</a:t>
            </a:r>
            <a:r>
              <a:rPr lang="en-US" dirty="0"/>
              <a:t> aspects of health care. </a:t>
            </a:r>
            <a:endParaRPr lang="en-US" dirty="0" smtClean="0"/>
          </a:p>
          <a:p>
            <a:r>
              <a:rPr lang="en-US" dirty="0" smtClean="0"/>
              <a:t>The </a:t>
            </a:r>
            <a:r>
              <a:rPr lang="en-US" dirty="0"/>
              <a:t>PHCs are established and maintained by the State Governments under the Minimum Needs Program (MNP)/Basic Minimum Services (BMS) Program. </a:t>
            </a:r>
            <a:endParaRPr lang="en-US" dirty="0" smtClean="0"/>
          </a:p>
          <a:p>
            <a:r>
              <a:rPr lang="en-US" dirty="0" smtClean="0"/>
              <a:t>As </a:t>
            </a:r>
            <a:r>
              <a:rPr lang="en-US" dirty="0"/>
              <a:t>per minimum requirement, a PHC is to be staffed by a medical officer supported by 14 paramedical and other staff. </a:t>
            </a:r>
            <a:endParaRPr lang="en-US" dirty="0" smtClean="0"/>
          </a:p>
          <a:p>
            <a:r>
              <a:rPr lang="en-US" dirty="0" smtClean="0"/>
              <a:t>Under </a:t>
            </a:r>
            <a:r>
              <a:rPr lang="en-US" dirty="0"/>
              <a:t>NRHM, there is a provision for two additional staff nurses at PHCs on a contract basis. </a:t>
            </a:r>
            <a:endParaRPr lang="en-US" dirty="0" smtClean="0"/>
          </a:p>
          <a:p>
            <a:r>
              <a:rPr lang="en-US" dirty="0" smtClean="0"/>
              <a:t>It </a:t>
            </a:r>
            <a:r>
              <a:rPr lang="en-US" dirty="0"/>
              <a:t>acts as a referral unit for 5-6 SCs and has 4-6 beds for in-patients. </a:t>
            </a:r>
            <a:endParaRPr lang="en-US" dirty="0" smtClean="0"/>
          </a:p>
          <a:p>
            <a:r>
              <a:rPr lang="en-US" dirty="0" smtClean="0"/>
              <a:t>The </a:t>
            </a:r>
            <a:r>
              <a:rPr lang="en-US" dirty="0"/>
              <a:t>activities of PHCs involve health-care promotion and curative services.</a:t>
            </a:r>
            <a:endParaRPr lang="en-IN" dirty="0"/>
          </a:p>
        </p:txBody>
      </p:sp>
    </p:spTree>
    <p:extLst>
      <p:ext uri="{BB962C8B-B14F-4D97-AF65-F5344CB8AC3E}">
        <p14:creationId xmlns:p14="http://schemas.microsoft.com/office/powerpoint/2010/main" val="3910827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COMMUNITY HEALTH CENTERS</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600200"/>
            <a:ext cx="8784976" cy="5069160"/>
          </a:xfrm>
        </p:spPr>
        <p:txBody>
          <a:bodyPr>
            <a:normAutofit fontScale="85000" lnSpcReduction="20000"/>
          </a:bodyPr>
          <a:lstStyle/>
          <a:p>
            <a:r>
              <a:rPr lang="en-US" dirty="0"/>
              <a:t>Community health centers (CHCs) are established and maintained by the State Government under the MNP/BMS program in an area with a population of 120 000 people and in hilly/difficult to reach/tribal areas with a population of 80 000. </a:t>
            </a:r>
            <a:endParaRPr lang="en-US" dirty="0" smtClean="0"/>
          </a:p>
          <a:p>
            <a:r>
              <a:rPr lang="en-US" dirty="0" smtClean="0"/>
              <a:t>As </a:t>
            </a:r>
            <a:r>
              <a:rPr lang="en-US" dirty="0"/>
              <a:t>per minimum norms, a CHC is required to be staffed by four medical specialists, that is, surgeon, physician, gynecologist/obstetrician and pediatrician supported by 21 paramedical and other staff. </a:t>
            </a:r>
            <a:endParaRPr lang="en-US" dirty="0" smtClean="0"/>
          </a:p>
          <a:p>
            <a:r>
              <a:rPr lang="en-US" dirty="0" smtClean="0"/>
              <a:t>It </a:t>
            </a:r>
            <a:r>
              <a:rPr lang="en-US" dirty="0"/>
              <a:t>has 30 beds with an operating theater, X-ray, labor room and laboratory facilities. </a:t>
            </a:r>
            <a:endParaRPr lang="en-US" dirty="0" smtClean="0"/>
          </a:p>
          <a:p>
            <a:r>
              <a:rPr lang="en-US" dirty="0" smtClean="0"/>
              <a:t>It </a:t>
            </a:r>
            <a:r>
              <a:rPr lang="en-US" dirty="0"/>
              <a:t>serves as a referral center for PHCs within the block and also provides facilities for obstetric care and specialist consultations.</a:t>
            </a:r>
            <a:endParaRPr lang="en-IN" dirty="0"/>
          </a:p>
        </p:txBody>
      </p:sp>
    </p:spTree>
    <p:extLst>
      <p:ext uri="{BB962C8B-B14F-4D97-AF65-F5344CB8AC3E}">
        <p14:creationId xmlns:p14="http://schemas.microsoft.com/office/powerpoint/2010/main" val="572791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FIRST REFERAL UNIT</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40768"/>
            <a:ext cx="8435280" cy="5184576"/>
          </a:xfrm>
        </p:spPr>
        <p:txBody>
          <a:bodyPr>
            <a:normAutofit fontScale="92500" lnSpcReduction="20000"/>
          </a:bodyPr>
          <a:lstStyle/>
          <a:p>
            <a:r>
              <a:rPr lang="en-US" dirty="0" smtClean="0"/>
              <a:t>An </a:t>
            </a:r>
            <a:r>
              <a:rPr lang="en-US" dirty="0"/>
              <a:t>existing facility (district hospital, sub-divisional hospital, CHC) can be declared a fully operational first referral unit (FRU) only if it is equipped to provide round-the-clock services for emergency obstetric and newborn care, in addition to all emergencies that any hospital is required to provide. </a:t>
            </a:r>
            <a:endParaRPr lang="en-US" dirty="0" smtClean="0"/>
          </a:p>
          <a:p>
            <a:r>
              <a:rPr lang="en-US" dirty="0" smtClean="0"/>
              <a:t>It </a:t>
            </a:r>
            <a:r>
              <a:rPr lang="en-US" dirty="0"/>
              <a:t>should be noted that there are three critical determinants of a facility being declared as a FRU: (i) emergency obstetric care including surgical interventions such as caesarean sections; (ii) care for small and sick newborns; and (iii) blood storage facility on a 24-h basis.</a:t>
            </a:r>
            <a:endParaRPr lang="en-IN" dirty="0"/>
          </a:p>
        </p:txBody>
      </p:sp>
    </p:spTree>
    <p:extLst>
      <p:ext uri="{BB962C8B-B14F-4D97-AF65-F5344CB8AC3E}">
        <p14:creationId xmlns:p14="http://schemas.microsoft.com/office/powerpoint/2010/main" val="3193770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effectLst>
                  <a:outerShdw blurRad="38100" dist="38100" dir="2700000" algn="tl">
                    <a:srgbClr val="000000">
                      <a:alpha val="43137"/>
                    </a:srgbClr>
                  </a:outerShdw>
                </a:effectLst>
              </a:rPr>
              <a:t>NATIONAL RURAL HEALTH MISSION</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268760"/>
            <a:ext cx="8712968" cy="5400600"/>
          </a:xfrm>
        </p:spPr>
        <p:txBody>
          <a:bodyPr>
            <a:normAutofit fontScale="70000" lnSpcReduction="20000"/>
          </a:bodyPr>
          <a:lstStyle/>
          <a:p>
            <a:r>
              <a:rPr lang="en-US" dirty="0"/>
              <a:t>NRHM, launched in 2005, was a watershed for the health sector in India. </a:t>
            </a:r>
            <a:endParaRPr lang="en-US" dirty="0" smtClean="0"/>
          </a:p>
          <a:p>
            <a:r>
              <a:rPr lang="en-US" dirty="0" smtClean="0"/>
              <a:t>With </a:t>
            </a:r>
            <a:r>
              <a:rPr lang="en-US" dirty="0"/>
              <a:t>its core focus to reduce maternal and child mortality, it aimed at increased public expenditure on health care, decreased inequity, decentralization and community participation in operationalization of health-care facilities based on IPHS norms. </a:t>
            </a:r>
            <a:endParaRPr lang="en-US" dirty="0" smtClean="0"/>
          </a:p>
          <a:p>
            <a:r>
              <a:rPr lang="en-US" dirty="0"/>
              <a:t>Seeking to improve access of rural people, especially poor women and children, to equitable, affordable, accountable and effective primary health care, NRHM (2005-2012) aimed to provide effective health care to the rural population throughout the country with special focus on 18 states having weak public health indicators and/or weak infrastructure. </a:t>
            </a:r>
            <a:endParaRPr lang="en-US" dirty="0" smtClean="0"/>
          </a:p>
          <a:p>
            <a:r>
              <a:rPr lang="en-US" dirty="0" smtClean="0"/>
              <a:t>Within </a:t>
            </a:r>
            <a:r>
              <a:rPr lang="en-US" dirty="0"/>
              <a:t>the mission there are high-focused and low-focused states and districts based on the status of infant and maternal mortality rates, and these states are provided additional support, both financially and technically. </a:t>
            </a:r>
            <a:endParaRPr lang="en-US" dirty="0" smtClean="0"/>
          </a:p>
          <a:p>
            <a:r>
              <a:rPr lang="en-US" dirty="0" smtClean="0"/>
              <a:t>Gradually </a:t>
            </a:r>
            <a:r>
              <a:rPr lang="en-US" dirty="0"/>
              <a:t>it has emerged as a major financing and health sector reform strategy to strengthen the state health systems.</a:t>
            </a:r>
            <a:endParaRPr lang="en-IN" dirty="0"/>
          </a:p>
        </p:txBody>
      </p:sp>
    </p:spTree>
    <p:extLst>
      <p:ext uri="{BB962C8B-B14F-4D97-AF65-F5344CB8AC3E}">
        <p14:creationId xmlns:p14="http://schemas.microsoft.com/office/powerpoint/2010/main" val="3994458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877964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308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5400" b="1" dirty="0" smtClean="0">
                <a:effectLst>
                  <a:outerShdw blurRad="38100" dist="38100" dir="2700000" algn="tl">
                    <a:srgbClr val="000000">
                      <a:alpha val="43137"/>
                    </a:srgbClr>
                  </a:outerShdw>
                </a:effectLst>
              </a:rPr>
              <a:t>WHAT IS HEALTH?</a:t>
            </a:r>
            <a:endParaRPr lang="en-IN"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568952" cy="5112568"/>
          </a:xfrm>
        </p:spPr>
        <p:txBody>
          <a:bodyPr>
            <a:normAutofit lnSpcReduction="10000"/>
          </a:bodyPr>
          <a:lstStyle/>
          <a:p>
            <a:pPr algn="just">
              <a:lnSpc>
                <a:spcPct val="150000"/>
              </a:lnSpc>
            </a:pPr>
            <a:r>
              <a:rPr lang="en-IN" sz="2000" dirty="0" smtClean="0"/>
              <a:t>Health is a state of complete physical, mental, social well being and not just merely absence of a disease.</a:t>
            </a:r>
          </a:p>
          <a:p>
            <a:pPr algn="just">
              <a:lnSpc>
                <a:spcPct val="150000"/>
              </a:lnSpc>
            </a:pPr>
            <a:r>
              <a:rPr lang="en-IN" sz="2000" dirty="0" smtClean="0"/>
              <a:t>It has always been the centre of every policy issued by the government in public interest.</a:t>
            </a:r>
          </a:p>
          <a:p>
            <a:pPr algn="just">
              <a:lnSpc>
                <a:spcPct val="150000"/>
              </a:lnSpc>
            </a:pPr>
            <a:r>
              <a:rPr lang="en-IN" sz="2000" dirty="0" smtClean="0"/>
              <a:t>The health care delivery system is defined as the system of professionals working towards providing the best care facility to the population within available financial assets.</a:t>
            </a:r>
          </a:p>
          <a:p>
            <a:pPr algn="just">
              <a:lnSpc>
                <a:spcPct val="150000"/>
              </a:lnSpc>
            </a:pPr>
            <a:r>
              <a:rPr lang="en-IN" sz="2000" dirty="0" smtClean="0"/>
              <a:t>Health care delivery system of India is divided into three phases or levels which are primary, secondary and tertiary.</a:t>
            </a:r>
          </a:p>
          <a:p>
            <a:pPr algn="just">
              <a:lnSpc>
                <a:spcPct val="150000"/>
              </a:lnSpc>
            </a:pPr>
            <a:r>
              <a:rPr lang="en-IN" sz="2000" dirty="0" smtClean="0"/>
              <a:t>These systems play a vital role in development and management of policies related to health of the population.</a:t>
            </a:r>
          </a:p>
        </p:txBody>
      </p:sp>
    </p:spTree>
    <p:extLst>
      <p:ext uri="{BB962C8B-B14F-4D97-AF65-F5344CB8AC3E}">
        <p14:creationId xmlns:p14="http://schemas.microsoft.com/office/powerpoint/2010/main" val="38296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rmAutofit/>
          </a:bodyPr>
          <a:lstStyle/>
          <a:p>
            <a:r>
              <a:rPr lang="en-IN" sz="4800" b="1" dirty="0" smtClean="0">
                <a:effectLst>
                  <a:outerShdw blurRad="38100" dist="38100" dir="2700000" algn="tl">
                    <a:srgbClr val="000000">
                      <a:alpha val="43137"/>
                    </a:srgbClr>
                  </a:outerShdw>
                </a:effectLst>
              </a:rPr>
              <a:t>HEALTH CARE DELIVERY SYSTEM</a:t>
            </a:r>
            <a:endParaRPr lang="en-IN"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256584"/>
          </a:xfrm>
        </p:spPr>
        <p:txBody>
          <a:bodyPr>
            <a:normAutofit fontScale="85000" lnSpcReduction="10000"/>
          </a:bodyPr>
          <a:lstStyle/>
          <a:p>
            <a:pPr algn="just">
              <a:lnSpc>
                <a:spcPct val="150000"/>
              </a:lnSpc>
            </a:pPr>
            <a:r>
              <a:rPr lang="en-US" sz="2000" dirty="0"/>
              <a:t>Due to the India's federalized system of government, the areas of governance and operations of health system in India have been divided between the union and the state governments</a:t>
            </a:r>
            <a:r>
              <a:rPr lang="en-US" sz="2000" dirty="0" smtClean="0"/>
              <a:t>.</a:t>
            </a:r>
          </a:p>
          <a:p>
            <a:pPr algn="just">
              <a:lnSpc>
                <a:spcPct val="150000"/>
              </a:lnSpc>
            </a:pPr>
            <a:r>
              <a:rPr lang="en-US" sz="2000" dirty="0"/>
              <a:t>India has a mixed health-care system, inclusive of public and private health-care service </a:t>
            </a:r>
            <a:r>
              <a:rPr lang="en-US" sz="2000" dirty="0" smtClean="0"/>
              <a:t>providers. </a:t>
            </a:r>
          </a:p>
          <a:p>
            <a:pPr algn="just">
              <a:lnSpc>
                <a:spcPct val="150000"/>
              </a:lnSpc>
            </a:pPr>
            <a:r>
              <a:rPr lang="en-US" sz="2000" dirty="0"/>
              <a:t>The best way to provide health care to underserved rural and urban poor is to develop effective Primary Health Care services supported by an appropriate referral system</a:t>
            </a:r>
            <a:r>
              <a:rPr lang="en-US" sz="2000" dirty="0" smtClean="0"/>
              <a:t>.</a:t>
            </a:r>
          </a:p>
          <a:p>
            <a:pPr algn="just">
              <a:lnSpc>
                <a:spcPct val="150000"/>
              </a:lnSpc>
            </a:pPr>
            <a:r>
              <a:rPr lang="en-US" sz="2000" dirty="0" smtClean="0"/>
              <a:t>The </a:t>
            </a:r>
            <a:r>
              <a:rPr lang="en-US" sz="2000" dirty="0"/>
              <a:t>recommendation for three-tiered health-care system to provide preventive and curative health care in rural and urban areas placing health workers on government payrolls and limiting the need for private practitioners became the principles on which the current public health-care systems were founded. </a:t>
            </a:r>
            <a:endParaRPr lang="en-US" sz="2000" dirty="0" smtClean="0"/>
          </a:p>
          <a:p>
            <a:pPr algn="just">
              <a:lnSpc>
                <a:spcPct val="150000"/>
              </a:lnSpc>
            </a:pPr>
            <a:r>
              <a:rPr lang="en-US" sz="2000" dirty="0"/>
              <a:t>This was done to ensure that access to primary care is independent of individual socioeconomic conditions. </a:t>
            </a:r>
            <a:endParaRPr lang="en-US" sz="2000" dirty="0" smtClean="0"/>
          </a:p>
          <a:p>
            <a:pPr algn="just">
              <a:lnSpc>
                <a:spcPct val="150000"/>
              </a:lnSpc>
            </a:pPr>
            <a:endParaRPr lang="en-IN" sz="2000" dirty="0"/>
          </a:p>
        </p:txBody>
      </p:sp>
    </p:spTree>
    <p:extLst>
      <p:ext uri="{BB962C8B-B14F-4D97-AF65-F5344CB8AC3E}">
        <p14:creationId xmlns:p14="http://schemas.microsoft.com/office/powerpoint/2010/main" val="179750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5400" b="1" dirty="0" smtClean="0">
                <a:effectLst>
                  <a:outerShdw blurRad="38100" dist="38100" dir="2700000" algn="tl">
                    <a:srgbClr val="000000">
                      <a:alpha val="43137"/>
                    </a:srgbClr>
                  </a:outerShdw>
                </a:effectLst>
              </a:rPr>
              <a:t>HISTORY</a:t>
            </a:r>
            <a:endParaRPr lang="en-IN"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712968" cy="5328592"/>
          </a:xfrm>
        </p:spPr>
        <p:txBody>
          <a:bodyPr>
            <a:normAutofit/>
          </a:bodyPr>
          <a:lstStyle/>
          <a:p>
            <a:pPr>
              <a:lnSpc>
                <a:spcPct val="150000"/>
              </a:lnSpc>
            </a:pPr>
            <a:r>
              <a:rPr lang="en-US" sz="2000" dirty="0"/>
              <a:t>Report on the Health Survey and Development Committee, commonly referred to as the </a:t>
            </a:r>
            <a:r>
              <a:rPr lang="en-US" sz="2000" dirty="0" err="1"/>
              <a:t>Bhore</a:t>
            </a:r>
            <a:r>
              <a:rPr lang="en-US" sz="2000" dirty="0"/>
              <a:t> Committee Report, 1946, has been a landmark report for India, from which the current health policy and systems have </a:t>
            </a:r>
            <a:r>
              <a:rPr lang="en-US" sz="2000" dirty="0" smtClean="0"/>
              <a:t>evolved.</a:t>
            </a:r>
          </a:p>
          <a:p>
            <a:pPr>
              <a:lnSpc>
                <a:spcPct val="150000"/>
              </a:lnSpc>
            </a:pPr>
            <a:r>
              <a:rPr lang="en-US" sz="2000" dirty="0"/>
              <a:t>Although the first national population program was announced in 1951, the first National Health Policy of India (NHP) got formulated only in 1983 with its main focus on provision of primary health care to all by </a:t>
            </a:r>
            <a:r>
              <a:rPr lang="en-US" sz="2000" dirty="0" smtClean="0"/>
              <a:t>2000.</a:t>
            </a:r>
          </a:p>
          <a:p>
            <a:pPr>
              <a:lnSpc>
                <a:spcPct val="150000"/>
              </a:lnSpc>
            </a:pPr>
            <a:r>
              <a:rPr lang="en-US" sz="2000" dirty="0"/>
              <a:t>NHP 2002 further built on NHP 1983, with an objective of provision of health services to the general public through decentralization, use of private sector and increasing public expenditure on health care overall.</a:t>
            </a:r>
            <a:endParaRPr lang="en-US" sz="2000" dirty="0" smtClean="0"/>
          </a:p>
          <a:p>
            <a:pPr>
              <a:lnSpc>
                <a:spcPct val="150000"/>
              </a:lnSpc>
            </a:pPr>
            <a:endParaRPr lang="en-IN" sz="2000" dirty="0"/>
          </a:p>
        </p:txBody>
      </p:sp>
    </p:spTree>
    <p:extLst>
      <p:ext uri="{BB962C8B-B14F-4D97-AF65-F5344CB8AC3E}">
        <p14:creationId xmlns:p14="http://schemas.microsoft.com/office/powerpoint/2010/main" val="370592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DIFFERENTIATION </a:t>
            </a:r>
            <a:endParaRPr lang="en-IN" b="1" u="sng"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337" y="1412776"/>
            <a:ext cx="8748464" cy="515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584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external file that holds a picture, illustration, etc.&#10;Object name is jp2016184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20688"/>
            <a:ext cx="8828709" cy="5695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13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OBJECTIVES</a:t>
            </a:r>
            <a:endParaRPr lang="en-IN" b="1" u="sng" dirty="0">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2009000781"/>
              </p:ext>
            </p:extLst>
          </p:nvPr>
        </p:nvGraphicFramePr>
        <p:xfrm>
          <a:off x="395536" y="1412776"/>
          <a:ext cx="849694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134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COMPONENTS</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IN" dirty="0"/>
              <a:t>Structure of health </a:t>
            </a:r>
            <a:r>
              <a:rPr lang="en-IN" dirty="0" smtClean="0"/>
              <a:t>system</a:t>
            </a:r>
          </a:p>
          <a:p>
            <a:r>
              <a:rPr lang="en-US" dirty="0"/>
              <a:t>Number and type of personnel and staff </a:t>
            </a:r>
            <a:endParaRPr lang="en-US" dirty="0" smtClean="0"/>
          </a:p>
          <a:p>
            <a:r>
              <a:rPr lang="en-US" dirty="0" smtClean="0"/>
              <a:t>Way </a:t>
            </a:r>
            <a:r>
              <a:rPr lang="en-US" dirty="0"/>
              <a:t>of these personnel organized to </a:t>
            </a:r>
            <a:r>
              <a:rPr lang="en-US" dirty="0" smtClean="0"/>
              <a:t>work</a:t>
            </a:r>
          </a:p>
          <a:p>
            <a:r>
              <a:rPr lang="en-US" dirty="0" smtClean="0"/>
              <a:t>Nature </a:t>
            </a:r>
            <a:r>
              <a:rPr lang="en-US" dirty="0"/>
              <a:t>and extend of facility and </a:t>
            </a:r>
            <a:r>
              <a:rPr lang="en-US" dirty="0" smtClean="0"/>
              <a:t>equipment</a:t>
            </a:r>
          </a:p>
          <a:p>
            <a:r>
              <a:rPr lang="en-US" dirty="0" smtClean="0"/>
              <a:t>Range </a:t>
            </a:r>
            <a:r>
              <a:rPr lang="en-US" dirty="0"/>
              <a:t>of services </a:t>
            </a:r>
            <a:r>
              <a:rPr lang="en-US" dirty="0" smtClean="0"/>
              <a:t>offered</a:t>
            </a:r>
          </a:p>
          <a:p>
            <a:r>
              <a:rPr lang="en-US" dirty="0"/>
              <a:t>System of management and amenities </a:t>
            </a:r>
            <a:endParaRPr lang="en-US" dirty="0" smtClean="0"/>
          </a:p>
          <a:p>
            <a:r>
              <a:rPr lang="en-US" dirty="0" smtClean="0"/>
              <a:t>Financing </a:t>
            </a:r>
          </a:p>
          <a:p>
            <a:r>
              <a:rPr lang="en-US" dirty="0" smtClean="0"/>
              <a:t>Enumeration </a:t>
            </a:r>
            <a:r>
              <a:rPr lang="en-US" dirty="0"/>
              <a:t>and determination of the eligible population for these </a:t>
            </a:r>
            <a:r>
              <a:rPr lang="en-US" dirty="0" smtClean="0"/>
              <a:t>services</a:t>
            </a:r>
          </a:p>
          <a:p>
            <a:r>
              <a:rPr lang="en-US" dirty="0" smtClean="0"/>
              <a:t>Governance </a:t>
            </a:r>
            <a:r>
              <a:rPr lang="en-US" dirty="0"/>
              <a:t>and decision making</a:t>
            </a:r>
          </a:p>
          <a:p>
            <a:pPr marL="0" indent="0">
              <a:buNone/>
            </a:pPr>
            <a:endParaRPr lang="en-IN" dirty="0"/>
          </a:p>
        </p:txBody>
      </p:sp>
    </p:spTree>
    <p:extLst>
      <p:ext uri="{BB962C8B-B14F-4D97-AF65-F5344CB8AC3E}">
        <p14:creationId xmlns:p14="http://schemas.microsoft.com/office/powerpoint/2010/main" val="17452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121"/>
            <a:ext cx="8229600" cy="1143000"/>
          </a:xfrm>
        </p:spPr>
        <p:txBody>
          <a:bodyPr/>
          <a:lstStyle/>
          <a:p>
            <a:r>
              <a:rPr lang="en-IN" b="1" u="sng" dirty="0" smtClean="0">
                <a:effectLst>
                  <a:outerShdw blurRad="38100" dist="38100" dir="2700000" algn="tl">
                    <a:srgbClr val="000000">
                      <a:alpha val="43137"/>
                    </a:srgbClr>
                  </a:outerShdw>
                </a:effectLst>
              </a:rPr>
              <a:t>SUB CENTERS</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1052736"/>
            <a:ext cx="8928992" cy="5688632"/>
          </a:xfrm>
        </p:spPr>
        <p:txBody>
          <a:bodyPr>
            <a:normAutofit fontScale="70000" lnSpcReduction="20000"/>
          </a:bodyPr>
          <a:lstStyle/>
          <a:p>
            <a:r>
              <a:rPr lang="en-US" dirty="0"/>
              <a:t>A sub-center (SC) is established in a plain area with a population of 5000 people and in hilly/difficult to reach/tribal areas with a population of 3000, and it is the most peripheral and first contact point between the primary health-care system and the community. </a:t>
            </a:r>
            <a:endParaRPr lang="en-US" dirty="0" smtClean="0"/>
          </a:p>
          <a:p>
            <a:r>
              <a:rPr lang="en-US" dirty="0" smtClean="0"/>
              <a:t>Each </a:t>
            </a:r>
            <a:r>
              <a:rPr lang="en-US" dirty="0"/>
              <a:t>SC is required to be staffed by at least one auxiliary nurse midwife (ANM)/female health worker and one male health worker </a:t>
            </a:r>
            <a:endParaRPr lang="en-US" dirty="0" smtClean="0"/>
          </a:p>
          <a:p>
            <a:r>
              <a:rPr lang="en-US" dirty="0" smtClean="0"/>
              <a:t>Under </a:t>
            </a:r>
            <a:r>
              <a:rPr lang="en-US" dirty="0"/>
              <a:t>National Rural Health Mission (NRHM), there is a provision for one additional ANM on a contract basis.</a:t>
            </a:r>
          </a:p>
          <a:p>
            <a:r>
              <a:rPr lang="en-US" dirty="0"/>
              <a:t>SCs are assigned tasks relating to interpersonal communication in order to bring about behavioral change and provide services in relation to maternal and child health, family welfare, nutrition, immunization, diarrhea control and control of communicable diseases programs. </a:t>
            </a:r>
            <a:endParaRPr lang="en-US" dirty="0" smtClean="0"/>
          </a:p>
          <a:p>
            <a:r>
              <a:rPr lang="en-US" dirty="0" smtClean="0"/>
              <a:t>The </a:t>
            </a:r>
            <a:r>
              <a:rPr lang="en-US" dirty="0"/>
              <a:t>Ministry of Health &amp; Family Welfare is providing 100% central assistance to all the SCs in the country since April 2002 in the form of salaries, rent and contingencies in addition to drugs and equipment.</a:t>
            </a:r>
          </a:p>
          <a:p>
            <a:endParaRPr lang="en-IN" dirty="0"/>
          </a:p>
        </p:txBody>
      </p:sp>
    </p:spTree>
    <p:extLst>
      <p:ext uri="{BB962C8B-B14F-4D97-AF65-F5344CB8AC3E}">
        <p14:creationId xmlns:p14="http://schemas.microsoft.com/office/powerpoint/2010/main" val="1033892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876</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HEALTH CARE DELIVERY SYSTEM</vt:lpstr>
      <vt:lpstr>WHAT IS HEALTH?</vt:lpstr>
      <vt:lpstr>HEALTH CARE DELIVERY SYSTEM</vt:lpstr>
      <vt:lpstr>HISTORY</vt:lpstr>
      <vt:lpstr>DIFFERENTIATION </vt:lpstr>
      <vt:lpstr>PowerPoint Presentation</vt:lpstr>
      <vt:lpstr>OBJECTIVES</vt:lpstr>
      <vt:lpstr>COMPONENTS</vt:lpstr>
      <vt:lpstr>SUB CENTERS</vt:lpstr>
      <vt:lpstr>PRIMARY HEALTH CENTERS</vt:lpstr>
      <vt:lpstr>COMMUNITY HEALTH CENTERS</vt:lpstr>
      <vt:lpstr>FIRST REFERAL UNIT</vt:lpstr>
      <vt:lpstr>NATIONAL RURAL HEALTH MISSION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MOBILITY AIDS</dc:title>
  <dc:creator>apporva</dc:creator>
  <cp:lastModifiedBy>Dr.Digvijay Sharma</cp:lastModifiedBy>
  <cp:revision>10</cp:revision>
  <dcterms:created xsi:type="dcterms:W3CDTF">2022-04-09T16:50:54Z</dcterms:created>
  <dcterms:modified xsi:type="dcterms:W3CDTF">2022-05-02T05:30:54Z</dcterms:modified>
</cp:coreProperties>
</file>