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10" r:id="rId2"/>
    <p:sldId id="256" r:id="rId3"/>
    <p:sldId id="260" r:id="rId4"/>
    <p:sldId id="279" r:id="rId5"/>
    <p:sldId id="280" r:id="rId6"/>
    <p:sldId id="312" r:id="rId7"/>
    <p:sldId id="298" r:id="rId8"/>
    <p:sldId id="305" r:id="rId9"/>
    <p:sldId id="306" r:id="rId10"/>
    <p:sldId id="303" r:id="rId11"/>
    <p:sldId id="261" r:id="rId12"/>
    <p:sldId id="292" r:id="rId13"/>
    <p:sldId id="286" r:id="rId14"/>
    <p:sldId id="291" r:id="rId15"/>
    <p:sldId id="283" r:id="rId16"/>
    <p:sldId id="307" r:id="rId17"/>
    <p:sldId id="262" r:id="rId18"/>
    <p:sldId id="293" r:id="rId19"/>
    <p:sldId id="290" r:id="rId20"/>
    <p:sldId id="287" r:id="rId21"/>
    <p:sldId id="285" r:id="rId22"/>
    <p:sldId id="302" r:id="rId23"/>
    <p:sldId id="289" r:id="rId24"/>
    <p:sldId id="313" r:id="rId25"/>
    <p:sldId id="301" r:id="rId26"/>
    <p:sldId id="309" r:id="rId27"/>
    <p:sldId id="263" r:id="rId28"/>
    <p:sldId id="288" r:id="rId29"/>
    <p:sldId id="311" r:id="rId30"/>
    <p:sldId id="299" r:id="rId31"/>
    <p:sldId id="300" r:id="rId32"/>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669900"/>
    <a:srgbClr val="FF0066"/>
    <a:srgbClr val="993300"/>
    <a:srgbClr val="FF9900"/>
    <a:srgbClr val="000066"/>
    <a:srgbClr val="CC66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7" autoAdjust="0"/>
    <p:restoredTop sz="95560" autoAdjust="0"/>
  </p:normalViewPr>
  <p:slideViewPr>
    <p:cSldViewPr>
      <p:cViewPr varScale="1">
        <p:scale>
          <a:sx n="70" d="100"/>
          <a:sy n="70" d="100"/>
        </p:scale>
        <p:origin x="1232" y="56"/>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1848" y="-9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22" name="Rectangle 2"/>
          <p:cNvSpPr>
            <a:spLocks noGrp="1" noChangeArrowheads="1"/>
          </p:cNvSpPr>
          <p:nvPr>
            <p:ph type="hdr" sz="quarter"/>
          </p:nvPr>
        </p:nvSpPr>
        <p:spPr bwMode="auto">
          <a:xfrm>
            <a:off x="0" y="0"/>
            <a:ext cx="3067050" cy="468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638" tIns="46319" rIns="92638" bIns="46319" numCol="1" anchor="t" anchorCtr="0" compatLnSpc="1">
            <a:prstTxWarp prst="textNoShape">
              <a:avLst/>
            </a:prstTxWarp>
          </a:bodyPr>
          <a:lstStyle>
            <a:lvl1pPr defTabSz="927100">
              <a:defRPr sz="1200"/>
            </a:lvl1pPr>
          </a:lstStyle>
          <a:p>
            <a:pPr>
              <a:defRPr/>
            </a:pPr>
            <a:endParaRPr lang="en-US"/>
          </a:p>
        </p:txBody>
      </p:sp>
      <p:sp>
        <p:nvSpPr>
          <p:cNvPr id="389123" name="Rectangle 3"/>
          <p:cNvSpPr>
            <a:spLocks noGrp="1" noChangeArrowheads="1"/>
          </p:cNvSpPr>
          <p:nvPr>
            <p:ph type="dt" sz="quarter" idx="1"/>
          </p:nvPr>
        </p:nvSpPr>
        <p:spPr bwMode="auto">
          <a:xfrm>
            <a:off x="4008438" y="0"/>
            <a:ext cx="3067050" cy="468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638" tIns="46319" rIns="92638" bIns="46319" numCol="1" anchor="t" anchorCtr="0" compatLnSpc="1">
            <a:prstTxWarp prst="textNoShape">
              <a:avLst/>
            </a:prstTxWarp>
          </a:bodyPr>
          <a:lstStyle>
            <a:lvl1pPr algn="r" defTabSz="927100">
              <a:defRPr sz="1200"/>
            </a:lvl1pPr>
          </a:lstStyle>
          <a:p>
            <a:pPr>
              <a:defRPr/>
            </a:pPr>
            <a:endParaRPr lang="en-US"/>
          </a:p>
        </p:txBody>
      </p:sp>
      <p:sp>
        <p:nvSpPr>
          <p:cNvPr id="389124" name="Rectangle 4"/>
          <p:cNvSpPr>
            <a:spLocks noGrp="1" noChangeArrowheads="1"/>
          </p:cNvSpPr>
          <p:nvPr>
            <p:ph type="ftr" sz="quarter" idx="2"/>
          </p:nvPr>
        </p:nvSpPr>
        <p:spPr bwMode="auto">
          <a:xfrm>
            <a:off x="0" y="8893175"/>
            <a:ext cx="3067050" cy="468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638" tIns="46319" rIns="92638" bIns="46319" numCol="1" anchor="b" anchorCtr="0" compatLnSpc="1">
            <a:prstTxWarp prst="textNoShape">
              <a:avLst/>
            </a:prstTxWarp>
          </a:bodyPr>
          <a:lstStyle>
            <a:lvl1pPr defTabSz="927100">
              <a:defRPr sz="1200"/>
            </a:lvl1pPr>
          </a:lstStyle>
          <a:p>
            <a:pPr>
              <a:defRPr/>
            </a:pPr>
            <a:endParaRPr lang="en-US"/>
          </a:p>
        </p:txBody>
      </p:sp>
      <p:sp>
        <p:nvSpPr>
          <p:cNvPr id="389125" name="Rectangle 5"/>
          <p:cNvSpPr>
            <a:spLocks noGrp="1" noChangeArrowheads="1"/>
          </p:cNvSpPr>
          <p:nvPr>
            <p:ph type="sldNum" sz="quarter" idx="3"/>
          </p:nvPr>
        </p:nvSpPr>
        <p:spPr bwMode="auto">
          <a:xfrm>
            <a:off x="4008438" y="8893175"/>
            <a:ext cx="3067050" cy="468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638" tIns="46319" rIns="92638" bIns="46319" numCol="1" anchor="b" anchorCtr="0" compatLnSpc="1">
            <a:prstTxWarp prst="textNoShape">
              <a:avLst/>
            </a:prstTxWarp>
          </a:bodyPr>
          <a:lstStyle>
            <a:lvl1pPr algn="r" defTabSz="927100">
              <a:defRPr sz="1200"/>
            </a:lvl1pPr>
          </a:lstStyle>
          <a:p>
            <a:pPr>
              <a:defRPr/>
            </a:pPr>
            <a:fld id="{332D3652-ADCB-4857-B8C5-1C944DB58AD8}" type="slidenum">
              <a:rPr lang="en-US"/>
              <a:pPr>
                <a:defRPr/>
              </a:pPr>
              <a:t>‹#›</a:t>
            </a:fld>
            <a:endParaRPr lang="en-US"/>
          </a:p>
        </p:txBody>
      </p:sp>
    </p:spTree>
    <p:extLst>
      <p:ext uri="{BB962C8B-B14F-4D97-AF65-F5344CB8AC3E}">
        <p14:creationId xmlns:p14="http://schemas.microsoft.com/office/powerpoint/2010/main" val="3681219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67050" cy="468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333" tIns="47167" rIns="94333" bIns="47167" numCol="1" anchor="t" anchorCtr="0" compatLnSpc="1">
            <a:prstTxWarp prst="textNoShape">
              <a:avLst/>
            </a:prstTxWarp>
          </a:bodyPr>
          <a:lstStyle>
            <a:lvl1pPr defTabSz="944563">
              <a:defRPr sz="1200"/>
            </a:lvl1pPr>
          </a:lstStyle>
          <a:p>
            <a:pPr>
              <a:defRPr/>
            </a:pPr>
            <a:endParaRPr lang="en-US"/>
          </a:p>
        </p:txBody>
      </p:sp>
      <p:sp>
        <p:nvSpPr>
          <p:cNvPr id="3075" name="Rectangle 3"/>
          <p:cNvSpPr>
            <a:spLocks noGrp="1" noChangeArrowheads="1"/>
          </p:cNvSpPr>
          <p:nvPr>
            <p:ph type="dt" idx="1"/>
          </p:nvPr>
        </p:nvSpPr>
        <p:spPr bwMode="auto">
          <a:xfrm>
            <a:off x="4008438" y="0"/>
            <a:ext cx="3067050" cy="468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333" tIns="47167" rIns="94333" bIns="47167" numCol="1" anchor="t" anchorCtr="0" compatLnSpc="1">
            <a:prstTxWarp prst="textNoShape">
              <a:avLst/>
            </a:prstTxWarp>
          </a:bodyPr>
          <a:lstStyle>
            <a:lvl1pPr algn="r" defTabSz="944563">
              <a:defRPr sz="12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98563" y="703263"/>
            <a:ext cx="4679950" cy="3509962"/>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708025" y="4448175"/>
            <a:ext cx="5661025" cy="4211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333" tIns="47167" rIns="94333" bIns="471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93175"/>
            <a:ext cx="3067050" cy="468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333" tIns="47167" rIns="94333" bIns="47167" numCol="1" anchor="b" anchorCtr="0" compatLnSpc="1">
            <a:prstTxWarp prst="textNoShape">
              <a:avLst/>
            </a:prstTxWarp>
          </a:bodyPr>
          <a:lstStyle>
            <a:lvl1pPr defTabSz="944563">
              <a:defRPr sz="1200"/>
            </a:lvl1pPr>
          </a:lstStyle>
          <a:p>
            <a:pPr>
              <a:defRPr/>
            </a:pPr>
            <a:endParaRPr lang="en-US"/>
          </a:p>
        </p:txBody>
      </p:sp>
      <p:sp>
        <p:nvSpPr>
          <p:cNvPr id="3079" name="Rectangle 7"/>
          <p:cNvSpPr>
            <a:spLocks noGrp="1" noChangeArrowheads="1"/>
          </p:cNvSpPr>
          <p:nvPr>
            <p:ph type="sldNum" sz="quarter" idx="5"/>
          </p:nvPr>
        </p:nvSpPr>
        <p:spPr bwMode="auto">
          <a:xfrm>
            <a:off x="4008438" y="8893175"/>
            <a:ext cx="3067050" cy="468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333" tIns="47167" rIns="94333" bIns="47167" numCol="1" anchor="b" anchorCtr="0" compatLnSpc="1">
            <a:prstTxWarp prst="textNoShape">
              <a:avLst/>
            </a:prstTxWarp>
          </a:bodyPr>
          <a:lstStyle>
            <a:lvl1pPr algn="r" defTabSz="944563">
              <a:defRPr sz="1200"/>
            </a:lvl1pPr>
          </a:lstStyle>
          <a:p>
            <a:pPr>
              <a:defRPr/>
            </a:pPr>
            <a:fld id="{A5A05E00-687D-482C-8627-C4719DF3C431}" type="slidenum">
              <a:rPr lang="en-US"/>
              <a:pPr>
                <a:defRPr/>
              </a:pPr>
              <a:t>‹#›</a:t>
            </a:fld>
            <a:endParaRPr lang="en-US"/>
          </a:p>
        </p:txBody>
      </p:sp>
    </p:spTree>
    <p:extLst>
      <p:ext uri="{BB962C8B-B14F-4D97-AF65-F5344CB8AC3E}">
        <p14:creationId xmlns:p14="http://schemas.microsoft.com/office/powerpoint/2010/main" val="2922926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877EC770-EBCC-4C7D-AA38-F8DF3E424881}" type="slidenum">
              <a:rPr lang="en-US" sz="1200" smtClean="0">
                <a:cs typeface="Arial" pitchFamily="34" charset="0"/>
              </a:rPr>
              <a:pPr eaLnBrk="1" hangingPunct="1"/>
              <a:t>1</a:t>
            </a:fld>
            <a:endParaRPr lang="en-US" sz="1200" smtClean="0">
              <a:cs typeface="Arial"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dirty="0" smtClean="0">
                <a:latin typeface="Arial" pitchFamily="34" charset="0"/>
              </a:rPr>
              <a:t>Welcome to Science Prof Online PowerPoint Resources!</a:t>
            </a:r>
          </a:p>
          <a:p>
            <a:pPr eaLnBrk="1" hangingPunct="1"/>
            <a:r>
              <a:rPr lang="en-US" dirty="0" smtClean="0">
                <a:latin typeface="Arial" pitchFamily="34" charset="0"/>
              </a:rPr>
              <a:t>This PowerPoint Presentation comes from the Virtual Cell Biology Classroom of Science Prof Online, and, as such, is licensed under Creative Commons Attribution-</a:t>
            </a:r>
            <a:r>
              <a:rPr lang="en-US" dirty="0" err="1" smtClean="0">
                <a:latin typeface="Arial" pitchFamily="34" charset="0"/>
              </a:rPr>
              <a:t>ShareAlike</a:t>
            </a:r>
            <a:r>
              <a:rPr lang="en-US" dirty="0" smtClean="0">
                <a:latin typeface="Arial" pitchFamily="34" charset="0"/>
              </a:rPr>
              <a:t>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1105811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FB801BCF-C37E-4FF1-BE1B-4FB22D794F8F}" type="slidenum">
              <a:rPr lang="en-US" smtClean="0"/>
              <a:pPr eaLnBrk="1" hangingPunct="1"/>
              <a:t>10</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459943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200C6B61-6F4F-48BD-9DF2-E11C14BE2B55}" type="slidenum">
              <a:rPr lang="en-US" smtClean="0"/>
              <a:pPr eaLnBrk="1" hangingPunct="1"/>
              <a:t>11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smtClean="0"/>
              <a:t>Holmes</a:t>
            </a:r>
          </a:p>
          <a:p>
            <a:pPr eaLnBrk="1" hangingPunct="1"/>
            <a:r>
              <a:rPr lang="en-US" smtClean="0"/>
              <a:t>Semmelweis</a:t>
            </a:r>
          </a:p>
        </p:txBody>
      </p:sp>
    </p:spTree>
    <p:extLst>
      <p:ext uri="{BB962C8B-B14F-4D97-AF65-F5344CB8AC3E}">
        <p14:creationId xmlns:p14="http://schemas.microsoft.com/office/powerpoint/2010/main" val="2959711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39D451F4-9CFB-4295-A9EA-9854D28A4880}" type="slidenum">
              <a:rPr lang="en-US" smtClean="0"/>
              <a:pPr eaLnBrk="1" hangingPunct="1"/>
              <a:t>12</a:t>
            </a:fld>
            <a:endParaRPr lang="en-US" smtClean="0"/>
          </a:p>
        </p:txBody>
      </p:sp>
      <p:sp>
        <p:nvSpPr>
          <p:cNvPr id="38915" name="Rectangle 2"/>
          <p:cNvSpPr>
            <a:spLocks noGrp="1" noRot="1" noChangeAspect="1" noChangeArrowheads="1" noTextEdit="1"/>
          </p:cNvSpPr>
          <p:nvPr>
            <p:ph type="sldImg"/>
          </p:nvPr>
        </p:nvSpPr>
        <p:spPr>
          <a:xfrm>
            <a:off x="1196975" y="703263"/>
            <a:ext cx="4683125" cy="3511550"/>
          </a:xfrm>
          <a:ln/>
        </p:spPr>
      </p:sp>
      <p:sp>
        <p:nvSpPr>
          <p:cNvPr id="3891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489190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190F7ECC-FFB8-49EC-B1AB-B9A86C3AFB14}" type="slidenum">
              <a:rPr lang="en-US" smtClean="0"/>
              <a:pPr eaLnBrk="1" hangingPunct="1"/>
              <a:t>13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dirty="0" smtClean="0"/>
              <a:t>Cholera</a:t>
            </a:r>
          </a:p>
        </p:txBody>
      </p:sp>
    </p:spTree>
    <p:extLst>
      <p:ext uri="{BB962C8B-B14F-4D97-AF65-F5344CB8AC3E}">
        <p14:creationId xmlns:p14="http://schemas.microsoft.com/office/powerpoint/2010/main" val="1979631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A001B7CC-5C71-4F69-A41A-A81A3CED55F4}" type="slidenum">
              <a:rPr lang="en-US" smtClean="0"/>
              <a:pPr eaLnBrk="1" hangingPunct="1"/>
              <a:t>14</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437816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3AA5BB24-7595-4811-87FE-1ED02F645777}" type="slidenum">
              <a:rPr lang="en-US" smtClean="0"/>
              <a:pPr eaLnBrk="1" hangingPunct="1"/>
              <a:t>15</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489653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charset="0"/>
              </a:defRPr>
            </a:lvl1pPr>
            <a:lvl2pPr marL="742950" indent="-285750" defTabSz="939800" eaLnBrk="0" hangingPunct="0">
              <a:defRPr b="1">
                <a:solidFill>
                  <a:schemeClr val="tx1"/>
                </a:solidFill>
                <a:latin typeface="Arial" charset="0"/>
              </a:defRPr>
            </a:lvl2pPr>
            <a:lvl3pPr marL="1143000" indent="-228600" defTabSz="939800" eaLnBrk="0" hangingPunct="0">
              <a:defRPr b="1">
                <a:solidFill>
                  <a:schemeClr val="tx1"/>
                </a:solidFill>
                <a:latin typeface="Arial" charset="0"/>
              </a:defRPr>
            </a:lvl3pPr>
            <a:lvl4pPr marL="1600200" indent="-228600" defTabSz="939800" eaLnBrk="0" hangingPunct="0">
              <a:defRPr b="1">
                <a:solidFill>
                  <a:schemeClr val="tx1"/>
                </a:solidFill>
                <a:latin typeface="Arial" charset="0"/>
              </a:defRPr>
            </a:lvl4pPr>
            <a:lvl5pPr marL="2057400" indent="-228600" defTabSz="939800" eaLnBrk="0" hangingPunct="0">
              <a:defRPr b="1">
                <a:solidFill>
                  <a:schemeClr val="tx1"/>
                </a:solidFill>
                <a:latin typeface="Arial" charset="0"/>
              </a:defRPr>
            </a:lvl5pPr>
            <a:lvl6pPr marL="2514600" indent="-228600" algn="ctr" defTabSz="939800" eaLnBrk="0" fontAlgn="base" hangingPunct="0">
              <a:spcBef>
                <a:spcPct val="0"/>
              </a:spcBef>
              <a:spcAft>
                <a:spcPct val="0"/>
              </a:spcAft>
              <a:defRPr b="1">
                <a:solidFill>
                  <a:schemeClr val="tx1"/>
                </a:solidFill>
                <a:latin typeface="Arial" charset="0"/>
              </a:defRPr>
            </a:lvl6pPr>
            <a:lvl7pPr marL="2971800" indent="-228600" algn="ctr" defTabSz="939800" eaLnBrk="0" fontAlgn="base" hangingPunct="0">
              <a:spcBef>
                <a:spcPct val="0"/>
              </a:spcBef>
              <a:spcAft>
                <a:spcPct val="0"/>
              </a:spcAft>
              <a:defRPr b="1">
                <a:solidFill>
                  <a:schemeClr val="tx1"/>
                </a:solidFill>
                <a:latin typeface="Arial" charset="0"/>
              </a:defRPr>
            </a:lvl7pPr>
            <a:lvl8pPr marL="3429000" indent="-228600" algn="ctr" defTabSz="939800" eaLnBrk="0" fontAlgn="base" hangingPunct="0">
              <a:spcBef>
                <a:spcPct val="0"/>
              </a:spcBef>
              <a:spcAft>
                <a:spcPct val="0"/>
              </a:spcAft>
              <a:defRPr b="1">
                <a:solidFill>
                  <a:schemeClr val="tx1"/>
                </a:solidFill>
                <a:latin typeface="Arial" charset="0"/>
              </a:defRPr>
            </a:lvl8pPr>
            <a:lvl9pPr marL="3886200" indent="-228600" algn="ctr" defTabSz="939800" eaLnBrk="0" fontAlgn="base" hangingPunct="0">
              <a:spcBef>
                <a:spcPct val="0"/>
              </a:spcBef>
              <a:spcAft>
                <a:spcPct val="0"/>
              </a:spcAft>
              <a:defRPr b="1">
                <a:solidFill>
                  <a:schemeClr val="tx1"/>
                </a:solidFill>
                <a:latin typeface="Arial" charset="0"/>
              </a:defRPr>
            </a:lvl9pPr>
          </a:lstStyle>
          <a:p>
            <a:pPr eaLnBrk="1" hangingPunct="1"/>
            <a:fld id="{874F9FCE-EE5D-4230-86FB-9F8D76FBF4E9}" type="slidenum">
              <a:rPr lang="en-US" b="0" smtClean="0"/>
              <a:pPr eaLnBrk="1" hangingPunct="1"/>
              <a:t>16</a:t>
            </a:fld>
            <a:endParaRPr lang="en-US" b="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dirty="0" smtClean="0"/>
          </a:p>
          <a:p>
            <a:pPr eaLnBrk="1" hangingPunct="1"/>
            <a:r>
              <a:rPr lang="en-US" dirty="0" smtClean="0"/>
              <a:t>Produce endospores</a:t>
            </a:r>
          </a:p>
          <a:p>
            <a:pPr eaLnBrk="1" hangingPunct="1"/>
            <a:endParaRPr lang="en-US" dirty="0" smtClean="0"/>
          </a:p>
          <a:p>
            <a:pPr eaLnBrk="1" hangingPunct="1"/>
            <a:r>
              <a:rPr lang="en-US" dirty="0" smtClean="0"/>
              <a:t>Produce toxins</a:t>
            </a:r>
            <a:r>
              <a:rPr lang="en-US" i="1" dirty="0" smtClean="0"/>
              <a:t> </a:t>
            </a:r>
          </a:p>
        </p:txBody>
      </p:sp>
    </p:spTree>
    <p:extLst>
      <p:ext uri="{BB962C8B-B14F-4D97-AF65-F5344CB8AC3E}">
        <p14:creationId xmlns:p14="http://schemas.microsoft.com/office/powerpoint/2010/main" val="858042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472AE8EC-C1DC-477E-A663-2242412528A7}" type="slidenum">
              <a:rPr lang="en-US" smtClean="0"/>
              <a:pPr eaLnBrk="1" hangingPunct="1"/>
              <a:t>17</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763710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C9125DD7-F6A1-4D2F-99B6-40FBD694D1CC}" type="slidenum">
              <a:rPr lang="en-US" smtClean="0"/>
              <a:pPr eaLnBrk="1" hangingPunct="1"/>
              <a:t>18</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786235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11C51FF9-508B-473D-8374-ECD226B9B8CB}" type="slidenum">
              <a:rPr lang="en-US" smtClean="0"/>
              <a:pPr eaLnBrk="1" hangingPunct="1"/>
              <a:t>19</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132180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9E592960-6B39-4AE7-A93A-72943DCAA59E}" type="slidenum">
              <a:rPr lang="en-US" smtClean="0"/>
              <a:pPr eaLnBrk="1" hangingPunct="1"/>
              <a:t>2</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814787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D86FC702-B522-44E5-B709-AAF902D35B6A}" type="slidenum">
              <a:rPr lang="en-US" smtClean="0"/>
              <a:pPr eaLnBrk="1" hangingPunct="1"/>
              <a:t>20</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774547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8955A61E-A8B1-40E9-BDC4-E6FEB8ED1E16}" type="slidenum">
              <a:rPr lang="en-US" smtClean="0"/>
              <a:pPr eaLnBrk="1" hangingPunct="1"/>
              <a:t>21</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dirty="0" smtClean="0"/>
              <a:t>1. Heat microbes up.</a:t>
            </a:r>
          </a:p>
          <a:p>
            <a:pPr eaLnBrk="1" hangingPunct="1"/>
            <a:r>
              <a:rPr lang="en-US" dirty="0" smtClean="0"/>
              <a:t>2. Filter microbes out.</a:t>
            </a:r>
          </a:p>
          <a:p>
            <a:pPr eaLnBrk="1" hangingPunct="1"/>
            <a:r>
              <a:rPr lang="en-US" dirty="0" smtClean="0"/>
              <a:t>3.Expose microbes to chemicals.</a:t>
            </a:r>
          </a:p>
        </p:txBody>
      </p:sp>
    </p:spTree>
    <p:extLst>
      <p:ext uri="{BB962C8B-B14F-4D97-AF65-F5344CB8AC3E}">
        <p14:creationId xmlns:p14="http://schemas.microsoft.com/office/powerpoint/2010/main" val="2087600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1C008257-F1D3-4284-9E2C-13523137CAED}" type="slidenum">
              <a:rPr lang="en-US" smtClean="0"/>
              <a:pPr eaLnBrk="1" hangingPunct="1"/>
              <a:t>22</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850956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2867EA68-E5A1-4279-9347-F15FDE0CEB6D}" type="slidenum">
              <a:rPr lang="en-US" smtClean="0"/>
              <a:pPr eaLnBrk="1" hangingPunct="1"/>
              <a:t>23</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506696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0DF63621-7CFD-4C6D-8DAF-E4C2B8D1145A}" type="slidenum">
              <a:rPr lang="en-US" smtClean="0"/>
              <a:pPr eaLnBrk="1" hangingPunct="1"/>
              <a:t>24</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182159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0DF63621-7CFD-4C6D-8DAF-E4C2B8D1145A}" type="slidenum">
              <a:rPr lang="en-US" smtClean="0"/>
              <a:pPr eaLnBrk="1" hangingPunct="1"/>
              <a:t>25</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182159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66427" indent="-294780" eaLnBrk="0" hangingPunct="0">
              <a:defRPr>
                <a:solidFill>
                  <a:schemeClr val="tx1"/>
                </a:solidFill>
                <a:latin typeface="Arial" pitchFamily="34" charset="0"/>
              </a:defRPr>
            </a:lvl2pPr>
            <a:lvl3pPr marL="1179119" indent="-235824" eaLnBrk="0" hangingPunct="0">
              <a:defRPr>
                <a:solidFill>
                  <a:schemeClr val="tx1"/>
                </a:solidFill>
                <a:latin typeface="Arial" pitchFamily="34" charset="0"/>
              </a:defRPr>
            </a:lvl3pPr>
            <a:lvl4pPr marL="1650766" indent="-235824" eaLnBrk="0" hangingPunct="0">
              <a:defRPr>
                <a:solidFill>
                  <a:schemeClr val="tx1"/>
                </a:solidFill>
                <a:latin typeface="Arial" pitchFamily="34" charset="0"/>
              </a:defRPr>
            </a:lvl4pPr>
            <a:lvl5pPr marL="2122414" indent="-235824" eaLnBrk="0" hangingPunct="0">
              <a:defRPr>
                <a:solidFill>
                  <a:schemeClr val="tx1"/>
                </a:solidFill>
                <a:latin typeface="Arial" pitchFamily="34" charset="0"/>
              </a:defRPr>
            </a:lvl5pPr>
            <a:lvl6pPr marL="2594061" indent="-235824" eaLnBrk="0" fontAlgn="base" hangingPunct="0">
              <a:spcBef>
                <a:spcPct val="0"/>
              </a:spcBef>
              <a:spcAft>
                <a:spcPct val="0"/>
              </a:spcAft>
              <a:defRPr>
                <a:solidFill>
                  <a:schemeClr val="tx1"/>
                </a:solidFill>
                <a:latin typeface="Arial" pitchFamily="34" charset="0"/>
              </a:defRPr>
            </a:lvl6pPr>
            <a:lvl7pPr marL="3065709" indent="-235824" eaLnBrk="0" fontAlgn="base" hangingPunct="0">
              <a:spcBef>
                <a:spcPct val="0"/>
              </a:spcBef>
              <a:spcAft>
                <a:spcPct val="0"/>
              </a:spcAft>
              <a:defRPr>
                <a:solidFill>
                  <a:schemeClr val="tx1"/>
                </a:solidFill>
                <a:latin typeface="Arial" pitchFamily="34" charset="0"/>
              </a:defRPr>
            </a:lvl7pPr>
            <a:lvl8pPr marL="3537356" indent="-235824" eaLnBrk="0" fontAlgn="base" hangingPunct="0">
              <a:spcBef>
                <a:spcPct val="0"/>
              </a:spcBef>
              <a:spcAft>
                <a:spcPct val="0"/>
              </a:spcAft>
              <a:defRPr>
                <a:solidFill>
                  <a:schemeClr val="tx1"/>
                </a:solidFill>
                <a:latin typeface="Arial" pitchFamily="34" charset="0"/>
              </a:defRPr>
            </a:lvl8pPr>
            <a:lvl9pPr marL="4009004" indent="-235824" eaLnBrk="0" fontAlgn="base" hangingPunct="0">
              <a:spcBef>
                <a:spcPct val="0"/>
              </a:spcBef>
              <a:spcAft>
                <a:spcPct val="0"/>
              </a:spcAft>
              <a:defRPr>
                <a:solidFill>
                  <a:schemeClr val="tx1"/>
                </a:solidFill>
                <a:latin typeface="Arial" pitchFamily="34" charset="0"/>
              </a:defRPr>
            </a:lvl9pPr>
          </a:lstStyle>
          <a:p>
            <a:pPr eaLnBrk="1" hangingPunct="1"/>
            <a:fld id="{AD277318-1D32-4B00-9839-3B5CD5736C85}" type="slidenum">
              <a:rPr lang="en-US" smtClean="0"/>
              <a:pPr eaLnBrk="1" hangingPunct="1"/>
              <a:t>26</a:t>
            </a:fld>
            <a:endParaRPr lang="en-US" smtClean="0"/>
          </a:p>
        </p:txBody>
      </p:sp>
    </p:spTree>
    <p:extLst>
      <p:ext uri="{BB962C8B-B14F-4D97-AF65-F5344CB8AC3E}">
        <p14:creationId xmlns:p14="http://schemas.microsoft.com/office/powerpoint/2010/main" val="3995039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039AA662-63E9-46B1-8844-6743CC247F19}" type="slidenum">
              <a:rPr lang="en-US" smtClean="0"/>
              <a:pPr eaLnBrk="1" hangingPunct="1"/>
              <a:t>27</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968805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11B5B6E6-1909-471E-B629-BAA9F5B99381}" type="slidenum">
              <a:rPr lang="en-US" smtClean="0"/>
              <a:pPr eaLnBrk="1" hangingPunct="1"/>
              <a:t>28</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213295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11B5B6E6-1909-471E-B629-BAA9F5B99381}" type="slidenum">
              <a:rPr lang="en-US" smtClean="0"/>
              <a:pPr eaLnBrk="1" hangingPunct="1"/>
              <a:t>29</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128773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120C084E-33EF-458C-9021-3AEC651B2720}" type="slidenum">
              <a:rPr lang="en-US" smtClean="0"/>
              <a:pPr eaLnBrk="1" hangingPunct="1"/>
              <a:t>3</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940878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19948B5C-B5A5-4943-937C-2F627FFC518A}" type="slidenum">
              <a:rPr lang="en-US" smtClean="0"/>
              <a:pPr eaLnBrk="1" hangingPunct="1"/>
              <a:t>30</a:t>
            </a:fld>
            <a:endParaRPr lang="en-US" smtClean="0"/>
          </a:p>
        </p:txBody>
      </p:sp>
      <p:sp>
        <p:nvSpPr>
          <p:cNvPr id="54275" name="Rectangle 2"/>
          <p:cNvSpPr>
            <a:spLocks noGrp="1" noRot="1" noChangeAspect="1" noChangeArrowheads="1" noTextEdit="1"/>
          </p:cNvSpPr>
          <p:nvPr>
            <p:ph type="sldImg"/>
          </p:nvPr>
        </p:nvSpPr>
        <p:spPr>
          <a:xfrm>
            <a:off x="1200150" y="703263"/>
            <a:ext cx="4679950" cy="3509962"/>
          </a:xfrm>
          <a:ln/>
        </p:spPr>
      </p:sp>
      <p:sp>
        <p:nvSpPr>
          <p:cNvPr id="54276" name="Rectangle 3"/>
          <p:cNvSpPr>
            <a:spLocks noGrp="1" noChangeArrowheads="1"/>
          </p:cNvSpPr>
          <p:nvPr>
            <p:ph type="body" idx="1"/>
          </p:nvPr>
        </p:nvSpPr>
        <p:spPr>
          <a:xfrm>
            <a:off x="708025" y="4446588"/>
            <a:ext cx="5661025" cy="4213225"/>
          </a:xfrm>
          <a:noFill/>
        </p:spPr>
        <p:txBody>
          <a:bodyPr/>
          <a:lstStyle/>
          <a:p>
            <a:pPr eaLnBrk="1" hangingPunct="1"/>
            <a:endParaRPr lang="en-US" smtClean="0"/>
          </a:p>
        </p:txBody>
      </p:sp>
    </p:spTree>
    <p:extLst>
      <p:ext uri="{BB962C8B-B14F-4D97-AF65-F5344CB8AC3E}">
        <p14:creationId xmlns:p14="http://schemas.microsoft.com/office/powerpoint/2010/main" val="1025001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5A37A4BA-750D-4B9A-B6AC-A47610099FD4}" type="slidenum">
              <a:rPr lang="en-US" smtClean="0"/>
              <a:pPr eaLnBrk="1" hangingPunct="1"/>
              <a:t>31</a:t>
            </a:fld>
            <a:endParaRPr lang="en-US" smtClean="0"/>
          </a:p>
        </p:txBody>
      </p:sp>
      <p:sp>
        <p:nvSpPr>
          <p:cNvPr id="55299" name="Rectangle 2"/>
          <p:cNvSpPr>
            <a:spLocks noGrp="1" noRot="1" noChangeAspect="1" noChangeArrowheads="1" noTextEdit="1"/>
          </p:cNvSpPr>
          <p:nvPr>
            <p:ph type="sldImg"/>
          </p:nvPr>
        </p:nvSpPr>
        <p:spPr>
          <a:xfrm>
            <a:off x="1196975" y="703263"/>
            <a:ext cx="4683125" cy="3511550"/>
          </a:xfrm>
          <a:ln/>
        </p:spPr>
      </p:sp>
      <p:sp>
        <p:nvSpPr>
          <p:cNvPr id="55300" name="Rectangle 3"/>
          <p:cNvSpPr>
            <a:spLocks noGrp="1" noChangeArrowheads="1"/>
          </p:cNvSpPr>
          <p:nvPr>
            <p:ph type="body" idx="1"/>
          </p:nvPr>
        </p:nvSpPr>
        <p:spPr>
          <a:xfrm>
            <a:off x="708025" y="4446588"/>
            <a:ext cx="5661025" cy="4213225"/>
          </a:xfrm>
          <a:noFill/>
        </p:spPr>
        <p:txBody>
          <a:bodyPr/>
          <a:lstStyle/>
          <a:p>
            <a:pPr eaLnBrk="1" hangingPunct="1"/>
            <a:endParaRPr lang="en-US" smtClean="0"/>
          </a:p>
        </p:txBody>
      </p:sp>
    </p:spTree>
    <p:extLst>
      <p:ext uri="{BB962C8B-B14F-4D97-AF65-F5344CB8AC3E}">
        <p14:creationId xmlns:p14="http://schemas.microsoft.com/office/powerpoint/2010/main" val="2400991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D5949C9A-854C-40BB-BC9D-FB94C68D3A0A}" type="slidenum">
              <a:rPr lang="en-US" smtClean="0"/>
              <a:pPr eaLnBrk="1" hangingPunct="1"/>
              <a:t>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smtClean="0"/>
              <a:t>Francesco Redi</a:t>
            </a:r>
          </a:p>
        </p:txBody>
      </p:sp>
    </p:spTree>
    <p:extLst>
      <p:ext uri="{BB962C8B-B14F-4D97-AF65-F5344CB8AC3E}">
        <p14:creationId xmlns:p14="http://schemas.microsoft.com/office/powerpoint/2010/main" val="3304146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9A8880F1-2A4F-432A-BC3F-8FD13D8EDE2A}" type="slidenum">
              <a:rPr lang="en-US" smtClean="0"/>
              <a:pPr eaLnBrk="1" hangingPunct="1"/>
              <a:t>5</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442527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44405" eaLnBrk="0" hangingPunct="0">
              <a:defRPr>
                <a:solidFill>
                  <a:schemeClr val="tx1"/>
                </a:solidFill>
                <a:latin typeface="Arial" charset="0"/>
                <a:ea typeface="ＭＳ Ｐゴシック" charset="0"/>
              </a:defRPr>
            </a:lvl1pPr>
            <a:lvl2pPr marL="742826" indent="-285703" defTabSz="944405" eaLnBrk="0" hangingPunct="0">
              <a:defRPr>
                <a:solidFill>
                  <a:schemeClr val="tx1"/>
                </a:solidFill>
                <a:latin typeface="Arial" charset="0"/>
                <a:ea typeface="ＭＳ Ｐゴシック" charset="0"/>
              </a:defRPr>
            </a:lvl2pPr>
            <a:lvl3pPr marL="1142810" indent="-228562" defTabSz="944405" eaLnBrk="0" hangingPunct="0">
              <a:defRPr>
                <a:solidFill>
                  <a:schemeClr val="tx1"/>
                </a:solidFill>
                <a:latin typeface="Arial" charset="0"/>
                <a:ea typeface="ＭＳ Ｐゴシック" charset="0"/>
              </a:defRPr>
            </a:lvl3pPr>
            <a:lvl4pPr marL="1599933" indent="-228562" defTabSz="944405" eaLnBrk="0" hangingPunct="0">
              <a:defRPr>
                <a:solidFill>
                  <a:schemeClr val="tx1"/>
                </a:solidFill>
                <a:latin typeface="Arial" charset="0"/>
                <a:ea typeface="ＭＳ Ｐゴシック" charset="0"/>
              </a:defRPr>
            </a:lvl4pPr>
            <a:lvl5pPr marL="2057058" indent="-228562" defTabSz="944405" eaLnBrk="0" hangingPunct="0">
              <a:defRPr>
                <a:solidFill>
                  <a:schemeClr val="tx1"/>
                </a:solidFill>
                <a:latin typeface="Arial" charset="0"/>
                <a:ea typeface="ＭＳ Ｐゴシック" charset="0"/>
              </a:defRPr>
            </a:lvl5pPr>
            <a:lvl6pPr marL="2514181" indent="-228562" defTabSz="944405" eaLnBrk="0" fontAlgn="base" hangingPunct="0">
              <a:spcBef>
                <a:spcPct val="0"/>
              </a:spcBef>
              <a:spcAft>
                <a:spcPct val="0"/>
              </a:spcAft>
              <a:defRPr>
                <a:solidFill>
                  <a:schemeClr val="tx1"/>
                </a:solidFill>
                <a:latin typeface="Arial" charset="0"/>
                <a:ea typeface="ＭＳ Ｐゴシック" charset="0"/>
              </a:defRPr>
            </a:lvl6pPr>
            <a:lvl7pPr marL="2971306" indent="-228562" defTabSz="944405" eaLnBrk="0" fontAlgn="base" hangingPunct="0">
              <a:spcBef>
                <a:spcPct val="0"/>
              </a:spcBef>
              <a:spcAft>
                <a:spcPct val="0"/>
              </a:spcAft>
              <a:defRPr>
                <a:solidFill>
                  <a:schemeClr val="tx1"/>
                </a:solidFill>
                <a:latin typeface="Arial" charset="0"/>
                <a:ea typeface="ＭＳ Ｐゴシック" charset="0"/>
              </a:defRPr>
            </a:lvl7pPr>
            <a:lvl8pPr marL="3428430" indent="-228562" defTabSz="944405" eaLnBrk="0" fontAlgn="base" hangingPunct="0">
              <a:spcBef>
                <a:spcPct val="0"/>
              </a:spcBef>
              <a:spcAft>
                <a:spcPct val="0"/>
              </a:spcAft>
              <a:defRPr>
                <a:solidFill>
                  <a:schemeClr val="tx1"/>
                </a:solidFill>
                <a:latin typeface="Arial" charset="0"/>
                <a:ea typeface="ＭＳ Ｐゴシック" charset="0"/>
              </a:defRPr>
            </a:lvl8pPr>
            <a:lvl9pPr marL="3885554" indent="-228562" defTabSz="944405"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ACE5A211-4BCB-D743-B90E-0CF91B780400}" type="slidenum">
              <a:rPr lang="en-US" smtClean="0"/>
              <a:pPr eaLnBrk="1" hangingPunct="1">
                <a:defRPr/>
              </a:pPr>
              <a:t>6</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a:cs typeface="+mn-cs"/>
              </a:rPr>
              <a:t>Leuwenhoek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A4CF3DCD-A2C5-4F49-BAD9-4EC92ACD3DA2}" type="slidenum">
              <a:rPr lang="en-US" smtClean="0"/>
              <a:pPr eaLnBrk="1" hangingPunct="1"/>
              <a:t>7</a:t>
            </a:fld>
            <a:endParaRPr lang="en-US" smtClean="0"/>
          </a:p>
        </p:txBody>
      </p:sp>
      <p:sp>
        <p:nvSpPr>
          <p:cNvPr id="34819" name="Rectangle 2"/>
          <p:cNvSpPr>
            <a:spLocks noGrp="1" noRot="1" noChangeAspect="1" noChangeArrowheads="1" noTextEdit="1"/>
          </p:cNvSpPr>
          <p:nvPr>
            <p:ph type="sldImg"/>
          </p:nvPr>
        </p:nvSpPr>
        <p:spPr>
          <a:xfrm>
            <a:off x="1198563" y="701675"/>
            <a:ext cx="4681537" cy="3511550"/>
          </a:xfrm>
          <a:ln/>
        </p:spPr>
      </p:sp>
      <p:sp>
        <p:nvSpPr>
          <p:cNvPr id="34820" name="Rectangle 3"/>
          <p:cNvSpPr>
            <a:spLocks noGrp="1" noChangeArrowheads="1"/>
          </p:cNvSpPr>
          <p:nvPr>
            <p:ph type="body" idx="1"/>
          </p:nvPr>
        </p:nvSpPr>
        <p:spPr>
          <a:xfrm>
            <a:off x="708025" y="4448175"/>
            <a:ext cx="5661025" cy="4213225"/>
          </a:xfrm>
          <a:noFill/>
        </p:spPr>
        <p:txBody>
          <a:bodyPr/>
          <a:lstStyle/>
          <a:p>
            <a:pPr eaLnBrk="1" hangingPunct="1">
              <a:lnSpc>
                <a:spcPct val="90000"/>
              </a:lnSpc>
            </a:pPr>
            <a:r>
              <a:rPr lang="en-US" b="1" smtClean="0"/>
              <a:t>Experiment:</a:t>
            </a:r>
            <a:r>
              <a:rPr lang="en-US" smtClean="0"/>
              <a:t> Heat broth to kill all life within, then see if, after heat is removed, microbes reappear.</a:t>
            </a:r>
          </a:p>
          <a:p>
            <a:pPr eaLnBrk="1" hangingPunct="1">
              <a:lnSpc>
                <a:spcPct val="90000"/>
              </a:lnSpc>
            </a:pPr>
            <a:endParaRPr lang="en-US" smtClean="0"/>
          </a:p>
          <a:p>
            <a:pPr eaLnBrk="1" hangingPunct="1">
              <a:lnSpc>
                <a:spcPct val="90000"/>
              </a:lnSpc>
            </a:pPr>
            <a:r>
              <a:rPr lang="en-US" smtClean="0"/>
              <a:t>Needham and Spallanzani did almost identical experiments. However, there was one key difference that critically impacted their results. Needham didn’t cover his flasks, so material (including microbes) from the surrounding air could drift into his flasks. Spallanzani’s flasks were sealed.  This difference in experimental design accounted for their opposing conclusions:</a:t>
            </a:r>
          </a:p>
          <a:p>
            <a:pPr eaLnBrk="1" hangingPunct="1">
              <a:lnSpc>
                <a:spcPct val="90000"/>
              </a:lnSpc>
            </a:pPr>
            <a:endParaRPr lang="en-US" smtClean="0"/>
          </a:p>
          <a:p>
            <a:pPr eaLnBrk="1" hangingPunct="1">
              <a:lnSpc>
                <a:spcPct val="90000"/>
              </a:lnSpc>
            </a:pPr>
            <a:r>
              <a:rPr lang="en-US" i="1" smtClean="0"/>
              <a:t>Needham:</a:t>
            </a:r>
            <a:r>
              <a:rPr lang="en-US" smtClean="0"/>
              <a:t> Life re-emerged due to spontaneous generation.</a:t>
            </a:r>
          </a:p>
          <a:p>
            <a:pPr eaLnBrk="1" hangingPunct="1">
              <a:lnSpc>
                <a:spcPct val="90000"/>
              </a:lnSpc>
            </a:pPr>
            <a:endParaRPr lang="en-US" smtClean="0"/>
          </a:p>
          <a:p>
            <a:pPr eaLnBrk="1" hangingPunct="1">
              <a:lnSpc>
                <a:spcPct val="90000"/>
              </a:lnSpc>
            </a:pPr>
            <a:r>
              <a:rPr lang="en-US" i="1" smtClean="0"/>
              <a:t>Spallanzani:</a:t>
            </a:r>
            <a:r>
              <a:rPr lang="en-US" smtClean="0"/>
              <a:t> Heat killed the microbes, and, since the flasks were sealed, microbes did not reappear.</a:t>
            </a:r>
          </a:p>
        </p:txBody>
      </p:sp>
    </p:spTree>
    <p:extLst>
      <p:ext uri="{BB962C8B-B14F-4D97-AF65-F5344CB8AC3E}">
        <p14:creationId xmlns:p14="http://schemas.microsoft.com/office/powerpoint/2010/main" val="1708553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fld id="{54F384F0-9806-4BCA-B5D1-42474537C979}" type="slidenum">
              <a:rPr lang="en-US" smtClean="0"/>
              <a:pPr eaLnBrk="1" hangingPunct="1"/>
              <a:t>8</a:t>
            </a:fld>
            <a:endParaRPr lang="en-US" smtClean="0"/>
          </a:p>
        </p:txBody>
      </p:sp>
      <p:sp>
        <p:nvSpPr>
          <p:cNvPr id="35843" name="Rectangle 2"/>
          <p:cNvSpPr>
            <a:spLocks noGrp="1" noRot="1" noChangeAspect="1" noChangeArrowheads="1" noTextEdit="1"/>
          </p:cNvSpPr>
          <p:nvPr>
            <p:ph type="sldImg"/>
          </p:nvPr>
        </p:nvSpPr>
        <p:spPr>
          <a:xfrm>
            <a:off x="1198563" y="701675"/>
            <a:ext cx="4681537" cy="3511550"/>
          </a:xfrm>
          <a:ln/>
        </p:spPr>
      </p:sp>
      <p:sp>
        <p:nvSpPr>
          <p:cNvPr id="35844" name="Rectangle 3"/>
          <p:cNvSpPr>
            <a:spLocks noGrp="1" noChangeArrowheads="1"/>
          </p:cNvSpPr>
          <p:nvPr>
            <p:ph type="body" idx="1"/>
          </p:nvPr>
        </p:nvSpPr>
        <p:spPr>
          <a:xfrm>
            <a:off x="708025" y="4448175"/>
            <a:ext cx="5661025" cy="4213225"/>
          </a:xfrm>
          <a:noFill/>
        </p:spPr>
        <p:txBody>
          <a:bodyPr/>
          <a:lstStyle/>
          <a:p>
            <a:pPr eaLnBrk="1" hangingPunct="1">
              <a:lnSpc>
                <a:spcPct val="90000"/>
              </a:lnSpc>
            </a:pPr>
            <a:r>
              <a:rPr lang="en-US" dirty="0" smtClean="0"/>
              <a:t>Fermentation = breakdown of sugar, resulting in either the waste product of ethanol or lactic acid</a:t>
            </a:r>
          </a:p>
          <a:p>
            <a:pPr eaLnBrk="1" hangingPunct="1">
              <a:lnSpc>
                <a:spcPct val="90000"/>
              </a:lnSpc>
            </a:pPr>
            <a:endParaRPr lang="en-US" dirty="0" smtClean="0"/>
          </a:p>
          <a:p>
            <a:pPr eaLnBrk="1" hangingPunct="1">
              <a:lnSpc>
                <a:spcPct val="90000"/>
              </a:lnSpc>
            </a:pPr>
            <a:r>
              <a:rPr lang="en-US" dirty="0" smtClean="0"/>
              <a:t>Pasteurization is the process of heating a food, usually a liquid, to a specific temperature for a certain amount of time, and then immediately cooling it. Slows spoilage due to microbial growth.</a:t>
            </a:r>
          </a:p>
          <a:p>
            <a:pPr eaLnBrk="1" hangingPunct="1">
              <a:lnSpc>
                <a:spcPct val="90000"/>
              </a:lnSpc>
            </a:pPr>
            <a:endParaRPr lang="en-US" dirty="0" smtClean="0"/>
          </a:p>
        </p:txBody>
      </p:sp>
    </p:spTree>
    <p:extLst>
      <p:ext uri="{BB962C8B-B14F-4D97-AF65-F5344CB8AC3E}">
        <p14:creationId xmlns:p14="http://schemas.microsoft.com/office/powerpoint/2010/main" val="4240854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p:txBody>
          <a:bodyPr/>
          <a:lstStyle>
            <a:lvl1pPr eaLnBrk="0" hangingPunct="0">
              <a:defRPr>
                <a:solidFill>
                  <a:schemeClr val="tx1"/>
                </a:solidFill>
                <a:latin typeface="Arial" pitchFamily="34" charset="0"/>
              </a:defRPr>
            </a:lvl1pPr>
            <a:lvl2pPr marL="763233" indent="-293551" eaLnBrk="0" hangingPunct="0">
              <a:defRPr>
                <a:solidFill>
                  <a:schemeClr val="tx1"/>
                </a:solidFill>
                <a:latin typeface="Arial" pitchFamily="34" charset="0"/>
              </a:defRPr>
            </a:lvl2pPr>
            <a:lvl3pPr marL="1174204" indent="-234841" eaLnBrk="0" hangingPunct="0">
              <a:defRPr>
                <a:solidFill>
                  <a:schemeClr val="tx1"/>
                </a:solidFill>
                <a:latin typeface="Arial" pitchFamily="34" charset="0"/>
              </a:defRPr>
            </a:lvl3pPr>
            <a:lvl4pPr marL="1643885" indent="-234841" eaLnBrk="0" hangingPunct="0">
              <a:defRPr>
                <a:solidFill>
                  <a:schemeClr val="tx1"/>
                </a:solidFill>
                <a:latin typeface="Arial" pitchFamily="34" charset="0"/>
              </a:defRPr>
            </a:lvl4pPr>
            <a:lvl5pPr marL="2113567" indent="-234841" eaLnBrk="0" hangingPunct="0">
              <a:defRPr>
                <a:solidFill>
                  <a:schemeClr val="tx1"/>
                </a:solidFill>
                <a:latin typeface="Arial" pitchFamily="34" charset="0"/>
              </a:defRPr>
            </a:lvl5pPr>
            <a:lvl6pPr marL="2583249" indent="-234841" eaLnBrk="0" fontAlgn="base" hangingPunct="0">
              <a:spcBef>
                <a:spcPct val="0"/>
              </a:spcBef>
              <a:spcAft>
                <a:spcPct val="0"/>
              </a:spcAft>
              <a:defRPr>
                <a:solidFill>
                  <a:schemeClr val="tx1"/>
                </a:solidFill>
                <a:latin typeface="Arial" pitchFamily="34" charset="0"/>
              </a:defRPr>
            </a:lvl6pPr>
            <a:lvl7pPr marL="3052930" indent="-234841" eaLnBrk="0" fontAlgn="base" hangingPunct="0">
              <a:spcBef>
                <a:spcPct val="0"/>
              </a:spcBef>
              <a:spcAft>
                <a:spcPct val="0"/>
              </a:spcAft>
              <a:defRPr>
                <a:solidFill>
                  <a:schemeClr val="tx1"/>
                </a:solidFill>
                <a:latin typeface="Arial" pitchFamily="34" charset="0"/>
              </a:defRPr>
            </a:lvl7pPr>
            <a:lvl8pPr marL="3522612" indent="-234841" eaLnBrk="0" fontAlgn="base" hangingPunct="0">
              <a:spcBef>
                <a:spcPct val="0"/>
              </a:spcBef>
              <a:spcAft>
                <a:spcPct val="0"/>
              </a:spcAft>
              <a:defRPr>
                <a:solidFill>
                  <a:schemeClr val="tx1"/>
                </a:solidFill>
                <a:latin typeface="Arial" pitchFamily="34" charset="0"/>
              </a:defRPr>
            </a:lvl8pPr>
            <a:lvl9pPr marL="3992293" indent="-234841" eaLnBrk="0" fontAlgn="base" hangingPunct="0">
              <a:spcBef>
                <a:spcPct val="0"/>
              </a:spcBef>
              <a:spcAft>
                <a:spcPct val="0"/>
              </a:spcAft>
              <a:defRPr>
                <a:solidFill>
                  <a:schemeClr val="tx1"/>
                </a:solidFill>
                <a:latin typeface="Arial" pitchFamily="34" charset="0"/>
              </a:defRPr>
            </a:lvl9pPr>
          </a:lstStyle>
          <a:p>
            <a:pPr eaLnBrk="1" hangingPunct="1">
              <a:defRPr/>
            </a:pPr>
            <a:fld id="{EB477A61-6136-4A64-89C1-937E2EB080D5}" type="slidenum">
              <a:rPr lang="en-US" smtClean="0"/>
              <a:pPr eaLnBrk="1" hangingPunct="1">
                <a:defRPr/>
              </a:pPr>
              <a:t>9</a:t>
            </a:fld>
            <a:endParaRPr lang="en-US" smtClean="0"/>
          </a:p>
        </p:txBody>
      </p:sp>
    </p:spTree>
    <p:extLst>
      <p:ext uri="{BB962C8B-B14F-4D97-AF65-F5344CB8AC3E}">
        <p14:creationId xmlns:p14="http://schemas.microsoft.com/office/powerpoint/2010/main" val="174242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8B6566-4072-4C4B-BFCE-FE7BD0084EFA}" type="slidenum">
              <a:rPr lang="en-US"/>
              <a:pPr>
                <a:defRPr/>
              </a:pPr>
              <a:t>‹#›</a:t>
            </a:fld>
            <a:endParaRPr lang="en-US"/>
          </a:p>
        </p:txBody>
      </p:sp>
    </p:spTree>
    <p:extLst>
      <p:ext uri="{BB962C8B-B14F-4D97-AF65-F5344CB8AC3E}">
        <p14:creationId xmlns:p14="http://schemas.microsoft.com/office/powerpoint/2010/main" val="113940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0E4DAC-F7C2-4FD6-BCAD-FBBF60A4D34D}" type="slidenum">
              <a:rPr lang="en-US"/>
              <a:pPr>
                <a:defRPr/>
              </a:pPr>
              <a:t>‹#›</a:t>
            </a:fld>
            <a:endParaRPr lang="en-US"/>
          </a:p>
        </p:txBody>
      </p:sp>
    </p:spTree>
    <p:extLst>
      <p:ext uri="{BB962C8B-B14F-4D97-AF65-F5344CB8AC3E}">
        <p14:creationId xmlns:p14="http://schemas.microsoft.com/office/powerpoint/2010/main" val="75300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D92476-71C9-448C-8AA1-2AD9A269FA92}" type="slidenum">
              <a:rPr lang="en-US"/>
              <a:pPr>
                <a:defRPr/>
              </a:pPr>
              <a:t>‹#›</a:t>
            </a:fld>
            <a:endParaRPr lang="en-US"/>
          </a:p>
        </p:txBody>
      </p:sp>
    </p:spTree>
    <p:extLst>
      <p:ext uri="{BB962C8B-B14F-4D97-AF65-F5344CB8AC3E}">
        <p14:creationId xmlns:p14="http://schemas.microsoft.com/office/powerpoint/2010/main" val="2433400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0BD362E-9536-4005-9421-263D272196FD}" type="slidenum">
              <a:rPr lang="en-US"/>
              <a:pPr>
                <a:defRPr/>
              </a:pPr>
              <a:t>‹#›</a:t>
            </a:fld>
            <a:endParaRPr lang="en-US"/>
          </a:p>
        </p:txBody>
      </p:sp>
    </p:spTree>
    <p:extLst>
      <p:ext uri="{BB962C8B-B14F-4D97-AF65-F5344CB8AC3E}">
        <p14:creationId xmlns:p14="http://schemas.microsoft.com/office/powerpoint/2010/main" val="3545782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FA95B7-EF84-46B8-805C-70D24F3995E0}" type="slidenum">
              <a:rPr lang="en-US"/>
              <a:pPr>
                <a:defRPr/>
              </a:pPr>
              <a:t>‹#›</a:t>
            </a:fld>
            <a:endParaRPr lang="en-US"/>
          </a:p>
        </p:txBody>
      </p:sp>
    </p:spTree>
    <p:extLst>
      <p:ext uri="{BB962C8B-B14F-4D97-AF65-F5344CB8AC3E}">
        <p14:creationId xmlns:p14="http://schemas.microsoft.com/office/powerpoint/2010/main" val="3030820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0D1073-1050-40E7-ADB8-9F3C0003DC30}" type="slidenum">
              <a:rPr lang="en-US"/>
              <a:pPr>
                <a:defRPr/>
              </a:pPr>
              <a:t>‹#›</a:t>
            </a:fld>
            <a:endParaRPr lang="en-US"/>
          </a:p>
        </p:txBody>
      </p:sp>
    </p:spTree>
    <p:extLst>
      <p:ext uri="{BB962C8B-B14F-4D97-AF65-F5344CB8AC3E}">
        <p14:creationId xmlns:p14="http://schemas.microsoft.com/office/powerpoint/2010/main" val="247563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2153DF-9E87-42EF-8C04-3934010C4AFB}" type="slidenum">
              <a:rPr lang="en-US"/>
              <a:pPr>
                <a:defRPr/>
              </a:pPr>
              <a:t>‹#›</a:t>
            </a:fld>
            <a:endParaRPr lang="en-US"/>
          </a:p>
        </p:txBody>
      </p:sp>
    </p:spTree>
    <p:extLst>
      <p:ext uri="{BB962C8B-B14F-4D97-AF65-F5344CB8AC3E}">
        <p14:creationId xmlns:p14="http://schemas.microsoft.com/office/powerpoint/2010/main" val="272407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242828-E788-485A-896E-A70DD61247D1}" type="slidenum">
              <a:rPr lang="en-US"/>
              <a:pPr>
                <a:defRPr/>
              </a:pPr>
              <a:t>‹#›</a:t>
            </a:fld>
            <a:endParaRPr lang="en-US"/>
          </a:p>
        </p:txBody>
      </p:sp>
    </p:spTree>
    <p:extLst>
      <p:ext uri="{BB962C8B-B14F-4D97-AF65-F5344CB8AC3E}">
        <p14:creationId xmlns:p14="http://schemas.microsoft.com/office/powerpoint/2010/main" val="311643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BCAA75A-914F-43ED-91C2-ACB74B34AF93}" type="slidenum">
              <a:rPr lang="en-US"/>
              <a:pPr>
                <a:defRPr/>
              </a:pPr>
              <a:t>‹#›</a:t>
            </a:fld>
            <a:endParaRPr lang="en-US"/>
          </a:p>
        </p:txBody>
      </p:sp>
    </p:spTree>
    <p:extLst>
      <p:ext uri="{BB962C8B-B14F-4D97-AF65-F5344CB8AC3E}">
        <p14:creationId xmlns:p14="http://schemas.microsoft.com/office/powerpoint/2010/main" val="326189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A05E2D-2C0A-4FA5-A97D-7CFE0AC0401D}" type="slidenum">
              <a:rPr lang="en-US"/>
              <a:pPr>
                <a:defRPr/>
              </a:pPr>
              <a:t>‹#›</a:t>
            </a:fld>
            <a:endParaRPr lang="en-US"/>
          </a:p>
        </p:txBody>
      </p:sp>
    </p:spTree>
    <p:extLst>
      <p:ext uri="{BB962C8B-B14F-4D97-AF65-F5344CB8AC3E}">
        <p14:creationId xmlns:p14="http://schemas.microsoft.com/office/powerpoint/2010/main" val="3638000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C16DA9-7F7D-4B69-A7A4-714C0318314E}" type="slidenum">
              <a:rPr lang="en-US"/>
              <a:pPr>
                <a:defRPr/>
              </a:pPr>
              <a:t>‹#›</a:t>
            </a:fld>
            <a:endParaRPr lang="en-US"/>
          </a:p>
        </p:txBody>
      </p:sp>
    </p:spTree>
    <p:extLst>
      <p:ext uri="{BB962C8B-B14F-4D97-AF65-F5344CB8AC3E}">
        <p14:creationId xmlns:p14="http://schemas.microsoft.com/office/powerpoint/2010/main" val="3666029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2BC01C-3AFE-4306-8D32-7426B168F302}" type="slidenum">
              <a:rPr lang="en-US"/>
              <a:pPr>
                <a:defRPr/>
              </a:pPr>
              <a:t>‹#›</a:t>
            </a:fld>
            <a:endParaRPr lang="en-US"/>
          </a:p>
        </p:txBody>
      </p:sp>
    </p:spTree>
    <p:extLst>
      <p:ext uri="{BB962C8B-B14F-4D97-AF65-F5344CB8AC3E}">
        <p14:creationId xmlns:p14="http://schemas.microsoft.com/office/powerpoint/2010/main" val="1843157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9C4A5-3AA9-4734-B2DA-10C4CC2E0A58}" type="slidenum">
              <a:rPr lang="en-US"/>
              <a:pPr>
                <a:defRPr/>
              </a:pPr>
              <a:t>‹#›</a:t>
            </a:fld>
            <a:endParaRPr lang="en-US"/>
          </a:p>
        </p:txBody>
      </p:sp>
    </p:spTree>
    <p:extLst>
      <p:ext uri="{BB962C8B-B14F-4D97-AF65-F5344CB8AC3E}">
        <p14:creationId xmlns:p14="http://schemas.microsoft.com/office/powerpoint/2010/main" val="1803014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75B92393-4904-42B5-9417-488DE92D6D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image" Target="../media/image1.jpeg"/><Relationship Id="rId7" Type="http://schemas.openxmlformats.org/officeDocument/2006/relationships/hyperlink" Target="http://www.scienceprofonline.com/virtual-micro-main.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alicia@scienceprofonline.com" TargetMode="External"/><Relationship Id="rId5" Type="http://schemas.openxmlformats.org/officeDocument/2006/relationships/hyperlink" Target="http://creativecommons.org/licenses/by-sa/3.0/" TargetMode="External"/><Relationship Id="rId4" Type="http://schemas.openxmlformats.org/officeDocument/2006/relationships/hyperlink" Target="http://www.scienceprofonline.org/" TargetMode="External"/><Relationship Id="rId9" Type="http://schemas.openxmlformats.org/officeDocument/2006/relationships/hyperlink" Target="mailto:info@scienceprofonline.com"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www.scienceprofonline.com/virtual-micro-main.html" TargetMode="External"/><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hyperlink" Target="http://en.wikipedia.org/wiki/File:Holmes_with_signature_cropped.jpg" TargetMode="External"/><Relationship Id="rId4" Type="http://schemas.openxmlformats.org/officeDocument/2006/relationships/hyperlink" Target="http://en.wikipedia.org/wiki/Ignaz_Semmelweis" TargetMode="External"/><Relationship Id="rId9" Type="http://schemas.openxmlformats.org/officeDocument/2006/relationships/hyperlink" Target="http://www.scienceprofonline.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hyperlink" Target="http://www.scienceprofonline.com/"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www.scienceprofonline.com/virtual-micro-main.html" TargetMode="External"/><Relationship Id="rId5" Type="http://schemas.openxmlformats.org/officeDocument/2006/relationships/image" Target="../media/image28.wmf"/><Relationship Id="rId4" Type="http://schemas.openxmlformats.org/officeDocument/2006/relationships/hyperlink" Target="http://www.clinicalskills.net/index.html"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image" Target="../media/image29.jpeg"/><Relationship Id="rId7" Type="http://schemas.openxmlformats.org/officeDocument/2006/relationships/hyperlink" Target="http://www.scienceprofonline.com/virtual-micro-main.html"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hyperlink" Target="http://en.wikipedia.org/wiki/File:Necrotizing_fasciitis_left_leg.JPEG"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scienceprofonline.com/virtual-micro-main.html" TargetMode="External"/><Relationship Id="rId3" Type="http://schemas.openxmlformats.org/officeDocument/2006/relationships/hyperlink" Target="http://upload.wikimedia.org/wikipedia/en/2/27/Snow-cholera-map-1.jpg" TargetMode="External"/><Relationship Id="rId7" Type="http://schemas.openxmlformats.org/officeDocument/2006/relationships/hyperlink" Target="http://en.wikipedia.org/wiki/File:John_Snow.jpg"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en.wikipedia.org/wiki/File:Snow-cholera-map-1.jpg" TargetMode="External"/><Relationship Id="rId5" Type="http://schemas.openxmlformats.org/officeDocument/2006/relationships/image" Target="../media/image33.jpeg"/><Relationship Id="rId10" Type="http://schemas.openxmlformats.org/officeDocument/2006/relationships/image" Target="../media/image34.jpeg"/><Relationship Id="rId4" Type="http://schemas.openxmlformats.org/officeDocument/2006/relationships/image" Target="../media/image32.jpeg"/><Relationship Id="rId9" Type="http://schemas.openxmlformats.org/officeDocument/2006/relationships/hyperlink" Target="http://www.scienceprofonline.com/"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image" Target="../media/image35.jpg"/><Relationship Id="rId7" Type="http://schemas.openxmlformats.org/officeDocument/2006/relationships/hyperlink" Target="http://www.scienceprofonline.com/virtual-micro-main.html"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phil.cdc.gov/phil/home.asp" TargetMode="External"/><Relationship Id="rId5" Type="http://schemas.openxmlformats.org/officeDocument/2006/relationships/hyperlink" Target="http://en.wikipedia.org/wiki/File:Cholera.jpg" TargetMode="External"/><Relationship Id="rId4" Type="http://schemas.openxmlformats.org/officeDocument/2006/relationships/image" Target="../media/image36.jpeg"/><Relationship Id="rId9" Type="http://schemas.openxmlformats.org/officeDocument/2006/relationships/image" Target="../media/image37.jpeg"/></Relationships>
</file>

<file path=ppt/slides/_rels/slide15.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hyperlink" Target="http://www.scienceprofonline.com/microbiology/what-is-a-bacterial-endospore.html" TargetMode="External"/><Relationship Id="rId7" Type="http://schemas.openxmlformats.org/officeDocument/2006/relationships/hyperlink" Target="http://www.scienceprofonline.com/virtual-micro-main.html"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hyperlink" Target="http://en.wikipedia.org/wiki/File:John_Tyndall_(ca._1885).jpg" TargetMode="External"/><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hyperlink" Target="http://en.wikipedia.org/wiki/File:AUTOAMPUTATE1.JPG" TargetMode="External"/><Relationship Id="rId13" Type="http://schemas.openxmlformats.org/officeDocument/2006/relationships/hyperlink" Target="http://www.scienceprofonline.com/virtual-micro-main.html" TargetMode="External"/><Relationship Id="rId3" Type="http://schemas.openxmlformats.org/officeDocument/2006/relationships/hyperlink" Target="http://www.scienceprofonline.com/microbiology/bacterial-pathogens-genus-clostridium.html" TargetMode="External"/><Relationship Id="rId7" Type="http://schemas.openxmlformats.org/officeDocument/2006/relationships/hyperlink" Target="http://phil.cdc.gov/" TargetMode="External"/><Relationship Id="rId12"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en.wikipedia.org/wiki/File:Opisthotonus_in_a_patient_suffering_from_tetanus_-_Painting_by_Sir_Charles_Bell_-_1809.jpg" TargetMode="External"/><Relationship Id="rId11" Type="http://schemas.openxmlformats.org/officeDocument/2006/relationships/image" Target="../media/image43.png"/><Relationship Id="rId5" Type="http://schemas.openxmlformats.org/officeDocument/2006/relationships/hyperlink" Target="http://www.scienceprofonline.com/microbiology/clostridium-tetani-what-causes-tetanus-when-to-get-vaccinated.html" TargetMode="External"/><Relationship Id="rId10" Type="http://schemas.openxmlformats.org/officeDocument/2006/relationships/image" Target="../media/image42.jpeg"/><Relationship Id="rId4" Type="http://schemas.openxmlformats.org/officeDocument/2006/relationships/hyperlink" Target="http://www.scienceprofonline.com/microbiology/what-is-a-bacterial-endospore.html" TargetMode="External"/><Relationship Id="rId9" Type="http://schemas.openxmlformats.org/officeDocument/2006/relationships/image" Target="../media/image41.png"/><Relationship Id="rId14" Type="http://schemas.openxmlformats.org/officeDocument/2006/relationships/hyperlink" Target="http://www.scienceprofonline.com/"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scienceprofonline.com/virtual-micro-main.html" TargetMode="External"/><Relationship Id="rId3" Type="http://schemas.openxmlformats.org/officeDocument/2006/relationships/hyperlink" Target="http://www.scienceprofonline.com/microbiology/bacterial-colony-morphology-identification-unknown-bacteria.html" TargetMode="External"/><Relationship Id="rId7"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hyperlink" Target="http://en.wikipedia.org/wiki/File:RobertKoch_cropped.jpg" TargetMode="External"/><Relationship Id="rId9" Type="http://schemas.openxmlformats.org/officeDocument/2006/relationships/hyperlink" Target="http://www.scienceprofonline.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hyperlink" Target="http://www.scienceprofonline.com/microbiology/what-is-a-bacterial-endospore.html" TargetMode="External"/><Relationship Id="rId7" Type="http://schemas.openxmlformats.org/officeDocument/2006/relationships/hyperlink" Target="http://en.wikipedia.org/wiki/File:Anthrax_color_enhanced_micrograph.JPG"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8.jpeg"/><Relationship Id="rId11" Type="http://schemas.openxmlformats.org/officeDocument/2006/relationships/hyperlink" Target="http://www.scienceprofonline.com/" TargetMode="External"/><Relationship Id="rId5" Type="http://schemas.openxmlformats.org/officeDocument/2006/relationships/hyperlink" Target="http://www.scienceprofonline.com/microbiology/kochs-postulates-scientific-method-linking-microbe-disease.html" TargetMode="External"/><Relationship Id="rId10" Type="http://schemas.openxmlformats.org/officeDocument/2006/relationships/hyperlink" Target="http://www.scienceprofonline.com/virtual-micro-main.html" TargetMode="External"/><Relationship Id="rId4" Type="http://schemas.openxmlformats.org/officeDocument/2006/relationships/hyperlink" Target="http://www.scienceprofonline.com/microbiology/bacterial-pathogens-genus-clostridium.html" TargetMode="External"/><Relationship Id="rId9"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taff.science.uva.nl/~nveen/Gezondheid/koch_postulaten.swf" TargetMode="External"/><Relationship Id="rId5" Type="http://schemas.openxmlformats.org/officeDocument/2006/relationships/hyperlink" Target="http://www.scienceprofonline.com/" TargetMode="External"/><Relationship Id="rId4" Type="http://schemas.openxmlformats.org/officeDocument/2006/relationships/hyperlink" Target="http://www.scienceprofonline.com/virtual-micro-main.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scienceprofonline.com/" TargetMode="External"/><Relationship Id="rId5" Type="http://schemas.openxmlformats.org/officeDocument/2006/relationships/hyperlink" Target="http://www.scienceprofonline.com/virtual-micro-main.html" TargetMode="External"/><Relationship Id="rId4" Type="http://schemas.openxmlformats.org/officeDocument/2006/relationships/hyperlink" Target="http://en.wikipedia.org/wiki/File:Cholera.jpg"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hyperlink" Target="http://www.scienceprofonline.com/microbiology/kochs-postulates-scientific-method-linking-microbe-disease.html" TargetMode="External"/><Relationship Id="rId7" Type="http://schemas.openxmlformats.org/officeDocument/2006/relationships/hyperlink" Target="http://www.scienceprofonline.org/microbiology/gram-negative-bacteria-cell-wall.html" TargetMode="External"/><Relationship Id="rId12" Type="http://schemas.openxmlformats.org/officeDocument/2006/relationships/hyperlink" Target="http://www.scienceprofonline.com/"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hyperlink" Target="http://www.scienceprofonline.org/microbiology/gram-positive-bacteria-cell-wall.html" TargetMode="External"/><Relationship Id="rId11" Type="http://schemas.openxmlformats.org/officeDocument/2006/relationships/hyperlink" Target="http://www.scienceprofonline.com/virtual-micro-main.html" TargetMode="External"/><Relationship Id="rId5" Type="http://schemas.openxmlformats.org/officeDocument/2006/relationships/hyperlink" Target="http://www.scienceprofonline.org/microbiology/differential-stains-identifying-bacteria-gram-acid-fast-endospore.html" TargetMode="External"/><Relationship Id="rId10" Type="http://schemas.openxmlformats.org/officeDocument/2006/relationships/image" Target="../media/image54.jpeg"/><Relationship Id="rId4" Type="http://schemas.openxmlformats.org/officeDocument/2006/relationships/hyperlink" Target="http://www.scienceprofonline.com/microbiology/gram-stain-test-for-gram-positive-gram-negative-bacteria-id.html" TargetMode="External"/><Relationship Id="rId9" Type="http://schemas.openxmlformats.org/officeDocument/2006/relationships/image" Target="../media/image53.jpeg"/></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hyperlink" Target="http://www.scienceprofonline.com/"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www.scienceprofonline.com/virtual-micro-main.html" TargetMode="External"/><Relationship Id="rId5" Type="http://schemas.openxmlformats.org/officeDocument/2006/relationships/image" Target="../media/image56.jpeg"/><Relationship Id="rId4" Type="http://schemas.openxmlformats.org/officeDocument/2006/relationships/hyperlink" Target="http://en.wikipedia.org/wiki/File:Joseph_Lister2.jpg"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image" Target="../media/image57.jpeg"/><Relationship Id="rId7" Type="http://schemas.openxmlformats.org/officeDocument/2006/relationships/hyperlink" Target="http://www.scienceprofonline.com/virtual-micro-main.html"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58.jpeg"/><Relationship Id="rId5" Type="http://schemas.openxmlformats.org/officeDocument/2006/relationships/hyperlink" Target="http://en.wikipedia.org/wiki/File:Nightingale-mortality.jpg" TargetMode="External"/><Relationship Id="rId4" Type="http://schemas.openxmlformats.org/officeDocument/2006/relationships/hyperlink" Target="http://en.wikipedia.org/wiki/File:Florence_Nightingale_CDV_by_H_Lenthall.jpg"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hyperlink" Target="http://www.scienceprofonline.com/microbiology/mode-of-action-of-sulfonamide-antibiotics.html" TargetMode="External"/><Relationship Id="rId7" Type="http://schemas.openxmlformats.org/officeDocument/2006/relationships/hyperlink" Target="http://www.scienceprofonline.com/virtual-micro-main.html"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hyperlink" Target="http://en.wikipedia.org/wiki/File:Dr_G_Domagk.JPGhttp:/en.wikipedia.org/wiki/File:Dr_G_Domagk.JPG"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hyperlink" Target="http://www.scienceprofonline.com/microbiology/mode-of-action-of-penicillin-antibiotic.html" TargetMode="External"/><Relationship Id="rId7" Type="http://schemas.openxmlformats.org/officeDocument/2006/relationships/image" Target="../media/image61.jpeg"/><Relationship Id="rId12" Type="http://schemas.openxmlformats.org/officeDocument/2006/relationships/image" Target="../media/image64.jpe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en.wikipedia.org/wiki/File:PenicillinPSAedit.jpg" TargetMode="External"/><Relationship Id="rId11" Type="http://schemas.openxmlformats.org/officeDocument/2006/relationships/image" Target="../media/image63.jpeg"/><Relationship Id="rId5" Type="http://schemas.openxmlformats.org/officeDocument/2006/relationships/hyperlink" Target="http://en.wikipedia.org/wiki/File:Staphylococcus_aureus_(AB_Test).jpg" TargetMode="External"/><Relationship Id="rId10" Type="http://schemas.openxmlformats.org/officeDocument/2006/relationships/hyperlink" Target="http://www.scienceprofonline.com/" TargetMode="External"/><Relationship Id="rId4" Type="http://schemas.openxmlformats.org/officeDocument/2006/relationships/hyperlink" Target="http://phil.cdc.gov/phil/home.asp" TargetMode="External"/><Relationship Id="rId9" Type="http://schemas.openxmlformats.org/officeDocument/2006/relationships/hyperlink" Target="http://www.scienceprofonline.com/virtual-micro-main.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hyperlink" Target="http://www.radiolab.org/story/best-medicine/"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65.jpg"/><Relationship Id="rId5" Type="http://schemas.openxmlformats.org/officeDocument/2006/relationships/hyperlink" Target="http://www.scienceprofonline.com/" TargetMode="External"/><Relationship Id="rId4" Type="http://schemas.openxmlformats.org/officeDocument/2006/relationships/hyperlink" Target="http://www.scienceprofonline.com/virtual-micro-main.html"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scienceprofonline.org/microbiology/early-germ-theory-disease-microbiology-contributions-leeuwenhoek-semmelweis-snow.html" TargetMode="External"/><Relationship Id="rId3" Type="http://schemas.openxmlformats.org/officeDocument/2006/relationships/hyperlink" Target="http://www.scienceprofonline.com/virtual-micro-main.html" TargetMode="External"/><Relationship Id="rId7" Type="http://schemas.microsoft.com/office/2007/relationships/hdphoto" Target="../media/hdphoto1.wdp"/><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hyperlink" Target="http://phil.cdc.gov/phil/home.asp" TargetMode="External"/><Relationship Id="rId4" Type="http://schemas.openxmlformats.org/officeDocument/2006/relationships/hyperlink" Target="http://www.scienceprofonline.com/" TargetMode="External"/><Relationship Id="rId9" Type="http://schemas.openxmlformats.org/officeDocument/2006/relationships/hyperlink" Target="http://www.scienceprofonline.com/microbiology/late-germ-theory-contributions-pasteur-lister-koch-fleming.html"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7.jpeg"/><Relationship Id="rId7" Type="http://schemas.openxmlformats.org/officeDocument/2006/relationships/image" Target="../media/image68.jpe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hyperlink" Target="http://en.wikipedia.org/wiki/File:Child_with_Smallpox_Bangladesh.jpg" TargetMode="External"/><Relationship Id="rId11" Type="http://schemas.openxmlformats.org/officeDocument/2006/relationships/image" Target="../media/image70.png"/><Relationship Id="rId5" Type="http://schemas.openxmlformats.org/officeDocument/2006/relationships/hyperlink" Target="http://upload.wikimedia.org/wikipedia/commons/4/49/Cowpox_Engraving_(detail).png" TargetMode="External"/><Relationship Id="rId10" Type="http://schemas.openxmlformats.org/officeDocument/2006/relationships/hyperlink" Target="http://www.scienceprofonline.com/" TargetMode="External"/><Relationship Id="rId4" Type="http://schemas.openxmlformats.org/officeDocument/2006/relationships/hyperlink" Target="http://en.wikipedia.org/wiki/File:Edward_Jenner_by_James_Northcote.jpg" TargetMode="External"/><Relationship Id="rId9" Type="http://schemas.openxmlformats.org/officeDocument/2006/relationships/hyperlink" Target="http://www.scienceprofonline.com/virtual-micro-main.html"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hyperlink" Target="http://www.scienceprofonline.org/microbiology/early-history-human-immunology-edward-jenner-louis-pasteur.html" TargetMode="External"/><Relationship Id="rId7" Type="http://schemas.openxmlformats.org/officeDocument/2006/relationships/image" Target="../media/image72.jpe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hyperlink" Target="http://phil.cdc.gov/phil/home.asp" TargetMode="External"/><Relationship Id="rId5" Type="http://schemas.openxmlformats.org/officeDocument/2006/relationships/hyperlink" Target="http://en.wikipedia.org/wiki/File:Louis_Pasteur_by_Pierre_Lamy_Petit.jpg" TargetMode="External"/><Relationship Id="rId10" Type="http://schemas.openxmlformats.org/officeDocument/2006/relationships/hyperlink" Target="http://www.scienceprofonline.com/" TargetMode="External"/><Relationship Id="rId4" Type="http://schemas.openxmlformats.org/officeDocument/2006/relationships/image" Target="../media/image71.jpeg"/><Relationship Id="rId9" Type="http://schemas.openxmlformats.org/officeDocument/2006/relationships/hyperlink" Target="http://www.scienceprofonline.com/virtual-micro-main.html"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en.wikipedia.org/wiki/File:Tableau_Louis_Pasteur.jpg" TargetMode="External"/><Relationship Id="rId3" Type="http://schemas.openxmlformats.org/officeDocument/2006/relationships/hyperlink" Target="http://www.radiolab.org/story/312245-rodney-versus-death/" TargetMode="External"/><Relationship Id="rId7" Type="http://schemas.openxmlformats.org/officeDocument/2006/relationships/hyperlink" Target="http://phil.cdc.gov/phil" TargetMode="External"/><Relationship Id="rId12" Type="http://schemas.openxmlformats.org/officeDocument/2006/relationships/image" Target="../media/image76.jp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hyperlink" Target="http://www.amazon.com/Rabid-Cultural-History-Worlds-Diabolical/dp/0143123572/ref=sr_1_1?ie=UTF8&amp;qid=1388687345&amp;sr=8-1&amp;keywords=rabid" TargetMode="External"/><Relationship Id="rId11" Type="http://schemas.openxmlformats.org/officeDocument/2006/relationships/image" Target="../media/image75.jpg"/><Relationship Id="rId5" Type="http://schemas.openxmlformats.org/officeDocument/2006/relationships/hyperlink" Target="https://www.youtube.com/watch?v=-moG6JDmJdc&amp;feature=kp" TargetMode="External"/><Relationship Id="rId10" Type="http://schemas.openxmlformats.org/officeDocument/2006/relationships/image" Target="../media/image74.jpeg"/><Relationship Id="rId4"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www.scienceprofonline.com/virtual-micro-main.html" TargetMode="External"/><Relationship Id="rId3" Type="http://schemas.openxmlformats.org/officeDocument/2006/relationships/image" Target="../media/image3.jpe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en.wikipedia.org/wiki/File:Aristotle_Altemps_Inv8575.jpg" TargetMode="External"/><Relationship Id="rId5" Type="http://schemas.openxmlformats.org/officeDocument/2006/relationships/hyperlink" Target="http://www.flagstaffotos.com/" TargetMode="External"/><Relationship Id="rId4" Type="http://schemas.openxmlformats.org/officeDocument/2006/relationships/hyperlink" Target="http://en.wikipedia.org/wiki/File:Aphids_feeding_on_fennel.jpg%20;" TargetMode="External"/><Relationship Id="rId9" Type="http://schemas.openxmlformats.org/officeDocument/2006/relationships/hyperlink" Target="http://www.scienceprofonline.com/"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quizlet.com/1691173/brief-history-of-microbiology-flash-cards/" TargetMode="External"/><Relationship Id="rId13" Type="http://schemas.openxmlformats.org/officeDocument/2006/relationships/image" Target="../media/image77.wmf"/><Relationship Id="rId3" Type="http://schemas.openxmlformats.org/officeDocument/2006/relationships/hyperlink" Target="http://www.scienceprofonline.com/vmc/history-microbiology-main.html" TargetMode="External"/><Relationship Id="rId7" Type="http://schemas.openxmlformats.org/officeDocument/2006/relationships/hyperlink" Target="http://books.google.com/books/about/The_Dress_Lodger.html?id=GuX9UB-npZQC" TargetMode="External"/><Relationship Id="rId12" Type="http://schemas.openxmlformats.org/officeDocument/2006/relationships/hyperlink" Target="http://webadventures.rice.edu/stu/Games/MedMyst-Reloaded/_401/Game-Overview.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sumanasinc.com/webcontent/animations/content/scientificmethod.html" TargetMode="External"/><Relationship Id="rId11" Type="http://schemas.openxmlformats.org/officeDocument/2006/relationships/hyperlink" Target="http://www.microbeworld.org/index.php?view=article&amp;catid=64:history-of-microbiology&amp;id=61:history-of-microbiology&amp;option=com_content&amp;Itemid=61" TargetMode="External"/><Relationship Id="rId5" Type="http://schemas.openxmlformats.org/officeDocument/2006/relationships/hyperlink" Target="http://www.youtube.com/watch?v=be7iNHw8QoQ" TargetMode="External"/><Relationship Id="rId10" Type="http://schemas.openxmlformats.org/officeDocument/2006/relationships/hyperlink" Target="http://www.schoolhistory.co.uk/games/fling/medicine_infectious/index.shtml" TargetMode="External"/><Relationship Id="rId4" Type="http://schemas.openxmlformats.org/officeDocument/2006/relationships/hyperlink" Target="http://www.scienceprofonline.com/" TargetMode="External"/><Relationship Id="rId9" Type="http://schemas.openxmlformats.org/officeDocument/2006/relationships/hyperlink" Target="http://books.google.com/books/about/Microbe_Hunters.html?id=pH24vLpivRgC" TargetMode="External"/><Relationship Id="rId14" Type="http://schemas.openxmlformats.org/officeDocument/2006/relationships/hyperlink" Target="http://www.scienceprofonline.com/virtual-micro-main.html"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hyperlink" Target="http://www.scienceprofonline.com/" TargetMode="External"/><Relationship Id="rId7"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78.jpeg"/><Relationship Id="rId5" Type="http://schemas.openxmlformats.org/officeDocument/2006/relationships/hyperlink" Target="http://commons.wikimedia.org/wiki/File:Average_prokaryote_cell-_unlabled.svg" TargetMode="External"/><Relationship Id="rId4" Type="http://schemas.openxmlformats.org/officeDocument/2006/relationships/hyperlink" Target="http://www.giantmicrobes.com/us/products/cholera.html" TargetMode="External"/><Relationship Id="rId9" Type="http://schemas.openxmlformats.org/officeDocument/2006/relationships/hyperlink" Target="http://www.scienceprofonline.org/virtual-micro-main.html"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scienceprofonline.com/virtual-micro-main.html" TargetMode="External"/><Relationship Id="rId3" Type="http://schemas.openxmlformats.org/officeDocument/2006/relationships/image" Target="../media/image5.png"/><Relationship Id="rId7" Type="http://schemas.openxmlformats.org/officeDocument/2006/relationships/hyperlink" Target="http://en.wikipedia.org/wiki/File:Francesco_Redi.jp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hyperlink" Target="http://www.scienceprofonline.com/"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File:Leeuwenhoek_Microscope.png" TargetMode="External"/><Relationship Id="rId13" Type="http://schemas.openxmlformats.org/officeDocument/2006/relationships/hyperlink" Target="http://www.scienceprofonline.com/" TargetMode="External"/><Relationship Id="rId3" Type="http://schemas.openxmlformats.org/officeDocument/2006/relationships/hyperlink" Target="http://www.scienceprofonline.com/microbiology/antonie-van-leeuwenhoek-father-of-microbiology.html" TargetMode="External"/><Relationship Id="rId7" Type="http://schemas.openxmlformats.org/officeDocument/2006/relationships/hyperlink" Target="http://en.wikipedia.org/wiki/File:Jan_Verkolje_-_Antonie_van_Leeuwenhoek.jpg" TargetMode="External"/><Relationship Id="rId12" Type="http://schemas.openxmlformats.org/officeDocument/2006/relationships/hyperlink" Target="http://www.scienceprofonline.com/virtual-micro-main.html" TargetMode="External"/><Relationship Id="rId17" Type="http://schemas.openxmlformats.org/officeDocument/2006/relationships/hyperlink" Target="https://www.youtube.com/watch?v=QYHxGBH6o4M" TargetMode="External"/><Relationship Id="rId2" Type="http://schemas.openxmlformats.org/officeDocument/2006/relationships/notesSlide" Target="../notesSlides/notesSlide5.xml"/><Relationship Id="rId16" Type="http://schemas.openxmlformats.org/officeDocument/2006/relationships/hyperlink" Target="http://www.radiolab.org/story/91646-sperm/" TargetMode="External"/><Relationship Id="rId1" Type="http://schemas.openxmlformats.org/officeDocument/2006/relationships/slideLayout" Target="../slideLayouts/slideLayout12.xml"/><Relationship Id="rId6" Type="http://schemas.openxmlformats.org/officeDocument/2006/relationships/image" Target="../media/image11.jpeg"/><Relationship Id="rId11" Type="http://schemas.openxmlformats.org/officeDocument/2006/relationships/image" Target="../media/image12.jpeg"/><Relationship Id="rId5" Type="http://schemas.openxmlformats.org/officeDocument/2006/relationships/image" Target="../media/image10.png"/><Relationship Id="rId15" Type="http://schemas.openxmlformats.org/officeDocument/2006/relationships/hyperlink" Target="http://www.radiolab.org/" TargetMode="External"/><Relationship Id="rId10" Type="http://schemas.openxmlformats.org/officeDocument/2006/relationships/hyperlink" Target="http://images.google.com/imgres?imgurl=http://education.jlab.org/qa/atom_model_02.gif&amp;imgrefurl=http://education.jlab.org/qa/atom_model.html&amp;h=294&amp;w=294&amp;sz=15&amp;tbnid=h9aEmwLGmNqaUM:&amp;tbnh=115&amp;tbnw=115&amp;prev=/images?q=atom+and+image&amp;start=1&amp;sa=X&amp;oi=images&amp;ct=image&amp;cd=1" TargetMode="External"/><Relationship Id="rId4" Type="http://schemas.openxmlformats.org/officeDocument/2006/relationships/image" Target="../media/image9.jpeg"/><Relationship Id="rId9" Type="http://schemas.openxmlformats.org/officeDocument/2006/relationships/hyperlink" Target="http://commons.wikimedia.org/wiki/File:Sperm_Anton_van_Leeuwenhoek_Rabbit_dog.jpg" TargetMode="External"/><Relationship Id="rId14" Type="http://schemas.openxmlformats.org/officeDocument/2006/relationships/image" Target="../media/image13.jpg"/></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W6AfsCU4m0g" TargetMode="External"/><Relationship Id="rId3" Type="http://schemas.openxmlformats.org/officeDocument/2006/relationships/image" Target="../media/image10.png"/><Relationship Id="rId7" Type="http://schemas.openxmlformats.org/officeDocument/2006/relationships/hyperlink" Target="http://www.scienceprofonline.com/"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www.scienceprofonline.com/virtual-cell-main.html" TargetMode="External"/><Relationship Id="rId5" Type="http://schemas.openxmlformats.org/officeDocument/2006/relationships/image" Target="../media/image14.gif"/><Relationship Id="rId4" Type="http://schemas.openxmlformats.org/officeDocument/2006/relationships/hyperlink" Target="http://www.amazon.com/Tree-That-Time-Built-Celebration/dp/1402225172"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File:Spallanzani.jpg" TargetMode="External"/><Relationship Id="rId3" Type="http://schemas.openxmlformats.org/officeDocument/2006/relationships/image" Target="../media/image15.jpeg"/><Relationship Id="rId7" Type="http://schemas.openxmlformats.org/officeDocument/2006/relationships/hyperlink" Target="http://en.wikipedia.org/wiki/File:Louis_Pasteur_by_Pierre_Lamy_Petit.jpg"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hyperlink" Target="http://www.scienceprofonline.com/" TargetMode="External"/><Relationship Id="rId4" Type="http://schemas.openxmlformats.org/officeDocument/2006/relationships/image" Target="../media/image16.jpeg"/><Relationship Id="rId9" Type="http://schemas.openxmlformats.org/officeDocument/2006/relationships/hyperlink" Target="http://www.scienceprofonline.com/virtual-micro-main.html"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scienceprofonline.com/virtual-micro-main.html" TargetMode="External"/><Relationship Id="rId13"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hyperlink" Target="http://phil.cdc.gov/phil/details.asp?pid=1048" TargetMode="External"/><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en.wikipedia.org/wiki/File:S_cerevisiae_under_DIC_microscopy.jpg" TargetMode="External"/><Relationship Id="rId11" Type="http://schemas.openxmlformats.org/officeDocument/2006/relationships/image" Target="../media/image20.jpg"/><Relationship Id="rId5" Type="http://schemas.openxmlformats.org/officeDocument/2006/relationships/hyperlink" Target="http://en.wikipedia.org/wiki/File:Mthomebrew_must.JPG" TargetMode="External"/><Relationship Id="rId10" Type="http://schemas.openxmlformats.org/officeDocument/2006/relationships/image" Target="../media/image19.jpeg"/><Relationship Id="rId4" Type="http://schemas.openxmlformats.org/officeDocument/2006/relationships/hyperlink" Target="http://en.wikipedia.org/wiki/File:Louis_Pasteur_by_Pierre_Lamy_Petit.jpg" TargetMode="External"/><Relationship Id="rId9" Type="http://schemas.openxmlformats.org/officeDocument/2006/relationships/hyperlink" Target="http://www.scienceprofonline.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sumanasinc.com/webcontent/animations/content/scientificmethod.html" TargetMode="External"/><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www.scienceprofonline.com/" TargetMode="External"/><Relationship Id="rId10" Type="http://schemas.openxmlformats.org/officeDocument/2006/relationships/image" Target="../media/image23.png"/><Relationship Id="rId4" Type="http://schemas.openxmlformats.org/officeDocument/2006/relationships/hyperlink" Target="http://www.scienceprofonline.com/virtual-micro-main.html" TargetMode="External"/><Relationship Id="rId9" Type="http://schemas.openxmlformats.org/officeDocument/2006/relationships/hyperlink" Target="http://en.wikipedia.org/wiki/File:Coldecygne.sv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181225" cy="1370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143000"/>
          </a:xfrm>
          <a:prstGeom prst="rect">
            <a:avLst/>
          </a:prstGeom>
          <a:noFill/>
          <a:ln w="76200" cmpd="tri">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en-US" sz="2800" b="1">
                <a:solidFill>
                  <a:schemeClr val="tx2"/>
                </a:solidFill>
                <a:latin typeface="Comic Sans MS" pitchFamily="66" charset="0"/>
              </a:rPr>
              <a:t>About </a:t>
            </a:r>
            <a:r>
              <a:rPr lang="en-US" sz="2800" b="1">
                <a:solidFill>
                  <a:schemeClr val="tx2"/>
                </a:solidFill>
                <a:latin typeface="Comic Sans MS" pitchFamily="66" charset="0"/>
                <a:hlinkClick r:id="rId4"/>
              </a:rPr>
              <a:t>Science Prof Online</a:t>
            </a:r>
            <a:r>
              <a:rPr lang="en-US" sz="2800" b="1">
                <a:solidFill>
                  <a:schemeClr val="tx2"/>
                </a:solidFill>
                <a:latin typeface="Comic Sans MS" pitchFamily="66" charset="0"/>
              </a:rPr>
              <a:t> </a:t>
            </a:r>
          </a:p>
          <a:p>
            <a:pPr algn="ctr"/>
            <a:r>
              <a:rPr lang="en-US" sz="2800" b="1">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619150"/>
            <a:ext cx="9036050" cy="3825674"/>
          </a:xfrm>
          <a:prstGeom prst="rect">
            <a:avLst/>
          </a:prstGeom>
          <a:noFill/>
          <a:ln w="0">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80000"/>
              </a:lnSpc>
              <a:spcBef>
                <a:spcPct val="20000"/>
              </a:spcBef>
              <a:buFontTx/>
              <a:buChar char="•"/>
            </a:pPr>
            <a:r>
              <a:rPr lang="en-US" sz="1400" dirty="0">
                <a:latin typeface="Comic Sans MS" pitchFamily="66" charset="0"/>
              </a:rPr>
              <a:t> </a:t>
            </a:r>
            <a:r>
              <a:rPr lang="en-US" sz="1200" dirty="0">
                <a:latin typeface="Comic Sans MS"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a:lnSpc>
                <a:spcPct val="80000"/>
              </a:lnSpc>
              <a:spcBef>
                <a:spcPct val="20000"/>
              </a:spcBef>
              <a:buFontTx/>
              <a:buChar char="•"/>
            </a:pPr>
            <a:endParaRPr lang="en-US" sz="1200" dirty="0">
              <a:latin typeface="Comic Sans MS" pitchFamily="66" charset="0"/>
            </a:endParaRPr>
          </a:p>
          <a:p>
            <a:pPr>
              <a:lnSpc>
                <a:spcPct val="80000"/>
              </a:lnSpc>
              <a:spcBef>
                <a:spcPct val="20000"/>
              </a:spcBef>
              <a:buFontTx/>
              <a:buChar char="•"/>
            </a:pPr>
            <a:r>
              <a:rPr lang="en-US" sz="1200" dirty="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a:t>
            </a:r>
            <a:r>
              <a:rPr lang="en-US" sz="1200" dirty="0" err="1">
                <a:latin typeface="Comic Sans MS" pitchFamily="66" charset="0"/>
              </a:rPr>
              <a:t>ScienceProfSPO</a:t>
            </a:r>
            <a:r>
              <a:rPr lang="en-US" sz="1200" dirty="0">
                <a:latin typeface="Comic Sans MS" pitchFamily="66" charset="0"/>
              </a:rPr>
              <a:t>) for updates.</a:t>
            </a:r>
          </a:p>
          <a:p>
            <a:pPr>
              <a:lnSpc>
                <a:spcPct val="80000"/>
              </a:lnSpc>
              <a:spcBef>
                <a:spcPct val="20000"/>
              </a:spcBef>
              <a:buFontTx/>
              <a:buChar char="•"/>
            </a:pPr>
            <a:endParaRPr lang="en-US" sz="1200" dirty="0">
              <a:latin typeface="Comic Sans MS" pitchFamily="66" charset="0"/>
            </a:endParaRPr>
          </a:p>
          <a:p>
            <a:pPr>
              <a:lnSpc>
                <a:spcPct val="80000"/>
              </a:lnSpc>
              <a:spcBef>
                <a:spcPct val="20000"/>
              </a:spcBef>
              <a:buFontTx/>
              <a:buChar char="•"/>
            </a:pPr>
            <a:r>
              <a:rPr lang="en-US" sz="1200" dirty="0">
                <a:latin typeface="Comic Sans MS" pitchFamily="66" charset="0"/>
              </a:rPr>
              <a:t> Many SPO PowerPoints are available in a variety of formats, such as fully editable PowerPoint </a:t>
            </a:r>
            <a:r>
              <a:rPr lang="en-US" sz="1200" dirty="0" smtClean="0">
                <a:latin typeface="Comic Sans MS" pitchFamily="66" charset="0"/>
              </a:rPr>
              <a:t>files (.</a:t>
            </a:r>
            <a:r>
              <a:rPr lang="en-US" sz="1200" dirty="0" err="1" smtClean="0">
                <a:latin typeface="Comic Sans MS" pitchFamily="66" charset="0"/>
              </a:rPr>
              <a:t>ppt</a:t>
            </a:r>
            <a:r>
              <a:rPr lang="en-US" sz="1200" dirty="0" smtClean="0">
                <a:latin typeface="Comic Sans MS" pitchFamily="66" charset="0"/>
              </a:rPr>
              <a:t>), </a:t>
            </a:r>
            <a:r>
              <a:rPr lang="en-US" sz="1200" dirty="0">
                <a:latin typeface="Comic Sans MS" pitchFamily="66" charset="0"/>
              </a:rPr>
              <a:t>as well as </a:t>
            </a:r>
            <a:r>
              <a:rPr lang="en-US" sz="1200" dirty="0" err="1">
                <a:latin typeface="Comic Sans MS" pitchFamily="66" charset="0"/>
              </a:rPr>
              <a:t>uneditable</a:t>
            </a:r>
            <a:r>
              <a:rPr lang="en-US" sz="1200" dirty="0">
                <a:latin typeface="Comic Sans MS" pitchFamily="66" charset="0"/>
              </a:rPr>
              <a:t> versions in smaller file sizes, such as PowerPoint </a:t>
            </a:r>
            <a:r>
              <a:rPr lang="en-US" sz="1200" dirty="0" smtClean="0">
                <a:latin typeface="Comic Sans MS" pitchFamily="66" charset="0"/>
              </a:rPr>
              <a:t>Shows (.</a:t>
            </a:r>
            <a:r>
              <a:rPr lang="en-US" sz="1200" dirty="0" err="1" smtClean="0">
                <a:latin typeface="Comic Sans MS" pitchFamily="66" charset="0"/>
              </a:rPr>
              <a:t>pps</a:t>
            </a:r>
            <a:r>
              <a:rPr lang="en-US" sz="1200" dirty="0" smtClean="0">
                <a:latin typeface="Comic Sans MS" pitchFamily="66" charset="0"/>
              </a:rPr>
              <a:t>)  </a:t>
            </a:r>
            <a:r>
              <a:rPr lang="en-US" sz="1200" dirty="0">
                <a:latin typeface="Comic Sans MS" pitchFamily="66" charset="0"/>
              </a:rPr>
              <a:t>and Portable Document Format (.pdf), for ease of printing</a:t>
            </a:r>
            <a:r>
              <a:rPr lang="en-US" sz="1200" dirty="0" smtClean="0">
                <a:latin typeface="Comic Sans MS" pitchFamily="66" charset="0"/>
              </a:rPr>
              <a:t>. The font “Jokerman” is used frequently in titles. It has a microbiology feel to it. If you do not have this font, some titles may appear odd, oversized and off-center. Find free downloads of Jokerman by Googling “download </a:t>
            </a:r>
            <a:r>
              <a:rPr lang="en-US" sz="1200" dirty="0" err="1" smtClean="0">
                <a:latin typeface="Comic Sans MS" pitchFamily="66" charset="0"/>
              </a:rPr>
              <a:t>jokerman</a:t>
            </a:r>
            <a:r>
              <a:rPr lang="en-US" sz="1200" dirty="0" smtClean="0">
                <a:latin typeface="Comic Sans MS" pitchFamily="66" charset="0"/>
              </a:rPr>
              <a:t> font </a:t>
            </a:r>
            <a:r>
              <a:rPr lang="en-US" sz="1200" dirty="0" err="1" smtClean="0">
                <a:latin typeface="Comic Sans MS" pitchFamily="66" charset="0"/>
              </a:rPr>
              <a:t>microsoft</a:t>
            </a:r>
            <a:r>
              <a:rPr lang="en-US" sz="1200" dirty="0" smtClean="0">
                <a:latin typeface="Comic Sans MS" pitchFamily="66" charset="0"/>
              </a:rPr>
              <a:t>”.</a:t>
            </a:r>
            <a:endParaRPr lang="en-US" sz="1200" dirty="0">
              <a:latin typeface="Comic Sans MS" pitchFamily="66" charset="0"/>
            </a:endParaRPr>
          </a:p>
          <a:p>
            <a:pPr>
              <a:lnSpc>
                <a:spcPct val="80000"/>
              </a:lnSpc>
              <a:spcBef>
                <a:spcPct val="20000"/>
              </a:spcBef>
              <a:buFontTx/>
              <a:buChar char="•"/>
            </a:pPr>
            <a:endParaRPr lang="en-US" sz="1200" dirty="0">
              <a:latin typeface="Comic Sans MS" pitchFamily="66" charset="0"/>
            </a:endParaRPr>
          </a:p>
          <a:p>
            <a:pPr>
              <a:lnSpc>
                <a:spcPct val="80000"/>
              </a:lnSpc>
              <a:spcBef>
                <a:spcPct val="20000"/>
              </a:spcBef>
              <a:buFontTx/>
              <a:buChar char="•"/>
            </a:pPr>
            <a:r>
              <a:rPr lang="en-US" sz="1200" dirty="0">
                <a:latin typeface="Comic Sans MS" pitchFamily="66" charset="0"/>
              </a:rPr>
              <a:t> Images used on this resource, and on the SPO website are, wherever possible, credited and linked to their source. Any words underlined and appearing in blue are links that can be clicked on for more information. </a:t>
            </a:r>
            <a:r>
              <a:rPr lang="en-US" sz="1200" dirty="0" smtClean="0">
                <a:latin typeface="Comic Sans MS" pitchFamily="66" charset="0"/>
              </a:rPr>
              <a:t>PPT files </a:t>
            </a:r>
            <a:r>
              <a:rPr lang="en-US" sz="1200" dirty="0">
                <a:latin typeface="Comic Sans MS" pitchFamily="66" charset="0"/>
              </a:rPr>
              <a:t>must be viewed in </a:t>
            </a:r>
            <a:r>
              <a:rPr lang="en-US" sz="1200" i="1" dirty="0">
                <a:latin typeface="Comic Sans MS" pitchFamily="66" charset="0"/>
              </a:rPr>
              <a:t>slide show mode </a:t>
            </a:r>
            <a:r>
              <a:rPr lang="en-US" sz="1200" dirty="0">
                <a:latin typeface="Comic Sans MS" pitchFamily="66" charset="0"/>
              </a:rPr>
              <a:t>to use the hyperlinks directly.</a:t>
            </a:r>
          </a:p>
          <a:p>
            <a:pPr>
              <a:lnSpc>
                <a:spcPct val="80000"/>
              </a:lnSpc>
              <a:spcBef>
                <a:spcPct val="20000"/>
              </a:spcBef>
            </a:pPr>
            <a:endParaRPr lang="en-US" sz="1200" dirty="0">
              <a:latin typeface="Comic Sans MS" pitchFamily="66" charset="0"/>
            </a:endParaRPr>
          </a:p>
          <a:p>
            <a:pPr>
              <a:lnSpc>
                <a:spcPct val="80000"/>
              </a:lnSpc>
              <a:spcBef>
                <a:spcPct val="20000"/>
              </a:spcBef>
              <a:buFontTx/>
              <a:buChar char="•"/>
            </a:pPr>
            <a:r>
              <a:rPr lang="en-US" sz="1200" dirty="0">
                <a:latin typeface="Comic Sans MS" pitchFamily="66" charset="0"/>
              </a:rPr>
              <a:t> Several helpful links to fun and interactive learning tools are included throughout the PPT and on the Smart Links slide, near the end of each presentation. You must be in </a:t>
            </a:r>
            <a:r>
              <a:rPr lang="en-US" sz="1200" i="1" dirty="0">
                <a:latin typeface="Comic Sans MS" pitchFamily="66" charset="0"/>
              </a:rPr>
              <a:t>slide show mode </a:t>
            </a:r>
            <a:r>
              <a:rPr lang="en-US" sz="1200" dirty="0">
                <a:latin typeface="Comic Sans MS" pitchFamily="66" charset="0"/>
              </a:rPr>
              <a:t>to utilize hyperlinks and animations.</a:t>
            </a:r>
          </a:p>
          <a:p>
            <a:pPr>
              <a:lnSpc>
                <a:spcPct val="80000"/>
              </a:lnSpc>
              <a:spcBef>
                <a:spcPct val="20000"/>
              </a:spcBef>
            </a:pPr>
            <a:r>
              <a:rPr lang="en-US" sz="1200" dirty="0">
                <a:latin typeface="Comic Sans MS" pitchFamily="66" charset="0"/>
              </a:rPr>
              <a:t>	</a:t>
            </a:r>
          </a:p>
          <a:p>
            <a:pPr>
              <a:lnSpc>
                <a:spcPct val="80000"/>
              </a:lnSpc>
              <a:spcBef>
                <a:spcPct val="20000"/>
              </a:spcBef>
              <a:buFontTx/>
              <a:buChar char="•"/>
            </a:pPr>
            <a:r>
              <a:rPr lang="en-US" sz="1200" dirty="0">
                <a:latin typeface="Comic Sans MS" pitchFamily="66" charset="0"/>
              </a:rPr>
              <a:t>This digital resource is licensed under Creative Commons </a:t>
            </a:r>
            <a:r>
              <a:rPr lang="en-US" sz="1100" dirty="0">
                <a:latin typeface="Comic Sans MS" pitchFamily="66" charset="0"/>
              </a:rPr>
              <a:t>Attribution-</a:t>
            </a:r>
            <a:r>
              <a:rPr lang="en-US" sz="1100" dirty="0" err="1">
                <a:latin typeface="Comic Sans MS" pitchFamily="66" charset="0"/>
              </a:rPr>
              <a:t>ShareAlike</a:t>
            </a:r>
            <a:r>
              <a:rPr lang="en-US" sz="1100" dirty="0">
                <a:latin typeface="Comic Sans MS" pitchFamily="66" charset="0"/>
              </a:rPr>
              <a:t> 3.0:</a:t>
            </a:r>
          </a:p>
          <a:p>
            <a:pPr>
              <a:lnSpc>
                <a:spcPct val="80000"/>
              </a:lnSpc>
              <a:spcBef>
                <a:spcPct val="20000"/>
              </a:spcBef>
            </a:pPr>
            <a:r>
              <a:rPr lang="en-US" sz="1100" dirty="0">
                <a:latin typeface="Comic Sans MS" pitchFamily="66" charset="0"/>
              </a:rPr>
              <a:t>  </a:t>
            </a:r>
            <a:r>
              <a:rPr lang="en-US" sz="1100" dirty="0">
                <a:latin typeface="Comic Sans MS" pitchFamily="66" charset="0"/>
                <a:hlinkClick r:id="rId5"/>
              </a:rPr>
              <a:t>http://creativecommons.org/licenses/by-sa/3.0/</a:t>
            </a:r>
            <a:r>
              <a:rPr lang="en-US" sz="1100" dirty="0">
                <a:latin typeface="Comic Sans MS" pitchFamily="66" charset="0"/>
              </a:rPr>
              <a:t>	                 </a:t>
            </a:r>
            <a:endParaRPr lang="en-US" sz="1200" dirty="0">
              <a:latin typeface="Comic Sans MS" pitchFamily="66" charset="0"/>
            </a:endParaRPr>
          </a:p>
        </p:txBody>
      </p:sp>
      <p:sp>
        <p:nvSpPr>
          <p:cNvPr id="2053" name="Text Box 5"/>
          <p:cNvSpPr txBox="1">
            <a:spLocks noChangeArrowheads="1"/>
          </p:cNvSpPr>
          <p:nvPr/>
        </p:nvSpPr>
        <p:spPr bwMode="auto">
          <a:xfrm>
            <a:off x="107950" y="5570337"/>
            <a:ext cx="2667000" cy="981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lnSpc>
                <a:spcPct val="80000"/>
              </a:lnSpc>
              <a:spcBef>
                <a:spcPct val="20000"/>
              </a:spcBef>
            </a:pPr>
            <a:r>
              <a:rPr lang="en-US" sz="1200" dirty="0">
                <a:latin typeface="Comic Sans MS" pitchFamily="66" charset="0"/>
                <a:cs typeface="Arial" pitchFamily="34" charset="0"/>
              </a:rPr>
              <a:t>Alicia </a:t>
            </a:r>
            <a:r>
              <a:rPr lang="en-US" sz="1200" dirty="0" err="1">
                <a:latin typeface="Comic Sans MS" pitchFamily="66" charset="0"/>
                <a:cs typeface="Arial" pitchFamily="34" charset="0"/>
              </a:rPr>
              <a:t>Cepaitis</a:t>
            </a:r>
            <a:r>
              <a:rPr lang="en-US" sz="1200" dirty="0">
                <a:latin typeface="Comic Sans MS" pitchFamily="66" charset="0"/>
                <a:cs typeface="Arial" pitchFamily="34" charset="0"/>
              </a:rPr>
              <a:t>, MS</a:t>
            </a:r>
          </a:p>
          <a:p>
            <a:pPr eaLnBrk="1" hangingPunct="1">
              <a:lnSpc>
                <a:spcPct val="80000"/>
              </a:lnSpc>
              <a:spcBef>
                <a:spcPct val="20000"/>
              </a:spcBef>
            </a:pPr>
            <a:r>
              <a:rPr lang="en-US" sz="1200" dirty="0">
                <a:latin typeface="Comic Sans MS" pitchFamily="66" charset="0"/>
                <a:cs typeface="Arial" pitchFamily="34" charset="0"/>
              </a:rPr>
              <a:t>Chief Creative Nerd</a:t>
            </a:r>
          </a:p>
          <a:p>
            <a:pPr eaLnBrk="1" hangingPunct="1">
              <a:lnSpc>
                <a:spcPct val="80000"/>
              </a:lnSpc>
              <a:spcBef>
                <a:spcPct val="20000"/>
              </a:spcBef>
            </a:pPr>
            <a:r>
              <a:rPr lang="en-US" sz="1200" dirty="0">
                <a:latin typeface="Comic Sans MS" pitchFamily="66" charset="0"/>
                <a:cs typeface="Arial" pitchFamily="34" charset="0"/>
              </a:rPr>
              <a:t>Science Prof Online</a:t>
            </a:r>
          </a:p>
          <a:p>
            <a:pPr eaLnBrk="1" hangingPunct="1">
              <a:lnSpc>
                <a:spcPct val="80000"/>
              </a:lnSpc>
              <a:spcBef>
                <a:spcPct val="20000"/>
              </a:spcBef>
            </a:pPr>
            <a:r>
              <a:rPr lang="en-US" sz="1200" dirty="0">
                <a:latin typeface="Comic Sans MS" pitchFamily="66" charset="0"/>
                <a:cs typeface="Arial" pitchFamily="34" charset="0"/>
              </a:rPr>
              <a:t>Online Education Resources, LLC</a:t>
            </a:r>
          </a:p>
          <a:p>
            <a:pPr eaLnBrk="1" hangingPunct="1">
              <a:lnSpc>
                <a:spcPct val="80000"/>
              </a:lnSpc>
              <a:spcBef>
                <a:spcPct val="20000"/>
              </a:spcBef>
            </a:pPr>
            <a:r>
              <a:rPr lang="en-US" sz="1200" dirty="0">
                <a:latin typeface="Comic Sans MS" pitchFamily="66" charset="0"/>
                <a:cs typeface="Arial" pitchFamily="34" charset="0"/>
                <a:hlinkClick r:id="rId6"/>
              </a:rPr>
              <a:t>alicia@scienceprofonline.com</a:t>
            </a:r>
            <a:endParaRPr lang="en-US" sz="1200" dirty="0">
              <a:latin typeface="Comic Sans MS" pitchFamily="66" charset="0"/>
              <a:cs typeface="Arial" pitchFamily="34" charset="0"/>
            </a:endParaRPr>
          </a:p>
        </p:txBody>
      </p:sp>
      <p:sp>
        <p:nvSpPr>
          <p:cNvPr id="2054" name="Rectangle 6"/>
          <p:cNvSpPr>
            <a:spLocks noChangeArrowheads="1"/>
          </p:cNvSpPr>
          <p:nvPr/>
        </p:nvSpPr>
        <p:spPr bwMode="auto">
          <a:xfrm>
            <a:off x="0" y="6613525"/>
            <a:ext cx="4232275" cy="246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7"/>
              </a:rPr>
              <a:t>Virtual Microbiology Classroom </a:t>
            </a:r>
            <a:r>
              <a:rPr lang="en-US" sz="1000">
                <a:latin typeface="Comic Sans MS" pitchFamily="66" charset="0"/>
              </a:rPr>
              <a:t>on </a:t>
            </a:r>
            <a:r>
              <a:rPr lang="en-US" sz="1000">
                <a:latin typeface="Comic Sans MS" pitchFamily="66" charset="0"/>
                <a:hlinkClick r:id="rId8"/>
              </a:rPr>
              <a:t>ScienceProfOnline.com</a:t>
            </a:r>
            <a:endParaRPr lang="en-US" sz="1000">
              <a:latin typeface="Comic Sans MS" pitchFamily="66"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n-US" sz="1000">
                <a:latin typeface="Comic Sans MS" pitchFamily="66" charset="0"/>
                <a:cs typeface="Arial" pitchFamily="34" charset="0"/>
              </a:rPr>
              <a:t>Image: Compound microscope objectives, T. Port</a:t>
            </a:r>
          </a:p>
        </p:txBody>
      </p:sp>
      <p:sp>
        <p:nvSpPr>
          <p:cNvPr id="2056" name="Text Box 8"/>
          <p:cNvSpPr txBox="1">
            <a:spLocks noChangeArrowheads="1"/>
          </p:cNvSpPr>
          <p:nvPr/>
        </p:nvSpPr>
        <p:spPr bwMode="auto">
          <a:xfrm>
            <a:off x="6310313" y="5448300"/>
            <a:ext cx="2667000" cy="1165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lnSpc>
                <a:spcPct val="80000"/>
              </a:lnSpc>
              <a:spcBef>
                <a:spcPct val="20000"/>
              </a:spcBef>
            </a:pPr>
            <a:r>
              <a:rPr lang="en-US" sz="1200" dirty="0">
                <a:latin typeface="Comic Sans MS" pitchFamily="66" charset="0"/>
                <a:cs typeface="Arial" pitchFamily="34" charset="0"/>
              </a:rPr>
              <a:t>Tami Port, MS</a:t>
            </a:r>
          </a:p>
          <a:p>
            <a:pPr eaLnBrk="1" hangingPunct="1">
              <a:lnSpc>
                <a:spcPct val="80000"/>
              </a:lnSpc>
              <a:spcBef>
                <a:spcPct val="20000"/>
              </a:spcBef>
            </a:pPr>
            <a:r>
              <a:rPr lang="en-US" sz="1200" dirty="0">
                <a:latin typeface="Comic Sans MS" pitchFamily="66" charset="0"/>
                <a:cs typeface="Arial" pitchFamily="34" charset="0"/>
              </a:rPr>
              <a:t>Creator of Science Prof Online</a:t>
            </a:r>
          </a:p>
          <a:p>
            <a:pPr eaLnBrk="1" hangingPunct="1">
              <a:lnSpc>
                <a:spcPct val="80000"/>
              </a:lnSpc>
              <a:spcBef>
                <a:spcPct val="20000"/>
              </a:spcBef>
            </a:pPr>
            <a:r>
              <a:rPr lang="en-US" sz="1200" dirty="0">
                <a:latin typeface="Comic Sans MS" pitchFamily="66" charset="0"/>
                <a:cs typeface="Arial" pitchFamily="34" charset="0"/>
              </a:rPr>
              <a:t>Chief Executive Nerd</a:t>
            </a:r>
          </a:p>
          <a:p>
            <a:pPr eaLnBrk="1" hangingPunct="1">
              <a:lnSpc>
                <a:spcPct val="80000"/>
              </a:lnSpc>
              <a:spcBef>
                <a:spcPct val="20000"/>
              </a:spcBef>
            </a:pPr>
            <a:r>
              <a:rPr lang="en-US" sz="1200" dirty="0">
                <a:latin typeface="Comic Sans MS" pitchFamily="66" charset="0"/>
                <a:cs typeface="Arial" pitchFamily="34" charset="0"/>
              </a:rPr>
              <a:t>Science Prof Online</a:t>
            </a:r>
          </a:p>
          <a:p>
            <a:pPr eaLnBrk="1" hangingPunct="1">
              <a:lnSpc>
                <a:spcPct val="80000"/>
              </a:lnSpc>
              <a:spcBef>
                <a:spcPct val="20000"/>
              </a:spcBef>
            </a:pPr>
            <a:r>
              <a:rPr lang="en-US" sz="1200" dirty="0">
                <a:latin typeface="Comic Sans MS" pitchFamily="66" charset="0"/>
                <a:cs typeface="Arial" pitchFamily="34" charset="0"/>
              </a:rPr>
              <a:t>Online Education Resources, LLC</a:t>
            </a:r>
          </a:p>
          <a:p>
            <a:pPr eaLnBrk="1" hangingPunct="1">
              <a:lnSpc>
                <a:spcPct val="80000"/>
              </a:lnSpc>
              <a:spcBef>
                <a:spcPct val="20000"/>
              </a:spcBef>
            </a:pPr>
            <a:r>
              <a:rPr lang="en-US" sz="1200" dirty="0">
                <a:latin typeface="Comic Sans MS" pitchFamily="66" charset="0"/>
                <a:cs typeface="Arial" pitchFamily="34" charset="0"/>
                <a:hlinkClick r:id="rId9"/>
              </a:rPr>
              <a:t>info@scienceprofonline.com</a:t>
            </a:r>
            <a:endParaRPr lang="en-US" sz="1200" dirty="0">
              <a:latin typeface="Comic Sans MS" pitchFamily="66" charset="0"/>
              <a:cs typeface="Arial" pitchFamily="34" charset="0"/>
            </a:endParaRPr>
          </a:p>
        </p:txBody>
      </p:sp>
    </p:spTree>
    <p:extLst>
      <p:ext uri="{BB962C8B-B14F-4D97-AF65-F5344CB8AC3E}">
        <p14:creationId xmlns:p14="http://schemas.microsoft.com/office/powerpoint/2010/main" val="869039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563562"/>
          </a:xfrm>
        </p:spPr>
        <p:txBody>
          <a:bodyPr/>
          <a:lstStyle/>
          <a:p>
            <a:pPr algn="l" eaLnBrk="1" hangingPunct="1"/>
            <a:r>
              <a:rPr lang="en-US" sz="3200" b="1" smtClean="0">
                <a:solidFill>
                  <a:schemeClr val="folHlink"/>
                </a:solidFill>
                <a:latin typeface="Comic Sans MS" pitchFamily="66" charset="0"/>
              </a:rPr>
              <a:t>         The Germ Theory of Disease</a:t>
            </a:r>
            <a:endParaRPr lang="en-US" sz="2000" smtClean="0">
              <a:solidFill>
                <a:schemeClr val="tx1"/>
              </a:solidFill>
              <a:latin typeface="Comic Sans MS" pitchFamily="66" charset="0"/>
            </a:endParaRPr>
          </a:p>
        </p:txBody>
      </p:sp>
      <p:sp>
        <p:nvSpPr>
          <p:cNvPr id="10243" name="Rectangle 3"/>
          <p:cNvSpPr>
            <a:spLocks noGrp="1" noChangeArrowheads="1"/>
          </p:cNvSpPr>
          <p:nvPr>
            <p:ph type="body" sz="half" idx="1"/>
          </p:nvPr>
        </p:nvSpPr>
        <p:spPr>
          <a:xfrm>
            <a:off x="304800" y="974725"/>
            <a:ext cx="6172200" cy="5638800"/>
          </a:xfrm>
        </p:spPr>
        <p:txBody>
          <a:bodyPr/>
          <a:lstStyle/>
          <a:p>
            <a:pPr marL="1828800" lvl="4" indent="0" eaLnBrk="1" hangingPunct="1">
              <a:lnSpc>
                <a:spcPct val="90000"/>
              </a:lnSpc>
              <a:buFontTx/>
              <a:buNone/>
              <a:defRPr/>
            </a:pPr>
            <a:r>
              <a:rPr lang="en-US" b="1" dirty="0" smtClean="0">
                <a:solidFill>
                  <a:schemeClr val="tx1">
                    <a:lumMod val="50000"/>
                    <a:lumOff val="50000"/>
                  </a:schemeClr>
                </a:solidFill>
                <a:latin typeface="Comic Sans MS" pitchFamily="66" charset="0"/>
              </a:rPr>
              <a:t>Sherlock This</a:t>
            </a:r>
            <a:r>
              <a:rPr lang="en-US" b="1" dirty="0" smtClean="0">
                <a:latin typeface="Comic Sans MS" pitchFamily="66" charset="0"/>
              </a:rPr>
              <a:t>…</a:t>
            </a:r>
          </a:p>
          <a:p>
            <a:pPr lvl="4" eaLnBrk="1" hangingPunct="1">
              <a:lnSpc>
                <a:spcPct val="90000"/>
              </a:lnSpc>
              <a:buFont typeface="Wingdings" pitchFamily="2" charset="2"/>
              <a:buChar char="Ø"/>
              <a:defRPr/>
            </a:pPr>
            <a:endParaRPr lang="en-US" sz="1200" dirty="0">
              <a:latin typeface="Comic Sans MS" pitchFamily="66" charset="0"/>
            </a:endParaRPr>
          </a:p>
          <a:p>
            <a:pPr lvl="4" eaLnBrk="1" hangingPunct="1">
              <a:lnSpc>
                <a:spcPct val="90000"/>
              </a:lnSpc>
              <a:buFont typeface="Wingdings" pitchFamily="2" charset="2"/>
              <a:buChar char="Ø"/>
              <a:defRPr/>
            </a:pPr>
            <a:r>
              <a:rPr lang="en-US" sz="1600" dirty="0" smtClean="0">
                <a:latin typeface="Comic Sans MS" pitchFamily="66" charset="0"/>
              </a:rPr>
              <a:t>Oliver Wendell Holmes Sr.  &amp;  </a:t>
            </a:r>
            <a:r>
              <a:rPr lang="en-US" sz="1600" dirty="0" err="1" smtClean="0">
                <a:latin typeface="Comic Sans MS" pitchFamily="66" charset="0"/>
              </a:rPr>
              <a:t>Ignaz</a:t>
            </a:r>
            <a:r>
              <a:rPr lang="en-US" sz="1600" dirty="0" smtClean="0">
                <a:latin typeface="Comic Sans MS" pitchFamily="66" charset="0"/>
              </a:rPr>
              <a:t> </a:t>
            </a:r>
            <a:r>
              <a:rPr lang="en-US" sz="1600" dirty="0" err="1" smtClean="0">
                <a:latin typeface="Comic Sans MS" pitchFamily="66" charset="0"/>
              </a:rPr>
              <a:t>Semmelweis</a:t>
            </a:r>
            <a:r>
              <a:rPr lang="en-US" sz="1600" b="1" dirty="0" smtClean="0">
                <a:latin typeface="Comic Sans MS" pitchFamily="66" charset="0"/>
              </a:rPr>
              <a:t> </a:t>
            </a:r>
            <a:r>
              <a:rPr lang="en-US" sz="1600" dirty="0" smtClean="0">
                <a:latin typeface="Comic Sans MS" pitchFamily="66" charset="0"/>
              </a:rPr>
              <a:t> - physicians practicing in different parts of the world.</a:t>
            </a:r>
          </a:p>
          <a:p>
            <a:pPr eaLnBrk="1" hangingPunct="1">
              <a:lnSpc>
                <a:spcPct val="90000"/>
              </a:lnSpc>
              <a:buFont typeface="Wingdings" pitchFamily="2" charset="2"/>
              <a:buChar char="Ø"/>
              <a:defRPr/>
            </a:pPr>
            <a:endParaRPr lang="en-US" sz="1600" dirty="0" smtClean="0">
              <a:latin typeface="Comic Sans MS" pitchFamily="66" charset="0"/>
            </a:endParaRPr>
          </a:p>
          <a:p>
            <a:pPr marL="0" indent="0" eaLnBrk="1" hangingPunct="1">
              <a:lnSpc>
                <a:spcPct val="90000"/>
              </a:lnSpc>
              <a:buFontTx/>
              <a:buNone/>
              <a:defRPr/>
            </a:pPr>
            <a:endParaRPr lang="en-US" sz="1600" b="1" dirty="0" smtClean="0">
              <a:latin typeface="Comic Sans MS" pitchFamily="66" charset="0"/>
            </a:endParaRPr>
          </a:p>
          <a:p>
            <a:pPr eaLnBrk="1" hangingPunct="1">
              <a:lnSpc>
                <a:spcPct val="90000"/>
              </a:lnSpc>
              <a:buFont typeface="Wingdings" pitchFamily="2" charset="2"/>
              <a:buChar char="Ø"/>
              <a:defRPr/>
            </a:pPr>
            <a:r>
              <a:rPr lang="en-US" sz="2000" b="1" dirty="0" smtClean="0">
                <a:solidFill>
                  <a:schemeClr val="tx1">
                    <a:lumMod val="50000"/>
                    <a:lumOff val="50000"/>
                  </a:schemeClr>
                </a:solidFill>
                <a:latin typeface="Comic Sans MS" pitchFamily="66" charset="0"/>
              </a:rPr>
              <a:t>Holmes</a:t>
            </a:r>
            <a:r>
              <a:rPr lang="en-US" sz="1600" b="1" dirty="0" smtClean="0">
                <a:latin typeface="Comic Sans MS" pitchFamily="66" charset="0"/>
              </a:rPr>
              <a:t> </a:t>
            </a:r>
            <a:r>
              <a:rPr lang="en-US" sz="1400" b="1" dirty="0" smtClean="0">
                <a:latin typeface="Comic Sans MS" pitchFamily="66" charset="0"/>
              </a:rPr>
              <a:t>(US) </a:t>
            </a:r>
          </a:p>
          <a:p>
            <a:pPr marL="0" indent="0" eaLnBrk="1" hangingPunct="1">
              <a:lnSpc>
                <a:spcPct val="90000"/>
              </a:lnSpc>
              <a:buFontTx/>
              <a:buNone/>
              <a:defRPr/>
            </a:pPr>
            <a:r>
              <a:rPr lang="en-US" sz="1600" dirty="0">
                <a:latin typeface="Comic Sans MS" pitchFamily="66" charset="0"/>
              </a:rPr>
              <a:t>	</a:t>
            </a:r>
            <a:r>
              <a:rPr lang="en-US" sz="1600" dirty="0" smtClean="0">
                <a:latin typeface="Comic Sans MS" pitchFamily="66" charset="0"/>
              </a:rPr>
              <a:t>Believed death following childbirth </a:t>
            </a:r>
            <a:r>
              <a:rPr lang="en-US" sz="1400" dirty="0" smtClean="0">
                <a:latin typeface="Comic Sans MS" pitchFamily="66" charset="0"/>
              </a:rPr>
              <a:t>(puerperal fever) </a:t>
            </a:r>
            <a:r>
              <a:rPr lang="en-US" sz="1600" dirty="0" smtClean="0">
                <a:latin typeface="Comic Sans MS" pitchFamily="66" charset="0"/>
              </a:rPr>
              <a:t>	often caused by the material on hands of midwives or 	attending physicians. </a:t>
            </a:r>
          </a:p>
          <a:p>
            <a:pPr eaLnBrk="1" hangingPunct="1">
              <a:lnSpc>
                <a:spcPct val="90000"/>
              </a:lnSpc>
              <a:buFont typeface="Wingdings" pitchFamily="2" charset="2"/>
              <a:buChar char="Ø"/>
              <a:defRPr/>
            </a:pPr>
            <a:endParaRPr lang="en-US" sz="1600" dirty="0" smtClean="0">
              <a:latin typeface="Comic Sans MS" pitchFamily="66" charset="0"/>
            </a:endParaRPr>
          </a:p>
          <a:p>
            <a:pPr eaLnBrk="1" hangingPunct="1">
              <a:lnSpc>
                <a:spcPct val="90000"/>
              </a:lnSpc>
              <a:buFont typeface="Wingdings" pitchFamily="2" charset="2"/>
              <a:buChar char="Ø"/>
              <a:defRPr/>
            </a:pPr>
            <a:endParaRPr lang="en-US" sz="1600" b="1" dirty="0" smtClean="0">
              <a:latin typeface="Comic Sans MS" pitchFamily="66" charset="0"/>
            </a:endParaRPr>
          </a:p>
          <a:p>
            <a:pPr eaLnBrk="1" hangingPunct="1">
              <a:lnSpc>
                <a:spcPct val="90000"/>
              </a:lnSpc>
              <a:buFont typeface="Wingdings" pitchFamily="2" charset="2"/>
              <a:buChar char="Ø"/>
              <a:defRPr/>
            </a:pPr>
            <a:r>
              <a:rPr lang="en-US" sz="2000" b="1" dirty="0" err="1" smtClean="0">
                <a:solidFill>
                  <a:schemeClr val="tx1">
                    <a:lumMod val="50000"/>
                    <a:lumOff val="50000"/>
                  </a:schemeClr>
                </a:solidFill>
                <a:latin typeface="Comic Sans MS" pitchFamily="66" charset="0"/>
              </a:rPr>
              <a:t>Semmelweis</a:t>
            </a:r>
            <a:r>
              <a:rPr lang="en-US" sz="1600" b="1" dirty="0" smtClean="0">
                <a:latin typeface="Comic Sans MS" pitchFamily="66" charset="0"/>
              </a:rPr>
              <a:t> </a:t>
            </a:r>
            <a:r>
              <a:rPr lang="en-US" sz="1400" b="1" dirty="0" smtClean="0">
                <a:latin typeface="Comic Sans MS" pitchFamily="66" charset="0"/>
              </a:rPr>
              <a:t>(Austria) </a:t>
            </a:r>
          </a:p>
          <a:p>
            <a:pPr marL="0" indent="0" eaLnBrk="1" hangingPunct="1">
              <a:lnSpc>
                <a:spcPct val="90000"/>
              </a:lnSpc>
              <a:buFontTx/>
              <a:buNone/>
              <a:defRPr/>
            </a:pPr>
            <a:r>
              <a:rPr lang="en-US" sz="1600" dirty="0" smtClean="0">
                <a:latin typeface="Comic Sans MS" pitchFamily="66" charset="0"/>
              </a:rPr>
              <a:t>	Noticed death rates higher in maternity wards 	staffed 	by medical students than in those attended 	by midwives. Death rates decreased in summer. </a:t>
            </a:r>
          </a:p>
          <a:p>
            <a:pPr eaLnBrk="1" hangingPunct="1">
              <a:lnSpc>
                <a:spcPct val="90000"/>
              </a:lnSpc>
              <a:buFont typeface="Wingdings" pitchFamily="2" charset="2"/>
              <a:buChar char="Ø"/>
              <a:defRPr/>
            </a:pPr>
            <a:endParaRPr lang="en-US" sz="1600" dirty="0" smtClean="0">
              <a:latin typeface="Comic Sans MS" pitchFamily="66" charset="0"/>
            </a:endParaRPr>
          </a:p>
          <a:p>
            <a:pPr eaLnBrk="1" hangingPunct="1">
              <a:lnSpc>
                <a:spcPct val="90000"/>
              </a:lnSpc>
              <a:buFont typeface="Wingdings" pitchFamily="2" charset="2"/>
              <a:buChar char="Ø"/>
              <a:defRPr/>
            </a:pPr>
            <a:endParaRPr lang="en-US" sz="1600" dirty="0" smtClean="0">
              <a:latin typeface="Comic Sans MS" pitchFamily="66" charset="0"/>
            </a:endParaRPr>
          </a:p>
          <a:p>
            <a:pPr marL="0" indent="0" algn="ctr" eaLnBrk="1" hangingPunct="1">
              <a:lnSpc>
                <a:spcPct val="90000"/>
              </a:lnSpc>
              <a:buFontTx/>
              <a:buNone/>
              <a:defRPr/>
            </a:pPr>
            <a:r>
              <a:rPr lang="en-US" sz="2000" b="1" i="1" dirty="0" smtClean="0">
                <a:solidFill>
                  <a:srgbClr val="FF0000"/>
                </a:solidFill>
                <a:latin typeface="Comic Sans MS" pitchFamily="66" charset="0"/>
              </a:rPr>
              <a:t>Q</a:t>
            </a:r>
            <a:r>
              <a:rPr lang="en-US" sz="2000" b="1" i="1" dirty="0" smtClean="0">
                <a:latin typeface="Comic Sans MS" pitchFamily="66" charset="0"/>
              </a:rPr>
              <a:t>:</a:t>
            </a:r>
            <a:r>
              <a:rPr lang="en-US" sz="2000" i="1" dirty="0" smtClean="0">
                <a:latin typeface="Comic Sans MS" pitchFamily="66" charset="0"/>
              </a:rPr>
              <a:t> Why?</a:t>
            </a:r>
          </a:p>
          <a:p>
            <a:pPr eaLnBrk="1" hangingPunct="1">
              <a:lnSpc>
                <a:spcPct val="80000"/>
              </a:lnSpc>
              <a:buFontTx/>
              <a:buNone/>
              <a:defRPr/>
            </a:pPr>
            <a:r>
              <a:rPr lang="en-US" sz="1600" dirty="0" smtClean="0"/>
              <a:t> </a:t>
            </a:r>
          </a:p>
        </p:txBody>
      </p:sp>
      <p:pic>
        <p:nvPicPr>
          <p:cNvPr id="9220" name="Picture 8" descr="Image:Ignaz Semmelweis.jpg"/>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162800" y="3810000"/>
            <a:ext cx="1476375" cy="1905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221" name="Text Box 17"/>
          <p:cNvSpPr txBox="1">
            <a:spLocks noChangeArrowheads="1"/>
          </p:cNvSpPr>
          <p:nvPr/>
        </p:nvSpPr>
        <p:spPr bwMode="auto">
          <a:xfrm>
            <a:off x="6324600" y="6457950"/>
            <a:ext cx="2819400"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000">
                <a:latin typeface="Comic Sans MS" pitchFamily="66" charset="0"/>
              </a:rPr>
              <a:t>Images on right:  </a:t>
            </a:r>
            <a:r>
              <a:rPr lang="en-US" sz="1000">
                <a:latin typeface="Comic Sans MS" pitchFamily="66" charset="0"/>
                <a:hlinkClick r:id="rId4"/>
              </a:rPr>
              <a:t>Ignaz Semmelweiss</a:t>
            </a:r>
            <a:r>
              <a:rPr lang="en-US" sz="1000">
                <a:latin typeface="Comic Sans MS" pitchFamily="66" charset="0"/>
              </a:rPr>
              <a:t>, 1860 Jeno Doby; </a:t>
            </a:r>
            <a:r>
              <a:rPr lang="en-US" sz="1000">
                <a:latin typeface="Comic Sans MS" pitchFamily="66" charset="0"/>
                <a:hlinkClick r:id="rId5"/>
              </a:rPr>
              <a:t>Oliver Holmes Sr</a:t>
            </a:r>
            <a:r>
              <a:rPr lang="en-US" sz="1000">
                <a:latin typeface="Comic Sans MS" pitchFamily="66" charset="0"/>
              </a:rPr>
              <a:t>., 1883</a:t>
            </a:r>
          </a:p>
        </p:txBody>
      </p:sp>
      <p:pic>
        <p:nvPicPr>
          <p:cNvPr id="9222" name="Picture 19" descr="Holmes_with_signature_cropped"/>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6934200" y="990600"/>
            <a:ext cx="1970088" cy="2590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223" name="Text Box 25"/>
          <p:cNvSpPr txBox="1">
            <a:spLocks noChangeArrowheads="1"/>
          </p:cNvSpPr>
          <p:nvPr/>
        </p:nvSpPr>
        <p:spPr bwMode="auto">
          <a:xfrm>
            <a:off x="7391400" y="3429000"/>
            <a:ext cx="11430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a:latin typeface="Comic Sans MS" pitchFamily="66" charset="0"/>
              </a:rPr>
              <a:t>1809 - 1894</a:t>
            </a:r>
          </a:p>
        </p:txBody>
      </p:sp>
      <p:sp>
        <p:nvSpPr>
          <p:cNvPr id="9224" name="Text Box 26"/>
          <p:cNvSpPr txBox="1">
            <a:spLocks noChangeArrowheads="1"/>
          </p:cNvSpPr>
          <p:nvPr/>
        </p:nvSpPr>
        <p:spPr bwMode="auto">
          <a:xfrm>
            <a:off x="7391400" y="5791200"/>
            <a:ext cx="11430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a:latin typeface="Comic Sans MS" pitchFamily="66" charset="0"/>
              </a:rPr>
              <a:t>1818 - 1865</a:t>
            </a:r>
          </a:p>
        </p:txBody>
      </p:sp>
      <p:pic>
        <p:nvPicPr>
          <p:cNvPr id="68610" name="Picture 2" descr="C:\Documents and Settings\Tami\Local Settings\Temporary Internet Files\Content.IE5\C95LBSDD\MP900178861[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21114407">
            <a:off x="419706" y="395143"/>
            <a:ext cx="1130146" cy="171234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xmlns="">
                <a:solidFill>
                  <a:srgbClr val="FFFFFF"/>
                </a:solidFill>
              </a14:hiddenFill>
            </a:ext>
          </a:extLst>
        </p:spPr>
      </p:pic>
      <p:sp>
        <p:nvSpPr>
          <p:cNvPr id="9226"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200" b="1" smtClean="0">
                <a:solidFill>
                  <a:schemeClr val="folHlink"/>
                </a:solidFill>
                <a:latin typeface="Comic Sans MS" pitchFamily="66" charset="0"/>
              </a:rPr>
              <a:t>The Germ Theory of Disease</a:t>
            </a:r>
            <a:r>
              <a:rPr lang="en-US" sz="2800" b="1" smtClean="0">
                <a:solidFill>
                  <a:schemeClr val="folHlink"/>
                </a:solidFill>
                <a:latin typeface="Comic Sans MS" pitchFamily="66" charset="0"/>
              </a:rPr>
              <a:t/>
            </a:r>
            <a:br>
              <a:rPr lang="en-US" sz="2800" b="1" smtClean="0">
                <a:solidFill>
                  <a:schemeClr val="folHlink"/>
                </a:solidFill>
                <a:latin typeface="Comic Sans MS" pitchFamily="66" charset="0"/>
              </a:rPr>
            </a:br>
            <a:r>
              <a:rPr lang="en-US" sz="1600" b="1" smtClean="0">
                <a:solidFill>
                  <a:schemeClr val="folHlink"/>
                </a:solidFill>
                <a:latin typeface="Comic Sans MS" pitchFamily="66" charset="0"/>
              </a:rPr>
              <a:t/>
            </a:r>
            <a:br>
              <a:rPr lang="en-US" sz="1600" b="1" smtClean="0">
                <a:solidFill>
                  <a:schemeClr val="folHlink"/>
                </a:solidFill>
                <a:latin typeface="Comic Sans MS" pitchFamily="66" charset="0"/>
              </a:rPr>
            </a:br>
            <a:r>
              <a:rPr lang="en-US" sz="2000" b="1" smtClean="0">
                <a:solidFill>
                  <a:schemeClr val="tx1"/>
                </a:solidFill>
                <a:latin typeface="Comic Sans MS" pitchFamily="66" charset="0"/>
              </a:rPr>
              <a:t>Importance of Hand Washing</a:t>
            </a:r>
            <a:r>
              <a:rPr lang="en-US" sz="2000" smtClean="0">
                <a:solidFill>
                  <a:schemeClr val="tx1"/>
                </a:solidFill>
                <a:latin typeface="Comic Sans MS" pitchFamily="66" charset="0"/>
              </a:rPr>
              <a:t/>
            </a:r>
            <a:br>
              <a:rPr lang="en-US" sz="2000" smtClean="0">
                <a:solidFill>
                  <a:schemeClr val="tx1"/>
                </a:solidFill>
                <a:latin typeface="Comic Sans MS" pitchFamily="66" charset="0"/>
              </a:rPr>
            </a:br>
            <a:endParaRPr lang="en-US" sz="2000" smtClean="0">
              <a:solidFill>
                <a:schemeClr val="tx1"/>
              </a:solidFill>
              <a:latin typeface="Comic Sans MS" pitchFamily="66" charset="0"/>
            </a:endParaRPr>
          </a:p>
        </p:txBody>
      </p:sp>
      <p:sp>
        <p:nvSpPr>
          <p:cNvPr id="10243" name="Rectangle 3"/>
          <p:cNvSpPr>
            <a:spLocks noGrp="1" noChangeArrowheads="1"/>
          </p:cNvSpPr>
          <p:nvPr>
            <p:ph type="body" sz="half" idx="1"/>
          </p:nvPr>
        </p:nvSpPr>
        <p:spPr>
          <a:xfrm>
            <a:off x="304800" y="1524000"/>
            <a:ext cx="6477000" cy="5334000"/>
          </a:xfrm>
        </p:spPr>
        <p:txBody>
          <a:bodyPr/>
          <a:lstStyle/>
          <a:p>
            <a:pPr eaLnBrk="1" hangingPunct="1">
              <a:lnSpc>
                <a:spcPct val="90000"/>
              </a:lnSpc>
              <a:buFont typeface="Wingdings" pitchFamily="2" charset="2"/>
              <a:buChar char="Ø"/>
            </a:pPr>
            <a:endParaRPr lang="en-US" sz="1000" smtClean="0">
              <a:latin typeface="Comic Sans MS" pitchFamily="66" charset="0"/>
            </a:endParaRPr>
          </a:p>
          <a:p>
            <a:pPr eaLnBrk="1" hangingPunct="1">
              <a:lnSpc>
                <a:spcPct val="90000"/>
              </a:lnSpc>
              <a:buFont typeface="Wingdings" pitchFamily="2" charset="2"/>
              <a:buChar char="Ø"/>
            </a:pPr>
            <a:endParaRPr lang="en-US" sz="1000" smtClean="0">
              <a:latin typeface="Comic Sans MS" pitchFamily="66" charset="0"/>
            </a:endParaRPr>
          </a:p>
          <a:p>
            <a:pPr eaLnBrk="1" hangingPunct="1">
              <a:lnSpc>
                <a:spcPct val="80000"/>
              </a:lnSpc>
              <a:buFontTx/>
              <a:buNone/>
            </a:pPr>
            <a:endParaRPr lang="en-US" sz="1600" i="1" smtClean="0">
              <a:latin typeface="Comic Sans MS" pitchFamily="66" charset="0"/>
            </a:endParaRPr>
          </a:p>
          <a:p>
            <a:pPr eaLnBrk="1" hangingPunct="1">
              <a:lnSpc>
                <a:spcPct val="80000"/>
              </a:lnSpc>
              <a:buFontTx/>
              <a:buNone/>
            </a:pPr>
            <a:endParaRPr lang="en-US" sz="1400" smtClean="0"/>
          </a:p>
          <a:p>
            <a:pPr eaLnBrk="1" hangingPunct="1">
              <a:lnSpc>
                <a:spcPct val="80000"/>
              </a:lnSpc>
              <a:buFontTx/>
              <a:buNone/>
            </a:pPr>
            <a:endParaRPr lang="en-US" sz="1400" i="1" smtClean="0"/>
          </a:p>
          <a:p>
            <a:pPr eaLnBrk="1" hangingPunct="1">
              <a:lnSpc>
                <a:spcPct val="80000"/>
              </a:lnSpc>
              <a:buFontTx/>
              <a:buNone/>
            </a:pPr>
            <a:endParaRPr lang="en-US" sz="1200" smtClean="0"/>
          </a:p>
          <a:p>
            <a:pPr eaLnBrk="1" hangingPunct="1">
              <a:lnSpc>
                <a:spcPct val="80000"/>
              </a:lnSpc>
              <a:buFontTx/>
              <a:buNone/>
            </a:pPr>
            <a:endParaRPr lang="en-US" sz="1200" smtClean="0"/>
          </a:p>
          <a:p>
            <a:pPr eaLnBrk="1" hangingPunct="1">
              <a:lnSpc>
                <a:spcPct val="80000"/>
              </a:lnSpc>
              <a:buFontTx/>
              <a:buNone/>
            </a:pPr>
            <a:r>
              <a:rPr lang="en-US" sz="1200" smtClean="0"/>
              <a:t> </a:t>
            </a:r>
          </a:p>
        </p:txBody>
      </p:sp>
      <p:pic>
        <p:nvPicPr>
          <p:cNvPr id="10244" name="Picture 11" descr="342355handwashare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8" y="1919288"/>
            <a:ext cx="4022725" cy="394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5" name="Text Box 17"/>
          <p:cNvSpPr txBox="1">
            <a:spLocks noChangeArrowheads="1"/>
          </p:cNvSpPr>
          <p:nvPr/>
        </p:nvSpPr>
        <p:spPr bwMode="auto">
          <a:xfrm>
            <a:off x="6635750" y="6457950"/>
            <a:ext cx="2438400"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000">
                <a:latin typeface="Comic Sans MS" pitchFamily="66" charset="0"/>
              </a:rPr>
              <a:t>Images:  Hand washing diagram, used with permission © </a:t>
            </a:r>
            <a:r>
              <a:rPr lang="en-US" sz="1000">
                <a:latin typeface="Comic Sans MS" pitchFamily="66" charset="0"/>
                <a:hlinkClick r:id="rId4"/>
              </a:rPr>
              <a:t>Clinical Skills Ltd </a:t>
            </a:r>
            <a:endParaRPr lang="en-US" sz="1000">
              <a:latin typeface="Comic Sans MS" pitchFamily="66" charset="0"/>
            </a:endParaRPr>
          </a:p>
        </p:txBody>
      </p:sp>
      <p:pic>
        <p:nvPicPr>
          <p:cNvPr id="10246" name="Picture 23" descr="MC90025074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228600"/>
            <a:ext cx="1143000" cy="1101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7" name="TextBox 1"/>
          <p:cNvSpPr txBox="1">
            <a:spLocks noChangeArrowheads="1"/>
          </p:cNvSpPr>
          <p:nvPr/>
        </p:nvSpPr>
        <p:spPr bwMode="auto">
          <a:xfrm>
            <a:off x="4941888" y="1955800"/>
            <a:ext cx="3733800" cy="323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latin typeface="Comic Sans MS" pitchFamily="66" charset="0"/>
              </a:rPr>
              <a:t>Sung to tune of "Row, row, row your boat."</a:t>
            </a:r>
            <a:endParaRPr lang="en-US">
              <a:latin typeface="Comic Sans MS" pitchFamily="66" charset="0"/>
            </a:endParaRPr>
          </a:p>
          <a:p>
            <a:pPr algn="ctr" eaLnBrk="1" hangingPunct="1"/>
            <a:endParaRPr lang="en-US">
              <a:latin typeface="Comic Sans MS" pitchFamily="66" charset="0"/>
            </a:endParaRPr>
          </a:p>
          <a:p>
            <a:pPr algn="ctr" eaLnBrk="1" hangingPunct="1"/>
            <a:r>
              <a:rPr lang="en-US">
                <a:latin typeface="Comic Sans MS" pitchFamily="66" charset="0"/>
              </a:rPr>
              <a:t>Wash, wash, wash your hands,</a:t>
            </a:r>
          </a:p>
          <a:p>
            <a:pPr algn="ctr" eaLnBrk="1" hangingPunct="1"/>
            <a:endParaRPr lang="en-US">
              <a:latin typeface="Comic Sans MS" pitchFamily="66" charset="0"/>
            </a:endParaRPr>
          </a:p>
          <a:p>
            <a:pPr algn="ctr" eaLnBrk="1" hangingPunct="1"/>
            <a:r>
              <a:rPr lang="en-US">
                <a:latin typeface="Comic Sans MS" pitchFamily="66" charset="0"/>
              </a:rPr>
              <a:t>Play our handy game.</a:t>
            </a:r>
          </a:p>
          <a:p>
            <a:pPr algn="ctr" eaLnBrk="1" hangingPunct="1"/>
            <a:endParaRPr lang="en-US">
              <a:latin typeface="Comic Sans MS" pitchFamily="66" charset="0"/>
            </a:endParaRPr>
          </a:p>
          <a:p>
            <a:pPr algn="ctr" eaLnBrk="1" hangingPunct="1"/>
            <a:r>
              <a:rPr lang="en-US">
                <a:latin typeface="Comic Sans MS" pitchFamily="66" charset="0"/>
              </a:rPr>
              <a:t>Rub and scrub, scrub and rub,</a:t>
            </a:r>
          </a:p>
          <a:p>
            <a:pPr algn="ctr" eaLnBrk="1" hangingPunct="1"/>
            <a:endParaRPr lang="en-US">
              <a:latin typeface="Comic Sans MS" pitchFamily="66" charset="0"/>
            </a:endParaRPr>
          </a:p>
          <a:p>
            <a:pPr algn="ctr" eaLnBrk="1" hangingPunct="1"/>
            <a:r>
              <a:rPr lang="en-US">
                <a:latin typeface="Comic Sans MS" pitchFamily="66" charset="0"/>
              </a:rPr>
              <a:t>Germs go down the drain.</a:t>
            </a:r>
          </a:p>
          <a:p>
            <a:pPr algn="ctr" eaLnBrk="1" hangingPunct="1"/>
            <a:endParaRPr lang="en-US" sz="1600">
              <a:latin typeface="Comic Sans MS" pitchFamily="66" charset="0"/>
            </a:endParaRPr>
          </a:p>
          <a:p>
            <a:pPr algn="ctr" eaLnBrk="1" hangingPunct="1"/>
            <a:endParaRPr lang="en-US" sz="1600">
              <a:latin typeface="Comic Sans MS" pitchFamily="66" charset="0"/>
            </a:endParaRPr>
          </a:p>
          <a:p>
            <a:pPr algn="ctr" eaLnBrk="1" hangingPunct="1"/>
            <a:r>
              <a:rPr lang="en-US" sz="1400">
                <a:latin typeface="Comic Sans MS" pitchFamily="66" charset="0"/>
              </a:rPr>
              <a:t>(Sing 2x = about 20 seconds.)</a:t>
            </a:r>
          </a:p>
        </p:txBody>
      </p:sp>
      <p:sp>
        <p:nvSpPr>
          <p:cNvPr id="10248"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a:t>
            </a:r>
            <a:r>
              <a:rPr lang="en-US" sz="1000">
                <a:latin typeface="Comic Sans MS" pitchFamily="66" charset="0"/>
              </a:rPr>
              <a:t> on </a:t>
            </a:r>
            <a:r>
              <a:rPr lang="en-US" sz="1000">
                <a:latin typeface="Comic Sans MS" pitchFamily="66" charset="0"/>
                <a:hlinkClick r:id="rId7"/>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00200" y="152400"/>
            <a:ext cx="7010400" cy="715963"/>
          </a:xfrm>
        </p:spPr>
        <p:txBody>
          <a:bodyPr/>
          <a:lstStyle/>
          <a:p>
            <a:pPr algn="l" eaLnBrk="1" hangingPunct="1"/>
            <a:r>
              <a:rPr lang="en-US" sz="3600" b="1" dirty="0" smtClean="0">
                <a:latin typeface="Courier New"/>
                <a:cs typeface="Courier New"/>
              </a:rPr>
              <a:t>Meet the Microbe!</a:t>
            </a:r>
          </a:p>
        </p:txBody>
      </p:sp>
      <p:sp>
        <p:nvSpPr>
          <p:cNvPr id="11267" name="Rectangle 3"/>
          <p:cNvSpPr>
            <a:spLocks noGrp="1" noChangeArrowheads="1"/>
          </p:cNvSpPr>
          <p:nvPr>
            <p:ph type="body" sz="half" idx="1"/>
          </p:nvPr>
        </p:nvSpPr>
        <p:spPr>
          <a:xfrm>
            <a:off x="304800" y="1143000"/>
            <a:ext cx="5715000" cy="4724400"/>
          </a:xfrm>
        </p:spPr>
        <p:txBody>
          <a:bodyPr/>
          <a:lstStyle/>
          <a:p>
            <a:pPr eaLnBrk="1" hangingPunct="1"/>
            <a:r>
              <a:rPr lang="en-US" sz="2400" dirty="0" smtClean="0">
                <a:latin typeface="Comic Sans MS" pitchFamily="66" charset="0"/>
              </a:rPr>
              <a:t>          </a:t>
            </a:r>
            <a:r>
              <a:rPr lang="en-US" sz="2400" b="1" dirty="0" smtClean="0">
                <a:latin typeface="Comic Sans MS" pitchFamily="66" charset="0"/>
              </a:rPr>
              <a:t>Organism: </a:t>
            </a:r>
            <a:r>
              <a:rPr lang="en-US" sz="2000" b="1" i="1" dirty="0" smtClean="0">
                <a:solidFill>
                  <a:schemeClr val="tx1">
                    <a:lumMod val="65000"/>
                    <a:lumOff val="35000"/>
                  </a:schemeClr>
                </a:solidFill>
                <a:latin typeface="Comic Sans MS" pitchFamily="66" charset="0"/>
              </a:rPr>
              <a:t>Streptococcus </a:t>
            </a:r>
          </a:p>
          <a:p>
            <a:pPr marL="2743200" lvl="6" indent="0">
              <a:buNone/>
            </a:pPr>
            <a:r>
              <a:rPr lang="en-US" b="1" i="1" dirty="0" smtClean="0">
                <a:solidFill>
                  <a:schemeClr val="tx1">
                    <a:lumMod val="65000"/>
                    <a:lumOff val="35000"/>
                  </a:schemeClr>
                </a:solidFill>
                <a:latin typeface="Comic Sans MS" pitchFamily="66" charset="0"/>
              </a:rPr>
              <a:t>  </a:t>
            </a:r>
            <a:r>
              <a:rPr lang="en-US" b="1" i="1" dirty="0" err="1" smtClean="0">
                <a:solidFill>
                  <a:schemeClr val="tx1">
                    <a:lumMod val="65000"/>
                    <a:lumOff val="35000"/>
                  </a:schemeClr>
                </a:solidFill>
                <a:latin typeface="Comic Sans MS" pitchFamily="66" charset="0"/>
              </a:rPr>
              <a:t>pyogenes</a:t>
            </a:r>
            <a:endParaRPr lang="en-US" b="1" i="1" dirty="0" smtClean="0">
              <a:solidFill>
                <a:schemeClr val="tx1">
                  <a:lumMod val="65000"/>
                  <a:lumOff val="35000"/>
                </a:schemeClr>
              </a:solidFill>
              <a:latin typeface="Comic Sans MS" pitchFamily="66" charset="0"/>
            </a:endParaRPr>
          </a:p>
          <a:p>
            <a:pPr eaLnBrk="1" hangingPunct="1">
              <a:lnSpc>
                <a:spcPct val="80000"/>
              </a:lnSpc>
              <a:buFontTx/>
              <a:buNone/>
            </a:pPr>
            <a:endParaRPr lang="en-US" sz="2000" dirty="0" smtClean="0">
              <a:solidFill>
                <a:schemeClr val="hlink"/>
              </a:solidFill>
              <a:latin typeface="Comic Sans MS" pitchFamily="66" charset="0"/>
            </a:endParaRPr>
          </a:p>
          <a:p>
            <a:pPr eaLnBrk="1" hangingPunct="1">
              <a:lnSpc>
                <a:spcPct val="80000"/>
              </a:lnSpc>
              <a:buFontTx/>
              <a:buNone/>
            </a:pPr>
            <a:r>
              <a:rPr lang="en-US" sz="2000" b="1" dirty="0" smtClean="0">
                <a:solidFill>
                  <a:srgbClr val="990099"/>
                </a:solidFill>
                <a:latin typeface="Comic Sans MS" pitchFamily="66" charset="0"/>
              </a:rPr>
              <a:t>Streptococcal Infections</a:t>
            </a:r>
          </a:p>
          <a:p>
            <a:pPr eaLnBrk="1" hangingPunct="1">
              <a:lnSpc>
                <a:spcPct val="80000"/>
              </a:lnSpc>
              <a:buFontTx/>
              <a:buNone/>
            </a:pPr>
            <a:endParaRPr lang="en-US" sz="1800" dirty="0" smtClean="0">
              <a:solidFill>
                <a:schemeClr val="hlink"/>
              </a:solidFill>
              <a:latin typeface="Comic Sans MS" pitchFamily="66" charset="0"/>
            </a:endParaRPr>
          </a:p>
          <a:p>
            <a:pPr eaLnBrk="1" hangingPunct="1">
              <a:lnSpc>
                <a:spcPct val="80000"/>
              </a:lnSpc>
              <a:buFontTx/>
              <a:buNone/>
            </a:pPr>
            <a:r>
              <a:rPr lang="en-US" sz="1600" dirty="0" smtClean="0">
                <a:latin typeface="Comic Sans MS" pitchFamily="66" charset="0"/>
              </a:rPr>
              <a:t>Streptococcus is a </a:t>
            </a:r>
            <a:r>
              <a:rPr lang="en-US" sz="1600" b="1" dirty="0" smtClean="0">
                <a:solidFill>
                  <a:srgbClr val="CC00CC"/>
                </a:solidFill>
                <a:latin typeface="Comic Sans MS" pitchFamily="66" charset="0"/>
              </a:rPr>
              <a:t>Gram +</a:t>
            </a:r>
            <a:r>
              <a:rPr lang="en-US" sz="1600" dirty="0" smtClean="0">
                <a:latin typeface="Comic Sans MS" pitchFamily="66" charset="0"/>
              </a:rPr>
              <a:t> </a:t>
            </a:r>
            <a:r>
              <a:rPr lang="en-US" sz="1600" dirty="0" err="1" smtClean="0">
                <a:latin typeface="Comic Sans MS" pitchFamily="66" charset="0"/>
              </a:rPr>
              <a:t>cocci</a:t>
            </a:r>
            <a:r>
              <a:rPr lang="en-US" sz="1600" dirty="0" smtClean="0">
                <a:latin typeface="Comic Sans MS" pitchFamily="66" charset="0"/>
              </a:rPr>
              <a:t>-shaped genus of bacteria, which produce toxins that contributes to its pathogenesis.</a:t>
            </a:r>
          </a:p>
          <a:p>
            <a:pPr eaLnBrk="1" hangingPunct="1">
              <a:lnSpc>
                <a:spcPct val="80000"/>
              </a:lnSpc>
              <a:buFontTx/>
              <a:buNone/>
            </a:pPr>
            <a:endParaRPr lang="en-US" sz="2000" dirty="0" smtClean="0">
              <a:latin typeface="Comic Sans MS" pitchFamily="66" charset="0"/>
            </a:endParaRPr>
          </a:p>
          <a:p>
            <a:pPr eaLnBrk="1" hangingPunct="1">
              <a:lnSpc>
                <a:spcPct val="80000"/>
              </a:lnSpc>
              <a:buFontTx/>
              <a:buNone/>
            </a:pPr>
            <a:r>
              <a:rPr lang="en-US" sz="1600" dirty="0" smtClean="0">
                <a:latin typeface="Comic Sans MS" pitchFamily="66" charset="0"/>
              </a:rPr>
              <a:t>Some diseases caused by this bacterium include:</a:t>
            </a:r>
            <a:endParaRPr lang="en-US" sz="2000" dirty="0" smtClean="0">
              <a:solidFill>
                <a:schemeClr val="hlink"/>
              </a:solidFill>
              <a:latin typeface="Comic Sans MS" pitchFamily="66" charset="0"/>
            </a:endParaRPr>
          </a:p>
          <a:p>
            <a:pPr eaLnBrk="1" hangingPunct="1">
              <a:lnSpc>
                <a:spcPct val="80000"/>
              </a:lnSpc>
              <a:buFontTx/>
              <a:buNone/>
            </a:pPr>
            <a:endParaRPr lang="en-US" sz="1100" dirty="0" smtClean="0">
              <a:solidFill>
                <a:schemeClr val="hlink"/>
              </a:solidFill>
              <a:latin typeface="Comic Sans MS" pitchFamily="66" charset="0"/>
            </a:endParaRPr>
          </a:p>
          <a:p>
            <a:pPr eaLnBrk="1" hangingPunct="1">
              <a:lnSpc>
                <a:spcPct val="80000"/>
              </a:lnSpc>
            </a:pPr>
            <a:r>
              <a:rPr lang="en-US" sz="1400" dirty="0" smtClean="0">
                <a:latin typeface="Comic Sans MS" pitchFamily="66" charset="0"/>
              </a:rPr>
              <a:t>Puerperal fever</a:t>
            </a:r>
          </a:p>
          <a:p>
            <a:pPr eaLnBrk="1" hangingPunct="1">
              <a:lnSpc>
                <a:spcPct val="80000"/>
              </a:lnSpc>
            </a:pPr>
            <a:r>
              <a:rPr lang="en-US" sz="1400" dirty="0" smtClean="0">
                <a:latin typeface="Comic Sans MS" pitchFamily="66" charset="0"/>
              </a:rPr>
              <a:t>Strep Throat </a:t>
            </a:r>
          </a:p>
          <a:p>
            <a:pPr eaLnBrk="1" hangingPunct="1">
              <a:lnSpc>
                <a:spcPct val="80000"/>
              </a:lnSpc>
            </a:pPr>
            <a:r>
              <a:rPr lang="en-US" sz="1400" dirty="0" smtClean="0">
                <a:latin typeface="Comic Sans MS" pitchFamily="66" charset="0"/>
              </a:rPr>
              <a:t>Streptococcal Pneumonia </a:t>
            </a:r>
          </a:p>
          <a:p>
            <a:pPr eaLnBrk="1" hangingPunct="1">
              <a:lnSpc>
                <a:spcPct val="80000"/>
              </a:lnSpc>
            </a:pPr>
            <a:r>
              <a:rPr lang="en-US" sz="1400" dirty="0" smtClean="0">
                <a:latin typeface="Comic Sans MS" pitchFamily="66" charset="0"/>
              </a:rPr>
              <a:t>Scarlet fever</a:t>
            </a:r>
          </a:p>
          <a:p>
            <a:pPr eaLnBrk="1" hangingPunct="1">
              <a:lnSpc>
                <a:spcPct val="80000"/>
              </a:lnSpc>
            </a:pPr>
            <a:r>
              <a:rPr lang="en-US" sz="1400" dirty="0" smtClean="0">
                <a:latin typeface="Comic Sans MS" pitchFamily="66" charset="0"/>
              </a:rPr>
              <a:t>Necrotizing fasciitis </a:t>
            </a:r>
            <a:r>
              <a:rPr lang="en-US" sz="1000" dirty="0" smtClean="0">
                <a:latin typeface="Comic Sans MS" pitchFamily="66" charset="0"/>
              </a:rPr>
              <a:t>(flesh-eating bacteria)</a:t>
            </a:r>
          </a:p>
        </p:txBody>
      </p:sp>
      <p:pic>
        <p:nvPicPr>
          <p:cNvPr id="11268" name="Picture 19" descr="StreptococcusPyogene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172200" y="0"/>
            <a:ext cx="2971800" cy="29178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1269" name="Oval 12"/>
          <p:cNvSpPr>
            <a:spLocks noChangeArrowheads="1"/>
          </p:cNvSpPr>
          <p:nvPr/>
        </p:nvSpPr>
        <p:spPr bwMode="auto">
          <a:xfrm>
            <a:off x="8077200" y="32766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0" name="Oval 13"/>
          <p:cNvSpPr>
            <a:spLocks noChangeArrowheads="1"/>
          </p:cNvSpPr>
          <p:nvPr/>
        </p:nvSpPr>
        <p:spPr bwMode="auto">
          <a:xfrm>
            <a:off x="8305800" y="32766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1" name="Oval 14"/>
          <p:cNvSpPr>
            <a:spLocks noChangeArrowheads="1"/>
          </p:cNvSpPr>
          <p:nvPr/>
        </p:nvSpPr>
        <p:spPr bwMode="auto">
          <a:xfrm>
            <a:off x="6477000" y="32766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2" name="Oval 15"/>
          <p:cNvSpPr>
            <a:spLocks noChangeArrowheads="1"/>
          </p:cNvSpPr>
          <p:nvPr/>
        </p:nvSpPr>
        <p:spPr bwMode="auto">
          <a:xfrm>
            <a:off x="6705600" y="32004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3" name="Oval 16"/>
          <p:cNvSpPr>
            <a:spLocks noChangeArrowheads="1"/>
          </p:cNvSpPr>
          <p:nvPr/>
        </p:nvSpPr>
        <p:spPr bwMode="auto">
          <a:xfrm>
            <a:off x="7162800" y="32766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4" name="Oval 17"/>
          <p:cNvSpPr>
            <a:spLocks noChangeArrowheads="1"/>
          </p:cNvSpPr>
          <p:nvPr/>
        </p:nvSpPr>
        <p:spPr bwMode="auto">
          <a:xfrm>
            <a:off x="6934200" y="32766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5" name="Oval 18"/>
          <p:cNvSpPr>
            <a:spLocks noChangeArrowheads="1"/>
          </p:cNvSpPr>
          <p:nvPr/>
        </p:nvSpPr>
        <p:spPr bwMode="auto">
          <a:xfrm>
            <a:off x="7391400" y="33528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6" name="Text Box 20"/>
          <p:cNvSpPr txBox="1">
            <a:spLocks noChangeArrowheads="1"/>
          </p:cNvSpPr>
          <p:nvPr/>
        </p:nvSpPr>
        <p:spPr bwMode="auto">
          <a:xfrm>
            <a:off x="6324600" y="1752600"/>
            <a:ext cx="2590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i="1">
                <a:solidFill>
                  <a:srgbClr val="000066"/>
                </a:solidFill>
                <a:latin typeface="Comic Sans MS" pitchFamily="66" charset="0"/>
              </a:rPr>
              <a:t>Streptococcus</a:t>
            </a:r>
            <a:endParaRPr lang="en-US" sz="2400">
              <a:solidFill>
                <a:srgbClr val="000066"/>
              </a:solidFill>
              <a:latin typeface="Comic Sans MS" pitchFamily="66" charset="0"/>
            </a:endParaRPr>
          </a:p>
        </p:txBody>
      </p:sp>
      <p:sp>
        <p:nvSpPr>
          <p:cNvPr id="11277" name="Text Box 21"/>
          <p:cNvSpPr txBox="1">
            <a:spLocks noChangeArrowheads="1"/>
          </p:cNvSpPr>
          <p:nvPr/>
        </p:nvSpPr>
        <p:spPr bwMode="auto">
          <a:xfrm>
            <a:off x="0" y="6308725"/>
            <a:ext cx="3962400" cy="554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t>Images: Scarlet fever strawberry tongue Public Health Image Library  (PHIL) # 5120; Streptococcus pyogenes, PHIL #2110; </a:t>
            </a:r>
            <a:r>
              <a:rPr lang="en-US" sz="1000">
                <a:hlinkClick r:id="rId4"/>
              </a:rPr>
              <a:t>Necrotizing fasciitis</a:t>
            </a:r>
            <a:r>
              <a:rPr lang="en-US" sz="1000"/>
              <a:t>, Smuszkiewicz, Trojanowska &amp; Tomczak. </a:t>
            </a:r>
          </a:p>
        </p:txBody>
      </p:sp>
      <p:pic>
        <p:nvPicPr>
          <p:cNvPr id="11278" name="Picture 22" descr="necrotizingFasciitisWiki"/>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572000" y="4191000"/>
            <a:ext cx="4267200" cy="21695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279"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158750"/>
            <a:ext cx="1295400" cy="176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80" name="Text Box 5"/>
          <p:cNvSpPr txBox="1">
            <a:spLocks noChangeArrowheads="1"/>
          </p:cNvSpPr>
          <p:nvPr/>
        </p:nvSpPr>
        <p:spPr bwMode="auto">
          <a:xfrm>
            <a:off x="3803650" y="6613525"/>
            <a:ext cx="53340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304800"/>
            <a:ext cx="8229600" cy="1143000"/>
          </a:xfrm>
        </p:spPr>
        <p:txBody>
          <a:bodyPr/>
          <a:lstStyle/>
          <a:p>
            <a:pPr algn="l" eaLnBrk="1" hangingPunct="1"/>
            <a:r>
              <a:rPr lang="en-US" sz="3600" b="1" dirty="0" smtClean="0">
                <a:solidFill>
                  <a:schemeClr val="folHlink"/>
                </a:solidFill>
                <a:latin typeface="Comic Sans MS" pitchFamily="66" charset="0"/>
              </a:rPr>
              <a:t>Germ Theory of Disease</a:t>
            </a:r>
            <a:r>
              <a:rPr lang="en-US" sz="3200" b="1" dirty="0" smtClean="0">
                <a:solidFill>
                  <a:schemeClr val="folHlink"/>
                </a:solidFill>
                <a:latin typeface="Comic Sans MS" pitchFamily="66" charset="0"/>
              </a:rPr>
              <a:t> </a:t>
            </a:r>
            <a:br>
              <a:rPr lang="en-US" sz="3200" b="1" dirty="0" smtClean="0">
                <a:solidFill>
                  <a:schemeClr val="folHlink"/>
                </a:solidFill>
                <a:latin typeface="Comic Sans MS" pitchFamily="66" charset="0"/>
              </a:rPr>
            </a:br>
            <a:r>
              <a:rPr lang="en-US" sz="1200" b="1" dirty="0" smtClean="0">
                <a:latin typeface="Comic Sans MS" pitchFamily="66" charset="0"/>
              </a:rPr>
              <a:t/>
            </a:r>
            <a:br>
              <a:rPr lang="en-US" sz="1200" b="1" dirty="0" smtClean="0">
                <a:latin typeface="Comic Sans MS" pitchFamily="66" charset="0"/>
              </a:rPr>
            </a:br>
            <a:r>
              <a:rPr lang="en-US" sz="2400" b="1" dirty="0" smtClean="0">
                <a:solidFill>
                  <a:schemeClr val="tx1">
                    <a:lumMod val="65000"/>
                    <a:lumOff val="35000"/>
                  </a:schemeClr>
                </a:solidFill>
                <a:latin typeface="Comic Sans MS" pitchFamily="66" charset="0"/>
              </a:rPr>
              <a:t>Dr. John Snow</a:t>
            </a:r>
            <a:r>
              <a:rPr lang="en-US" sz="1800" b="1" dirty="0" smtClean="0">
                <a:latin typeface="Comic Sans MS" pitchFamily="66" charset="0"/>
              </a:rPr>
              <a:t> </a:t>
            </a:r>
            <a:r>
              <a:rPr lang="en-US" sz="2000" dirty="0" smtClean="0">
                <a:latin typeface="Comic Sans MS" pitchFamily="66" charset="0"/>
              </a:rPr>
              <a:t>&amp; the Investigation of </a:t>
            </a:r>
            <a:r>
              <a:rPr lang="en-US" sz="2400" b="1" dirty="0" smtClean="0">
                <a:solidFill>
                  <a:schemeClr val="tx1">
                    <a:lumMod val="65000"/>
                    <a:lumOff val="35000"/>
                  </a:schemeClr>
                </a:solidFill>
                <a:latin typeface="Comic Sans MS" pitchFamily="66" charset="0"/>
              </a:rPr>
              <a:t>Cholera</a:t>
            </a:r>
          </a:p>
        </p:txBody>
      </p:sp>
      <p:sp>
        <p:nvSpPr>
          <p:cNvPr id="12291" name="Rectangle 3"/>
          <p:cNvSpPr>
            <a:spLocks noGrp="1" noChangeArrowheads="1"/>
          </p:cNvSpPr>
          <p:nvPr>
            <p:ph type="body" sz="half" idx="1"/>
          </p:nvPr>
        </p:nvSpPr>
        <p:spPr>
          <a:xfrm>
            <a:off x="304800" y="1676400"/>
            <a:ext cx="4495800" cy="5181600"/>
          </a:xfrm>
        </p:spPr>
        <p:txBody>
          <a:bodyPr/>
          <a:lstStyle/>
          <a:p>
            <a:pPr eaLnBrk="1" hangingPunct="1">
              <a:lnSpc>
                <a:spcPct val="90000"/>
              </a:lnSpc>
              <a:buFont typeface="Wingdings" pitchFamily="2" charset="2"/>
              <a:buChar char="Ø"/>
            </a:pPr>
            <a:r>
              <a:rPr lang="en-US" sz="1400" dirty="0" smtClean="0">
                <a:latin typeface="Comic Sans MS" pitchFamily="66" charset="0"/>
              </a:rPr>
              <a:t>Played key role in setting standards for good public hygiene and preventing spread of infectious disease. </a:t>
            </a:r>
          </a:p>
          <a:p>
            <a:pPr eaLnBrk="1" hangingPunct="1">
              <a:lnSpc>
                <a:spcPct val="90000"/>
              </a:lnSpc>
              <a:buFont typeface="Wingdings" pitchFamily="2" charset="2"/>
              <a:buChar char="Ø"/>
            </a:pPr>
            <a:endParaRPr lang="en-US" sz="16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Snow skeptic of the then-dominant “miasma theory” (disease caused by bad air).</a:t>
            </a:r>
          </a:p>
          <a:p>
            <a:pPr eaLnBrk="1" hangingPunct="1">
              <a:lnSpc>
                <a:spcPct val="90000"/>
              </a:lnSpc>
              <a:buFont typeface="Wingdings" pitchFamily="2" charset="2"/>
              <a:buChar char="Ø"/>
            </a:pPr>
            <a:endParaRPr lang="en-US" sz="14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Believed cholera transmitted by water contaminated with waste of other cholera sufferers. </a:t>
            </a:r>
          </a:p>
          <a:p>
            <a:pPr eaLnBrk="1" hangingPunct="1">
              <a:lnSpc>
                <a:spcPct val="90000"/>
              </a:lnSpc>
              <a:buFont typeface="Wingdings" pitchFamily="2" charset="2"/>
              <a:buChar char="Ø"/>
            </a:pPr>
            <a:endParaRPr lang="en-US" sz="14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 Mapped occurrence of cholera cases during epidemic in London and found cases centered around a specific public water supply. </a:t>
            </a:r>
          </a:p>
          <a:p>
            <a:pPr eaLnBrk="1" hangingPunct="1">
              <a:lnSpc>
                <a:spcPct val="90000"/>
              </a:lnSpc>
              <a:buFont typeface="Wingdings" pitchFamily="2" charset="2"/>
              <a:buChar char="Ø"/>
            </a:pPr>
            <a:endParaRPr lang="en-US" sz="14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Asked city  of London to dismantle the pump.</a:t>
            </a:r>
          </a:p>
          <a:p>
            <a:pPr marL="0" indent="0" eaLnBrk="1" hangingPunct="1">
              <a:lnSpc>
                <a:spcPct val="90000"/>
              </a:lnSpc>
              <a:buNone/>
            </a:pPr>
            <a:endParaRPr lang="en-US" sz="1400" i="1" dirty="0" smtClean="0">
              <a:latin typeface="Comic Sans MS" pitchFamily="66" charset="0"/>
            </a:endParaRPr>
          </a:p>
          <a:p>
            <a:pPr eaLnBrk="1" hangingPunct="1">
              <a:lnSpc>
                <a:spcPct val="90000"/>
              </a:lnSpc>
              <a:buFont typeface="Wingdings" pitchFamily="2" charset="2"/>
              <a:buChar char="Ø"/>
            </a:pPr>
            <a:endParaRPr lang="en-US" sz="1400" i="1" dirty="0" smtClean="0">
              <a:latin typeface="Comic Sans MS" pitchFamily="66" charset="0"/>
            </a:endParaRPr>
          </a:p>
          <a:p>
            <a:pPr eaLnBrk="1" hangingPunct="1">
              <a:lnSpc>
                <a:spcPct val="90000"/>
              </a:lnSpc>
              <a:buFont typeface="Wingdings" pitchFamily="2" charset="2"/>
              <a:buChar char="Ø"/>
            </a:pPr>
            <a:r>
              <a:rPr lang="en-US" sz="1800" b="1" i="1" dirty="0" smtClean="0">
                <a:solidFill>
                  <a:srgbClr val="FF0000"/>
                </a:solidFill>
                <a:latin typeface="Comic Sans MS" pitchFamily="66" charset="0"/>
              </a:rPr>
              <a:t>Q</a:t>
            </a:r>
            <a:r>
              <a:rPr lang="en-US" sz="1400" b="1" i="1" dirty="0" smtClean="0">
                <a:latin typeface="Comic Sans MS" pitchFamily="66" charset="0"/>
              </a:rPr>
              <a:t>:</a:t>
            </a:r>
            <a:r>
              <a:rPr lang="en-US" sz="1400" i="1" dirty="0" smtClean="0">
                <a:latin typeface="Comic Sans MS" pitchFamily="66" charset="0"/>
              </a:rPr>
              <a:t> What do you think happened once water pump was dismantled?</a:t>
            </a:r>
            <a:endParaRPr lang="en-US" sz="1600" i="1" dirty="0" smtClean="0">
              <a:latin typeface="Comic Sans MS" pitchFamily="66" charset="0"/>
            </a:endParaRPr>
          </a:p>
          <a:p>
            <a:pPr eaLnBrk="1" hangingPunct="1">
              <a:lnSpc>
                <a:spcPct val="90000"/>
              </a:lnSpc>
            </a:pPr>
            <a:endParaRPr lang="en-US" sz="1600" i="1" dirty="0" smtClean="0">
              <a:latin typeface="Comic Sans MS" pitchFamily="66" charset="0"/>
            </a:endParaRPr>
          </a:p>
          <a:p>
            <a:pPr eaLnBrk="1" hangingPunct="1">
              <a:lnSpc>
                <a:spcPct val="80000"/>
              </a:lnSpc>
            </a:pPr>
            <a:endParaRPr lang="en-US" sz="2000" dirty="0" smtClean="0"/>
          </a:p>
        </p:txBody>
      </p:sp>
      <p:pic>
        <p:nvPicPr>
          <p:cNvPr id="12292" name="Picture 8" descr="Image:Snow-cholera-map-1.jpg">
            <a:hlinkClick r:id="rId3"/>
          </p:cNvPr>
          <p:cNvPicPr>
            <a:picLocks noGrp="1" noChangeAspect="1" noChangeArrowheads="1"/>
          </p:cNvPicPr>
          <p:nvPr>
            <p:ph sz="quarter" idx="3"/>
          </p:nvPr>
        </p:nvPicPr>
        <p:blipFill rotWithShape="1">
          <a:blip r:embed="rId4">
            <a:extLst>
              <a:ext uri="{28A0092B-C50C-407E-A947-70E740481C1C}">
                <a14:useLocalDpi xmlns:a14="http://schemas.microsoft.com/office/drawing/2010/main" val="0"/>
              </a:ext>
            </a:extLst>
          </a:blip>
          <a:srcRect l="17222" t="12323" r="7486" b="17146"/>
          <a:stretch/>
        </p:blipFill>
        <p:spPr>
          <a:xfrm>
            <a:off x="5662612" y="3124200"/>
            <a:ext cx="3266694" cy="3074536"/>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2293" name="Picture 18" descr="Image:John Snow.jpg"/>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6705600" y="304800"/>
            <a:ext cx="2141538" cy="2286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2294" name="Text Box 19"/>
          <p:cNvSpPr txBox="1">
            <a:spLocks noChangeArrowheads="1"/>
          </p:cNvSpPr>
          <p:nvPr/>
        </p:nvSpPr>
        <p:spPr bwMode="auto">
          <a:xfrm>
            <a:off x="0" y="6461125"/>
            <a:ext cx="3429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Images: </a:t>
            </a:r>
            <a:r>
              <a:rPr lang="en-US" sz="1000">
                <a:latin typeface="Comic Sans MS" pitchFamily="66" charset="0"/>
                <a:hlinkClick r:id="rId6"/>
              </a:rPr>
              <a:t>Snow’s map of London</a:t>
            </a:r>
            <a:r>
              <a:rPr lang="en-US" sz="1000">
                <a:latin typeface="Comic Sans MS" pitchFamily="66" charset="0"/>
              </a:rPr>
              <a:t>, published by C.F. Cheffins, 1854;. </a:t>
            </a:r>
            <a:r>
              <a:rPr lang="en-US" sz="1000">
                <a:latin typeface="Comic Sans MS" pitchFamily="66" charset="0"/>
                <a:hlinkClick r:id="rId7"/>
              </a:rPr>
              <a:t>John Snow</a:t>
            </a:r>
            <a:r>
              <a:rPr lang="en-US" sz="1000">
                <a:latin typeface="Comic Sans MS" pitchFamily="66" charset="0"/>
              </a:rPr>
              <a:t>, 1813-1858, Wiki</a:t>
            </a:r>
          </a:p>
        </p:txBody>
      </p:sp>
      <p:sp>
        <p:nvSpPr>
          <p:cNvPr id="12295" name="Text Box 21"/>
          <p:cNvSpPr txBox="1">
            <a:spLocks noChangeArrowheads="1"/>
          </p:cNvSpPr>
          <p:nvPr/>
        </p:nvSpPr>
        <p:spPr bwMode="auto">
          <a:xfrm>
            <a:off x="6705600" y="381000"/>
            <a:ext cx="11430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b="1">
                <a:solidFill>
                  <a:schemeClr val="bg1"/>
                </a:solidFill>
                <a:latin typeface="Comic Sans MS" pitchFamily="66" charset="0"/>
              </a:rPr>
              <a:t>1813 - 1858</a:t>
            </a:r>
          </a:p>
        </p:txBody>
      </p:sp>
      <p:sp>
        <p:nvSpPr>
          <p:cNvPr id="12296" name="Text Box 5"/>
          <p:cNvSpPr txBox="1">
            <a:spLocks noChangeArrowheads="1"/>
          </p:cNvSpPr>
          <p:nvPr/>
        </p:nvSpPr>
        <p:spPr bwMode="auto">
          <a:xfrm>
            <a:off x="3810000" y="6608763"/>
            <a:ext cx="53340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pic>
        <p:nvPicPr>
          <p:cNvPr id="2" name="Picture 1" descr="download.jpe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24400" y="1905000"/>
            <a:ext cx="1817024" cy="27305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28600"/>
            <a:ext cx="8534400" cy="715962"/>
          </a:xfrm>
        </p:spPr>
        <p:txBody>
          <a:bodyPr/>
          <a:lstStyle/>
          <a:p>
            <a:pPr algn="r" eaLnBrk="1" hangingPunct="1"/>
            <a:r>
              <a:rPr lang="en-US" sz="3200" b="1" dirty="0" smtClean="0">
                <a:solidFill>
                  <a:srgbClr val="FF0066"/>
                </a:solidFill>
                <a:latin typeface="Comic Sans MS" pitchFamily="66" charset="0"/>
              </a:rPr>
              <a:t>Cholera</a:t>
            </a:r>
            <a:r>
              <a:rPr lang="en-US" sz="3200" dirty="0" smtClean="0">
                <a:solidFill>
                  <a:srgbClr val="FF0066"/>
                </a:solidFill>
              </a:rPr>
              <a:t>    </a:t>
            </a:r>
            <a:r>
              <a:rPr lang="en-US" sz="3200" dirty="0" smtClean="0"/>
              <a:t>  </a:t>
            </a:r>
            <a:endParaRPr lang="en-US" sz="1800" i="1" dirty="0" smtClean="0"/>
          </a:p>
        </p:txBody>
      </p:sp>
      <p:pic>
        <p:nvPicPr>
          <p:cNvPr id="12291"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381000" y="1066800"/>
            <a:ext cx="3505200" cy="5181600"/>
          </a:xfrm>
          <a:ln w="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
        <p:nvSpPr>
          <p:cNvPr id="13316" name="Rectangle 8"/>
          <p:cNvSpPr>
            <a:spLocks noChangeArrowheads="1"/>
          </p:cNvSpPr>
          <p:nvPr/>
        </p:nvSpPr>
        <p:spPr bwMode="auto">
          <a:xfrm>
            <a:off x="381000" y="152400"/>
            <a:ext cx="8229600" cy="71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n-US" sz="3600" b="1" dirty="0">
                <a:solidFill>
                  <a:schemeClr val="tx2"/>
                </a:solidFill>
                <a:latin typeface="Courier New"/>
                <a:cs typeface="Courier New"/>
              </a:rPr>
              <a:t>Disease,</a:t>
            </a:r>
            <a:r>
              <a:rPr lang="en-US" sz="4000" b="1" dirty="0">
                <a:solidFill>
                  <a:schemeClr val="tx2"/>
                </a:solidFill>
                <a:latin typeface="Courier New"/>
                <a:cs typeface="Courier New"/>
              </a:rPr>
              <a:t> </a:t>
            </a:r>
            <a:r>
              <a:rPr lang="en-US" sz="2800" dirty="0">
                <a:solidFill>
                  <a:schemeClr val="tx2"/>
                </a:solidFill>
                <a:latin typeface="Curlz MT" pitchFamily="82" charset="0"/>
              </a:rPr>
              <a:t>Please!</a:t>
            </a:r>
          </a:p>
        </p:txBody>
      </p:sp>
      <p:pic>
        <p:nvPicPr>
          <p:cNvPr id="13317" name="Picture 11" descr="vibrioCholeraePHIL5324"/>
          <p:cNvPicPr>
            <a:picLocks noGrp="1" noChangeAspect="1" noChangeArrowheads="1"/>
          </p:cNvPicPr>
          <p:nvPr>
            <p:ph sz="half" idx="1"/>
          </p:nvPr>
        </p:nvPicPr>
        <p:blipFill>
          <a:blip r:embed="rId4">
            <a:lum bright="70000" contrast="-76000"/>
            <a:extLst>
              <a:ext uri="{28A0092B-C50C-407E-A947-70E740481C1C}">
                <a14:useLocalDpi xmlns:a14="http://schemas.microsoft.com/office/drawing/2010/main" val="0"/>
              </a:ext>
            </a:extLst>
          </a:blip>
          <a:srcRect/>
          <a:stretch>
            <a:fillRect/>
          </a:stretch>
        </p:blipFill>
        <p:spPr>
          <a:xfrm>
            <a:off x="4267200" y="990600"/>
            <a:ext cx="4419600" cy="5105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3318" name="Text Box 13"/>
          <p:cNvSpPr txBox="1">
            <a:spLocks noChangeArrowheads="1"/>
          </p:cNvSpPr>
          <p:nvPr/>
        </p:nvSpPr>
        <p:spPr bwMode="auto">
          <a:xfrm>
            <a:off x="4343400" y="1066800"/>
            <a:ext cx="4419600" cy="53399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latin typeface="Comic Sans MS" pitchFamily="66" charset="0"/>
              </a:rPr>
              <a:t>• </a:t>
            </a:r>
            <a:r>
              <a:rPr lang="en-US" sz="1400" dirty="0">
                <a:latin typeface="Comic Sans MS" pitchFamily="66" charset="0"/>
              </a:rPr>
              <a:t>Infectious gastroenteritis caused by the </a:t>
            </a:r>
            <a:r>
              <a:rPr lang="en-US" sz="1400" b="1" dirty="0">
                <a:solidFill>
                  <a:srgbClr val="FF0066"/>
                </a:solidFill>
                <a:latin typeface="Comic Sans MS" pitchFamily="66" charset="0"/>
              </a:rPr>
              <a:t>Gram -</a:t>
            </a:r>
            <a:r>
              <a:rPr lang="en-US" sz="1400" dirty="0">
                <a:latin typeface="Comic Sans MS" pitchFamily="66" charset="0"/>
              </a:rPr>
              <a:t> bacterium </a:t>
            </a:r>
            <a:r>
              <a:rPr lang="en-US" sz="1400" i="1" dirty="0">
                <a:latin typeface="Comic Sans MS" pitchFamily="66" charset="0"/>
              </a:rPr>
              <a:t>Vibrio </a:t>
            </a:r>
            <a:r>
              <a:rPr lang="en-US" sz="1400" i="1" dirty="0" err="1">
                <a:latin typeface="Comic Sans MS" pitchFamily="66" charset="0"/>
              </a:rPr>
              <a:t>cholerae</a:t>
            </a:r>
            <a:r>
              <a:rPr lang="en-US" sz="1400" dirty="0">
                <a:latin typeface="Comic Sans MS" pitchFamily="66" charset="0"/>
              </a:rPr>
              <a:t>. </a:t>
            </a:r>
          </a:p>
          <a:p>
            <a:pPr eaLnBrk="1" hangingPunct="1">
              <a:spcBef>
                <a:spcPct val="50000"/>
              </a:spcBef>
            </a:pPr>
            <a:endParaRPr lang="en-US" sz="800" dirty="0">
              <a:latin typeface="Comic Sans MS" pitchFamily="66" charset="0"/>
            </a:endParaRPr>
          </a:p>
          <a:p>
            <a:pPr eaLnBrk="1" hangingPunct="1">
              <a:spcBef>
                <a:spcPct val="50000"/>
              </a:spcBef>
            </a:pPr>
            <a:r>
              <a:rPr lang="en-US" dirty="0">
                <a:latin typeface="Comic Sans MS" pitchFamily="66" charset="0"/>
              </a:rPr>
              <a:t>• </a:t>
            </a:r>
            <a:r>
              <a:rPr lang="en-US" sz="1400" dirty="0">
                <a:latin typeface="Comic Sans MS" pitchFamily="66" charset="0"/>
              </a:rPr>
              <a:t>Transmission occurs through ingesting contaminated water or food. </a:t>
            </a:r>
          </a:p>
          <a:p>
            <a:pPr eaLnBrk="1" hangingPunct="1">
              <a:spcBef>
                <a:spcPct val="50000"/>
              </a:spcBef>
            </a:pPr>
            <a:endParaRPr lang="en-US" sz="900" dirty="0">
              <a:latin typeface="Comic Sans MS" pitchFamily="66" charset="0"/>
            </a:endParaRPr>
          </a:p>
          <a:p>
            <a:pPr eaLnBrk="1" hangingPunct="1">
              <a:spcBef>
                <a:spcPct val="50000"/>
              </a:spcBef>
            </a:pPr>
            <a:r>
              <a:rPr lang="en-US" dirty="0">
                <a:latin typeface="Comic Sans MS" pitchFamily="66" charset="0"/>
              </a:rPr>
              <a:t>• </a:t>
            </a:r>
            <a:r>
              <a:rPr lang="en-US" sz="1400" dirty="0">
                <a:latin typeface="Comic Sans MS" pitchFamily="66" charset="0"/>
              </a:rPr>
              <a:t>Action on mucosal epithelium lining of the small intestine responsible for the characteristic massive diarrhea. </a:t>
            </a:r>
          </a:p>
          <a:p>
            <a:pPr eaLnBrk="1" hangingPunct="1">
              <a:spcBef>
                <a:spcPct val="50000"/>
              </a:spcBef>
            </a:pPr>
            <a:endParaRPr lang="en-US" sz="900" dirty="0">
              <a:latin typeface="Comic Sans MS" pitchFamily="66" charset="0"/>
            </a:endParaRPr>
          </a:p>
          <a:p>
            <a:pPr eaLnBrk="1" hangingPunct="1">
              <a:spcBef>
                <a:spcPct val="50000"/>
              </a:spcBef>
            </a:pPr>
            <a:r>
              <a:rPr lang="en-US" dirty="0">
                <a:latin typeface="Comic Sans MS" pitchFamily="66" charset="0"/>
              </a:rPr>
              <a:t>• </a:t>
            </a:r>
            <a:r>
              <a:rPr lang="en-US" sz="1400" dirty="0">
                <a:latin typeface="Comic Sans MS" pitchFamily="66" charset="0"/>
              </a:rPr>
              <a:t>One of the most rapidly fatal illnesses known. </a:t>
            </a:r>
          </a:p>
          <a:p>
            <a:pPr eaLnBrk="1" hangingPunct="1">
              <a:spcBef>
                <a:spcPct val="50000"/>
              </a:spcBef>
            </a:pPr>
            <a:endParaRPr lang="en-US" sz="1400" dirty="0">
              <a:latin typeface="Comic Sans MS" pitchFamily="66" charset="0"/>
            </a:endParaRPr>
          </a:p>
          <a:p>
            <a:pPr eaLnBrk="1" hangingPunct="1">
              <a:spcBef>
                <a:spcPct val="50000"/>
              </a:spcBef>
              <a:buFontTx/>
              <a:buChar char="•"/>
            </a:pPr>
            <a:r>
              <a:rPr lang="en-US" sz="1400" dirty="0">
                <a:latin typeface="Comic Sans MS" pitchFamily="66" charset="0"/>
              </a:rPr>
              <a:t>  </a:t>
            </a:r>
            <a:r>
              <a:rPr lang="en-US" sz="1400" dirty="0" smtClean="0">
                <a:latin typeface="Comic Sans MS" pitchFamily="66" charset="0"/>
              </a:rPr>
              <a:t>Can progress </a:t>
            </a:r>
            <a:r>
              <a:rPr lang="en-US" sz="1400" dirty="0">
                <a:latin typeface="Comic Sans MS" pitchFamily="66" charset="0"/>
              </a:rPr>
              <a:t>from first liquid  </a:t>
            </a:r>
            <a:r>
              <a:rPr lang="en-US" sz="1400" dirty="0" smtClean="0">
                <a:latin typeface="Comic Sans MS" pitchFamily="66" charset="0"/>
              </a:rPr>
              <a:t>                      stool </a:t>
            </a:r>
            <a:r>
              <a:rPr lang="en-US" sz="1400" dirty="0">
                <a:latin typeface="Comic Sans MS" pitchFamily="66" charset="0"/>
              </a:rPr>
              <a:t>to shock in 4 to 12 hours, </a:t>
            </a:r>
            <a:r>
              <a:rPr lang="en-US" sz="1400" dirty="0" smtClean="0">
                <a:latin typeface="Comic Sans MS" pitchFamily="66" charset="0"/>
              </a:rPr>
              <a:t>                         with </a:t>
            </a:r>
            <a:r>
              <a:rPr lang="en-US" sz="1400" dirty="0">
                <a:latin typeface="Comic Sans MS" pitchFamily="66" charset="0"/>
              </a:rPr>
              <a:t>death quickly following </a:t>
            </a:r>
            <a:r>
              <a:rPr lang="en-US" sz="1400" dirty="0" smtClean="0">
                <a:latin typeface="Comic Sans MS" pitchFamily="66" charset="0"/>
              </a:rPr>
              <a:t>                          without </a:t>
            </a:r>
            <a:r>
              <a:rPr lang="en-US" sz="1400" dirty="0">
                <a:latin typeface="Comic Sans MS" pitchFamily="66" charset="0"/>
              </a:rPr>
              <a:t>rehydration treatment.</a:t>
            </a:r>
          </a:p>
          <a:p>
            <a:pPr eaLnBrk="1" hangingPunct="1">
              <a:spcBef>
                <a:spcPct val="50000"/>
              </a:spcBef>
              <a:buFontTx/>
              <a:buChar char="•"/>
            </a:pPr>
            <a:endParaRPr lang="en-US" sz="1400" dirty="0">
              <a:latin typeface="Comic Sans MS" pitchFamily="66" charset="0"/>
            </a:endParaRPr>
          </a:p>
          <a:p>
            <a:pPr eaLnBrk="1" hangingPunct="1">
              <a:spcBef>
                <a:spcPct val="50000"/>
              </a:spcBef>
              <a:buFontTx/>
              <a:buChar char="•"/>
            </a:pPr>
            <a:r>
              <a:rPr lang="en-US" sz="1400" b="1" dirty="0">
                <a:solidFill>
                  <a:srgbClr val="FF0066"/>
                </a:solidFill>
                <a:latin typeface="Comic Sans MS" pitchFamily="66" charset="0"/>
              </a:rPr>
              <a:t> </a:t>
            </a:r>
            <a:r>
              <a:rPr lang="en-US" sz="1400" b="1" i="1" dirty="0">
                <a:solidFill>
                  <a:srgbClr val="FF0066"/>
                </a:solidFill>
                <a:latin typeface="Comic Sans MS" pitchFamily="66" charset="0"/>
              </a:rPr>
              <a:t>Read excerpt </a:t>
            </a:r>
            <a:r>
              <a:rPr lang="en-US" sz="1400" b="1" i="1" dirty="0" smtClean="0">
                <a:solidFill>
                  <a:srgbClr val="FF0066"/>
                </a:solidFill>
                <a:latin typeface="Comic Sans MS" pitchFamily="66" charset="0"/>
              </a:rPr>
              <a:t>from </a:t>
            </a:r>
          </a:p>
          <a:p>
            <a:pPr eaLnBrk="1" hangingPunct="1">
              <a:spcBef>
                <a:spcPct val="50000"/>
              </a:spcBef>
              <a:buFontTx/>
              <a:buChar char="•"/>
            </a:pPr>
            <a:r>
              <a:rPr lang="en-US" sz="1400" b="1" i="1" dirty="0" smtClean="0">
                <a:solidFill>
                  <a:srgbClr val="FF0066"/>
                </a:solidFill>
                <a:latin typeface="Comic Sans MS" pitchFamily="66" charset="0"/>
              </a:rPr>
              <a:t>“</a:t>
            </a:r>
            <a:r>
              <a:rPr lang="en-US" sz="1400" b="1" i="1" dirty="0">
                <a:solidFill>
                  <a:srgbClr val="FF0066"/>
                </a:solidFill>
                <a:latin typeface="Comic Sans MS" pitchFamily="66" charset="0"/>
              </a:rPr>
              <a:t>The Dress Lodger” p.114</a:t>
            </a:r>
          </a:p>
        </p:txBody>
      </p:sp>
      <p:sp>
        <p:nvSpPr>
          <p:cNvPr id="13319" name="Text Box 14"/>
          <p:cNvSpPr txBox="1">
            <a:spLocks noChangeArrowheads="1"/>
          </p:cNvSpPr>
          <p:nvPr/>
        </p:nvSpPr>
        <p:spPr bwMode="auto">
          <a:xfrm>
            <a:off x="0" y="6457950"/>
            <a:ext cx="3352800"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5"/>
              </a:rPr>
              <a:t>Drawing of Death Bringing Cholera </a:t>
            </a:r>
            <a:r>
              <a:rPr lang="en-US" sz="1000">
                <a:latin typeface="Comic Sans MS" pitchFamily="66" charset="0"/>
              </a:rPr>
              <a:t>in Le Petit Journal, circa 1912; Vibrio cholerae, </a:t>
            </a:r>
            <a:r>
              <a:rPr lang="en-US" sz="1000">
                <a:latin typeface="Comic Sans MS" pitchFamily="66" charset="0"/>
                <a:hlinkClick r:id="rId6"/>
              </a:rPr>
              <a:t>PHIL</a:t>
            </a:r>
            <a:r>
              <a:rPr lang="en-US" sz="1000">
                <a:latin typeface="Comic Sans MS" pitchFamily="66" charset="0"/>
              </a:rPr>
              <a:t> #5324</a:t>
            </a:r>
          </a:p>
        </p:txBody>
      </p:sp>
      <p:sp>
        <p:nvSpPr>
          <p:cNvPr id="13320" name="Text Box 5"/>
          <p:cNvSpPr txBox="1">
            <a:spLocks noChangeArrowheads="1"/>
          </p:cNvSpPr>
          <p:nvPr/>
        </p:nvSpPr>
        <p:spPr bwMode="auto">
          <a:xfrm>
            <a:off x="3810000" y="6621463"/>
            <a:ext cx="53340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pic>
        <p:nvPicPr>
          <p:cNvPr id="2" name="Picture 1" descr="download (1).jpe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91400" y="4343400"/>
            <a:ext cx="1514889" cy="1938576"/>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152400"/>
            <a:ext cx="8229600" cy="1143000"/>
          </a:xfrm>
        </p:spPr>
        <p:txBody>
          <a:bodyPr/>
          <a:lstStyle/>
          <a:p>
            <a:pPr algn="l" eaLnBrk="1" hangingPunct="1"/>
            <a:r>
              <a:rPr lang="en-US" sz="3200" b="1" dirty="0" smtClean="0">
                <a:solidFill>
                  <a:schemeClr val="folHlink"/>
                </a:solidFill>
                <a:latin typeface="Comic Sans MS" pitchFamily="66" charset="0"/>
              </a:rPr>
              <a:t>Germ Theory of Disease</a:t>
            </a:r>
            <a:r>
              <a:rPr lang="en-US" sz="2800" b="1" dirty="0" smtClean="0">
                <a:latin typeface="Comic Sans MS" pitchFamily="66" charset="0"/>
              </a:rPr>
              <a:t> </a:t>
            </a:r>
            <a:br>
              <a:rPr lang="en-US" sz="2800" b="1" dirty="0" smtClean="0">
                <a:latin typeface="Comic Sans MS" pitchFamily="66" charset="0"/>
              </a:rPr>
            </a:br>
            <a:r>
              <a:rPr lang="en-US" sz="1100" b="1" dirty="0" smtClean="0">
                <a:latin typeface="Comic Sans MS" pitchFamily="66" charset="0"/>
              </a:rPr>
              <a:t/>
            </a:r>
            <a:br>
              <a:rPr lang="en-US" sz="1100" b="1" dirty="0" smtClean="0">
                <a:latin typeface="Comic Sans MS" pitchFamily="66" charset="0"/>
              </a:rPr>
            </a:br>
            <a:r>
              <a:rPr lang="en-US" sz="2400" b="1" dirty="0" smtClean="0">
                <a:solidFill>
                  <a:schemeClr val="tx1">
                    <a:lumMod val="65000"/>
                    <a:lumOff val="35000"/>
                  </a:schemeClr>
                </a:solidFill>
                <a:latin typeface="Comic Sans MS" pitchFamily="66" charset="0"/>
              </a:rPr>
              <a:t>John Tyndall </a:t>
            </a:r>
            <a:r>
              <a:rPr lang="en-US" sz="2000" dirty="0" smtClean="0">
                <a:latin typeface="Comic Sans MS" pitchFamily="66" charset="0"/>
              </a:rPr>
              <a:t>and the Discovery of </a:t>
            </a:r>
            <a:r>
              <a:rPr lang="en-US" sz="2400" b="1" dirty="0" smtClean="0">
                <a:solidFill>
                  <a:schemeClr val="tx1">
                    <a:lumMod val="65000"/>
                    <a:lumOff val="35000"/>
                  </a:schemeClr>
                </a:solidFill>
                <a:latin typeface="Comic Sans MS" pitchFamily="66" charset="0"/>
              </a:rPr>
              <a:t>Endospores</a:t>
            </a:r>
            <a:endParaRPr lang="en-US" sz="2800" b="1" dirty="0" smtClean="0">
              <a:solidFill>
                <a:schemeClr val="tx1">
                  <a:lumMod val="65000"/>
                  <a:lumOff val="35000"/>
                </a:schemeClr>
              </a:solidFill>
              <a:latin typeface="Comic Sans MS" pitchFamily="66" charset="0"/>
            </a:endParaRPr>
          </a:p>
        </p:txBody>
      </p:sp>
      <p:sp>
        <p:nvSpPr>
          <p:cNvPr id="65539" name="Rectangle 3"/>
          <p:cNvSpPr>
            <a:spLocks noGrp="1" noChangeArrowheads="1"/>
          </p:cNvSpPr>
          <p:nvPr>
            <p:ph type="body" sz="half" idx="1"/>
          </p:nvPr>
        </p:nvSpPr>
        <p:spPr>
          <a:xfrm>
            <a:off x="228600" y="1524000"/>
            <a:ext cx="5562600" cy="3429000"/>
          </a:xfrm>
        </p:spPr>
        <p:txBody>
          <a:bodyPr/>
          <a:lstStyle/>
          <a:p>
            <a:pPr eaLnBrk="1" hangingPunct="1">
              <a:lnSpc>
                <a:spcPct val="80000"/>
              </a:lnSpc>
              <a:buFont typeface="Wingdings" pitchFamily="2" charset="2"/>
              <a:buChar char="Ø"/>
              <a:defRPr/>
            </a:pPr>
            <a:r>
              <a:rPr lang="en-US" sz="1600" dirty="0" smtClean="0">
                <a:latin typeface="Comic Sans MS" pitchFamily="66" charset="0"/>
              </a:rPr>
              <a:t>Discovered that some bacteria existed in two forms: </a:t>
            </a:r>
          </a:p>
          <a:p>
            <a:pPr eaLnBrk="1" hangingPunct="1">
              <a:lnSpc>
                <a:spcPct val="80000"/>
              </a:lnSpc>
              <a:buFont typeface="Wingdings" pitchFamily="2" charset="2"/>
              <a:buChar char="Ø"/>
              <a:defRPr/>
            </a:pPr>
            <a:endParaRPr lang="en-US" sz="800" dirty="0" smtClean="0">
              <a:latin typeface="Comic Sans MS" pitchFamily="66" charset="0"/>
            </a:endParaRPr>
          </a:p>
          <a:p>
            <a:pPr marL="0" indent="0" eaLnBrk="1" hangingPunct="1">
              <a:lnSpc>
                <a:spcPct val="80000"/>
              </a:lnSpc>
              <a:buFontTx/>
              <a:buNone/>
              <a:defRPr/>
            </a:pPr>
            <a:r>
              <a:rPr lang="en-US" sz="1400" dirty="0" smtClean="0">
                <a:latin typeface="Comic Sans MS" pitchFamily="66" charset="0"/>
              </a:rPr>
              <a:t>	1. heat-stable form </a:t>
            </a:r>
            <a:r>
              <a:rPr lang="en-US" sz="1200" dirty="0" smtClean="0">
                <a:latin typeface="Comic Sans MS" pitchFamily="66" charset="0"/>
              </a:rPr>
              <a:t>(endospore) </a:t>
            </a:r>
          </a:p>
          <a:p>
            <a:pPr marL="0" indent="0" eaLnBrk="1" hangingPunct="1">
              <a:lnSpc>
                <a:spcPct val="80000"/>
              </a:lnSpc>
              <a:buFontTx/>
              <a:buNone/>
              <a:defRPr/>
            </a:pPr>
            <a:r>
              <a:rPr lang="en-US" sz="1400" dirty="0" smtClean="0">
                <a:latin typeface="Comic Sans MS" pitchFamily="66" charset="0"/>
              </a:rPr>
              <a:t>	2. heat-sensitive form</a:t>
            </a:r>
            <a:r>
              <a:rPr lang="en-US" sz="1400" dirty="0">
                <a:latin typeface="Comic Sans MS" pitchFamily="66" charset="0"/>
              </a:rPr>
              <a:t> </a:t>
            </a:r>
            <a:r>
              <a:rPr lang="en-US" sz="1200" dirty="0" smtClean="0">
                <a:latin typeface="Comic Sans MS" pitchFamily="66" charset="0"/>
              </a:rPr>
              <a:t>(vegetative cell)</a:t>
            </a:r>
          </a:p>
          <a:p>
            <a:pPr marL="0" indent="0" eaLnBrk="1" hangingPunct="1">
              <a:lnSpc>
                <a:spcPct val="80000"/>
              </a:lnSpc>
              <a:buNone/>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Need prolonged or intermittent heating to destroy the heat-stable </a:t>
            </a:r>
            <a:r>
              <a:rPr lang="en-US" sz="1600" dirty="0" smtClean="0">
                <a:latin typeface="Comic Sans MS" pitchFamily="66" charset="0"/>
                <a:hlinkClick r:id="rId3"/>
              </a:rPr>
              <a:t>endospores</a:t>
            </a:r>
            <a:r>
              <a:rPr lang="en-US" sz="1600" dirty="0" smtClean="0">
                <a:latin typeface="Comic Sans MS" pitchFamily="66" charset="0"/>
              </a:rPr>
              <a:t>.</a:t>
            </a: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His research resulted in a method of sterilizing  liquid by heating it to boiling point on successive days,  referred to as </a:t>
            </a:r>
            <a:r>
              <a:rPr lang="en-US" sz="1600" dirty="0" err="1" smtClean="0">
                <a:latin typeface="Comic Sans MS" pitchFamily="66" charset="0"/>
              </a:rPr>
              <a:t>Tyndallization</a:t>
            </a:r>
            <a:r>
              <a:rPr lang="en-US" sz="1600" dirty="0" smtClean="0">
                <a:latin typeface="Comic Sans MS" pitchFamily="66" charset="0"/>
              </a:rPr>
              <a:t>.</a:t>
            </a:r>
          </a:p>
          <a:p>
            <a:pPr marL="0" indent="0" eaLnBrk="1" hangingPunct="1">
              <a:lnSpc>
                <a:spcPct val="80000"/>
              </a:lnSpc>
              <a:buNone/>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dirty="0" err="1" smtClean="0">
                <a:latin typeface="Comic Sans MS" pitchFamily="66" charset="0"/>
              </a:rPr>
              <a:t>Tyndallization</a:t>
            </a:r>
            <a:r>
              <a:rPr lang="en-US" sz="1600" dirty="0" smtClean="0">
                <a:latin typeface="Comic Sans MS" pitchFamily="66" charset="0"/>
              </a:rPr>
              <a:t> is useful for sterilization of growth media in science classes and other situations where autoclaves not available for pressure sterilization.</a:t>
            </a:r>
          </a:p>
        </p:txBody>
      </p:sp>
      <p:sp>
        <p:nvSpPr>
          <p:cNvPr id="14340" name="Text Box 9"/>
          <p:cNvSpPr txBox="1">
            <a:spLocks noChangeArrowheads="1"/>
          </p:cNvSpPr>
          <p:nvPr/>
        </p:nvSpPr>
        <p:spPr bwMode="auto">
          <a:xfrm>
            <a:off x="6705600" y="6461125"/>
            <a:ext cx="2438400"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Images:  </a:t>
            </a:r>
            <a:r>
              <a:rPr lang="en-US" sz="1000">
                <a:latin typeface="Comic Sans MS" pitchFamily="66" charset="0"/>
                <a:hlinkClick r:id="rId4"/>
              </a:rPr>
              <a:t>John Tyndall; </a:t>
            </a:r>
            <a:r>
              <a:rPr lang="en-US" sz="1000">
                <a:latin typeface="Comic Sans MS" pitchFamily="66" charset="0"/>
              </a:rPr>
              <a:t>, </a:t>
            </a:r>
            <a:r>
              <a:rPr lang="en-US" sz="1000">
                <a:solidFill>
                  <a:srgbClr val="000000"/>
                </a:solidFill>
                <a:latin typeface="Comic Sans MS" pitchFamily="66" charset="0"/>
              </a:rPr>
              <a:t>H.B. Hall N.Y. 1878</a:t>
            </a:r>
            <a:r>
              <a:rPr lang="en-US" sz="1000">
                <a:latin typeface="Comic Sans MS" pitchFamily="66" charset="0"/>
              </a:rPr>
              <a:t>; Endospore stain T. Port</a:t>
            </a:r>
          </a:p>
        </p:txBody>
      </p:sp>
      <p:pic>
        <p:nvPicPr>
          <p:cNvPr id="14341" name="Picture 15" descr="endosporeStainBacillusCropPort"/>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096000" y="3505200"/>
            <a:ext cx="2819400" cy="2667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4342" name="Picture 19" descr="JohnTyndall(1820-1893),Engraving"/>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6800056" y="244475"/>
            <a:ext cx="2020888" cy="2667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14343" name="Text Box 22"/>
          <p:cNvSpPr txBox="1">
            <a:spLocks noChangeArrowheads="1"/>
          </p:cNvSpPr>
          <p:nvPr/>
        </p:nvSpPr>
        <p:spPr bwMode="auto">
          <a:xfrm>
            <a:off x="7239000" y="2911475"/>
            <a:ext cx="11430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a:latin typeface="Comic Sans MS" pitchFamily="66" charset="0"/>
              </a:rPr>
              <a:t>1820 - 1893</a:t>
            </a:r>
          </a:p>
        </p:txBody>
      </p:sp>
      <p:sp>
        <p:nvSpPr>
          <p:cNvPr id="14344"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pic>
        <p:nvPicPr>
          <p:cNvPr id="14346" name="Picture 10" descr="File:Bakterien Spore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5660" y="4991669"/>
            <a:ext cx="3640540" cy="139539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114800" y="5135366"/>
            <a:ext cx="1676400" cy="1107996"/>
          </a:xfrm>
          <a:prstGeom prst="rect">
            <a:avLst/>
          </a:prstGeom>
          <a:noFill/>
        </p:spPr>
        <p:txBody>
          <a:bodyPr wrap="square" rtlCol="0">
            <a:spAutoFit/>
          </a:bodyPr>
          <a:lstStyle/>
          <a:p>
            <a:pPr algn="ctr"/>
            <a:r>
              <a:rPr lang="en-US" sz="1100" dirty="0" smtClean="0">
                <a:latin typeface="Comic Sans MS" pitchFamily="66" charset="0"/>
              </a:rPr>
              <a:t>Variations in endospore morphology: (1, 4) central endospore; (2, 3, 5)  </a:t>
            </a:r>
          </a:p>
          <a:p>
            <a:pPr algn="ctr"/>
            <a:r>
              <a:rPr lang="en-US" sz="1100" dirty="0" smtClean="0">
                <a:latin typeface="Comic Sans MS" pitchFamily="66" charset="0"/>
              </a:rPr>
              <a:t>terminal endospore; (6) lateral endospore</a:t>
            </a:r>
            <a:endParaRPr lang="en-US" sz="1100" dirty="0">
              <a:latin typeface="Comic Sans M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534400" cy="609600"/>
          </a:xfrm>
        </p:spPr>
        <p:txBody>
          <a:bodyPr/>
          <a:lstStyle/>
          <a:p>
            <a:pPr algn="l" eaLnBrk="1" hangingPunct="1"/>
            <a:r>
              <a:rPr lang="en-US" sz="2800" b="1" dirty="0" smtClean="0">
                <a:solidFill>
                  <a:schemeClr val="folHlink"/>
                </a:solidFill>
                <a:latin typeface="Comic Sans MS" pitchFamily="66" charset="0"/>
              </a:rPr>
              <a:t>Bacterial Genus</a:t>
            </a:r>
            <a:r>
              <a:rPr lang="en-US" sz="4000" dirty="0" smtClean="0"/>
              <a:t> </a:t>
            </a:r>
            <a:r>
              <a:rPr lang="en-US" sz="2800" b="1" dirty="0" smtClean="0">
                <a:latin typeface="Comic Sans MS" pitchFamily="66" charset="0"/>
              </a:rPr>
              <a:t>:</a:t>
            </a:r>
            <a:r>
              <a:rPr lang="en-US" sz="4000" dirty="0" smtClean="0"/>
              <a:t> </a:t>
            </a:r>
            <a:r>
              <a:rPr lang="en-US" sz="2800" b="1" i="1" dirty="0" smtClean="0">
                <a:solidFill>
                  <a:schemeClr val="tx1">
                    <a:lumMod val="65000"/>
                    <a:lumOff val="35000"/>
                  </a:schemeClr>
                </a:solidFill>
                <a:latin typeface="Comic Sans MS" pitchFamily="66" charset="0"/>
                <a:hlinkClick r:id="rId3"/>
              </a:rPr>
              <a:t>Clostridium</a:t>
            </a:r>
            <a:endParaRPr lang="en-US" sz="2800" b="1" i="1" dirty="0" smtClean="0">
              <a:solidFill>
                <a:schemeClr val="tx1">
                  <a:lumMod val="65000"/>
                  <a:lumOff val="35000"/>
                </a:schemeClr>
              </a:solidFill>
              <a:latin typeface="Comic Sans MS" pitchFamily="66" charset="0"/>
            </a:endParaRPr>
          </a:p>
        </p:txBody>
      </p:sp>
      <p:sp>
        <p:nvSpPr>
          <p:cNvPr id="11267" name="Rectangle 3"/>
          <p:cNvSpPr>
            <a:spLocks noGrp="1" noChangeArrowheads="1"/>
          </p:cNvSpPr>
          <p:nvPr>
            <p:ph type="body" sz="half" idx="1"/>
          </p:nvPr>
        </p:nvSpPr>
        <p:spPr>
          <a:xfrm>
            <a:off x="228600" y="990600"/>
            <a:ext cx="5181600" cy="5867400"/>
          </a:xfrm>
        </p:spPr>
        <p:txBody>
          <a:bodyPr/>
          <a:lstStyle/>
          <a:p>
            <a:pPr eaLnBrk="1" hangingPunct="1">
              <a:lnSpc>
                <a:spcPct val="80000"/>
              </a:lnSpc>
              <a:buFontTx/>
              <a:buNone/>
            </a:pPr>
            <a:r>
              <a:rPr lang="en-US" sz="1600" b="1" dirty="0" smtClean="0">
                <a:solidFill>
                  <a:srgbClr val="800080"/>
                </a:solidFill>
                <a:latin typeface="Comic Sans MS" pitchFamily="66" charset="0"/>
              </a:rPr>
              <a:t>GRAM-POSITIVE</a:t>
            </a:r>
          </a:p>
          <a:p>
            <a:pPr eaLnBrk="1" hangingPunct="1">
              <a:lnSpc>
                <a:spcPct val="80000"/>
              </a:lnSpc>
              <a:buFontTx/>
              <a:buNone/>
            </a:pPr>
            <a:r>
              <a:rPr lang="en-US" sz="1400" b="1" dirty="0" smtClean="0">
                <a:solidFill>
                  <a:schemeClr val="folHlink"/>
                </a:solidFill>
                <a:latin typeface="Comic Sans MS" pitchFamily="66" charset="0"/>
              </a:rPr>
              <a:t>Obligate anaerobes</a:t>
            </a:r>
          </a:p>
          <a:p>
            <a:pPr eaLnBrk="1" hangingPunct="1">
              <a:lnSpc>
                <a:spcPct val="80000"/>
              </a:lnSpc>
              <a:buFontTx/>
              <a:buNone/>
            </a:pPr>
            <a:r>
              <a:rPr lang="en-US" sz="1400" dirty="0" smtClean="0">
                <a:latin typeface="Comic Sans MS" pitchFamily="66" charset="0"/>
              </a:rPr>
              <a:t>bacillus-shaped</a:t>
            </a:r>
          </a:p>
          <a:p>
            <a:pPr eaLnBrk="1" hangingPunct="1">
              <a:lnSpc>
                <a:spcPct val="80000"/>
              </a:lnSpc>
              <a:buFontTx/>
              <a:buNone/>
            </a:pPr>
            <a:r>
              <a:rPr lang="en-US" sz="1400" dirty="0" smtClean="0">
                <a:latin typeface="Comic Sans MS" pitchFamily="66" charset="0"/>
              </a:rPr>
              <a:t>endospore producer</a:t>
            </a:r>
          </a:p>
          <a:p>
            <a:pPr eaLnBrk="1" hangingPunct="1">
              <a:lnSpc>
                <a:spcPct val="80000"/>
              </a:lnSpc>
              <a:spcBef>
                <a:spcPct val="0"/>
              </a:spcBef>
              <a:buFontTx/>
              <a:buNone/>
            </a:pPr>
            <a:r>
              <a:rPr lang="en-US" sz="1400" dirty="0" smtClean="0">
                <a:solidFill>
                  <a:srgbClr val="9900CC"/>
                </a:solidFill>
                <a:latin typeface="Comic Sans MS" pitchFamily="66" charset="0"/>
              </a:rPr>
              <a:t>	</a:t>
            </a:r>
            <a:r>
              <a:rPr lang="en-US" sz="1200" dirty="0" smtClean="0">
                <a:solidFill>
                  <a:srgbClr val="9900CC"/>
                </a:solidFill>
                <a:latin typeface="Comic Sans MS" pitchFamily="66" charset="0"/>
              </a:rPr>
              <a:t>		</a:t>
            </a:r>
            <a:r>
              <a:rPr lang="en-US" sz="1200" b="1" dirty="0" smtClean="0">
                <a:solidFill>
                  <a:srgbClr val="9900CC"/>
                </a:solidFill>
                <a:latin typeface="Comic Sans MS" pitchFamily="66" charset="0"/>
              </a:rPr>
              <a:t>	</a:t>
            </a:r>
            <a:endParaRPr lang="en-US" sz="1400" dirty="0" smtClean="0"/>
          </a:p>
          <a:p>
            <a:pPr eaLnBrk="1" hangingPunct="1">
              <a:lnSpc>
                <a:spcPct val="80000"/>
              </a:lnSpc>
              <a:buFont typeface="Wingdings" pitchFamily="2" charset="2"/>
              <a:buChar char="Ø"/>
            </a:pPr>
            <a:r>
              <a:rPr lang="en-US" sz="1400" dirty="0" smtClean="0">
                <a:latin typeface="Comic Sans MS" pitchFamily="66" charset="0"/>
              </a:rPr>
              <a:t>The members of this genus have a couple of bacterial “superpowers” that make them particularly tough pathogens. </a:t>
            </a:r>
          </a:p>
          <a:p>
            <a:pPr marL="0" indent="0" eaLnBrk="1" hangingPunct="1">
              <a:lnSpc>
                <a:spcPct val="80000"/>
              </a:lnSpc>
              <a:buNone/>
            </a:pPr>
            <a:endParaRPr lang="en-US" sz="1200" i="1" dirty="0" smtClean="0">
              <a:latin typeface="Comic Sans MS" pitchFamily="66" charset="0"/>
            </a:endParaRPr>
          </a:p>
          <a:p>
            <a:pPr eaLnBrk="1" hangingPunct="1">
              <a:lnSpc>
                <a:spcPct val="80000"/>
              </a:lnSpc>
              <a:buFont typeface="Wingdings" pitchFamily="2" charset="2"/>
              <a:buChar char="Ø"/>
            </a:pPr>
            <a:r>
              <a:rPr lang="en-US" sz="1400" dirty="0" smtClean="0">
                <a:latin typeface="Comic Sans MS" pitchFamily="66" charset="0"/>
              </a:rPr>
              <a:t>All have a strictly </a:t>
            </a:r>
            <a:r>
              <a:rPr lang="en-US" sz="1400" b="1" dirty="0" smtClean="0">
                <a:solidFill>
                  <a:schemeClr val="folHlink"/>
                </a:solidFill>
                <a:latin typeface="Comic Sans MS" pitchFamily="66" charset="0"/>
              </a:rPr>
              <a:t>fermentative </a:t>
            </a:r>
            <a:r>
              <a:rPr lang="en-US" sz="1400" dirty="0" smtClean="0">
                <a:latin typeface="Comic Sans MS" pitchFamily="66" charset="0"/>
              </a:rPr>
              <a:t>mode of metabolism (Don’t’ use oxygen). </a:t>
            </a:r>
          </a:p>
          <a:p>
            <a:pPr eaLnBrk="1" hangingPunct="1">
              <a:lnSpc>
                <a:spcPct val="80000"/>
              </a:lnSpc>
              <a:buFont typeface="Wingdings" pitchFamily="2" charset="2"/>
              <a:buChar char="Ø"/>
            </a:pPr>
            <a:endParaRPr lang="en-US" sz="1200" dirty="0" smtClean="0">
              <a:latin typeface="Comic Sans MS" pitchFamily="66" charset="0"/>
            </a:endParaRPr>
          </a:p>
          <a:p>
            <a:pPr eaLnBrk="1" hangingPunct="1">
              <a:lnSpc>
                <a:spcPct val="80000"/>
              </a:lnSpc>
              <a:buFont typeface="Wingdings" pitchFamily="2" charset="2"/>
              <a:buChar char="Ø"/>
            </a:pPr>
            <a:r>
              <a:rPr lang="en-US" sz="1400" dirty="0" smtClean="0">
                <a:latin typeface="Comic Sans MS" pitchFamily="66" charset="0"/>
              </a:rPr>
              <a:t>Vegetative cells are </a:t>
            </a:r>
            <a:r>
              <a:rPr lang="en-US" sz="1400" b="1" dirty="0" smtClean="0">
                <a:solidFill>
                  <a:schemeClr val="folHlink"/>
                </a:solidFill>
                <a:latin typeface="Comic Sans MS" pitchFamily="66" charset="0"/>
              </a:rPr>
              <a:t>obligate anaerobes</a:t>
            </a:r>
            <a:r>
              <a:rPr lang="en-US" sz="1400" dirty="0" smtClean="0">
                <a:latin typeface="Comic Sans MS" pitchFamily="66" charset="0"/>
              </a:rPr>
              <a:t> killed by exposure to O2, but their </a:t>
            </a:r>
            <a:r>
              <a:rPr lang="en-US" sz="1400" dirty="0" smtClean="0">
                <a:latin typeface="Comic Sans MS" pitchFamily="66" charset="0"/>
                <a:hlinkClick r:id="rId4"/>
              </a:rPr>
              <a:t>endospores</a:t>
            </a:r>
            <a:r>
              <a:rPr lang="en-US" sz="1400" dirty="0" smtClean="0">
                <a:latin typeface="Comic Sans MS" pitchFamily="66" charset="0"/>
              </a:rPr>
              <a:t> are able to survive long periods of exposure to air. </a:t>
            </a:r>
          </a:p>
          <a:p>
            <a:pPr eaLnBrk="1" hangingPunct="1">
              <a:lnSpc>
                <a:spcPct val="80000"/>
              </a:lnSpc>
              <a:buFont typeface="Wingdings" pitchFamily="2" charset="2"/>
              <a:buChar char="Ø"/>
            </a:pPr>
            <a:endParaRPr lang="en-US" sz="1200" dirty="0" smtClean="0">
              <a:latin typeface="Comic Sans MS" pitchFamily="66" charset="0"/>
            </a:endParaRPr>
          </a:p>
          <a:p>
            <a:pPr eaLnBrk="1" hangingPunct="1">
              <a:lnSpc>
                <a:spcPct val="80000"/>
              </a:lnSpc>
              <a:buFont typeface="Wingdings" pitchFamily="2" charset="2"/>
              <a:buChar char="Ø"/>
            </a:pPr>
            <a:r>
              <a:rPr lang="en-US" sz="1400" dirty="0" smtClean="0">
                <a:latin typeface="Comic Sans MS" pitchFamily="66" charset="0"/>
              </a:rPr>
              <a:t>Known to produce a variety of toxins, some of which are fatal. </a:t>
            </a:r>
          </a:p>
          <a:p>
            <a:pPr eaLnBrk="1" hangingPunct="1">
              <a:lnSpc>
                <a:spcPct val="80000"/>
              </a:lnSpc>
              <a:buFontTx/>
              <a:buNone/>
            </a:pPr>
            <a:endParaRPr lang="en-US" sz="600" dirty="0" smtClean="0">
              <a:latin typeface="Comic Sans MS" pitchFamily="66" charset="0"/>
            </a:endParaRPr>
          </a:p>
          <a:p>
            <a:pPr eaLnBrk="1" hangingPunct="1">
              <a:lnSpc>
                <a:spcPct val="80000"/>
              </a:lnSpc>
              <a:buFontTx/>
              <a:buNone/>
            </a:pPr>
            <a:r>
              <a:rPr lang="en-US" sz="1800" dirty="0" smtClean="0">
                <a:latin typeface="Comic Sans MS" pitchFamily="66" charset="0"/>
              </a:rPr>
              <a:t>	</a:t>
            </a:r>
            <a:r>
              <a:rPr lang="en-US" sz="1200" dirty="0" smtClean="0">
                <a:latin typeface="Comic Sans MS" pitchFamily="66" charset="0"/>
              </a:rPr>
              <a:t> - </a:t>
            </a:r>
            <a:r>
              <a:rPr lang="en-US" sz="1200" i="1" dirty="0" smtClean="0">
                <a:latin typeface="Comic Sans MS" pitchFamily="66" charset="0"/>
                <a:hlinkClick r:id="rId5"/>
              </a:rPr>
              <a:t>Clostridium </a:t>
            </a:r>
            <a:r>
              <a:rPr lang="en-US" sz="1200" i="1" dirty="0" err="1" smtClean="0">
                <a:latin typeface="Comic Sans MS" pitchFamily="66" charset="0"/>
                <a:hlinkClick r:id="rId5"/>
              </a:rPr>
              <a:t>tetani</a:t>
            </a:r>
            <a:r>
              <a:rPr lang="en-US" sz="1200" dirty="0" smtClean="0">
                <a:latin typeface="Comic Sans MS" pitchFamily="66" charset="0"/>
                <a:hlinkClick r:id="rId5"/>
              </a:rPr>
              <a:t> </a:t>
            </a:r>
            <a:r>
              <a:rPr lang="en-US" sz="1200" dirty="0" smtClean="0">
                <a:latin typeface="Comic Sans MS" pitchFamily="66" charset="0"/>
              </a:rPr>
              <a:t>= agent of tetanus</a:t>
            </a:r>
          </a:p>
          <a:p>
            <a:pPr eaLnBrk="1" hangingPunct="1">
              <a:lnSpc>
                <a:spcPct val="80000"/>
              </a:lnSpc>
              <a:buFontTx/>
              <a:buNone/>
            </a:pPr>
            <a:r>
              <a:rPr lang="en-US" sz="1200" i="1" dirty="0" smtClean="0">
                <a:latin typeface="Comic Sans MS" pitchFamily="66" charset="0"/>
              </a:rPr>
              <a:t>	</a:t>
            </a:r>
            <a:endParaRPr lang="en-US" sz="800" i="1" dirty="0" smtClean="0">
              <a:latin typeface="Comic Sans MS" pitchFamily="66" charset="0"/>
            </a:endParaRPr>
          </a:p>
          <a:p>
            <a:pPr eaLnBrk="1" hangingPunct="1">
              <a:lnSpc>
                <a:spcPct val="80000"/>
              </a:lnSpc>
              <a:buFontTx/>
              <a:buNone/>
            </a:pPr>
            <a:r>
              <a:rPr lang="en-US" sz="1200" i="1" dirty="0" smtClean="0">
                <a:latin typeface="Comic Sans MS" pitchFamily="66" charset="0"/>
              </a:rPr>
              <a:t>	</a:t>
            </a:r>
            <a:r>
              <a:rPr lang="en-US" sz="1200" dirty="0" smtClean="0">
                <a:latin typeface="Comic Sans MS" pitchFamily="66" charset="0"/>
              </a:rPr>
              <a:t> - </a:t>
            </a:r>
            <a:r>
              <a:rPr lang="en-US" sz="1200" i="1" dirty="0" smtClean="0">
                <a:latin typeface="Comic Sans MS" pitchFamily="66" charset="0"/>
              </a:rPr>
              <a:t>C. </a:t>
            </a:r>
            <a:r>
              <a:rPr lang="en-US" sz="1200" i="1" dirty="0" err="1" smtClean="0">
                <a:latin typeface="Comic Sans MS" pitchFamily="66" charset="0"/>
              </a:rPr>
              <a:t>botulinum</a:t>
            </a:r>
            <a:r>
              <a:rPr lang="en-US" sz="1200" dirty="0" smtClean="0">
                <a:latin typeface="Comic Sans MS" pitchFamily="66" charset="0"/>
              </a:rPr>
              <a:t> = agent of botulism</a:t>
            </a:r>
          </a:p>
          <a:p>
            <a:pPr eaLnBrk="1" hangingPunct="1">
              <a:lnSpc>
                <a:spcPct val="80000"/>
              </a:lnSpc>
              <a:buFontTx/>
              <a:buNone/>
            </a:pPr>
            <a:r>
              <a:rPr lang="en-US" sz="1200" i="1" dirty="0" smtClean="0">
                <a:latin typeface="Comic Sans MS" pitchFamily="66" charset="0"/>
              </a:rPr>
              <a:t>	</a:t>
            </a:r>
            <a:r>
              <a:rPr lang="en-US" sz="500" i="1" dirty="0" smtClean="0">
                <a:latin typeface="Comic Sans MS" pitchFamily="66" charset="0"/>
              </a:rPr>
              <a:t>	</a:t>
            </a:r>
          </a:p>
          <a:p>
            <a:pPr eaLnBrk="1" hangingPunct="1">
              <a:lnSpc>
                <a:spcPct val="80000"/>
              </a:lnSpc>
              <a:buFontTx/>
              <a:buNone/>
            </a:pPr>
            <a:r>
              <a:rPr lang="en-US" sz="1200" i="1" dirty="0" smtClean="0">
                <a:latin typeface="Comic Sans MS" pitchFamily="66" charset="0"/>
              </a:rPr>
              <a:t>	</a:t>
            </a:r>
            <a:r>
              <a:rPr lang="en-US" sz="1200" dirty="0" smtClean="0">
                <a:latin typeface="Comic Sans MS" pitchFamily="66" charset="0"/>
              </a:rPr>
              <a:t> - </a:t>
            </a:r>
            <a:r>
              <a:rPr lang="en-US" sz="1200" i="1" dirty="0" smtClean="0">
                <a:latin typeface="Comic Sans MS" pitchFamily="66" charset="0"/>
              </a:rPr>
              <a:t>C. </a:t>
            </a:r>
            <a:r>
              <a:rPr lang="en-US" sz="1200" i="1" dirty="0" err="1" smtClean="0">
                <a:latin typeface="Comic Sans MS" pitchFamily="66" charset="0"/>
              </a:rPr>
              <a:t>perfringens</a:t>
            </a:r>
            <a:r>
              <a:rPr lang="en-US" sz="1200" dirty="0" smtClean="0">
                <a:latin typeface="Comic Sans MS" pitchFamily="66" charset="0"/>
              </a:rPr>
              <a:t> = one of the agents of gas gangrene</a:t>
            </a:r>
          </a:p>
          <a:p>
            <a:pPr eaLnBrk="1" hangingPunct="1">
              <a:lnSpc>
                <a:spcPct val="80000"/>
              </a:lnSpc>
              <a:buFontTx/>
              <a:buNone/>
            </a:pPr>
            <a:r>
              <a:rPr lang="en-US" sz="1200" dirty="0" smtClean="0">
                <a:latin typeface="Comic Sans MS" pitchFamily="66" charset="0"/>
              </a:rPr>
              <a:t>	</a:t>
            </a:r>
          </a:p>
          <a:p>
            <a:pPr eaLnBrk="1" hangingPunct="1">
              <a:lnSpc>
                <a:spcPct val="80000"/>
              </a:lnSpc>
              <a:buFontTx/>
              <a:buNone/>
            </a:pPr>
            <a:r>
              <a:rPr lang="en-US" sz="1200" i="1" dirty="0" smtClean="0">
                <a:latin typeface="Comic Sans MS" pitchFamily="66" charset="0"/>
              </a:rPr>
              <a:t>	</a:t>
            </a:r>
            <a:r>
              <a:rPr lang="en-US" sz="1200" dirty="0" smtClean="0">
                <a:latin typeface="Comic Sans MS" pitchFamily="66" charset="0"/>
              </a:rPr>
              <a:t> - </a:t>
            </a:r>
            <a:r>
              <a:rPr lang="en-US" sz="1200" i="1" dirty="0" smtClean="0">
                <a:latin typeface="Comic Sans MS" pitchFamily="66" charset="0"/>
              </a:rPr>
              <a:t>C. </a:t>
            </a:r>
            <a:r>
              <a:rPr lang="en-US" sz="1200" i="1" dirty="0" err="1" smtClean="0">
                <a:latin typeface="Comic Sans MS" pitchFamily="66" charset="0"/>
              </a:rPr>
              <a:t>difficile</a:t>
            </a:r>
            <a:r>
              <a:rPr lang="en-US" sz="1200" dirty="0" smtClean="0">
                <a:latin typeface="Comic Sans MS" pitchFamily="66" charset="0"/>
              </a:rPr>
              <a:t> = part of natural intestinal flora, but resistant strains can proliferate and cause</a:t>
            </a:r>
            <a:r>
              <a:rPr lang="en-US" sz="1400" dirty="0" smtClean="0">
                <a:latin typeface="Comic Sans MS" pitchFamily="66" charset="0"/>
              </a:rPr>
              <a:t> </a:t>
            </a:r>
            <a:r>
              <a:rPr lang="en-US" sz="1200" dirty="0" smtClean="0">
                <a:latin typeface="Comic Sans MS" pitchFamily="66" charset="0"/>
              </a:rPr>
              <a:t>pseudomembranous colitis.</a:t>
            </a:r>
            <a:endParaRPr lang="en-US" sz="4000" dirty="0" smtClean="0">
              <a:latin typeface="Comic Sans MS" pitchFamily="66" charset="0"/>
            </a:endParaRPr>
          </a:p>
        </p:txBody>
      </p:sp>
      <p:sp>
        <p:nvSpPr>
          <p:cNvPr id="11268" name="Text Box 4"/>
          <p:cNvSpPr txBox="1">
            <a:spLocks noChangeArrowheads="1"/>
          </p:cNvSpPr>
          <p:nvPr/>
        </p:nvSpPr>
        <p:spPr bwMode="auto">
          <a:xfrm>
            <a:off x="0" y="6461125"/>
            <a:ext cx="3581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000" b="0">
                <a:latin typeface="Comic Sans MS" pitchFamily="66" charset="0"/>
              </a:rPr>
              <a:t>Images: </a:t>
            </a:r>
            <a:r>
              <a:rPr lang="en-US" sz="1000" b="0">
                <a:latin typeface="Comic Sans MS" pitchFamily="66" charset="0"/>
                <a:hlinkClick r:id="rId6"/>
              </a:rPr>
              <a:t>Man with Tetanus</a:t>
            </a:r>
            <a:r>
              <a:rPr lang="en-US" sz="1000" b="0">
                <a:latin typeface="Comic Sans MS" pitchFamily="66" charset="0"/>
              </a:rPr>
              <a:t>, Sir Charles Bell; Clostridium botulinum, </a:t>
            </a:r>
            <a:r>
              <a:rPr lang="en-US" sz="1000" b="0">
                <a:latin typeface="Comic Sans MS" pitchFamily="66" charset="0"/>
                <a:hlinkClick r:id="rId7"/>
              </a:rPr>
              <a:t>PHIL</a:t>
            </a:r>
            <a:r>
              <a:rPr lang="en-US" sz="1000" b="0">
                <a:latin typeface="Comic Sans MS" pitchFamily="66" charset="0"/>
              </a:rPr>
              <a:t> #2107; </a:t>
            </a:r>
            <a:r>
              <a:rPr lang="en-US" sz="1000" b="0">
                <a:latin typeface="Comic Sans MS" pitchFamily="66" charset="0"/>
                <a:hlinkClick r:id="rId8"/>
              </a:rPr>
              <a:t>Wet Gangrene</a:t>
            </a:r>
            <a:r>
              <a:rPr lang="en-US" sz="1000" b="0">
                <a:latin typeface="Comic Sans MS" pitchFamily="66" charset="0"/>
              </a:rPr>
              <a:t>, Wiki</a:t>
            </a:r>
          </a:p>
        </p:txBody>
      </p:sp>
      <p:pic>
        <p:nvPicPr>
          <p:cNvPr id="11269" name="Picture 5" descr="ClostridiumBotulinu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1800" y="2152650"/>
            <a:ext cx="2362200" cy="191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8" name="Picture 6" descr="TetanusCBell1809"/>
          <p:cNvPicPr>
            <a:picLocks noGrp="1" noChangeAspect="1" noChangeArrowheads="1"/>
          </p:cNvPicPr>
          <p:nvPr>
            <p:ph sz="quarter" idx="2"/>
          </p:nvPr>
        </p:nvPicPr>
        <p:blipFill>
          <a:blip r:embed="rId10" cstate="email">
            <a:extLst>
              <a:ext uri="{28A0092B-C50C-407E-A947-70E740481C1C}">
                <a14:useLocalDpi xmlns:a14="http://schemas.microsoft.com/office/drawing/2010/main" val="0"/>
              </a:ext>
            </a:extLst>
          </a:blip>
          <a:srcRect/>
          <a:stretch>
            <a:fillRect/>
          </a:stretch>
        </p:blipFill>
        <p:spPr>
          <a:xfrm>
            <a:off x="6596063" y="293688"/>
            <a:ext cx="2255837" cy="1938337"/>
          </a:xfrm>
          <a:ln w="228600" cap="sq" cmpd="thickThin">
            <a:solidFill>
              <a:srgbClr val="000000"/>
            </a:solidFill>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1127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1295400"/>
            <a:ext cx="1071563" cy="236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72" name="Picture 8" descr="Wet-gangren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7400" y="3733800"/>
            <a:ext cx="3048000" cy="25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3" name="Rounded Rectangle 2"/>
          <p:cNvSpPr>
            <a:spLocks noChangeArrowheads="1"/>
          </p:cNvSpPr>
          <p:nvPr/>
        </p:nvSpPr>
        <p:spPr bwMode="auto">
          <a:xfrm>
            <a:off x="2819400" y="990600"/>
            <a:ext cx="533400" cy="152400"/>
          </a:xfrm>
          <a:prstGeom prst="roundRect">
            <a:avLst>
              <a:gd name="adj" fmla="val 16667"/>
            </a:avLst>
          </a:prstGeom>
          <a:solidFill>
            <a:srgbClr val="9900CC"/>
          </a:solidFill>
          <a:ln w="9525" algn="ctr">
            <a:solidFill>
              <a:schemeClr val="tx1"/>
            </a:solidFill>
            <a:round/>
            <a:headEnd/>
            <a:tailEnd/>
          </a:ln>
        </p:spPr>
        <p:txBody>
          <a:bodyPr/>
          <a:lstStyle/>
          <a:p>
            <a:endParaRPr lang="en-US"/>
          </a:p>
        </p:txBody>
      </p:sp>
      <p:sp>
        <p:nvSpPr>
          <p:cNvPr id="11274" name="Rounded Rectangle 3"/>
          <p:cNvSpPr>
            <a:spLocks noChangeArrowheads="1"/>
          </p:cNvSpPr>
          <p:nvPr/>
        </p:nvSpPr>
        <p:spPr bwMode="auto">
          <a:xfrm rot="212774">
            <a:off x="3421063" y="1263650"/>
            <a:ext cx="615950" cy="184150"/>
          </a:xfrm>
          <a:prstGeom prst="roundRect">
            <a:avLst>
              <a:gd name="adj" fmla="val 16667"/>
            </a:avLst>
          </a:prstGeom>
          <a:solidFill>
            <a:srgbClr val="9900CC"/>
          </a:solidFill>
          <a:ln w="9525" algn="ctr">
            <a:solidFill>
              <a:schemeClr val="tx1"/>
            </a:solidFill>
            <a:round/>
            <a:headEnd/>
            <a:tailEnd/>
          </a:ln>
        </p:spPr>
        <p:txBody>
          <a:bodyPr/>
          <a:lstStyle/>
          <a:p>
            <a:endParaRPr lang="en-US"/>
          </a:p>
        </p:txBody>
      </p:sp>
      <p:sp>
        <p:nvSpPr>
          <p:cNvPr id="11275" name="Oval 4"/>
          <p:cNvSpPr>
            <a:spLocks noChangeArrowheads="1"/>
          </p:cNvSpPr>
          <p:nvPr/>
        </p:nvSpPr>
        <p:spPr bwMode="auto">
          <a:xfrm>
            <a:off x="3763963" y="1333500"/>
            <a:ext cx="241300" cy="76200"/>
          </a:xfrm>
          <a:prstGeom prst="ellipse">
            <a:avLst/>
          </a:prstGeom>
          <a:solidFill>
            <a:schemeClr val="bg1"/>
          </a:solidFill>
          <a:ln w="9525" algn="ctr">
            <a:solidFill>
              <a:schemeClr val="tx1"/>
            </a:solidFill>
            <a:round/>
            <a:headEnd/>
            <a:tailEnd/>
          </a:ln>
        </p:spPr>
        <p:txBody>
          <a:bodyPr/>
          <a:lstStyle/>
          <a:p>
            <a:endParaRPr lang="en-US"/>
          </a:p>
        </p:txBody>
      </p:sp>
      <p:sp>
        <p:nvSpPr>
          <p:cNvPr id="11276" name="Oval 14"/>
          <p:cNvSpPr>
            <a:spLocks noChangeArrowheads="1"/>
          </p:cNvSpPr>
          <p:nvPr/>
        </p:nvSpPr>
        <p:spPr bwMode="auto">
          <a:xfrm>
            <a:off x="2844800" y="1028700"/>
            <a:ext cx="241300" cy="76200"/>
          </a:xfrm>
          <a:prstGeom prst="ellipse">
            <a:avLst/>
          </a:prstGeom>
          <a:solidFill>
            <a:schemeClr val="bg1"/>
          </a:solidFill>
          <a:ln w="9525" algn="ctr">
            <a:solidFill>
              <a:schemeClr val="tx1"/>
            </a:solidFill>
            <a:round/>
            <a:headEnd/>
            <a:tailEnd/>
          </a:ln>
        </p:spPr>
        <p:txBody>
          <a:bodyPr/>
          <a:lstStyle/>
          <a:p>
            <a:endParaRPr lang="en-US"/>
          </a:p>
        </p:txBody>
      </p:sp>
      <p:sp>
        <p:nvSpPr>
          <p:cNvPr id="11277" name="Rounded Rectangle 15"/>
          <p:cNvSpPr>
            <a:spLocks noChangeArrowheads="1"/>
          </p:cNvSpPr>
          <p:nvPr/>
        </p:nvSpPr>
        <p:spPr bwMode="auto">
          <a:xfrm rot="3315687">
            <a:off x="4325937" y="1179513"/>
            <a:ext cx="614363" cy="166688"/>
          </a:xfrm>
          <a:prstGeom prst="roundRect">
            <a:avLst>
              <a:gd name="adj" fmla="val 16667"/>
            </a:avLst>
          </a:prstGeom>
          <a:solidFill>
            <a:srgbClr val="9900CC"/>
          </a:solidFill>
          <a:ln w="9525" algn="ctr">
            <a:solidFill>
              <a:schemeClr val="tx1"/>
            </a:solidFill>
            <a:round/>
            <a:headEnd/>
            <a:tailEnd/>
          </a:ln>
        </p:spPr>
        <p:txBody>
          <a:bodyPr/>
          <a:lstStyle/>
          <a:p>
            <a:endParaRPr lang="en-US"/>
          </a:p>
        </p:txBody>
      </p:sp>
      <p:sp>
        <p:nvSpPr>
          <p:cNvPr id="11278" name="Oval 14"/>
          <p:cNvSpPr>
            <a:spLocks noChangeArrowheads="1"/>
          </p:cNvSpPr>
          <p:nvPr/>
        </p:nvSpPr>
        <p:spPr bwMode="auto">
          <a:xfrm>
            <a:off x="2955925" y="1295400"/>
            <a:ext cx="241300" cy="76200"/>
          </a:xfrm>
          <a:prstGeom prst="ellipse">
            <a:avLst/>
          </a:prstGeom>
          <a:solidFill>
            <a:schemeClr val="bg1"/>
          </a:solidFill>
          <a:ln w="9525" algn="ctr">
            <a:solidFill>
              <a:schemeClr val="tx1"/>
            </a:solidFill>
            <a:round/>
            <a:headEnd/>
            <a:tailEnd/>
          </a:ln>
        </p:spPr>
        <p:txBody>
          <a:bodyPr/>
          <a:lstStyle/>
          <a:p>
            <a:endParaRPr lang="en-US"/>
          </a:p>
        </p:txBody>
      </p:sp>
      <p:sp>
        <p:nvSpPr>
          <p:cNvPr id="11279" name="Text Box 5"/>
          <p:cNvSpPr txBox="1">
            <a:spLocks noChangeArrowheads="1"/>
          </p:cNvSpPr>
          <p:nvPr/>
        </p:nvSpPr>
        <p:spPr bwMode="auto">
          <a:xfrm>
            <a:off x="3810000" y="6650038"/>
            <a:ext cx="53340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13"/>
              </a:rPr>
              <a:t>Virtual Microbiology Classroom</a:t>
            </a:r>
            <a:r>
              <a:rPr lang="en-US" sz="1000">
                <a:latin typeface="Comic Sans MS" pitchFamily="66" charset="0"/>
              </a:rPr>
              <a:t> on </a:t>
            </a:r>
            <a:r>
              <a:rPr lang="en-US" sz="1000">
                <a:latin typeface="Comic Sans MS" pitchFamily="66" charset="0"/>
                <a:hlinkClick r:id="rId14"/>
              </a:rPr>
              <a:t>ScienceProfOnline.com</a:t>
            </a:r>
            <a:endParaRPr lang="en-US" sz="1000">
              <a:latin typeface="Comic Sans MS" pitchFamily="66" charset="0"/>
            </a:endParaRPr>
          </a:p>
        </p:txBody>
      </p:sp>
    </p:spTree>
    <p:extLst>
      <p:ext uri="{BB962C8B-B14F-4D97-AF65-F5344CB8AC3E}">
        <p14:creationId xmlns:p14="http://schemas.microsoft.com/office/powerpoint/2010/main" val="1582678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4137" y="269836"/>
            <a:ext cx="5181600" cy="1143000"/>
          </a:xfrm>
        </p:spPr>
        <p:txBody>
          <a:bodyPr/>
          <a:lstStyle/>
          <a:p>
            <a:pPr algn="l" eaLnBrk="1" hangingPunct="1"/>
            <a:r>
              <a:rPr lang="en-US" sz="3200" b="1" dirty="0" smtClean="0">
                <a:solidFill>
                  <a:schemeClr val="folHlink"/>
                </a:solidFill>
                <a:latin typeface="Comic Sans MS" pitchFamily="66" charset="0"/>
              </a:rPr>
              <a:t>Germ Theory of Disease</a:t>
            </a:r>
            <a:br>
              <a:rPr lang="en-US" sz="3200" b="1" dirty="0" smtClean="0">
                <a:solidFill>
                  <a:schemeClr val="folHlink"/>
                </a:solidFill>
                <a:latin typeface="Comic Sans MS" pitchFamily="66" charset="0"/>
              </a:rPr>
            </a:br>
            <a:r>
              <a:rPr lang="en-US" sz="800" b="1" dirty="0" smtClean="0">
                <a:latin typeface="Comic Sans MS" pitchFamily="66" charset="0"/>
              </a:rPr>
              <a:t/>
            </a:r>
            <a:br>
              <a:rPr lang="en-US" sz="800" b="1" dirty="0" smtClean="0">
                <a:latin typeface="Comic Sans MS" pitchFamily="66" charset="0"/>
              </a:rPr>
            </a:br>
            <a:r>
              <a:rPr lang="en-US" sz="2800" b="1" dirty="0" smtClean="0">
                <a:solidFill>
                  <a:schemeClr val="tx1">
                    <a:lumMod val="65000"/>
                    <a:lumOff val="35000"/>
                  </a:schemeClr>
                </a:solidFill>
                <a:latin typeface="Comic Sans MS" pitchFamily="66" charset="0"/>
              </a:rPr>
              <a:t>Robert Koch</a:t>
            </a:r>
            <a:endParaRPr lang="en-US" sz="2800" b="1" i="1" dirty="0" smtClean="0">
              <a:solidFill>
                <a:schemeClr val="tx1">
                  <a:lumMod val="65000"/>
                  <a:lumOff val="35000"/>
                </a:schemeClr>
              </a:solidFill>
              <a:latin typeface="Comic Sans MS" pitchFamily="66" charset="0"/>
            </a:endParaRPr>
          </a:p>
        </p:txBody>
      </p:sp>
      <p:sp>
        <p:nvSpPr>
          <p:cNvPr id="16387" name="Rectangle 3"/>
          <p:cNvSpPr>
            <a:spLocks noGrp="1" noChangeArrowheads="1"/>
          </p:cNvSpPr>
          <p:nvPr>
            <p:ph type="body" sz="half" idx="1"/>
          </p:nvPr>
        </p:nvSpPr>
        <p:spPr>
          <a:xfrm>
            <a:off x="152400" y="1752600"/>
            <a:ext cx="4648200" cy="4495800"/>
          </a:xfrm>
        </p:spPr>
        <p:txBody>
          <a:bodyPr/>
          <a:lstStyle/>
          <a:p>
            <a:pPr eaLnBrk="1" hangingPunct="1">
              <a:lnSpc>
                <a:spcPct val="80000"/>
              </a:lnSpc>
              <a:buFont typeface="Wingdings" pitchFamily="2" charset="2"/>
              <a:buChar char="Ø"/>
            </a:pPr>
            <a:r>
              <a:rPr lang="en-US" sz="1600" dirty="0" smtClean="0">
                <a:latin typeface="Comic Sans MS" pitchFamily="66" charset="0"/>
              </a:rPr>
              <a:t>Experimented with</a:t>
            </a:r>
            <a:r>
              <a:rPr lang="en-US" sz="1600" b="1" dirty="0" smtClean="0">
                <a:latin typeface="Comic Sans MS" pitchFamily="66" charset="0"/>
              </a:rPr>
              <a:t> medium </a:t>
            </a:r>
            <a:r>
              <a:rPr lang="en-US" sz="1600" dirty="0" smtClean="0">
                <a:latin typeface="Comic Sans MS" pitchFamily="66" charset="0"/>
              </a:rPr>
              <a:t>to grow bacteria on.</a:t>
            </a:r>
          </a:p>
          <a:p>
            <a:pPr marL="0" indent="0" eaLnBrk="1" hangingPunct="1">
              <a:lnSpc>
                <a:spcPct val="80000"/>
              </a:lnSpc>
              <a:buNone/>
            </a:pPr>
            <a:endParaRPr lang="en-US" sz="1600" dirty="0" smtClean="0">
              <a:latin typeface="Comic Sans MS" pitchFamily="66" charset="0"/>
            </a:endParaRPr>
          </a:p>
          <a:p>
            <a:pPr eaLnBrk="1" hangingPunct="1">
              <a:lnSpc>
                <a:spcPct val="80000"/>
              </a:lnSpc>
              <a:buFont typeface="Wingdings" pitchFamily="2" charset="2"/>
              <a:buChar char="Ø"/>
            </a:pPr>
            <a:r>
              <a:rPr lang="en-US" sz="1600" dirty="0" smtClean="0">
                <a:latin typeface="Comic Sans MS" pitchFamily="66" charset="0"/>
              </a:rPr>
              <a:t>He tried </a:t>
            </a:r>
            <a:r>
              <a:rPr lang="en-US" sz="1600" b="1" dirty="0" smtClean="0">
                <a:latin typeface="Comic Sans MS" pitchFamily="66" charset="0"/>
              </a:rPr>
              <a:t>gelatin</a:t>
            </a:r>
            <a:r>
              <a:rPr lang="en-US" sz="1600" dirty="0" smtClean="0">
                <a:latin typeface="Comic Sans MS" pitchFamily="66" charset="0"/>
              </a:rPr>
              <a:t>, but it did not work.</a:t>
            </a:r>
          </a:p>
          <a:p>
            <a:pPr eaLnBrk="1" hangingPunct="1">
              <a:lnSpc>
                <a:spcPct val="80000"/>
              </a:lnSpc>
              <a:buFont typeface="Wingdings" pitchFamily="2" charset="2"/>
              <a:buChar char="Ø"/>
            </a:pPr>
            <a:endParaRPr lang="en-US" sz="1600" dirty="0" smtClean="0">
              <a:latin typeface="Comic Sans MS" pitchFamily="66" charset="0"/>
            </a:endParaRPr>
          </a:p>
          <a:p>
            <a:pPr eaLnBrk="1" hangingPunct="1">
              <a:lnSpc>
                <a:spcPct val="80000"/>
              </a:lnSpc>
              <a:buFont typeface="Wingdings" pitchFamily="2" charset="2"/>
              <a:buChar char="Ø"/>
            </a:pPr>
            <a:r>
              <a:rPr lang="en-US" sz="1600" dirty="0" smtClean="0">
                <a:latin typeface="Comic Sans MS" pitchFamily="66" charset="0"/>
              </a:rPr>
              <a:t>Wife of colleague recommended </a:t>
            </a:r>
            <a:r>
              <a:rPr lang="en-US" sz="1600" b="1" dirty="0" smtClean="0">
                <a:latin typeface="Comic Sans MS" pitchFamily="66" charset="0"/>
              </a:rPr>
              <a:t>agar</a:t>
            </a:r>
            <a:r>
              <a:rPr lang="en-US" sz="1600" dirty="0" smtClean="0">
                <a:latin typeface="Comic Sans MS" pitchFamily="66" charset="0"/>
              </a:rPr>
              <a:t> (a gelatin-like product derived from seaweed). </a:t>
            </a:r>
          </a:p>
          <a:p>
            <a:pPr eaLnBrk="1" hangingPunct="1">
              <a:lnSpc>
                <a:spcPct val="80000"/>
              </a:lnSpc>
              <a:buFont typeface="Wingdings" pitchFamily="2" charset="2"/>
              <a:buChar char="Ø"/>
            </a:pPr>
            <a:endParaRPr lang="en-US" sz="1600" dirty="0" smtClean="0">
              <a:latin typeface="Comic Sans MS" pitchFamily="66" charset="0"/>
            </a:endParaRPr>
          </a:p>
          <a:p>
            <a:pPr eaLnBrk="1" hangingPunct="1">
              <a:lnSpc>
                <a:spcPct val="80000"/>
              </a:lnSpc>
              <a:buFont typeface="Wingdings" pitchFamily="2" charset="2"/>
              <a:buChar char="Ø"/>
            </a:pPr>
            <a:r>
              <a:rPr lang="en-US" sz="1600" dirty="0" smtClean="0">
                <a:latin typeface="Comic Sans MS" pitchFamily="66" charset="0"/>
              </a:rPr>
              <a:t>Didn’t melt, and bacteria couldn’t digest it. </a:t>
            </a:r>
          </a:p>
          <a:p>
            <a:pPr eaLnBrk="1" hangingPunct="1">
              <a:lnSpc>
                <a:spcPct val="80000"/>
              </a:lnSpc>
              <a:buFont typeface="Wingdings" pitchFamily="2" charset="2"/>
              <a:buChar char="Ø"/>
            </a:pPr>
            <a:endParaRPr lang="en-US" sz="1600" dirty="0" smtClean="0">
              <a:latin typeface="Comic Sans MS" pitchFamily="66" charset="0"/>
            </a:endParaRPr>
          </a:p>
          <a:p>
            <a:pPr eaLnBrk="1" hangingPunct="1">
              <a:lnSpc>
                <a:spcPct val="80000"/>
              </a:lnSpc>
              <a:buFont typeface="Wingdings" pitchFamily="2" charset="2"/>
              <a:buChar char="Ø"/>
            </a:pPr>
            <a:r>
              <a:rPr lang="en-US" sz="1600" dirty="0" smtClean="0">
                <a:latin typeface="Comic Sans MS" pitchFamily="66" charset="0"/>
              </a:rPr>
              <a:t>He could also add various </a:t>
            </a:r>
            <a:r>
              <a:rPr lang="en-US" sz="1600" b="1" dirty="0" smtClean="0">
                <a:latin typeface="Comic Sans MS" pitchFamily="66" charset="0"/>
              </a:rPr>
              <a:t>nutrients </a:t>
            </a:r>
            <a:r>
              <a:rPr lang="en-US" sz="1600" dirty="0" smtClean="0">
                <a:latin typeface="Comic Sans MS" pitchFamily="66" charset="0"/>
              </a:rPr>
              <a:t>necessary to grow certain organisms. </a:t>
            </a:r>
          </a:p>
          <a:p>
            <a:pPr marL="0" indent="0" eaLnBrk="1" hangingPunct="1">
              <a:lnSpc>
                <a:spcPct val="80000"/>
              </a:lnSpc>
              <a:buNone/>
            </a:pPr>
            <a:endParaRPr lang="en-US" sz="1600" dirty="0" smtClean="0">
              <a:latin typeface="Comic Sans MS" pitchFamily="66" charset="0"/>
            </a:endParaRPr>
          </a:p>
          <a:p>
            <a:pPr eaLnBrk="1" hangingPunct="1">
              <a:lnSpc>
                <a:spcPct val="80000"/>
              </a:lnSpc>
              <a:buFont typeface="Wingdings" pitchFamily="2" charset="2"/>
              <a:buChar char="Ø"/>
            </a:pPr>
            <a:r>
              <a:rPr lang="en-US" sz="1600" dirty="0" smtClean="0">
                <a:latin typeface="Comic Sans MS" pitchFamily="66" charset="0"/>
              </a:rPr>
              <a:t>Koch  </a:t>
            </a:r>
            <a:r>
              <a:rPr lang="en-US" sz="1200" i="1" dirty="0" smtClean="0">
                <a:latin typeface="Comic Sans MS" pitchFamily="66" charset="0"/>
              </a:rPr>
              <a:t>(pronounced Coke)</a:t>
            </a:r>
            <a:r>
              <a:rPr lang="en-US" sz="1600" dirty="0" smtClean="0">
                <a:latin typeface="Comic Sans MS" pitchFamily="66" charset="0"/>
              </a:rPr>
              <a:t> originated use of a two part dish for growing bacteria (</a:t>
            </a:r>
            <a:r>
              <a:rPr lang="en-US" sz="1800" b="1" dirty="0" smtClean="0">
                <a:solidFill>
                  <a:schemeClr val="tx1">
                    <a:lumMod val="65000"/>
                    <a:lumOff val="35000"/>
                  </a:schemeClr>
                </a:solidFill>
                <a:latin typeface="Comic Sans MS" pitchFamily="66" charset="0"/>
              </a:rPr>
              <a:t>Petri dish </a:t>
            </a:r>
            <a:r>
              <a:rPr lang="en-US" sz="1600" dirty="0" smtClean="0">
                <a:latin typeface="Comic Sans MS" pitchFamily="66" charset="0"/>
              </a:rPr>
              <a:t>named after Julius Petri, a German bacteriologist), and a technique for isolating pure </a:t>
            </a:r>
            <a:r>
              <a:rPr lang="en-US" sz="1600" dirty="0" smtClean="0">
                <a:latin typeface="Comic Sans MS" pitchFamily="66" charset="0"/>
                <a:hlinkClick r:id="rId3"/>
              </a:rPr>
              <a:t>bacterial colonies</a:t>
            </a:r>
            <a:r>
              <a:rPr lang="en-US" sz="1600" dirty="0" smtClean="0">
                <a:latin typeface="Comic Sans MS" pitchFamily="66" charset="0"/>
              </a:rPr>
              <a:t>.</a:t>
            </a:r>
            <a:endParaRPr lang="en-US" sz="1600" dirty="0" smtClean="0"/>
          </a:p>
        </p:txBody>
      </p:sp>
      <p:sp>
        <p:nvSpPr>
          <p:cNvPr id="16388" name="Text Box 12"/>
          <p:cNvSpPr txBox="1">
            <a:spLocks noChangeArrowheads="1"/>
          </p:cNvSpPr>
          <p:nvPr/>
        </p:nvSpPr>
        <p:spPr bwMode="auto">
          <a:xfrm>
            <a:off x="4953000" y="6492875"/>
            <a:ext cx="4191000"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Comic Sans MS" pitchFamily="66" charset="0"/>
              </a:rPr>
              <a:t>Images. </a:t>
            </a:r>
            <a:r>
              <a:rPr lang="en-US" sz="1000" i="1" dirty="0">
                <a:latin typeface="Comic Sans MS" pitchFamily="66" charset="0"/>
              </a:rPr>
              <a:t>Micrococcus </a:t>
            </a:r>
            <a:r>
              <a:rPr lang="en-US" sz="1000" i="1" dirty="0" err="1">
                <a:latin typeface="Comic Sans MS" pitchFamily="66" charset="0"/>
              </a:rPr>
              <a:t>luteus</a:t>
            </a:r>
            <a:r>
              <a:rPr lang="en-US" sz="1000" dirty="0">
                <a:latin typeface="Comic Sans MS" pitchFamily="66" charset="0"/>
              </a:rPr>
              <a:t> colonies, T. Port; </a:t>
            </a:r>
            <a:r>
              <a:rPr lang="en-US" sz="1000" dirty="0">
                <a:latin typeface="Comic Sans MS" pitchFamily="66" charset="0"/>
                <a:hlinkClick r:id="rId4"/>
              </a:rPr>
              <a:t>Robert Koch portrait</a:t>
            </a:r>
            <a:r>
              <a:rPr lang="en-US" sz="1000" dirty="0">
                <a:latin typeface="Comic Sans MS" pitchFamily="66" charset="0"/>
              </a:rPr>
              <a:t>, 1843-1910, NIH; MAC differential media, T. Port</a:t>
            </a:r>
          </a:p>
        </p:txBody>
      </p:sp>
      <p:pic>
        <p:nvPicPr>
          <p:cNvPr id="16389" name="Picture 17" descr="MicrococcusLuteusColoniesClosePo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75039">
            <a:off x="6242712" y="437559"/>
            <a:ext cx="2582996" cy="21125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6390" name="Picture 19" descr="Image:RobertKoch cropped.jpg"/>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152400" y="152400"/>
            <a:ext cx="958850" cy="1219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6391" name="Picture 22" descr="InoculatingPlate"/>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5105400" y="2514600"/>
            <a:ext cx="3733800" cy="34972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6392" name="Text Box 23"/>
          <p:cNvSpPr txBox="1">
            <a:spLocks noChangeArrowheads="1"/>
          </p:cNvSpPr>
          <p:nvPr/>
        </p:nvSpPr>
        <p:spPr bwMode="auto">
          <a:xfrm>
            <a:off x="152400" y="1371600"/>
            <a:ext cx="9906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900">
                <a:latin typeface="Comic Sans MS" pitchFamily="66" charset="0"/>
              </a:rPr>
              <a:t>1843 - 1910</a:t>
            </a:r>
          </a:p>
        </p:txBody>
      </p:sp>
      <p:sp>
        <p:nvSpPr>
          <p:cNvPr id="16393"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1" name="Rectangle 3"/>
          <p:cNvSpPr>
            <a:spLocks noGrp="1" noChangeArrowheads="1"/>
          </p:cNvSpPr>
          <p:nvPr>
            <p:ph type="body" sz="half" idx="1"/>
          </p:nvPr>
        </p:nvSpPr>
        <p:spPr>
          <a:xfrm>
            <a:off x="228600" y="914400"/>
            <a:ext cx="6210300" cy="5791200"/>
          </a:xfrm>
        </p:spPr>
        <p:txBody>
          <a:bodyPr/>
          <a:lstStyle/>
          <a:p>
            <a:pPr eaLnBrk="1" hangingPunct="1">
              <a:lnSpc>
                <a:spcPct val="80000"/>
              </a:lnSpc>
              <a:buFontTx/>
              <a:buNone/>
              <a:defRPr/>
            </a:pPr>
            <a:r>
              <a:rPr lang="en-US" sz="2800" b="1" dirty="0" smtClean="0">
                <a:solidFill>
                  <a:schemeClr val="tx1">
                    <a:lumMod val="65000"/>
                    <a:lumOff val="35000"/>
                  </a:schemeClr>
                </a:solidFill>
                <a:latin typeface="Comic Sans MS" pitchFamily="66" charset="0"/>
              </a:rPr>
              <a:t>Anthrax</a:t>
            </a:r>
          </a:p>
          <a:p>
            <a:pPr eaLnBrk="1" hangingPunct="1">
              <a:lnSpc>
                <a:spcPct val="80000"/>
              </a:lnSpc>
              <a:buFontTx/>
              <a:buNone/>
              <a:defRPr/>
            </a:pPr>
            <a:endParaRPr lang="en-US" sz="1200" b="1" dirty="0" smtClean="0">
              <a:solidFill>
                <a:schemeClr val="tx1">
                  <a:lumMod val="65000"/>
                  <a:lumOff val="35000"/>
                </a:schemeClr>
              </a:solidFill>
              <a:latin typeface="Comic Sans MS" pitchFamily="66" charset="0"/>
            </a:endParaRPr>
          </a:p>
          <a:p>
            <a:pPr eaLnBrk="1" hangingPunct="1">
              <a:lnSpc>
                <a:spcPct val="80000"/>
              </a:lnSpc>
              <a:buFontTx/>
              <a:buNone/>
              <a:defRPr/>
            </a:pPr>
            <a:r>
              <a:rPr lang="en-US" sz="1400" b="1" dirty="0" smtClean="0">
                <a:solidFill>
                  <a:srgbClr val="CC00CC"/>
                </a:solidFill>
                <a:latin typeface="Comic Sans MS" pitchFamily="66" charset="0"/>
              </a:rPr>
              <a:t>Gram + </a:t>
            </a:r>
            <a:r>
              <a:rPr lang="en-US" sz="1400" dirty="0" smtClean="0">
                <a:solidFill>
                  <a:srgbClr val="CC00CC"/>
                </a:solidFill>
                <a:latin typeface="Comic Sans MS" pitchFamily="66" charset="0"/>
              </a:rPr>
              <a:t>bacteria</a:t>
            </a:r>
            <a:r>
              <a:rPr lang="en-US" sz="1400" i="1" dirty="0" smtClean="0">
                <a:latin typeface="Comic Sans MS" pitchFamily="66" charset="0"/>
              </a:rPr>
              <a:t> </a:t>
            </a:r>
          </a:p>
          <a:p>
            <a:pPr eaLnBrk="1" hangingPunct="1">
              <a:lnSpc>
                <a:spcPct val="80000"/>
              </a:lnSpc>
              <a:buFontTx/>
              <a:buNone/>
              <a:defRPr/>
            </a:pPr>
            <a:r>
              <a:rPr lang="en-US" sz="1400" i="1" dirty="0" smtClean="0">
                <a:latin typeface="Comic Sans MS" pitchFamily="66" charset="0"/>
              </a:rPr>
              <a:t>Bacillus </a:t>
            </a:r>
            <a:r>
              <a:rPr lang="en-US" sz="1400" i="1" dirty="0" err="1" smtClean="0">
                <a:latin typeface="Comic Sans MS" pitchFamily="66" charset="0"/>
              </a:rPr>
              <a:t>anthracis</a:t>
            </a:r>
            <a:r>
              <a:rPr lang="en-US" sz="1600" dirty="0" smtClean="0"/>
              <a:t> </a:t>
            </a:r>
          </a:p>
          <a:p>
            <a:pPr eaLnBrk="1" hangingPunct="1">
              <a:lnSpc>
                <a:spcPct val="80000"/>
              </a:lnSpc>
              <a:buFontTx/>
              <a:buNone/>
              <a:defRPr/>
            </a:pPr>
            <a:endParaRPr lang="en-US" sz="1600" dirty="0" smtClean="0"/>
          </a:p>
          <a:p>
            <a:pPr eaLnBrk="1" hangingPunct="1">
              <a:lnSpc>
                <a:spcPct val="80000"/>
              </a:lnSpc>
              <a:buFont typeface="Wingdings" pitchFamily="2" charset="2"/>
              <a:buChar char="Ø"/>
              <a:defRPr/>
            </a:pPr>
            <a:r>
              <a:rPr lang="en-US" sz="1400" dirty="0" smtClean="0">
                <a:latin typeface="Comic Sans MS" pitchFamily="66" charset="0"/>
              </a:rPr>
              <a:t>An </a:t>
            </a:r>
            <a:r>
              <a:rPr lang="en-US" sz="1400" dirty="0" smtClean="0">
                <a:latin typeface="Comic Sans MS" pitchFamily="66" charset="0"/>
                <a:hlinkClick r:id="rId3"/>
              </a:rPr>
              <a:t>endospore</a:t>
            </a:r>
            <a:r>
              <a:rPr lang="en-US" sz="1400" dirty="0" smtClean="0">
                <a:latin typeface="Comic Sans MS" pitchFamily="66" charset="0"/>
              </a:rPr>
              <a:t>-producing bacterium. </a:t>
            </a:r>
          </a:p>
          <a:p>
            <a:pPr marL="0" indent="0" eaLnBrk="1" hangingPunct="1">
              <a:lnSpc>
                <a:spcPct val="80000"/>
              </a:lnSpc>
              <a:buFontTx/>
              <a:buNone/>
              <a:defRPr/>
            </a:pPr>
            <a:r>
              <a:rPr lang="en-US" sz="1200" dirty="0" smtClean="0">
                <a:latin typeface="Comic Sans MS" pitchFamily="66" charset="0"/>
              </a:rPr>
              <a:t>        (Genera</a:t>
            </a:r>
            <a:r>
              <a:rPr lang="en-US" sz="1400" dirty="0" smtClean="0">
                <a:latin typeface="Comic Sans MS" pitchFamily="66" charset="0"/>
              </a:rPr>
              <a:t> </a:t>
            </a:r>
            <a:r>
              <a:rPr lang="en-US" sz="1200" i="1" dirty="0" smtClean="0">
                <a:latin typeface="Comic Sans MS" pitchFamily="66" charset="0"/>
              </a:rPr>
              <a:t>Bacillus &amp; </a:t>
            </a:r>
            <a:r>
              <a:rPr lang="en-US" sz="1200" i="1" dirty="0" smtClean="0">
                <a:latin typeface="Comic Sans MS" pitchFamily="66" charset="0"/>
                <a:hlinkClick r:id="rId4"/>
              </a:rPr>
              <a:t>Clostridium</a:t>
            </a:r>
            <a:r>
              <a:rPr lang="en-US" sz="1200" dirty="0">
                <a:latin typeface="Comic Sans MS" pitchFamily="66" charset="0"/>
              </a:rPr>
              <a:t> </a:t>
            </a:r>
            <a:r>
              <a:rPr lang="en-US" sz="1200" dirty="0" smtClean="0">
                <a:latin typeface="Comic Sans MS" pitchFamily="66" charset="0"/>
              </a:rPr>
              <a:t>examples of </a:t>
            </a:r>
          </a:p>
          <a:p>
            <a:pPr marL="0" indent="0" eaLnBrk="1" hangingPunct="1">
              <a:lnSpc>
                <a:spcPct val="80000"/>
              </a:lnSpc>
              <a:buFontTx/>
              <a:buNone/>
              <a:defRPr/>
            </a:pPr>
            <a:r>
              <a:rPr lang="en-US" sz="1200" dirty="0">
                <a:latin typeface="Comic Sans MS" pitchFamily="66" charset="0"/>
              </a:rPr>
              <a:t> </a:t>
            </a:r>
            <a:r>
              <a:rPr lang="en-US" sz="1200" dirty="0" smtClean="0">
                <a:latin typeface="Comic Sans MS" pitchFamily="66" charset="0"/>
              </a:rPr>
              <a:t>         endospore producing bacteria.)</a:t>
            </a:r>
            <a:r>
              <a:rPr lang="en-US" sz="1600" dirty="0" smtClean="0">
                <a:latin typeface="Comic Sans MS" pitchFamily="66" charset="0"/>
              </a:rPr>
              <a:t> </a:t>
            </a:r>
          </a:p>
          <a:p>
            <a:pPr eaLnBrk="1" hangingPunct="1">
              <a:lnSpc>
                <a:spcPct val="80000"/>
              </a:lnSpc>
              <a:buFont typeface="Wingdings" pitchFamily="2" charset="2"/>
              <a:buChar char="Ø"/>
              <a:defRPr/>
            </a:pPr>
            <a:endParaRPr lang="en-US" sz="900" dirty="0" smtClean="0">
              <a:latin typeface="Comic Sans MS" pitchFamily="66" charset="0"/>
            </a:endParaRPr>
          </a:p>
          <a:p>
            <a:pPr eaLnBrk="1" hangingPunct="1">
              <a:lnSpc>
                <a:spcPct val="80000"/>
              </a:lnSpc>
              <a:buFont typeface="Wingdings" pitchFamily="2" charset="2"/>
              <a:buChar char="Ø"/>
              <a:defRPr/>
            </a:pPr>
            <a:r>
              <a:rPr lang="en-US" sz="1400" i="1" dirty="0" smtClean="0">
                <a:latin typeface="Comic Sans MS" pitchFamily="66" charset="0"/>
              </a:rPr>
              <a:t>Bacillus </a:t>
            </a:r>
            <a:r>
              <a:rPr lang="en-US" sz="1400" i="1" dirty="0" err="1" smtClean="0">
                <a:latin typeface="Comic Sans MS" pitchFamily="66" charset="0"/>
              </a:rPr>
              <a:t>anthracis</a:t>
            </a:r>
            <a:r>
              <a:rPr lang="en-US" sz="1400" dirty="0" smtClean="0">
                <a:latin typeface="Comic Sans MS" pitchFamily="66" charset="0"/>
              </a:rPr>
              <a:t> first bacterium </a:t>
            </a:r>
          </a:p>
          <a:p>
            <a:pPr marL="0" indent="0" eaLnBrk="1" hangingPunct="1">
              <a:lnSpc>
                <a:spcPct val="80000"/>
              </a:lnSpc>
              <a:buFontTx/>
              <a:buNone/>
              <a:defRPr/>
            </a:pPr>
            <a:r>
              <a:rPr lang="en-US" sz="1400" dirty="0" smtClean="0">
                <a:latin typeface="Comic Sans MS" pitchFamily="66" charset="0"/>
              </a:rPr>
              <a:t>       proven to be the cause of a disease. </a:t>
            </a:r>
          </a:p>
          <a:p>
            <a:pPr eaLnBrk="1" hangingPunct="1">
              <a:lnSpc>
                <a:spcPct val="80000"/>
              </a:lnSpc>
              <a:buFont typeface="Wingdings" pitchFamily="2" charset="2"/>
              <a:buChar char="Ø"/>
              <a:defRPr/>
            </a:pPr>
            <a:endParaRPr lang="en-US" sz="1400" dirty="0" smtClean="0">
              <a:latin typeface="Comic Sans MS" pitchFamily="66" charset="0"/>
            </a:endParaRPr>
          </a:p>
          <a:p>
            <a:pPr eaLnBrk="1" hangingPunct="1">
              <a:lnSpc>
                <a:spcPct val="80000"/>
              </a:lnSpc>
              <a:buFont typeface="Wingdings" pitchFamily="2" charset="2"/>
              <a:buChar char="Ø"/>
              <a:defRPr/>
            </a:pPr>
            <a:r>
              <a:rPr lang="en-US" sz="1400" dirty="0" smtClean="0">
                <a:latin typeface="Comic Sans MS" pitchFamily="66" charset="0"/>
              </a:rPr>
              <a:t>Anthrax was a disease killing European livestock. Farm animals, apparently healthy in the morning, might die by the end of the day, </a:t>
            </a:r>
            <a:r>
              <a:rPr lang="en-US" sz="1400" b="1" i="1" dirty="0" smtClean="0">
                <a:latin typeface="Comic Sans MS" pitchFamily="66" charset="0"/>
              </a:rPr>
              <a:t>blood turned black</a:t>
            </a:r>
            <a:r>
              <a:rPr lang="en-US" sz="1400" dirty="0" smtClean="0">
                <a:latin typeface="Comic Sans MS" pitchFamily="66" charset="0"/>
              </a:rPr>
              <a:t>. </a:t>
            </a:r>
          </a:p>
          <a:p>
            <a:pPr eaLnBrk="1" hangingPunct="1">
              <a:lnSpc>
                <a:spcPct val="80000"/>
              </a:lnSpc>
              <a:buFont typeface="Wingdings" pitchFamily="2" charset="2"/>
              <a:buChar char="Ø"/>
              <a:defRPr/>
            </a:pPr>
            <a:endParaRPr lang="en-US" sz="1400" dirty="0" smtClean="0">
              <a:latin typeface="Comic Sans MS" pitchFamily="66" charset="0"/>
            </a:endParaRPr>
          </a:p>
          <a:p>
            <a:pPr eaLnBrk="1" hangingPunct="1">
              <a:lnSpc>
                <a:spcPct val="80000"/>
              </a:lnSpc>
              <a:buFont typeface="Wingdings" pitchFamily="2" charset="2"/>
              <a:buChar char="Ø"/>
              <a:defRPr/>
            </a:pPr>
            <a:r>
              <a:rPr lang="en-US" sz="1400" dirty="0" smtClean="0">
                <a:latin typeface="Comic Sans MS" pitchFamily="66" charset="0"/>
              </a:rPr>
              <a:t>Humans interacting with the animals were also at risk of becoming ill.</a:t>
            </a:r>
          </a:p>
          <a:p>
            <a:pPr eaLnBrk="1" hangingPunct="1">
              <a:lnSpc>
                <a:spcPct val="80000"/>
              </a:lnSpc>
              <a:buFont typeface="Wingdings" pitchFamily="2" charset="2"/>
              <a:buChar char="Ø"/>
              <a:defRPr/>
            </a:pPr>
            <a:endParaRPr lang="en-US" sz="1400" dirty="0" smtClean="0">
              <a:latin typeface="Comic Sans MS" pitchFamily="66" charset="0"/>
            </a:endParaRPr>
          </a:p>
          <a:p>
            <a:pPr eaLnBrk="1" hangingPunct="1">
              <a:lnSpc>
                <a:spcPct val="80000"/>
              </a:lnSpc>
              <a:buFont typeface="Wingdings" pitchFamily="2" charset="2"/>
              <a:buChar char="Ø"/>
              <a:defRPr/>
            </a:pPr>
            <a:r>
              <a:rPr lang="en-US" sz="1400" dirty="0" smtClean="0">
                <a:latin typeface="Comic Sans MS" pitchFamily="66" charset="0"/>
              </a:rPr>
              <a:t>In 1877, Robert Koch grew </a:t>
            </a:r>
            <a:r>
              <a:rPr lang="en-US" sz="1400" i="1" dirty="0" smtClean="0">
                <a:latin typeface="Comic Sans MS" pitchFamily="66" charset="0"/>
              </a:rPr>
              <a:t>Bacillus </a:t>
            </a:r>
            <a:r>
              <a:rPr lang="en-US" sz="1400" i="1" dirty="0" err="1" smtClean="0">
                <a:latin typeface="Comic Sans MS" pitchFamily="66" charset="0"/>
              </a:rPr>
              <a:t>anthracis</a:t>
            </a:r>
            <a:r>
              <a:rPr lang="en-US" sz="1400" dirty="0" smtClean="0">
                <a:latin typeface="Comic Sans MS" pitchFamily="66" charset="0"/>
              </a:rPr>
              <a:t> in pure culture, demonstrated its ability to form endospores, and produced experimental anthrax by injecting it into animals. </a:t>
            </a:r>
          </a:p>
          <a:p>
            <a:pPr eaLnBrk="1" hangingPunct="1">
              <a:lnSpc>
                <a:spcPct val="80000"/>
              </a:lnSpc>
              <a:buFont typeface="Wingdings" pitchFamily="2" charset="2"/>
              <a:buChar char="Ø"/>
              <a:defRPr/>
            </a:pPr>
            <a:endParaRPr lang="en-US" sz="1400" dirty="0" smtClean="0">
              <a:latin typeface="Comic Sans MS" pitchFamily="66" charset="0"/>
            </a:endParaRPr>
          </a:p>
          <a:p>
            <a:pPr eaLnBrk="1" hangingPunct="1">
              <a:lnSpc>
                <a:spcPct val="80000"/>
              </a:lnSpc>
              <a:buFont typeface="Wingdings" pitchFamily="2" charset="2"/>
              <a:buChar char="Ø"/>
              <a:defRPr/>
            </a:pPr>
            <a:r>
              <a:rPr lang="en-US" sz="1400" dirty="0" smtClean="0">
                <a:latin typeface="Comic Sans MS" pitchFamily="66" charset="0"/>
              </a:rPr>
              <a:t>These experiments resulted in Koch formulating guidelines, called </a:t>
            </a:r>
            <a:r>
              <a:rPr lang="en-US" sz="1600" b="1" dirty="0" smtClean="0">
                <a:solidFill>
                  <a:schemeClr val="tx1">
                    <a:lumMod val="65000"/>
                    <a:lumOff val="35000"/>
                  </a:schemeClr>
                </a:solidFill>
                <a:latin typeface="Comic Sans MS" pitchFamily="66" charset="0"/>
                <a:hlinkClick r:id="rId5"/>
              </a:rPr>
              <a:t>Koch’s Postulates</a:t>
            </a:r>
            <a:r>
              <a:rPr lang="en-US" sz="1400" dirty="0" smtClean="0">
                <a:latin typeface="Comic Sans MS" pitchFamily="66" charset="0"/>
              </a:rPr>
              <a:t>,  for linking specific organisms with specific diseases.</a:t>
            </a:r>
          </a:p>
          <a:p>
            <a:pPr marL="0" indent="0" eaLnBrk="1" hangingPunct="1">
              <a:lnSpc>
                <a:spcPct val="80000"/>
              </a:lnSpc>
              <a:buNone/>
              <a:defRPr/>
            </a:pPr>
            <a:endParaRPr lang="en-US" sz="1000" dirty="0" smtClean="0">
              <a:latin typeface="Comic Sans MS" pitchFamily="66" charset="0"/>
            </a:endParaRPr>
          </a:p>
        </p:txBody>
      </p:sp>
      <p:sp>
        <p:nvSpPr>
          <p:cNvPr id="17411" name="Text Box 7"/>
          <p:cNvSpPr txBox="1">
            <a:spLocks noChangeArrowheads="1"/>
          </p:cNvSpPr>
          <p:nvPr/>
        </p:nvSpPr>
        <p:spPr bwMode="auto">
          <a:xfrm>
            <a:off x="3886200" y="2466287"/>
            <a:ext cx="51054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Robert Koch's original micrographs of the anthrax bacillus.</a:t>
            </a:r>
          </a:p>
        </p:txBody>
      </p:sp>
      <p:sp>
        <p:nvSpPr>
          <p:cNvPr id="17412" name="Rectangle 12"/>
          <p:cNvSpPr>
            <a:spLocks noChangeArrowheads="1"/>
          </p:cNvSpPr>
          <p:nvPr/>
        </p:nvSpPr>
        <p:spPr bwMode="auto">
          <a:xfrm>
            <a:off x="228600" y="152400"/>
            <a:ext cx="55626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n-US" sz="3600" b="1" dirty="0">
                <a:solidFill>
                  <a:schemeClr val="tx2"/>
                </a:solidFill>
                <a:latin typeface="Courier New"/>
                <a:cs typeface="Courier New"/>
              </a:rPr>
              <a:t>Disease, </a:t>
            </a:r>
            <a:r>
              <a:rPr lang="en-US" sz="2800" dirty="0">
                <a:solidFill>
                  <a:schemeClr val="tx2"/>
                </a:solidFill>
                <a:latin typeface="Curlz MT" pitchFamily="82" charset="0"/>
              </a:rPr>
              <a:t>Please!</a:t>
            </a:r>
          </a:p>
        </p:txBody>
      </p:sp>
      <p:sp>
        <p:nvSpPr>
          <p:cNvPr id="17413" name="Rectangle 13"/>
          <p:cNvSpPr>
            <a:spLocks noChangeArrowheads="1"/>
          </p:cNvSpPr>
          <p:nvPr/>
        </p:nvSpPr>
        <p:spPr bwMode="auto">
          <a:xfrm>
            <a:off x="8382000" y="304800"/>
            <a:ext cx="381000" cy="152400"/>
          </a:xfrm>
          <a:prstGeom prst="rect">
            <a:avLst/>
          </a:prstGeom>
          <a:solidFill>
            <a:srgbClr val="9900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solidFill>
                <a:srgbClr val="800080"/>
              </a:solidFill>
            </a:endParaRPr>
          </a:p>
        </p:txBody>
      </p:sp>
      <p:sp>
        <p:nvSpPr>
          <p:cNvPr id="17414" name="Rectangle 14"/>
          <p:cNvSpPr>
            <a:spLocks noChangeArrowheads="1"/>
          </p:cNvSpPr>
          <p:nvPr/>
        </p:nvSpPr>
        <p:spPr bwMode="auto">
          <a:xfrm>
            <a:off x="7467600" y="304800"/>
            <a:ext cx="381000" cy="152400"/>
          </a:xfrm>
          <a:prstGeom prst="rect">
            <a:avLst/>
          </a:prstGeom>
          <a:solidFill>
            <a:srgbClr val="9900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solidFill>
                <a:srgbClr val="800080"/>
              </a:solidFill>
            </a:endParaRPr>
          </a:p>
        </p:txBody>
      </p:sp>
      <p:sp>
        <p:nvSpPr>
          <p:cNvPr id="17415" name="Rectangle 15"/>
          <p:cNvSpPr>
            <a:spLocks noChangeArrowheads="1"/>
          </p:cNvSpPr>
          <p:nvPr/>
        </p:nvSpPr>
        <p:spPr bwMode="auto">
          <a:xfrm>
            <a:off x="6705600" y="304800"/>
            <a:ext cx="381000" cy="152400"/>
          </a:xfrm>
          <a:prstGeom prst="rect">
            <a:avLst/>
          </a:prstGeom>
          <a:solidFill>
            <a:srgbClr val="9900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solidFill>
                <a:srgbClr val="800080"/>
              </a:solidFill>
            </a:endParaRPr>
          </a:p>
        </p:txBody>
      </p:sp>
      <p:sp>
        <p:nvSpPr>
          <p:cNvPr id="17416" name="Rectangle 16"/>
          <p:cNvSpPr>
            <a:spLocks noChangeArrowheads="1"/>
          </p:cNvSpPr>
          <p:nvPr/>
        </p:nvSpPr>
        <p:spPr bwMode="auto">
          <a:xfrm>
            <a:off x="7086600" y="304800"/>
            <a:ext cx="381000" cy="152400"/>
          </a:xfrm>
          <a:prstGeom prst="rect">
            <a:avLst/>
          </a:prstGeom>
          <a:solidFill>
            <a:srgbClr val="9900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solidFill>
                <a:srgbClr val="800080"/>
              </a:solidFill>
            </a:endParaRPr>
          </a:p>
        </p:txBody>
      </p:sp>
      <p:pic>
        <p:nvPicPr>
          <p:cNvPr id="17417" name="Picture 18" descr="BacillusAnthracisPHIL2105"/>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6629400" y="3048000"/>
            <a:ext cx="2133600" cy="1447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7418" name="Text Box 19"/>
          <p:cNvSpPr txBox="1">
            <a:spLocks noChangeArrowheads="1"/>
          </p:cNvSpPr>
          <p:nvPr/>
        </p:nvSpPr>
        <p:spPr bwMode="auto">
          <a:xfrm>
            <a:off x="4876800" y="6527800"/>
            <a:ext cx="4267200"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50000"/>
              </a:spcBef>
            </a:pPr>
            <a:r>
              <a:rPr lang="en-US" sz="1000" b="1">
                <a:latin typeface="Comic Sans MS" pitchFamily="66" charset="0"/>
              </a:rPr>
              <a:t>     </a:t>
            </a:r>
            <a:r>
              <a:rPr lang="en-US" sz="1000">
                <a:latin typeface="Comic Sans MS" pitchFamily="66" charset="0"/>
              </a:rPr>
              <a:t>Image: Gram stained </a:t>
            </a:r>
            <a:r>
              <a:rPr lang="en-US" sz="1000" i="1">
                <a:latin typeface="Comic Sans MS" pitchFamily="66" charset="0"/>
              </a:rPr>
              <a:t>Bacillus anthracis, </a:t>
            </a:r>
            <a:r>
              <a:rPr lang="en-US" sz="1000">
                <a:latin typeface="Comic Sans MS" pitchFamily="66" charset="0"/>
              </a:rPr>
              <a:t>,Public Health Image Library #2105; Inhilation </a:t>
            </a:r>
            <a:r>
              <a:rPr lang="en-US" sz="1000">
                <a:latin typeface="Comic Sans MS" pitchFamily="66" charset="0"/>
                <a:hlinkClick r:id="rId7"/>
              </a:rPr>
              <a:t>Anthrax</a:t>
            </a:r>
            <a:r>
              <a:rPr lang="en-US" sz="1000">
                <a:latin typeface="Comic Sans MS" pitchFamily="66" charset="0"/>
              </a:rPr>
              <a:t> in monkey spleen tissue, NIH.</a:t>
            </a:r>
          </a:p>
        </p:txBody>
      </p:sp>
      <p:pic>
        <p:nvPicPr>
          <p:cNvPr id="17419" name="Picture 21" descr="BacillusAnthracisKoch"/>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4000500" y="838200"/>
            <a:ext cx="4876800" cy="15922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7420" name="Picture 23" descr="Anthrax_color_enhanced_micrograp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4648200"/>
            <a:ext cx="2133600" cy="152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21"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10"/>
              </a:rPr>
              <a:t>Virtual Microbiology Classroom</a:t>
            </a:r>
            <a:r>
              <a:rPr lang="en-US" sz="1000">
                <a:latin typeface="Comic Sans MS" pitchFamily="66" charset="0"/>
              </a:rPr>
              <a:t> on </a:t>
            </a:r>
            <a:r>
              <a:rPr lang="en-US" sz="1000">
                <a:latin typeface="Comic Sans MS" pitchFamily="66" charset="0"/>
                <a:hlinkClick r:id="rId11"/>
              </a:rPr>
              <a:t>ScienceProfOnline.com</a:t>
            </a:r>
            <a:endParaRPr lang="en-US" sz="1000">
              <a:latin typeface="Comic Sans MS" pitchFamily="66" charset="0"/>
            </a:endParaRPr>
          </a:p>
        </p:txBody>
      </p:sp>
      <p:sp>
        <p:nvSpPr>
          <p:cNvPr id="14" name="Oval 14"/>
          <p:cNvSpPr>
            <a:spLocks noChangeArrowheads="1"/>
          </p:cNvSpPr>
          <p:nvPr/>
        </p:nvSpPr>
        <p:spPr bwMode="auto">
          <a:xfrm>
            <a:off x="8020050" y="228600"/>
            <a:ext cx="241300" cy="76200"/>
          </a:xfrm>
          <a:prstGeom prst="ellipse">
            <a:avLst/>
          </a:prstGeom>
          <a:solidFill>
            <a:schemeClr val="bg1"/>
          </a:solidFill>
          <a:ln w="9525" algn="ctr">
            <a:solidFill>
              <a:schemeClr val="tx1"/>
            </a:solidFill>
            <a:round/>
            <a:headEnd/>
            <a:tailEnd/>
          </a:ln>
        </p:spPr>
        <p:txBody>
          <a:bodyPr/>
          <a:lstStyle/>
          <a:p>
            <a:endParaRPr lang="en-US"/>
          </a:p>
        </p:txBody>
      </p:sp>
      <p:sp>
        <p:nvSpPr>
          <p:cNvPr id="15" name="Oval 14"/>
          <p:cNvSpPr>
            <a:spLocks noChangeArrowheads="1"/>
          </p:cNvSpPr>
          <p:nvPr/>
        </p:nvSpPr>
        <p:spPr bwMode="auto">
          <a:xfrm>
            <a:off x="7124700" y="350861"/>
            <a:ext cx="241300" cy="76200"/>
          </a:xfrm>
          <a:prstGeom prst="ellipse">
            <a:avLst/>
          </a:prstGeom>
          <a:solidFill>
            <a:schemeClr val="bg1"/>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KochsPostulat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447800"/>
            <a:ext cx="6096000" cy="495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8435" name="Rectangle 10"/>
          <p:cNvSpPr>
            <a:spLocks noChangeArrowheads="1"/>
          </p:cNvSpPr>
          <p:nvPr/>
        </p:nvSpPr>
        <p:spPr bwMode="auto">
          <a:xfrm>
            <a:off x="2414588" y="12700"/>
            <a:ext cx="5059362"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10000"/>
              </a:lnSpc>
            </a:pPr>
            <a:r>
              <a:rPr lang="en-US" sz="3200" b="1" dirty="0">
                <a:solidFill>
                  <a:schemeClr val="folHlink"/>
                </a:solidFill>
                <a:latin typeface="Comic Sans MS" pitchFamily="66" charset="0"/>
              </a:rPr>
              <a:t>Germ Theory of Disease</a:t>
            </a:r>
            <a:br>
              <a:rPr lang="en-US" sz="3200" b="1" dirty="0">
                <a:solidFill>
                  <a:schemeClr val="folHlink"/>
                </a:solidFill>
                <a:latin typeface="Comic Sans MS" pitchFamily="66" charset="0"/>
              </a:rPr>
            </a:br>
            <a:r>
              <a:rPr lang="en-US" sz="2400" b="1" dirty="0">
                <a:solidFill>
                  <a:schemeClr val="tx2"/>
                </a:solidFill>
                <a:latin typeface="Comic Sans MS" pitchFamily="66" charset="0"/>
              </a:rPr>
              <a:t>Koch’s Postulates</a:t>
            </a:r>
          </a:p>
        </p:txBody>
      </p:sp>
      <p:sp>
        <p:nvSpPr>
          <p:cNvPr id="18436" name="Text Box 5"/>
          <p:cNvSpPr txBox="1">
            <a:spLocks noChangeArrowheads="1"/>
          </p:cNvSpPr>
          <p:nvPr/>
        </p:nvSpPr>
        <p:spPr bwMode="auto">
          <a:xfrm>
            <a:off x="3810000" y="6611938"/>
            <a:ext cx="53340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4"/>
              </a:rPr>
              <a:t>Virtual Microbiology Classroom</a:t>
            </a:r>
            <a:r>
              <a:rPr lang="en-US" sz="1000">
                <a:latin typeface="Comic Sans MS" pitchFamily="66" charset="0"/>
              </a:rPr>
              <a:t> on </a:t>
            </a:r>
            <a:r>
              <a:rPr lang="en-US" sz="1000">
                <a:latin typeface="Comic Sans MS" pitchFamily="66" charset="0"/>
                <a:hlinkClick r:id="rId5"/>
              </a:rPr>
              <a:t>ScienceProfOnline.com</a:t>
            </a:r>
            <a:endParaRPr lang="en-US" sz="1000">
              <a:latin typeface="Comic Sans MS" pitchFamily="66" charset="0"/>
            </a:endParaRPr>
          </a:p>
        </p:txBody>
      </p:sp>
      <p:sp>
        <p:nvSpPr>
          <p:cNvPr id="2" name="TextBox 1"/>
          <p:cNvSpPr txBox="1"/>
          <p:nvPr/>
        </p:nvSpPr>
        <p:spPr>
          <a:xfrm>
            <a:off x="6324600" y="1828800"/>
            <a:ext cx="2330450" cy="3139321"/>
          </a:xfrm>
          <a:prstGeom prst="rect">
            <a:avLst/>
          </a:prstGeom>
          <a:noFill/>
        </p:spPr>
        <p:txBody>
          <a:bodyPr wrap="square" rtlCol="0">
            <a:spAutoFit/>
          </a:bodyPr>
          <a:lstStyle/>
          <a:p>
            <a:pPr algn="ctr"/>
            <a:r>
              <a:rPr lang="en-US" sz="2400" b="1" dirty="0" smtClean="0">
                <a:solidFill>
                  <a:srgbClr val="FF0000"/>
                </a:solidFill>
                <a:latin typeface="Comic Sans MS" pitchFamily="66" charset="0"/>
              </a:rPr>
              <a:t>REVIEW!</a:t>
            </a:r>
          </a:p>
          <a:p>
            <a:pPr algn="ctr"/>
            <a:endParaRPr lang="en-US" sz="1200" b="1" dirty="0" smtClean="0">
              <a:solidFill>
                <a:srgbClr val="FF0000"/>
              </a:solidFill>
              <a:latin typeface="Comic Sans MS" pitchFamily="66" charset="0"/>
            </a:endParaRPr>
          </a:p>
          <a:p>
            <a:pPr algn="ctr"/>
            <a:r>
              <a:rPr lang="en-US" sz="2000" dirty="0" smtClean="0">
                <a:latin typeface="Comic Sans MS" pitchFamily="66" charset="0"/>
              </a:rPr>
              <a:t>Click through </a:t>
            </a:r>
            <a:r>
              <a:rPr lang="en-US" sz="2000" dirty="0" smtClean="0">
                <a:latin typeface="Comic Sans MS" pitchFamily="66" charset="0"/>
                <a:hlinkClick r:id="rId6"/>
              </a:rPr>
              <a:t>animated lesson on Koch’s Postulates </a:t>
            </a:r>
            <a:r>
              <a:rPr lang="en-US" sz="2000" dirty="0" smtClean="0">
                <a:latin typeface="Comic Sans MS" pitchFamily="66" charset="0"/>
              </a:rPr>
              <a:t>connecting </a:t>
            </a:r>
            <a:r>
              <a:rPr lang="en-US" sz="2000" i="1" dirty="0" smtClean="0">
                <a:latin typeface="Comic Sans MS" pitchFamily="66" charset="0"/>
              </a:rPr>
              <a:t>Bacillus </a:t>
            </a:r>
            <a:r>
              <a:rPr lang="en-US" sz="2000" i="1" dirty="0" err="1" smtClean="0">
                <a:latin typeface="Comic Sans MS" pitchFamily="66" charset="0"/>
              </a:rPr>
              <a:t>anthracis</a:t>
            </a:r>
            <a:r>
              <a:rPr lang="en-US" sz="2000" i="1" dirty="0" smtClean="0">
                <a:latin typeface="Comic Sans MS" pitchFamily="66" charset="0"/>
              </a:rPr>
              <a:t> </a:t>
            </a:r>
            <a:r>
              <a:rPr lang="en-US" sz="2000" dirty="0" smtClean="0">
                <a:latin typeface="Comic Sans MS" pitchFamily="66" charset="0"/>
              </a:rPr>
              <a:t>with the disease anthrax. </a:t>
            </a:r>
            <a:endParaRPr lang="en-US" sz="2000" dirty="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381000" y="2133600"/>
            <a:ext cx="5715000" cy="3581400"/>
          </a:xfrm>
        </p:spPr>
        <p:txBody>
          <a:bodyPr/>
          <a:lstStyle/>
          <a:p>
            <a:pPr marL="609600" indent="-609600" algn="l" eaLnBrk="1" hangingPunct="1"/>
            <a:r>
              <a:rPr lang="en-US" sz="4400" b="1" smtClean="0">
                <a:latin typeface="Comic Sans MS" pitchFamily="66" charset="0"/>
              </a:rPr>
              <a:t>History of </a:t>
            </a:r>
          </a:p>
          <a:p>
            <a:pPr marL="609600" indent="-609600" algn="l" eaLnBrk="1" hangingPunct="1"/>
            <a:r>
              <a:rPr lang="en-US" sz="4400" b="1" smtClean="0">
                <a:latin typeface="Comic Sans MS" pitchFamily="66" charset="0"/>
              </a:rPr>
              <a:t>Microbiology</a:t>
            </a:r>
          </a:p>
          <a:p>
            <a:pPr marL="609600" indent="-609600" algn="l" eaLnBrk="1" hangingPunct="1"/>
            <a:endParaRPr lang="en-US" sz="4400" b="1" smtClean="0">
              <a:latin typeface="Comic Sans MS" pitchFamily="66" charset="0"/>
            </a:endParaRPr>
          </a:p>
          <a:p>
            <a:pPr marL="609600" indent="-609600" algn="l" eaLnBrk="1" hangingPunct="1"/>
            <a:endParaRPr lang="en-US" sz="2000" smtClean="0">
              <a:latin typeface="Comic Sans MS" pitchFamily="66" charset="0"/>
            </a:endParaRPr>
          </a:p>
          <a:p>
            <a:pPr marL="609600" indent="-609600" algn="r" eaLnBrk="1" hangingPunct="1">
              <a:buFontTx/>
              <a:buChar char="•"/>
            </a:pPr>
            <a:endParaRPr lang="en-US" sz="2800" smtClean="0">
              <a:latin typeface="Comic Sans MS" pitchFamily="66" charset="0"/>
            </a:endParaRPr>
          </a:p>
          <a:p>
            <a:pPr marL="609600" indent="-609600" algn="r" eaLnBrk="1" hangingPunct="1"/>
            <a:endParaRPr lang="en-US" smtClean="0"/>
          </a:p>
        </p:txBody>
      </p:sp>
      <p:sp>
        <p:nvSpPr>
          <p:cNvPr id="3075" name="Text Box 10"/>
          <p:cNvSpPr txBox="1">
            <a:spLocks noChangeArrowheads="1"/>
          </p:cNvSpPr>
          <p:nvPr/>
        </p:nvSpPr>
        <p:spPr bwMode="auto">
          <a:xfrm>
            <a:off x="5791200" y="3581400"/>
            <a:ext cx="838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 </a:t>
            </a:r>
            <a:endParaRPr lang="en-US" sz="800"/>
          </a:p>
        </p:txBody>
      </p:sp>
      <p:pic>
        <p:nvPicPr>
          <p:cNvPr id="3076" name="Picture 34" descr="CholeraGrimRe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1252">
            <a:off x="4343400" y="838200"/>
            <a:ext cx="418465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Text Box 36"/>
          <p:cNvSpPr txBox="1">
            <a:spLocks noChangeArrowheads="1"/>
          </p:cNvSpPr>
          <p:nvPr/>
        </p:nvSpPr>
        <p:spPr bwMode="auto">
          <a:xfrm>
            <a:off x="6705600" y="6461125"/>
            <a:ext cx="2438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000">
                <a:latin typeface="Comic Sans MS" pitchFamily="66" charset="0"/>
              </a:rPr>
              <a:t>Image: </a:t>
            </a:r>
            <a:r>
              <a:rPr lang="en-US" sz="1000">
                <a:latin typeface="Comic Sans MS" pitchFamily="66" charset="0"/>
                <a:hlinkClick r:id="rId4"/>
              </a:rPr>
              <a:t>Drawing of Death Bringing Cholera </a:t>
            </a:r>
            <a:r>
              <a:rPr lang="en-US" sz="1000">
                <a:latin typeface="Comic Sans MS" pitchFamily="66" charset="0"/>
              </a:rPr>
              <a:t>in Le Petit Journal, circa 1912</a:t>
            </a:r>
          </a:p>
        </p:txBody>
      </p:sp>
      <p:sp>
        <p:nvSpPr>
          <p:cNvPr id="3078"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5"/>
              </a:rPr>
              <a:t>Virtual Microbiology Classroom</a:t>
            </a:r>
            <a:r>
              <a:rPr lang="en-US" sz="1000">
                <a:latin typeface="Comic Sans MS" pitchFamily="66" charset="0"/>
              </a:rPr>
              <a:t> on </a:t>
            </a:r>
            <a:r>
              <a:rPr lang="en-US" sz="1000">
                <a:latin typeface="Comic Sans MS" pitchFamily="66" charset="0"/>
                <a:hlinkClick r:id="rId6"/>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143000"/>
          </a:xfrm>
        </p:spPr>
        <p:txBody>
          <a:bodyPr/>
          <a:lstStyle/>
          <a:p>
            <a:pPr eaLnBrk="1" hangingPunct="1"/>
            <a:r>
              <a:rPr lang="en-US" sz="3200" b="1" dirty="0" smtClean="0">
                <a:solidFill>
                  <a:schemeClr val="folHlink"/>
                </a:solidFill>
                <a:latin typeface="Comic Sans MS" pitchFamily="66" charset="0"/>
              </a:rPr>
              <a:t>Germ Theory of Disease</a:t>
            </a:r>
            <a:r>
              <a:rPr lang="en-US" sz="3200" b="1" dirty="0" smtClean="0">
                <a:latin typeface="Comic Sans MS" pitchFamily="66" charset="0"/>
              </a:rPr>
              <a:t/>
            </a:r>
            <a:br>
              <a:rPr lang="en-US" sz="3200" b="1" dirty="0" smtClean="0">
                <a:latin typeface="Comic Sans MS" pitchFamily="66" charset="0"/>
              </a:rPr>
            </a:br>
            <a:r>
              <a:rPr lang="en-US" sz="2800" b="1" dirty="0" smtClean="0">
                <a:solidFill>
                  <a:schemeClr val="tx1">
                    <a:lumMod val="50000"/>
                    <a:lumOff val="50000"/>
                  </a:schemeClr>
                </a:solidFill>
                <a:latin typeface="Comic Sans MS" pitchFamily="66" charset="0"/>
              </a:rPr>
              <a:t>Gram Stain</a:t>
            </a:r>
          </a:p>
        </p:txBody>
      </p:sp>
      <p:sp>
        <p:nvSpPr>
          <p:cNvPr id="19459" name="Rectangle 3"/>
          <p:cNvSpPr>
            <a:spLocks noGrp="1" noChangeArrowheads="1"/>
          </p:cNvSpPr>
          <p:nvPr>
            <p:ph type="body" sz="half" idx="1"/>
          </p:nvPr>
        </p:nvSpPr>
        <p:spPr>
          <a:xfrm>
            <a:off x="228600" y="1219200"/>
            <a:ext cx="8686800" cy="3048000"/>
          </a:xfrm>
        </p:spPr>
        <p:txBody>
          <a:bodyPr/>
          <a:lstStyle/>
          <a:p>
            <a:pPr eaLnBrk="1" hangingPunct="1">
              <a:lnSpc>
                <a:spcPct val="80000"/>
              </a:lnSpc>
              <a:buFont typeface="Wingdings" pitchFamily="2" charset="2"/>
              <a:buChar char="Ø"/>
            </a:pPr>
            <a:r>
              <a:rPr lang="en-US" sz="1400" dirty="0" smtClean="0">
                <a:latin typeface="Comic Sans MS" pitchFamily="66" charset="0"/>
              </a:rPr>
              <a:t>First of </a:t>
            </a:r>
            <a:r>
              <a:rPr lang="en-US" sz="1400" dirty="0" smtClean="0">
                <a:latin typeface="Comic Sans MS" pitchFamily="66" charset="0"/>
                <a:hlinkClick r:id="rId3"/>
              </a:rPr>
              <a:t>Koch’s postulates </a:t>
            </a:r>
            <a:r>
              <a:rPr lang="en-US" sz="1400" dirty="0" smtClean="0">
                <a:latin typeface="Comic Sans MS" pitchFamily="66" charset="0"/>
              </a:rPr>
              <a:t>demands that the suspected agent must be found in </a:t>
            </a:r>
            <a:r>
              <a:rPr lang="en-US" sz="1400" b="1" dirty="0" smtClean="0">
                <a:latin typeface="Comic Sans MS" pitchFamily="66" charset="0"/>
              </a:rPr>
              <a:t>every case</a:t>
            </a:r>
            <a:r>
              <a:rPr lang="en-US" sz="1400" dirty="0" smtClean="0">
                <a:latin typeface="Comic Sans MS" pitchFamily="66" charset="0"/>
              </a:rPr>
              <a:t> of a given disease. </a:t>
            </a:r>
          </a:p>
          <a:p>
            <a:pPr eaLnBrk="1" hangingPunct="1">
              <a:lnSpc>
                <a:spcPct val="80000"/>
              </a:lnSpc>
              <a:buFont typeface="Wingdings" pitchFamily="2" charset="2"/>
              <a:buChar char="Ø"/>
            </a:pPr>
            <a:endParaRPr lang="en-US" sz="900" dirty="0" smtClean="0">
              <a:latin typeface="Comic Sans MS" pitchFamily="66" charset="0"/>
            </a:endParaRPr>
          </a:p>
          <a:p>
            <a:pPr eaLnBrk="1" hangingPunct="1">
              <a:lnSpc>
                <a:spcPct val="80000"/>
              </a:lnSpc>
              <a:buFont typeface="Wingdings" pitchFamily="2" charset="2"/>
              <a:buChar char="Ø"/>
            </a:pPr>
            <a:r>
              <a:rPr lang="en-US" sz="1400" dirty="0" smtClean="0">
                <a:latin typeface="Comic Sans MS" pitchFamily="66" charset="0"/>
              </a:rPr>
              <a:t>That means the tiny microbes must be seen and identified. However, in most cases, microbes are colorless and difficult to see. </a:t>
            </a:r>
          </a:p>
          <a:p>
            <a:pPr eaLnBrk="1" hangingPunct="1">
              <a:lnSpc>
                <a:spcPct val="80000"/>
              </a:lnSpc>
              <a:buFont typeface="Wingdings" pitchFamily="2" charset="2"/>
              <a:buChar char="Ø"/>
            </a:pPr>
            <a:endParaRPr lang="en-US" sz="1400" dirty="0" smtClean="0">
              <a:latin typeface="Comic Sans MS" pitchFamily="66" charset="0"/>
            </a:endParaRPr>
          </a:p>
          <a:p>
            <a:pPr eaLnBrk="1" hangingPunct="1">
              <a:lnSpc>
                <a:spcPct val="80000"/>
              </a:lnSpc>
              <a:buFont typeface="Wingdings" pitchFamily="2" charset="2"/>
              <a:buChar char="Ø"/>
            </a:pPr>
            <a:r>
              <a:rPr lang="en-US" sz="1400" dirty="0" smtClean="0">
                <a:latin typeface="Comic Sans MS" pitchFamily="66" charset="0"/>
              </a:rPr>
              <a:t>Christian Gram </a:t>
            </a:r>
            <a:r>
              <a:rPr lang="en-US" sz="1200" dirty="0" smtClean="0">
                <a:latin typeface="Comic Sans MS" pitchFamily="66" charset="0"/>
              </a:rPr>
              <a:t>(1850-1938)</a:t>
            </a:r>
            <a:r>
              <a:rPr lang="en-US" sz="1400" dirty="0" smtClean="0">
                <a:latin typeface="Comic Sans MS" pitchFamily="66" charset="0"/>
              </a:rPr>
              <a:t> developed a technique, the </a:t>
            </a:r>
            <a:r>
              <a:rPr lang="en-US" sz="1400" dirty="0" smtClean="0">
                <a:latin typeface="Comic Sans MS" pitchFamily="66" charset="0"/>
                <a:hlinkClick r:id="rId4"/>
              </a:rPr>
              <a:t>Gram stain</a:t>
            </a:r>
            <a:r>
              <a:rPr lang="en-US" sz="1400" dirty="0" smtClean="0">
                <a:latin typeface="Comic Sans MS" pitchFamily="66" charset="0"/>
              </a:rPr>
              <a:t>, that is still widely used today.</a:t>
            </a:r>
          </a:p>
          <a:p>
            <a:pPr eaLnBrk="1" hangingPunct="1">
              <a:lnSpc>
                <a:spcPct val="80000"/>
              </a:lnSpc>
              <a:buFont typeface="Wingdings" pitchFamily="2" charset="2"/>
              <a:buChar char="Ø"/>
            </a:pPr>
            <a:endParaRPr lang="en-US" sz="1400" dirty="0" smtClean="0">
              <a:latin typeface="Comic Sans MS" pitchFamily="66" charset="0"/>
            </a:endParaRPr>
          </a:p>
          <a:p>
            <a:pPr eaLnBrk="1" hangingPunct="1">
              <a:lnSpc>
                <a:spcPct val="80000"/>
              </a:lnSpc>
              <a:buFont typeface="Wingdings" pitchFamily="2" charset="2"/>
              <a:buChar char="Ø"/>
            </a:pPr>
            <a:r>
              <a:rPr lang="en-US" sz="1400" dirty="0" smtClean="0">
                <a:latin typeface="Comic Sans MS" pitchFamily="66" charset="0"/>
                <a:hlinkClick r:id="rId5"/>
              </a:rPr>
              <a:t>Differential stain</a:t>
            </a:r>
            <a:r>
              <a:rPr lang="en-US" sz="1400" dirty="0" smtClean="0">
                <a:latin typeface="Comic Sans MS" pitchFamily="66" charset="0"/>
              </a:rPr>
              <a:t> that involves the application of a series of dyes.</a:t>
            </a:r>
          </a:p>
          <a:p>
            <a:pPr eaLnBrk="1" hangingPunct="1">
              <a:lnSpc>
                <a:spcPct val="80000"/>
              </a:lnSpc>
              <a:buFont typeface="Wingdings" pitchFamily="2" charset="2"/>
              <a:buChar char="Ø"/>
            </a:pPr>
            <a:endParaRPr lang="en-US" sz="1400" dirty="0" smtClean="0">
              <a:latin typeface="Comic Sans MS" pitchFamily="66" charset="0"/>
            </a:endParaRPr>
          </a:p>
          <a:p>
            <a:pPr eaLnBrk="1" hangingPunct="1">
              <a:lnSpc>
                <a:spcPct val="80000"/>
              </a:lnSpc>
              <a:buFont typeface="Wingdings" pitchFamily="2" charset="2"/>
              <a:buChar char="Ø"/>
            </a:pPr>
            <a:r>
              <a:rPr lang="en-US" sz="1400" dirty="0" smtClean="0">
                <a:latin typeface="Comic Sans MS" pitchFamily="66" charset="0"/>
              </a:rPr>
              <a:t>Leaves some microbes purple and others pink. </a:t>
            </a:r>
          </a:p>
          <a:p>
            <a:pPr eaLnBrk="1" hangingPunct="1">
              <a:lnSpc>
                <a:spcPct val="80000"/>
              </a:lnSpc>
              <a:buFont typeface="Wingdings" pitchFamily="2" charset="2"/>
              <a:buChar char="Ø"/>
            </a:pPr>
            <a:endParaRPr lang="en-US" sz="1400" dirty="0" smtClean="0">
              <a:latin typeface="Comic Sans MS" pitchFamily="66" charset="0"/>
            </a:endParaRPr>
          </a:p>
          <a:p>
            <a:pPr eaLnBrk="1" hangingPunct="1">
              <a:lnSpc>
                <a:spcPct val="80000"/>
              </a:lnSpc>
              <a:buFont typeface="Wingdings" pitchFamily="2" charset="2"/>
              <a:buChar char="Ø"/>
            </a:pPr>
            <a:r>
              <a:rPr lang="en-US" sz="1400" dirty="0" smtClean="0">
                <a:latin typeface="Comic Sans MS" pitchFamily="66" charset="0"/>
              </a:rPr>
              <a:t>Microbes that stain purple, </a:t>
            </a:r>
            <a:r>
              <a:rPr lang="en-US" sz="1400" dirty="0" smtClean="0">
                <a:latin typeface="Comic Sans MS" pitchFamily="66" charset="0"/>
                <a:hlinkClick r:id="rId6"/>
              </a:rPr>
              <a:t>Gram-positive</a:t>
            </a:r>
            <a:r>
              <a:rPr lang="en-US" sz="1400" dirty="0" smtClean="0">
                <a:latin typeface="Comic Sans MS" pitchFamily="66" charset="0"/>
              </a:rPr>
              <a:t>, and those that stain pink, </a:t>
            </a:r>
            <a:r>
              <a:rPr lang="en-US" sz="1400" dirty="0" smtClean="0">
                <a:latin typeface="Comic Sans MS" pitchFamily="66" charset="0"/>
                <a:hlinkClick r:id="rId7"/>
              </a:rPr>
              <a:t>Gram-negative</a:t>
            </a:r>
            <a:r>
              <a:rPr lang="en-US" sz="1400" dirty="0" smtClean="0">
                <a:latin typeface="Comic Sans MS" pitchFamily="66" charset="0"/>
              </a:rPr>
              <a:t>.</a:t>
            </a:r>
          </a:p>
        </p:txBody>
      </p:sp>
      <p:pic>
        <p:nvPicPr>
          <p:cNvPr id="19460" name="Picture 22" descr="portEcoliSimpleStainBright1000x"/>
          <p:cNvPicPr>
            <a:picLocks noGrp="1" noChangeAspect="1" noChangeArrowheads="1"/>
          </p:cNvPicPr>
          <p:nvPr>
            <p:ph sz="quarter" idx="3"/>
          </p:nvPr>
        </p:nvPicPr>
        <p:blipFill>
          <a:blip r:embed="rId8" cstate="print">
            <a:extLst>
              <a:ext uri="{28A0092B-C50C-407E-A947-70E740481C1C}">
                <a14:useLocalDpi xmlns:a14="http://schemas.microsoft.com/office/drawing/2010/main" val="0"/>
              </a:ext>
            </a:extLst>
          </a:blip>
          <a:srcRect/>
          <a:stretch>
            <a:fillRect/>
          </a:stretch>
        </p:blipFill>
        <p:spPr>
          <a:xfrm>
            <a:off x="6400800" y="4343400"/>
            <a:ext cx="2486025" cy="18653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9461" name="Picture 15" descr="mechanism of stai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4343400"/>
            <a:ext cx="2819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2" name="Picture 26" descr="Staphylococcus-simple-stain-sm"/>
          <p:cNvPicPr>
            <a:picLocks noGrp="1" noChangeAspect="1" noChangeArrowheads="1"/>
          </p:cNvPicPr>
          <p:nvPr>
            <p:ph sz="quarter" idx="2"/>
          </p:nvPr>
        </p:nvPicPr>
        <p:blipFill>
          <a:blip r:embed="rId10">
            <a:extLst>
              <a:ext uri="{28A0092B-C50C-407E-A947-70E740481C1C}">
                <a14:useLocalDpi xmlns:a14="http://schemas.microsoft.com/office/drawing/2010/main" val="0"/>
              </a:ext>
            </a:extLst>
          </a:blip>
          <a:srcRect/>
          <a:stretch>
            <a:fillRect/>
          </a:stretch>
        </p:blipFill>
        <p:spPr>
          <a:xfrm>
            <a:off x="228600" y="4343400"/>
            <a:ext cx="2320925" cy="19161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9463" name="Text Box 28"/>
          <p:cNvSpPr txBox="1">
            <a:spLocks noChangeArrowheads="1"/>
          </p:cNvSpPr>
          <p:nvPr/>
        </p:nvSpPr>
        <p:spPr bwMode="auto">
          <a:xfrm>
            <a:off x="4953000" y="6613525"/>
            <a:ext cx="4191000" cy="246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Images: Gram positive and Gram negative bacterial stains, T. Port</a:t>
            </a:r>
          </a:p>
        </p:txBody>
      </p:sp>
      <p:sp>
        <p:nvSpPr>
          <p:cNvPr id="19464" name="Text Box 5"/>
          <p:cNvSpPr txBox="1">
            <a:spLocks noChangeArrowheads="1"/>
          </p:cNvSpPr>
          <p:nvPr/>
        </p:nvSpPr>
        <p:spPr bwMode="auto">
          <a:xfrm>
            <a:off x="0" y="6621463"/>
            <a:ext cx="4457700" cy="246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11"/>
              </a:rPr>
              <a:t>Virtual Microbiology Classroom</a:t>
            </a:r>
            <a:r>
              <a:rPr lang="en-US" sz="1000">
                <a:latin typeface="Comic Sans MS" pitchFamily="66" charset="0"/>
              </a:rPr>
              <a:t> on </a:t>
            </a:r>
            <a:r>
              <a:rPr lang="en-US" sz="1000">
                <a:latin typeface="Comic Sans MS" pitchFamily="66" charset="0"/>
                <a:hlinkClick r:id="rId12"/>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715962"/>
          </a:xfrm>
        </p:spPr>
        <p:txBody>
          <a:bodyPr/>
          <a:lstStyle/>
          <a:p>
            <a:pPr algn="l" eaLnBrk="1" hangingPunct="1"/>
            <a:r>
              <a:rPr lang="en-US" sz="3200" b="1" dirty="0" smtClean="0">
                <a:solidFill>
                  <a:schemeClr val="folHlink"/>
                </a:solidFill>
                <a:latin typeface="Comic Sans MS" pitchFamily="66" charset="0"/>
              </a:rPr>
              <a:t>The Germ Theory of Disease</a:t>
            </a:r>
            <a:r>
              <a:rPr lang="en-US" sz="2400" b="1" dirty="0" smtClean="0">
                <a:solidFill>
                  <a:schemeClr val="folHlink"/>
                </a:solidFill>
                <a:latin typeface="Comic Sans MS" pitchFamily="66" charset="0"/>
              </a:rPr>
              <a:t/>
            </a:r>
            <a:br>
              <a:rPr lang="en-US" sz="2400" b="1" dirty="0" smtClean="0">
                <a:solidFill>
                  <a:schemeClr val="folHlink"/>
                </a:solidFill>
                <a:latin typeface="Comic Sans MS" pitchFamily="66" charset="0"/>
              </a:rPr>
            </a:br>
            <a:r>
              <a:rPr lang="en-US" sz="2400" b="1" dirty="0" smtClean="0">
                <a:latin typeface="Comic Sans MS" pitchFamily="66" charset="0"/>
              </a:rPr>
              <a:t> </a:t>
            </a:r>
            <a:r>
              <a:rPr lang="en-US" sz="2000" b="1" dirty="0" smtClean="0">
                <a:solidFill>
                  <a:schemeClr val="tx1">
                    <a:lumMod val="50000"/>
                    <a:lumOff val="50000"/>
                  </a:schemeClr>
                </a:solidFill>
                <a:latin typeface="Comic Sans MS" pitchFamily="66" charset="0"/>
              </a:rPr>
              <a:t>Dr. Joseph</a:t>
            </a:r>
            <a:r>
              <a:rPr lang="en-US" sz="2400" b="1" dirty="0" smtClean="0">
                <a:solidFill>
                  <a:schemeClr val="tx1">
                    <a:lumMod val="50000"/>
                    <a:lumOff val="50000"/>
                  </a:schemeClr>
                </a:solidFill>
                <a:latin typeface="Comic Sans MS" pitchFamily="66" charset="0"/>
              </a:rPr>
              <a:t> Lister </a:t>
            </a:r>
            <a:r>
              <a:rPr lang="en-US" sz="2000" dirty="0" smtClean="0">
                <a:latin typeface="Comic Sans MS" pitchFamily="66" charset="0"/>
              </a:rPr>
              <a:t>– Father of Modern Antisepsis</a:t>
            </a:r>
          </a:p>
        </p:txBody>
      </p:sp>
      <p:sp>
        <p:nvSpPr>
          <p:cNvPr id="20483" name="Rectangle 3"/>
          <p:cNvSpPr>
            <a:spLocks noGrp="1" noChangeArrowheads="1"/>
          </p:cNvSpPr>
          <p:nvPr>
            <p:ph type="body" sz="half" idx="1"/>
          </p:nvPr>
        </p:nvSpPr>
        <p:spPr>
          <a:xfrm>
            <a:off x="152400" y="1295400"/>
            <a:ext cx="8686800" cy="5562600"/>
          </a:xfrm>
        </p:spPr>
        <p:txBody>
          <a:bodyPr/>
          <a:lstStyle/>
          <a:p>
            <a:pPr eaLnBrk="1" hangingPunct="1">
              <a:lnSpc>
                <a:spcPct val="80000"/>
              </a:lnSpc>
              <a:buFontTx/>
              <a:buNone/>
            </a:pPr>
            <a:r>
              <a:rPr lang="en-US" sz="1400" dirty="0" smtClean="0">
                <a:latin typeface="Comic Sans MS" pitchFamily="66" charset="0"/>
              </a:rPr>
              <a:t>Prevailing belief = Wound infection due to exposed to stinking "miasma" in air. </a:t>
            </a: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1400" dirty="0" smtClean="0">
                <a:latin typeface="Comic Sans MS" pitchFamily="66" charset="0"/>
              </a:rPr>
              <a:t>Lister had read a paper by Pasteur showing that rotting could occur without </a:t>
            </a:r>
          </a:p>
          <a:p>
            <a:pPr eaLnBrk="1" hangingPunct="1">
              <a:lnSpc>
                <a:spcPct val="80000"/>
              </a:lnSpc>
              <a:buFontTx/>
              <a:buNone/>
            </a:pPr>
            <a:r>
              <a:rPr lang="en-US" sz="1400" dirty="0" smtClean="0">
                <a:latin typeface="Comic Sans MS" pitchFamily="66" charset="0"/>
              </a:rPr>
              <a:t>oxygen if microorganisms present. </a:t>
            </a: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1400" dirty="0" smtClean="0">
                <a:latin typeface="Comic Sans MS" pitchFamily="66" charset="0"/>
              </a:rPr>
              <a:t>Maybe microorganisms were causing gangrene?</a:t>
            </a:r>
            <a:endParaRPr lang="en-US" sz="1400" i="1" dirty="0" smtClean="0">
              <a:latin typeface="Comic Sans MS" pitchFamily="66" charset="0"/>
            </a:endParaRPr>
          </a:p>
          <a:p>
            <a:pPr eaLnBrk="1" hangingPunct="1">
              <a:lnSpc>
                <a:spcPct val="80000"/>
              </a:lnSpc>
              <a:buFontTx/>
              <a:buNone/>
            </a:pPr>
            <a:endParaRPr lang="en-US" sz="1400" i="1" dirty="0" smtClean="0">
              <a:latin typeface="Comic Sans MS" pitchFamily="66" charset="0"/>
            </a:endParaRPr>
          </a:p>
          <a:p>
            <a:pPr eaLnBrk="1" hangingPunct="1">
              <a:lnSpc>
                <a:spcPct val="80000"/>
              </a:lnSpc>
              <a:buFontTx/>
              <a:buNone/>
            </a:pPr>
            <a:r>
              <a:rPr lang="en-US" sz="1400" dirty="0" smtClean="0">
                <a:latin typeface="Comic Sans MS" pitchFamily="66" charset="0"/>
              </a:rPr>
              <a:t>Pasteur suggested three methods to get rid of microorganisms: </a:t>
            </a:r>
          </a:p>
          <a:p>
            <a:pPr eaLnBrk="1" hangingPunct="1">
              <a:lnSpc>
                <a:spcPct val="80000"/>
              </a:lnSpc>
              <a:buFontTx/>
              <a:buNone/>
            </a:pPr>
            <a:endParaRPr lang="en-US" sz="1000" dirty="0" smtClean="0">
              <a:latin typeface="Comic Sans MS" pitchFamily="66" charset="0"/>
            </a:endParaRPr>
          </a:p>
          <a:p>
            <a:pPr eaLnBrk="1" hangingPunct="1">
              <a:lnSpc>
                <a:spcPct val="80000"/>
              </a:lnSpc>
              <a:buFontTx/>
              <a:buAutoNum type="arabicPeriod"/>
            </a:pPr>
            <a:r>
              <a:rPr lang="en-US" sz="1200" dirty="0" smtClean="0">
                <a:latin typeface="Comic Sans MS" pitchFamily="66" charset="0"/>
              </a:rPr>
              <a:t>________________________________</a:t>
            </a:r>
          </a:p>
          <a:p>
            <a:pPr eaLnBrk="1" hangingPunct="1">
              <a:lnSpc>
                <a:spcPct val="80000"/>
              </a:lnSpc>
              <a:buFontTx/>
              <a:buNone/>
            </a:pPr>
            <a:endParaRPr lang="en-US" sz="1200" dirty="0" smtClean="0">
              <a:latin typeface="Comic Sans MS" pitchFamily="66" charset="0"/>
            </a:endParaRPr>
          </a:p>
          <a:p>
            <a:pPr eaLnBrk="1" hangingPunct="1">
              <a:lnSpc>
                <a:spcPct val="80000"/>
              </a:lnSpc>
              <a:buFontTx/>
              <a:buNone/>
            </a:pPr>
            <a:r>
              <a:rPr lang="en-US" sz="1200" dirty="0" smtClean="0">
                <a:latin typeface="Comic Sans MS" pitchFamily="66" charset="0"/>
              </a:rPr>
              <a:t>2. 	________________________________</a:t>
            </a:r>
          </a:p>
          <a:p>
            <a:pPr eaLnBrk="1" hangingPunct="1">
              <a:lnSpc>
                <a:spcPct val="80000"/>
              </a:lnSpc>
              <a:buFontTx/>
              <a:buNone/>
            </a:pPr>
            <a:endParaRPr lang="en-US" sz="1200" dirty="0" smtClean="0">
              <a:latin typeface="Comic Sans MS" pitchFamily="66" charset="0"/>
            </a:endParaRPr>
          </a:p>
          <a:p>
            <a:pPr eaLnBrk="1" hangingPunct="1">
              <a:lnSpc>
                <a:spcPct val="80000"/>
              </a:lnSpc>
              <a:buFontTx/>
              <a:buAutoNum type="arabicPeriod" startAt="3"/>
            </a:pPr>
            <a:r>
              <a:rPr lang="en-US" sz="1200" dirty="0" smtClean="0">
                <a:latin typeface="Comic Sans MS" pitchFamily="66" charset="0"/>
              </a:rPr>
              <a:t>________________________________</a:t>
            </a:r>
          </a:p>
          <a:p>
            <a:pPr eaLnBrk="1" hangingPunct="1">
              <a:lnSpc>
                <a:spcPct val="80000"/>
              </a:lnSpc>
              <a:buFontTx/>
              <a:buNone/>
            </a:pPr>
            <a:endParaRPr lang="en-US" sz="1200" dirty="0" smtClean="0">
              <a:latin typeface="Comic Sans MS" pitchFamily="66" charset="0"/>
            </a:endParaRPr>
          </a:p>
          <a:p>
            <a:pPr eaLnBrk="1" hangingPunct="1">
              <a:lnSpc>
                <a:spcPct val="80000"/>
              </a:lnSpc>
              <a:buFontTx/>
              <a:buNone/>
            </a:pPr>
            <a:endParaRPr lang="en-US" sz="800" dirty="0" smtClean="0">
              <a:latin typeface="Comic Sans MS" pitchFamily="66" charset="0"/>
            </a:endParaRPr>
          </a:p>
          <a:p>
            <a:pPr eaLnBrk="1" hangingPunct="1">
              <a:lnSpc>
                <a:spcPct val="80000"/>
              </a:lnSpc>
              <a:buFontTx/>
              <a:buNone/>
            </a:pPr>
            <a:r>
              <a:rPr lang="en-US" sz="1400" dirty="0" smtClean="0">
                <a:latin typeface="Comic Sans MS" pitchFamily="66" charset="0"/>
              </a:rPr>
              <a:t>The first two inappropriate for use in human wounds, so Lister experimented with the third.</a:t>
            </a:r>
          </a:p>
          <a:p>
            <a:pPr eaLnBrk="1" hangingPunct="1">
              <a:lnSpc>
                <a:spcPct val="80000"/>
              </a:lnSpc>
            </a:pPr>
            <a:endParaRPr lang="en-US" sz="600" dirty="0" smtClean="0">
              <a:latin typeface="Comic Sans MS" pitchFamily="66" charset="0"/>
            </a:endParaRPr>
          </a:p>
          <a:p>
            <a:pPr eaLnBrk="1" hangingPunct="1">
              <a:lnSpc>
                <a:spcPct val="80000"/>
              </a:lnSpc>
              <a:buFontTx/>
              <a:buNone/>
            </a:pPr>
            <a:r>
              <a:rPr lang="en-US" sz="1400" b="1" dirty="0" smtClean="0">
                <a:latin typeface="Comic Sans MS" pitchFamily="66" charset="0"/>
              </a:rPr>
              <a:t>Carbolic acid</a:t>
            </a:r>
            <a:r>
              <a:rPr lang="en-US" sz="1400" dirty="0" smtClean="0">
                <a:latin typeface="Comic Sans MS" pitchFamily="66" charset="0"/>
              </a:rPr>
              <a:t> was used for deodorizing sewage, so Lister tried spraying instruments, surgical incisions, wounds and dressings with solution. </a:t>
            </a: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1400" dirty="0" smtClean="0">
                <a:latin typeface="Comic Sans MS" pitchFamily="66" charset="0"/>
              </a:rPr>
              <a:t>It markedly reduced the incidence of gangrene</a:t>
            </a:r>
            <a:r>
              <a:rPr lang="en-US" sz="1200" dirty="0" smtClean="0">
                <a:latin typeface="Comic Sans MS" pitchFamily="66" charset="0"/>
              </a:rPr>
              <a:t>.  </a:t>
            </a:r>
          </a:p>
          <a:p>
            <a:pPr eaLnBrk="1" hangingPunct="1">
              <a:lnSpc>
                <a:spcPct val="80000"/>
              </a:lnSpc>
              <a:buFontTx/>
              <a:buNone/>
            </a:pPr>
            <a:endParaRPr lang="en-US" sz="600" dirty="0" smtClean="0">
              <a:latin typeface="Comic Sans MS" pitchFamily="66" charset="0"/>
            </a:endParaRPr>
          </a:p>
          <a:p>
            <a:pPr eaLnBrk="1" hangingPunct="1">
              <a:lnSpc>
                <a:spcPct val="80000"/>
              </a:lnSpc>
              <a:buFontTx/>
              <a:buNone/>
            </a:pPr>
            <a:endParaRPr lang="en-US" sz="600" dirty="0" smtClean="0">
              <a:latin typeface="Comic Sans MS" pitchFamily="66" charset="0"/>
            </a:endParaRPr>
          </a:p>
          <a:p>
            <a:pPr eaLnBrk="1" hangingPunct="1">
              <a:lnSpc>
                <a:spcPct val="80000"/>
              </a:lnSpc>
              <a:buFontTx/>
              <a:buNone/>
            </a:pPr>
            <a:r>
              <a:rPr lang="en-US" sz="1400" dirty="0" smtClean="0">
                <a:latin typeface="Comic Sans MS" pitchFamily="66" charset="0"/>
              </a:rPr>
              <a:t>As germ theory became more widely accepted, understood infection best avoided by </a:t>
            </a:r>
            <a:r>
              <a:rPr lang="en-US" sz="1400" b="1" dirty="0" smtClean="0">
                <a:latin typeface="Comic Sans MS" pitchFamily="66" charset="0"/>
              </a:rPr>
              <a:t>preventing bacteria from getting into wounds in the first place</a:t>
            </a:r>
            <a:r>
              <a:rPr lang="en-US" sz="1400" dirty="0" smtClean="0">
                <a:latin typeface="Comic Sans MS" pitchFamily="66" charset="0"/>
              </a:rPr>
              <a:t>. This led to the rise of sterile surgery.</a:t>
            </a: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1200" dirty="0" smtClean="0"/>
              <a:t> </a:t>
            </a:r>
          </a:p>
        </p:txBody>
      </p:sp>
      <p:pic>
        <p:nvPicPr>
          <p:cNvPr id="20484" name="Picture 9" descr="listerin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400800" y="2743200"/>
            <a:ext cx="1676400" cy="12096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0485" name="Text Box 15"/>
          <p:cNvSpPr txBox="1">
            <a:spLocks noChangeArrowheads="1"/>
          </p:cNvSpPr>
          <p:nvPr/>
        </p:nvSpPr>
        <p:spPr bwMode="auto">
          <a:xfrm>
            <a:off x="6553200" y="6629400"/>
            <a:ext cx="2590800" cy="246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4"/>
              </a:rPr>
              <a:t>Joseph Lister</a:t>
            </a:r>
            <a:r>
              <a:rPr lang="en-US" sz="1000">
                <a:latin typeface="Comic Sans MS" pitchFamily="66" charset="0"/>
              </a:rPr>
              <a:t>, circa 1860, Wiki</a:t>
            </a:r>
          </a:p>
        </p:txBody>
      </p:sp>
      <p:pic>
        <p:nvPicPr>
          <p:cNvPr id="20486" name="Picture 17" descr="Joseph_Lister"/>
          <p:cNvPicPr>
            <a:picLocks noGrp="1" noChangeAspect="1" noChangeArrowheads="1"/>
          </p:cNvPicPr>
          <p:nvPr>
            <p:ph sz="quarter" idx="2"/>
          </p:nvPr>
        </p:nvPicPr>
        <p:blipFill>
          <a:blip r:embed="rId5" cstate="print">
            <a:extLst>
              <a:ext uri="{28A0092B-C50C-407E-A947-70E740481C1C}">
                <a14:useLocalDpi xmlns:a14="http://schemas.microsoft.com/office/drawing/2010/main" val="0"/>
              </a:ext>
            </a:extLst>
          </a:blip>
          <a:srcRect/>
          <a:stretch>
            <a:fillRect/>
          </a:stretch>
        </p:blipFill>
        <p:spPr>
          <a:xfrm>
            <a:off x="7402513" y="228600"/>
            <a:ext cx="1539875" cy="1981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0487" name="Text Box 19"/>
          <p:cNvSpPr txBox="1">
            <a:spLocks noChangeArrowheads="1"/>
          </p:cNvSpPr>
          <p:nvPr/>
        </p:nvSpPr>
        <p:spPr bwMode="auto">
          <a:xfrm>
            <a:off x="7620000" y="2209800"/>
            <a:ext cx="11430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a:latin typeface="Comic Sans MS" pitchFamily="66" charset="0"/>
              </a:rPr>
              <a:t>1827 - 1912</a:t>
            </a:r>
          </a:p>
        </p:txBody>
      </p:sp>
      <p:sp>
        <p:nvSpPr>
          <p:cNvPr id="20488"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a:t>
            </a:r>
            <a:r>
              <a:rPr lang="en-US" sz="1000">
                <a:latin typeface="Comic Sans MS" pitchFamily="66" charset="0"/>
              </a:rPr>
              <a:t> on </a:t>
            </a:r>
            <a:r>
              <a:rPr lang="en-US" sz="1000">
                <a:latin typeface="Comic Sans MS" pitchFamily="66" charset="0"/>
                <a:hlinkClick r:id="rId7"/>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6248400" cy="715962"/>
          </a:xfrm>
        </p:spPr>
        <p:txBody>
          <a:bodyPr/>
          <a:lstStyle/>
          <a:p>
            <a:pPr algn="l" eaLnBrk="1" hangingPunct="1"/>
            <a:r>
              <a:rPr lang="en-US" sz="3200" b="1" dirty="0" smtClean="0">
                <a:solidFill>
                  <a:schemeClr val="folHlink"/>
                </a:solidFill>
                <a:latin typeface="Comic Sans MS" pitchFamily="66" charset="0"/>
              </a:rPr>
              <a:t>The Germ Theory of Disease</a:t>
            </a:r>
            <a:r>
              <a:rPr lang="en-US" sz="2400" b="1" dirty="0" smtClean="0">
                <a:solidFill>
                  <a:schemeClr val="folHlink"/>
                </a:solidFill>
                <a:latin typeface="Comic Sans MS" pitchFamily="66" charset="0"/>
              </a:rPr>
              <a:t/>
            </a:r>
            <a:br>
              <a:rPr lang="en-US" sz="2400" b="1" dirty="0" smtClean="0">
                <a:solidFill>
                  <a:schemeClr val="folHlink"/>
                </a:solidFill>
                <a:latin typeface="Comic Sans MS" pitchFamily="66" charset="0"/>
              </a:rPr>
            </a:br>
            <a:r>
              <a:rPr lang="en-US" sz="2400" b="1" dirty="0" smtClean="0">
                <a:latin typeface="Comic Sans MS" pitchFamily="66" charset="0"/>
              </a:rPr>
              <a:t>  </a:t>
            </a:r>
            <a:r>
              <a:rPr lang="en-US" sz="2400" b="1" dirty="0" smtClean="0">
                <a:solidFill>
                  <a:schemeClr val="tx1">
                    <a:lumMod val="50000"/>
                    <a:lumOff val="50000"/>
                  </a:schemeClr>
                </a:solidFill>
                <a:latin typeface="Comic Sans MS" pitchFamily="66" charset="0"/>
              </a:rPr>
              <a:t>Florence Nightingale </a:t>
            </a:r>
            <a:r>
              <a:rPr lang="en-US" sz="2200" dirty="0" smtClean="0">
                <a:latin typeface="Comic Sans MS" pitchFamily="66" charset="0"/>
              </a:rPr>
              <a:t>and </a:t>
            </a:r>
            <a:r>
              <a:rPr lang="en-US" sz="2400" b="1" dirty="0" smtClean="0">
                <a:solidFill>
                  <a:schemeClr val="tx1">
                    <a:lumMod val="50000"/>
                    <a:lumOff val="50000"/>
                  </a:schemeClr>
                </a:solidFill>
                <a:latin typeface="Comic Sans MS" pitchFamily="66" charset="0"/>
              </a:rPr>
              <a:t>Nursing</a:t>
            </a:r>
          </a:p>
        </p:txBody>
      </p:sp>
      <p:sp>
        <p:nvSpPr>
          <p:cNvPr id="21507" name="Rectangle 3"/>
          <p:cNvSpPr>
            <a:spLocks noGrp="1" noChangeArrowheads="1"/>
          </p:cNvSpPr>
          <p:nvPr>
            <p:ph type="body" sz="half" idx="1"/>
          </p:nvPr>
        </p:nvSpPr>
        <p:spPr>
          <a:xfrm>
            <a:off x="152400" y="1523999"/>
            <a:ext cx="3276600" cy="4968875"/>
          </a:xfrm>
        </p:spPr>
        <p:txBody>
          <a:bodyPr/>
          <a:lstStyle/>
          <a:p>
            <a:pPr eaLnBrk="1" hangingPunct="1">
              <a:lnSpc>
                <a:spcPct val="90000"/>
              </a:lnSpc>
              <a:buFont typeface="Wingdings" pitchFamily="2" charset="2"/>
              <a:buChar char="Ø"/>
            </a:pPr>
            <a:r>
              <a:rPr lang="en-US" sz="1400" dirty="0" smtClean="0">
                <a:latin typeface="Comic Sans MS" pitchFamily="66" charset="0"/>
              </a:rPr>
              <a:t>English nurse who was a proponent of cleanliness and antiseptic techniques to the field of nursing.</a:t>
            </a:r>
          </a:p>
          <a:p>
            <a:pPr eaLnBrk="1" hangingPunct="1">
              <a:lnSpc>
                <a:spcPct val="90000"/>
              </a:lnSpc>
              <a:buFont typeface="Wingdings" pitchFamily="2" charset="2"/>
              <a:buChar char="Ø"/>
            </a:pPr>
            <a:endParaRPr lang="en-US" sz="1400" dirty="0" smtClean="0">
              <a:latin typeface="Comic Sans MS" pitchFamily="66" charset="0"/>
            </a:endParaRPr>
          </a:p>
          <a:p>
            <a:pPr eaLnBrk="1" hangingPunct="1">
              <a:lnSpc>
                <a:spcPct val="90000"/>
              </a:lnSpc>
              <a:buFont typeface="Wingdings" pitchFamily="2" charset="2"/>
              <a:buChar char="Ø"/>
            </a:pPr>
            <a:endParaRPr lang="en-US" sz="14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She came to prominence for her pioneering work in nursing during the Crimean War </a:t>
            </a:r>
            <a:r>
              <a:rPr lang="en-US" sz="1200" i="1" dirty="0" smtClean="0">
                <a:latin typeface="Comic Sans MS" pitchFamily="66" charset="0"/>
              </a:rPr>
              <a:t>(say cry-</a:t>
            </a:r>
            <a:r>
              <a:rPr lang="en-US" sz="1200" b="1" i="1" dirty="0" smtClean="0">
                <a:latin typeface="Comic Sans MS" pitchFamily="66" charset="0"/>
              </a:rPr>
              <a:t>me</a:t>
            </a:r>
            <a:r>
              <a:rPr lang="en-US" sz="1200" i="1" dirty="0" smtClean="0">
                <a:latin typeface="Comic Sans MS" pitchFamily="66" charset="0"/>
              </a:rPr>
              <a:t>-in), </a:t>
            </a:r>
            <a:r>
              <a:rPr lang="en-US" sz="1400" dirty="0" smtClean="0">
                <a:latin typeface="Comic Sans MS" pitchFamily="66" charset="0"/>
              </a:rPr>
              <a:t>where she tended to wounded soldiers.</a:t>
            </a:r>
          </a:p>
          <a:p>
            <a:pPr eaLnBrk="1" hangingPunct="1">
              <a:lnSpc>
                <a:spcPct val="90000"/>
              </a:lnSpc>
              <a:buFont typeface="Wingdings" pitchFamily="2" charset="2"/>
              <a:buChar char="Ø"/>
            </a:pPr>
            <a:endParaRPr lang="en-US" sz="1400" dirty="0" smtClean="0">
              <a:latin typeface="Comic Sans MS" pitchFamily="66" charset="0"/>
            </a:endParaRPr>
          </a:p>
          <a:p>
            <a:pPr eaLnBrk="1" hangingPunct="1">
              <a:lnSpc>
                <a:spcPct val="90000"/>
              </a:lnSpc>
              <a:buFont typeface="Wingdings" pitchFamily="2" charset="2"/>
              <a:buChar char="Ø"/>
            </a:pPr>
            <a:endParaRPr lang="en-US" sz="14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She was meticulous about collecting and analyzing data on her practices, to provide proof of their efficacy. </a:t>
            </a:r>
          </a:p>
          <a:p>
            <a:pPr eaLnBrk="1" hangingPunct="1">
              <a:lnSpc>
                <a:spcPct val="90000"/>
              </a:lnSpc>
              <a:buFont typeface="Wingdings" pitchFamily="2" charset="2"/>
              <a:buChar char="Ø"/>
            </a:pPr>
            <a:endParaRPr lang="en-US" sz="1400" dirty="0" smtClean="0">
              <a:latin typeface="Comic Sans MS" pitchFamily="66" charset="0"/>
            </a:endParaRPr>
          </a:p>
          <a:p>
            <a:pPr eaLnBrk="1" hangingPunct="1">
              <a:lnSpc>
                <a:spcPct val="90000"/>
              </a:lnSpc>
              <a:buFont typeface="Wingdings" pitchFamily="2" charset="2"/>
              <a:buChar char="Ø"/>
            </a:pPr>
            <a:endParaRPr lang="en-US" sz="14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Founded the Nightingale School for Nurses, the first nursing school in the world. </a:t>
            </a:r>
            <a:endParaRPr lang="en-US" sz="1200" dirty="0" smtClean="0"/>
          </a:p>
        </p:txBody>
      </p:sp>
      <p:pic>
        <p:nvPicPr>
          <p:cNvPr id="21508" name="Picture 9" descr="Florence_Nightingale_CDV_by_H_Lenthall"/>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239000" y="228600"/>
            <a:ext cx="1699146" cy="16462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1509" name="Text Box 5"/>
          <p:cNvSpPr txBox="1">
            <a:spLocks noChangeArrowheads="1"/>
          </p:cNvSpPr>
          <p:nvPr/>
        </p:nvSpPr>
        <p:spPr bwMode="auto">
          <a:xfrm>
            <a:off x="5562600" y="6492875"/>
            <a:ext cx="3581400"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4"/>
              </a:rPr>
              <a:t>Florence Nightingale </a:t>
            </a:r>
            <a:r>
              <a:rPr lang="en-US" sz="1000">
                <a:latin typeface="Comic Sans MS" pitchFamily="66" charset="0"/>
              </a:rPr>
              <a:t>from Carte de Visite, circa 1850; </a:t>
            </a:r>
            <a:r>
              <a:rPr lang="en-US" sz="1000">
                <a:latin typeface="Comic Sans MS" pitchFamily="66" charset="0"/>
                <a:hlinkClick r:id="rId5"/>
              </a:rPr>
              <a:t>Polar area diagram by Florence Nightingale </a:t>
            </a:r>
            <a:r>
              <a:rPr lang="en-US" sz="1000">
                <a:latin typeface="Comic Sans MS" pitchFamily="66" charset="0"/>
              </a:rPr>
              <a:t>1858.</a:t>
            </a:r>
          </a:p>
        </p:txBody>
      </p:sp>
      <p:sp>
        <p:nvSpPr>
          <p:cNvPr id="21510" name="Text Box 11"/>
          <p:cNvSpPr txBox="1">
            <a:spLocks noChangeArrowheads="1"/>
          </p:cNvSpPr>
          <p:nvPr/>
        </p:nvSpPr>
        <p:spPr bwMode="auto">
          <a:xfrm>
            <a:off x="7376046" y="1874837"/>
            <a:ext cx="12954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latin typeface="Comic Sans MS" pitchFamily="66" charset="0"/>
              </a:rPr>
              <a:t>1820 - 1910</a:t>
            </a:r>
          </a:p>
        </p:txBody>
      </p:sp>
      <p:pic>
        <p:nvPicPr>
          <p:cNvPr id="21511" name="Picture 12" descr="Nightingale-mortality"/>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3733800" y="2133600"/>
            <a:ext cx="5029200" cy="42481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1512" name="Text Box 5"/>
          <p:cNvSpPr txBox="1">
            <a:spLocks noChangeArrowheads="1"/>
          </p:cNvSpPr>
          <p:nvPr/>
        </p:nvSpPr>
        <p:spPr bwMode="auto">
          <a:xfrm>
            <a:off x="0" y="6621463"/>
            <a:ext cx="46482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228600"/>
            <a:ext cx="8229600" cy="1143000"/>
          </a:xfrm>
        </p:spPr>
        <p:txBody>
          <a:bodyPr/>
          <a:lstStyle/>
          <a:p>
            <a:pPr algn="l" eaLnBrk="1" hangingPunct="1"/>
            <a:r>
              <a:rPr lang="en-US" sz="2800" b="1" dirty="0" smtClean="0">
                <a:solidFill>
                  <a:schemeClr val="accent2"/>
                </a:solidFill>
                <a:latin typeface="Comic Sans MS" pitchFamily="66" charset="0"/>
              </a:rPr>
              <a:t>Discovery of Antimicrobial Agents</a:t>
            </a:r>
            <a:br>
              <a:rPr lang="en-US" sz="2800" b="1" dirty="0" smtClean="0">
                <a:solidFill>
                  <a:schemeClr val="accent2"/>
                </a:solidFill>
                <a:latin typeface="Comic Sans MS" pitchFamily="66" charset="0"/>
              </a:rPr>
            </a:br>
            <a:r>
              <a:rPr lang="en-US" sz="100" b="1" dirty="0" smtClean="0">
                <a:latin typeface="Comic Sans MS" pitchFamily="66" charset="0"/>
              </a:rPr>
              <a:t/>
            </a:r>
            <a:br>
              <a:rPr lang="en-US" sz="100" b="1" dirty="0" smtClean="0">
                <a:latin typeface="Comic Sans MS" pitchFamily="66" charset="0"/>
              </a:rPr>
            </a:br>
            <a:r>
              <a:rPr lang="en-US" sz="800" b="1" dirty="0" smtClean="0">
                <a:latin typeface="Comic Sans MS" pitchFamily="66" charset="0"/>
              </a:rPr>
              <a:t/>
            </a:r>
            <a:br>
              <a:rPr lang="en-US" sz="800" b="1" dirty="0" smtClean="0">
                <a:latin typeface="Comic Sans MS" pitchFamily="66" charset="0"/>
              </a:rPr>
            </a:br>
            <a:r>
              <a:rPr lang="en-US" sz="2800" b="1" dirty="0" smtClean="0">
                <a:solidFill>
                  <a:schemeClr val="tx1">
                    <a:lumMod val="50000"/>
                    <a:lumOff val="50000"/>
                  </a:schemeClr>
                </a:solidFill>
                <a:latin typeface="Comic Sans MS" pitchFamily="66" charset="0"/>
                <a:hlinkClick r:id="rId3"/>
              </a:rPr>
              <a:t>Sulfa Drugs</a:t>
            </a:r>
            <a:r>
              <a:rPr lang="en-US" sz="2800" b="1" dirty="0" smtClean="0">
                <a:solidFill>
                  <a:schemeClr val="tx1">
                    <a:lumMod val="50000"/>
                    <a:lumOff val="50000"/>
                  </a:schemeClr>
                </a:solidFill>
                <a:latin typeface="Comic Sans MS" pitchFamily="66" charset="0"/>
              </a:rPr>
              <a:t> </a:t>
            </a:r>
            <a:r>
              <a:rPr lang="en-US" sz="1800" dirty="0" smtClean="0">
                <a:solidFill>
                  <a:schemeClr val="tx1"/>
                </a:solidFill>
                <a:latin typeface="Comic Sans MS" pitchFamily="66" charset="0"/>
              </a:rPr>
              <a:t>(Sulfonamides)</a:t>
            </a:r>
          </a:p>
        </p:txBody>
      </p:sp>
      <p:sp>
        <p:nvSpPr>
          <p:cNvPr id="24579" name="Rectangle 3"/>
          <p:cNvSpPr>
            <a:spLocks noGrp="1" noChangeArrowheads="1"/>
          </p:cNvSpPr>
          <p:nvPr>
            <p:ph type="body" sz="half" idx="1"/>
          </p:nvPr>
        </p:nvSpPr>
        <p:spPr>
          <a:xfrm>
            <a:off x="457200" y="2057400"/>
            <a:ext cx="4876800" cy="4068763"/>
          </a:xfrm>
        </p:spPr>
        <p:txBody>
          <a:bodyPr/>
          <a:lstStyle/>
          <a:p>
            <a:pPr eaLnBrk="1" hangingPunct="1">
              <a:lnSpc>
                <a:spcPct val="90000"/>
              </a:lnSpc>
            </a:pPr>
            <a:r>
              <a:rPr lang="en-US" sz="1800" b="1" dirty="0" smtClean="0">
                <a:solidFill>
                  <a:schemeClr val="tx1">
                    <a:lumMod val="50000"/>
                    <a:lumOff val="50000"/>
                  </a:schemeClr>
                </a:solidFill>
                <a:latin typeface="Comic Sans MS" pitchFamily="66" charset="0"/>
              </a:rPr>
              <a:t>Dr. Gerhard Domagk </a:t>
            </a:r>
            <a:r>
              <a:rPr lang="en-US" sz="1200" i="1" dirty="0" smtClean="0">
                <a:latin typeface="Comic Sans MS" pitchFamily="66" charset="0"/>
              </a:rPr>
              <a:t>(say Doe-mock), </a:t>
            </a:r>
            <a:r>
              <a:rPr lang="en-US" sz="1600" dirty="0" smtClean="0">
                <a:latin typeface="Comic Sans MS" pitchFamily="66" charset="0"/>
              </a:rPr>
              <a:t>a </a:t>
            </a:r>
            <a:r>
              <a:rPr lang="en-US" sz="1800" dirty="0" smtClean="0">
                <a:latin typeface="Comic Sans MS" pitchFamily="66" charset="0"/>
              </a:rPr>
              <a:t>German chemist, discovered that the dye </a:t>
            </a:r>
            <a:r>
              <a:rPr lang="en-US" sz="1800" dirty="0" err="1" smtClean="0">
                <a:latin typeface="Comic Sans MS" pitchFamily="66" charset="0"/>
              </a:rPr>
              <a:t>Prontosil</a:t>
            </a:r>
            <a:r>
              <a:rPr lang="en-US" sz="1800" dirty="0" smtClean="0">
                <a:latin typeface="Comic Sans MS" pitchFamily="66" charset="0"/>
              </a:rPr>
              <a:t> was effective against a wide range of bacteria.</a:t>
            </a:r>
          </a:p>
          <a:p>
            <a:pPr eaLnBrk="1" hangingPunct="1">
              <a:lnSpc>
                <a:spcPct val="90000"/>
              </a:lnSpc>
            </a:pPr>
            <a:endParaRPr lang="en-US" sz="1800" dirty="0" smtClean="0">
              <a:latin typeface="Comic Sans MS" pitchFamily="66" charset="0"/>
            </a:endParaRPr>
          </a:p>
          <a:p>
            <a:pPr marL="0" indent="0" eaLnBrk="1" hangingPunct="1">
              <a:lnSpc>
                <a:spcPct val="90000"/>
              </a:lnSpc>
              <a:buNone/>
            </a:pPr>
            <a:endParaRPr lang="en-US" sz="1800" dirty="0" smtClean="0">
              <a:latin typeface="Comic Sans MS" pitchFamily="66" charset="0"/>
            </a:endParaRPr>
          </a:p>
          <a:p>
            <a:pPr eaLnBrk="1" hangingPunct="1">
              <a:lnSpc>
                <a:spcPct val="90000"/>
              </a:lnSpc>
            </a:pPr>
            <a:r>
              <a:rPr lang="en-US" sz="1800" dirty="0" smtClean="0">
                <a:latin typeface="Comic Sans MS" pitchFamily="66" charset="0"/>
              </a:rPr>
              <a:t>Sulfanilamide portion of the </a:t>
            </a:r>
            <a:r>
              <a:rPr lang="en-US" sz="1800" dirty="0" err="1" smtClean="0">
                <a:latin typeface="Comic Sans MS" pitchFamily="66" charset="0"/>
              </a:rPr>
              <a:t>Prontosil</a:t>
            </a:r>
            <a:r>
              <a:rPr lang="en-US" sz="1800" dirty="0" smtClean="0">
                <a:latin typeface="Comic Sans MS" pitchFamily="66" charset="0"/>
              </a:rPr>
              <a:t> molecule is responsible for its antibacterial effect. Inhibits essential enzyme activity in effected bacteria.</a:t>
            </a:r>
          </a:p>
          <a:p>
            <a:pPr eaLnBrk="1" hangingPunct="1">
              <a:lnSpc>
                <a:spcPct val="90000"/>
              </a:lnSpc>
            </a:pPr>
            <a:endParaRPr lang="en-US" sz="1800" dirty="0">
              <a:latin typeface="Comic Sans MS" pitchFamily="66" charset="0"/>
            </a:endParaRPr>
          </a:p>
          <a:p>
            <a:pPr eaLnBrk="1" hangingPunct="1">
              <a:lnSpc>
                <a:spcPct val="90000"/>
              </a:lnSpc>
            </a:pPr>
            <a:endParaRPr lang="en-US" sz="1800" dirty="0" smtClean="0">
              <a:latin typeface="Comic Sans MS" pitchFamily="66" charset="0"/>
            </a:endParaRPr>
          </a:p>
          <a:p>
            <a:pPr eaLnBrk="1" hangingPunct="1">
              <a:lnSpc>
                <a:spcPct val="90000"/>
              </a:lnSpc>
            </a:pPr>
            <a:r>
              <a:rPr lang="en-US" sz="1800" dirty="0" smtClean="0">
                <a:latin typeface="Comic Sans MS" pitchFamily="66" charset="0"/>
              </a:rPr>
              <a:t>Won the 1939, Nobel Prize in Medicine.</a:t>
            </a:r>
          </a:p>
          <a:p>
            <a:pPr eaLnBrk="1" hangingPunct="1">
              <a:lnSpc>
                <a:spcPct val="90000"/>
              </a:lnSpc>
            </a:pPr>
            <a:endParaRPr lang="en-US" sz="1200" dirty="0" smtClean="0">
              <a:latin typeface="Comic Sans MS" pitchFamily="66" charset="0"/>
            </a:endParaRPr>
          </a:p>
          <a:p>
            <a:pPr eaLnBrk="1" hangingPunct="1">
              <a:lnSpc>
                <a:spcPct val="90000"/>
              </a:lnSpc>
            </a:pPr>
            <a:endParaRPr lang="en-US" sz="1200" dirty="0" smtClean="0">
              <a:latin typeface="Comic Sans MS" pitchFamily="66" charset="0"/>
            </a:endParaRPr>
          </a:p>
        </p:txBody>
      </p:sp>
      <p:sp>
        <p:nvSpPr>
          <p:cNvPr id="24580" name="Text Box 8"/>
          <p:cNvSpPr txBox="1">
            <a:spLocks noChangeArrowheads="1"/>
          </p:cNvSpPr>
          <p:nvPr/>
        </p:nvSpPr>
        <p:spPr bwMode="auto">
          <a:xfrm>
            <a:off x="6705600" y="6492875"/>
            <a:ext cx="2438400" cy="554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Images: </a:t>
            </a:r>
            <a:r>
              <a:rPr lang="en-US" sz="1000">
                <a:latin typeface="Comic Sans MS" pitchFamily="66" charset="0"/>
                <a:hlinkClick r:id="rId4"/>
              </a:rPr>
              <a:t>Dr. Gerhard Domagk</a:t>
            </a:r>
            <a:r>
              <a:rPr lang="en-US" sz="1000">
                <a:latin typeface="Comic Sans MS" pitchFamily="66" charset="0"/>
              </a:rPr>
              <a:t>, 1964, Wiki, Sulfanilamide elixer, Source unknown</a:t>
            </a:r>
          </a:p>
        </p:txBody>
      </p:sp>
      <p:pic>
        <p:nvPicPr>
          <p:cNvPr id="24581" name="Picture 14" descr="SulfaDy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124200"/>
            <a:ext cx="2309813" cy="3124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4582" name="Picture 19" descr="Dr_G_Domagk"/>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6934200" y="304800"/>
            <a:ext cx="1854390" cy="2111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4583" name="Text Box 23"/>
          <p:cNvSpPr txBox="1">
            <a:spLocks noChangeArrowheads="1"/>
          </p:cNvSpPr>
          <p:nvPr/>
        </p:nvSpPr>
        <p:spPr bwMode="auto">
          <a:xfrm>
            <a:off x="7353300" y="2477566"/>
            <a:ext cx="11430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latin typeface="Comic Sans MS" pitchFamily="66" charset="0"/>
              </a:rPr>
              <a:t>1895 - 1964</a:t>
            </a:r>
          </a:p>
        </p:txBody>
      </p:sp>
      <p:sp>
        <p:nvSpPr>
          <p:cNvPr id="24584" name="Text Box 5"/>
          <p:cNvSpPr txBox="1">
            <a:spLocks noChangeArrowheads="1"/>
          </p:cNvSpPr>
          <p:nvPr/>
        </p:nvSpPr>
        <p:spPr bwMode="auto">
          <a:xfrm>
            <a:off x="0" y="6621463"/>
            <a:ext cx="46482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152400"/>
            <a:ext cx="6705600" cy="1143000"/>
          </a:xfrm>
        </p:spPr>
        <p:txBody>
          <a:bodyPr/>
          <a:lstStyle/>
          <a:p>
            <a:pPr algn="l" eaLnBrk="1" hangingPunct="1"/>
            <a:r>
              <a:rPr lang="en-US" sz="2800" b="1" dirty="0" smtClean="0">
                <a:solidFill>
                  <a:schemeClr val="accent2"/>
                </a:solidFill>
                <a:latin typeface="Comic Sans MS" pitchFamily="66" charset="0"/>
              </a:rPr>
              <a:t>Discovery of Antimicrobial Agents</a:t>
            </a:r>
            <a:r>
              <a:rPr lang="en-US" sz="2400" b="1" dirty="0" smtClean="0">
                <a:latin typeface="Comic Sans MS" pitchFamily="66" charset="0"/>
              </a:rPr>
              <a:t/>
            </a:r>
            <a:br>
              <a:rPr lang="en-US" sz="2400" b="1" dirty="0" smtClean="0">
                <a:latin typeface="Comic Sans MS" pitchFamily="66" charset="0"/>
              </a:rPr>
            </a:br>
            <a:r>
              <a:rPr lang="en-US" sz="1200" b="1" dirty="0" smtClean="0">
                <a:latin typeface="Comic Sans MS" pitchFamily="66" charset="0"/>
              </a:rPr>
              <a:t/>
            </a:r>
            <a:br>
              <a:rPr lang="en-US" sz="1200" b="1" dirty="0" smtClean="0">
                <a:latin typeface="Comic Sans MS" pitchFamily="66" charset="0"/>
              </a:rPr>
            </a:br>
            <a:r>
              <a:rPr lang="en-US" sz="3200" b="1" dirty="0" smtClean="0">
                <a:solidFill>
                  <a:schemeClr val="tx1">
                    <a:lumMod val="50000"/>
                    <a:lumOff val="50000"/>
                  </a:schemeClr>
                </a:solidFill>
                <a:latin typeface="Comic Sans MS" pitchFamily="66" charset="0"/>
                <a:hlinkClick r:id="rId3"/>
              </a:rPr>
              <a:t>Penicillin</a:t>
            </a:r>
            <a:endParaRPr lang="en-US" sz="3200" b="1" dirty="0" smtClean="0">
              <a:solidFill>
                <a:schemeClr val="tx1">
                  <a:lumMod val="50000"/>
                  <a:lumOff val="50000"/>
                </a:schemeClr>
              </a:solidFill>
              <a:latin typeface="Comic Sans MS" pitchFamily="66" charset="0"/>
            </a:endParaRPr>
          </a:p>
        </p:txBody>
      </p:sp>
      <p:sp>
        <p:nvSpPr>
          <p:cNvPr id="25604" name="Text Box 5"/>
          <p:cNvSpPr txBox="1">
            <a:spLocks noChangeArrowheads="1"/>
          </p:cNvSpPr>
          <p:nvPr/>
        </p:nvSpPr>
        <p:spPr bwMode="auto">
          <a:xfrm>
            <a:off x="5257800" y="6150114"/>
            <a:ext cx="38862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Comic Sans MS" pitchFamily="66" charset="0"/>
              </a:rPr>
              <a:t>Images: </a:t>
            </a:r>
            <a:r>
              <a:rPr lang="en-US" sz="1000" i="1" dirty="0" err="1">
                <a:latin typeface="Comic Sans MS" pitchFamily="66" charset="0"/>
              </a:rPr>
              <a:t>Penicillium</a:t>
            </a:r>
            <a:r>
              <a:rPr lang="en-US" sz="1000" dirty="0">
                <a:latin typeface="Comic Sans MS" pitchFamily="66" charset="0"/>
              </a:rPr>
              <a:t> mold,  </a:t>
            </a:r>
            <a:r>
              <a:rPr lang="en-US" sz="1000" dirty="0">
                <a:latin typeface="Comic Sans MS" pitchFamily="66" charset="0"/>
                <a:hlinkClick r:id="rId4"/>
              </a:rPr>
              <a:t>PHIL</a:t>
            </a:r>
            <a:r>
              <a:rPr lang="en-US" sz="1000" dirty="0">
                <a:latin typeface="Comic Sans MS" pitchFamily="66" charset="0"/>
              </a:rPr>
              <a:t> #8396; </a:t>
            </a:r>
            <a:r>
              <a:rPr lang="en-US" sz="1000" i="1" dirty="0">
                <a:latin typeface="Comic Sans MS" pitchFamily="66" charset="0"/>
                <a:hlinkClick r:id="rId5"/>
              </a:rPr>
              <a:t>Staphylococcus aureus</a:t>
            </a:r>
            <a:r>
              <a:rPr lang="en-US" sz="1000" dirty="0">
                <a:latin typeface="Comic Sans MS" pitchFamily="66" charset="0"/>
                <a:hlinkClick r:id="rId5"/>
              </a:rPr>
              <a:t> on antibiotic test plate</a:t>
            </a:r>
            <a:r>
              <a:rPr lang="en-US" sz="1000" dirty="0">
                <a:latin typeface="Comic Sans MS" pitchFamily="66" charset="0"/>
              </a:rPr>
              <a:t>, PHIL #2641; </a:t>
            </a:r>
            <a:r>
              <a:rPr lang="en-US" sz="1000" dirty="0">
                <a:latin typeface="Comic Sans MS" pitchFamily="66" charset="0"/>
                <a:hlinkClick r:id="rId6"/>
              </a:rPr>
              <a:t>Poster attached to a mailbox offering advice to World War II servicemen</a:t>
            </a:r>
            <a:r>
              <a:rPr lang="en-US" sz="1000" dirty="0">
                <a:latin typeface="Comic Sans MS" pitchFamily="66" charset="0"/>
              </a:rPr>
              <a:t>, 1944, NIH </a:t>
            </a:r>
          </a:p>
        </p:txBody>
      </p:sp>
      <p:pic>
        <p:nvPicPr>
          <p:cNvPr id="25605" name="Picture 8" descr="PenicillinMailboxPSAedit"/>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4876801" y="3030539"/>
            <a:ext cx="3886200" cy="2913061"/>
          </a:xfrm>
          <a:prstGeom prst="rect">
            <a:avLst/>
          </a:prstGeom>
          <a:ln>
            <a:noFill/>
          </a:ln>
          <a:effectLst>
            <a:outerShdw blurRad="190500" algn="tl" rotWithShape="0">
              <a:srgbClr val="000000">
                <a:alpha val="70000"/>
              </a:srgbClr>
            </a:outerShdw>
          </a:effectLst>
          <a:extLst/>
        </p:spPr>
      </p:pic>
      <p:pic>
        <p:nvPicPr>
          <p:cNvPr id="25607" name="Picture 12" descr="PenicilliumCDCPHIL8396"/>
          <p:cNvPicPr>
            <a:picLocks noGrp="1" noChangeAspect="1" noChangeArrowheads="1"/>
          </p:cNvPicPr>
          <p:nvPr>
            <p:ph sz="quarter" idx="2"/>
          </p:nvPr>
        </p:nvPicPr>
        <p:blipFill>
          <a:blip r:embed="rId8">
            <a:alphaModFix amt="26000"/>
            <a:extLst>
              <a:ext uri="{28A0092B-C50C-407E-A947-70E740481C1C}">
                <a14:useLocalDpi xmlns:a14="http://schemas.microsoft.com/office/drawing/2010/main" val="0"/>
              </a:ext>
            </a:extLst>
          </a:blip>
          <a:srcRect/>
          <a:stretch>
            <a:fillRect/>
          </a:stretch>
        </p:blipFill>
        <p:spPr>
          <a:xfrm>
            <a:off x="228600" y="685800"/>
            <a:ext cx="3962400" cy="6019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5608" name="Text Box 5"/>
          <p:cNvSpPr txBox="1">
            <a:spLocks noChangeArrowheads="1"/>
          </p:cNvSpPr>
          <p:nvPr/>
        </p:nvSpPr>
        <p:spPr bwMode="auto">
          <a:xfrm>
            <a:off x="0" y="6621463"/>
            <a:ext cx="46482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9"/>
              </a:rPr>
              <a:t>Virtual Microbiology Classroom</a:t>
            </a:r>
            <a:r>
              <a:rPr lang="en-US" sz="1000">
                <a:latin typeface="Comic Sans MS" pitchFamily="66" charset="0"/>
              </a:rPr>
              <a:t> on </a:t>
            </a:r>
            <a:r>
              <a:rPr lang="en-US" sz="1000">
                <a:latin typeface="Comic Sans MS" pitchFamily="66" charset="0"/>
                <a:hlinkClick r:id="rId10"/>
              </a:rPr>
              <a:t>ScienceProfOnline.com</a:t>
            </a:r>
            <a:endParaRPr lang="en-US" sz="1000">
              <a:latin typeface="Comic Sans MS" pitchFamily="66" charset="0"/>
            </a:endParaRPr>
          </a:p>
        </p:txBody>
      </p:sp>
      <p:sp>
        <p:nvSpPr>
          <p:cNvPr id="10" name="Rectangle 3"/>
          <p:cNvSpPr>
            <a:spLocks noGrp="1" noChangeArrowheads="1"/>
          </p:cNvSpPr>
          <p:nvPr>
            <p:ph type="body" sz="half" idx="1"/>
          </p:nvPr>
        </p:nvSpPr>
        <p:spPr>
          <a:xfrm>
            <a:off x="381000" y="1752600"/>
            <a:ext cx="3886200" cy="4648200"/>
          </a:xfrm>
        </p:spPr>
        <p:txBody>
          <a:bodyPr/>
          <a:lstStyle/>
          <a:p>
            <a:pPr eaLnBrk="1" hangingPunct="1">
              <a:lnSpc>
                <a:spcPct val="90000"/>
              </a:lnSpc>
              <a:buFont typeface="Wingdings" pitchFamily="2" charset="2"/>
              <a:buChar char="Ø"/>
            </a:pPr>
            <a:r>
              <a:rPr lang="en-US" sz="1800" b="1" dirty="0" smtClean="0">
                <a:solidFill>
                  <a:schemeClr val="tx1">
                    <a:lumMod val="50000"/>
                    <a:lumOff val="50000"/>
                  </a:schemeClr>
                </a:solidFill>
                <a:latin typeface="Comic Sans MS" pitchFamily="66" charset="0"/>
              </a:rPr>
              <a:t>Alexander Fleming </a:t>
            </a:r>
            <a:r>
              <a:rPr lang="en-US" sz="1050" dirty="0" smtClean="0">
                <a:latin typeface="Comic Sans MS" pitchFamily="66" charset="0"/>
              </a:rPr>
              <a:t>(1881 – 1955),</a:t>
            </a:r>
            <a:r>
              <a:rPr lang="en-US" sz="1600" b="1" dirty="0" smtClean="0">
                <a:latin typeface="Comic Sans MS" pitchFamily="66" charset="0"/>
              </a:rPr>
              <a:t>    </a:t>
            </a:r>
            <a:r>
              <a:rPr lang="en-US" sz="1600" dirty="0" smtClean="0">
                <a:latin typeface="Comic Sans MS" pitchFamily="66" charset="0"/>
              </a:rPr>
              <a:t>a Scottish biologist and pharmacologist, observed bacterial staphylococci colonies disappearing on plates contaminated with mold.</a:t>
            </a:r>
          </a:p>
          <a:p>
            <a:pPr marL="0" indent="0" eaLnBrk="1" hangingPunct="1">
              <a:lnSpc>
                <a:spcPct val="90000"/>
              </a:lnSpc>
              <a:buNone/>
            </a:pPr>
            <a:endParaRPr lang="en-US" sz="2000" dirty="0" smtClean="0">
              <a:latin typeface="Comic Sans MS" pitchFamily="66" charset="0"/>
            </a:endParaRPr>
          </a:p>
          <a:p>
            <a:pPr eaLnBrk="1" hangingPunct="1">
              <a:lnSpc>
                <a:spcPct val="90000"/>
              </a:lnSpc>
              <a:buFont typeface="Wingdings" pitchFamily="2" charset="2"/>
              <a:buChar char="Ø"/>
            </a:pPr>
            <a:r>
              <a:rPr lang="en-US" sz="1600" dirty="0" smtClean="0">
                <a:latin typeface="Comic Sans MS" pitchFamily="66" charset="0"/>
              </a:rPr>
              <a:t>Fleming extracted the compound from the mold responsible for destruction of the bacterial colonies.</a:t>
            </a:r>
          </a:p>
          <a:p>
            <a:pPr marL="0" indent="0" eaLnBrk="1" hangingPunct="1">
              <a:lnSpc>
                <a:spcPct val="90000"/>
              </a:lnSpc>
              <a:buNone/>
            </a:pPr>
            <a:endParaRPr lang="en-US" sz="2000" dirty="0" smtClean="0">
              <a:latin typeface="Comic Sans MS" pitchFamily="66" charset="0"/>
            </a:endParaRPr>
          </a:p>
          <a:p>
            <a:pPr eaLnBrk="1" hangingPunct="1">
              <a:lnSpc>
                <a:spcPct val="90000"/>
              </a:lnSpc>
              <a:buFont typeface="Wingdings" pitchFamily="2" charset="2"/>
              <a:buChar char="Ø"/>
            </a:pPr>
            <a:r>
              <a:rPr lang="en-US" sz="1600" dirty="0" smtClean="0">
                <a:latin typeface="Comic Sans MS" pitchFamily="66" charset="0"/>
              </a:rPr>
              <a:t>The product of the mold was named penicillin, after the </a:t>
            </a:r>
            <a:r>
              <a:rPr lang="en-US" sz="1600" i="1" dirty="0" err="1" smtClean="0">
                <a:latin typeface="Comic Sans MS" pitchFamily="66" charset="0"/>
              </a:rPr>
              <a:t>Penicillium</a:t>
            </a:r>
            <a:r>
              <a:rPr lang="en-US" sz="1600" dirty="0" smtClean="0">
                <a:latin typeface="Comic Sans MS" pitchFamily="66" charset="0"/>
              </a:rPr>
              <a:t> mold from which it was derived.</a:t>
            </a:r>
          </a:p>
          <a:p>
            <a:pPr marL="0" indent="0" eaLnBrk="1" hangingPunct="1">
              <a:lnSpc>
                <a:spcPct val="90000"/>
              </a:lnSpc>
              <a:buNone/>
            </a:pPr>
            <a:endParaRPr lang="en-US" sz="2000" dirty="0" smtClean="0">
              <a:latin typeface="Comic Sans MS" pitchFamily="66" charset="0"/>
            </a:endParaRPr>
          </a:p>
          <a:p>
            <a:pPr eaLnBrk="1" hangingPunct="1">
              <a:lnSpc>
                <a:spcPct val="90000"/>
              </a:lnSpc>
              <a:buFont typeface="Wingdings" pitchFamily="2" charset="2"/>
              <a:buChar char="Ø"/>
            </a:pPr>
            <a:r>
              <a:rPr lang="en-US" sz="1600" dirty="0" smtClean="0">
                <a:latin typeface="Comic Sans MS" pitchFamily="66" charset="0"/>
              </a:rPr>
              <a:t>Nobel Prize in Physiology of Medicine in 1945.</a:t>
            </a:r>
          </a:p>
          <a:p>
            <a:pPr eaLnBrk="1" hangingPunct="1">
              <a:lnSpc>
                <a:spcPct val="90000"/>
              </a:lnSpc>
              <a:buFont typeface="Wingdings" pitchFamily="2" charset="2"/>
              <a:buChar char="Ø"/>
            </a:pPr>
            <a:endParaRPr lang="en-US" sz="1600" dirty="0">
              <a:latin typeface="Comic Sans MS" pitchFamily="66" charset="0"/>
            </a:endParaRPr>
          </a:p>
          <a:p>
            <a:pPr marL="0" indent="0" eaLnBrk="1" hangingPunct="1">
              <a:lnSpc>
                <a:spcPct val="90000"/>
              </a:lnSpc>
              <a:buNone/>
            </a:pPr>
            <a:endParaRPr lang="en-US" sz="1600" dirty="0">
              <a:latin typeface="Comic Sans MS" pitchFamily="66" charset="0"/>
            </a:endParaRPr>
          </a:p>
          <a:p>
            <a:pPr eaLnBrk="1" hangingPunct="1">
              <a:lnSpc>
                <a:spcPct val="90000"/>
              </a:lnSpc>
              <a:buFont typeface="Wingdings" pitchFamily="2" charset="2"/>
              <a:buChar char="Ø"/>
            </a:pPr>
            <a:endParaRPr lang="en-US" sz="1600" dirty="0" smtClean="0">
              <a:latin typeface="Comic Sans MS" pitchFamily="66" charset="0"/>
            </a:endParaRPr>
          </a:p>
          <a:p>
            <a:pPr eaLnBrk="1" hangingPunct="1">
              <a:lnSpc>
                <a:spcPct val="80000"/>
              </a:lnSpc>
              <a:buFont typeface="Wingdings" pitchFamily="2" charset="2"/>
              <a:buChar char="Ø"/>
            </a:pPr>
            <a:endParaRPr lang="en-US" sz="1400" dirty="0" smtClean="0">
              <a:latin typeface="Comic Sans MS" pitchFamily="66" charset="0"/>
            </a:endParaRPr>
          </a:p>
        </p:txBody>
      </p:sp>
      <p:pic>
        <p:nvPicPr>
          <p:cNvPr id="3" name="Picture 2" descr="image3.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53200" y="381000"/>
            <a:ext cx="22098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0" descr="Staphylococcus_aureus_(AB_Tes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95800" y="990600"/>
            <a:ext cx="2286000" cy="2240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62526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152400"/>
            <a:ext cx="6705600" cy="1143000"/>
          </a:xfrm>
        </p:spPr>
        <p:txBody>
          <a:bodyPr/>
          <a:lstStyle/>
          <a:p>
            <a:pPr algn="l" eaLnBrk="1" hangingPunct="1"/>
            <a:r>
              <a:rPr lang="en-US" sz="2800" b="1" dirty="0" smtClean="0">
                <a:solidFill>
                  <a:srgbClr val="376092"/>
                </a:solidFill>
                <a:latin typeface="Comic Sans MS" pitchFamily="66" charset="0"/>
              </a:rPr>
              <a:t>Discovery of Antimicrobial Agents</a:t>
            </a:r>
            <a:r>
              <a:rPr lang="en-US" sz="2400" b="1" dirty="0" smtClean="0">
                <a:latin typeface="Comic Sans MS" pitchFamily="66" charset="0"/>
              </a:rPr>
              <a:t/>
            </a:r>
            <a:br>
              <a:rPr lang="en-US" sz="2400" b="1" dirty="0" smtClean="0">
                <a:latin typeface="Comic Sans MS" pitchFamily="66" charset="0"/>
              </a:rPr>
            </a:br>
            <a:r>
              <a:rPr lang="en-US" sz="1200" b="1" dirty="0" smtClean="0">
                <a:latin typeface="Comic Sans MS" pitchFamily="66" charset="0"/>
              </a:rPr>
              <a:t/>
            </a:r>
            <a:br>
              <a:rPr lang="en-US" sz="1200" b="1" dirty="0" smtClean="0">
                <a:latin typeface="Comic Sans MS" pitchFamily="66" charset="0"/>
              </a:rPr>
            </a:br>
            <a:r>
              <a:rPr lang="en-US" sz="2400" b="1" dirty="0" smtClean="0">
                <a:solidFill>
                  <a:srgbClr val="FF0000"/>
                </a:solidFill>
                <a:latin typeface="Comic Sans MS" pitchFamily="66" charset="0"/>
              </a:rPr>
              <a:t>Antibiotic resistance</a:t>
            </a:r>
          </a:p>
        </p:txBody>
      </p:sp>
      <p:pic>
        <p:nvPicPr>
          <p:cNvPr id="25607" name="Picture 12" descr="PenicilliumCDCPHIL8396"/>
          <p:cNvPicPr>
            <a:picLocks noGrp="1" noChangeAspect="1" noChangeArrowheads="1"/>
          </p:cNvPicPr>
          <p:nvPr>
            <p:ph sz="quarter" idx="2"/>
          </p:nvPr>
        </p:nvPicPr>
        <p:blipFill>
          <a:blip r:embed="rId3">
            <a:alphaModFix amt="23000"/>
            <a:extLst>
              <a:ext uri="{28A0092B-C50C-407E-A947-70E740481C1C}">
                <a14:useLocalDpi xmlns:a14="http://schemas.microsoft.com/office/drawing/2010/main" val="0"/>
              </a:ext>
            </a:extLst>
          </a:blip>
          <a:srcRect/>
          <a:stretch>
            <a:fillRect/>
          </a:stretch>
        </p:blipFill>
        <p:spPr>
          <a:xfrm>
            <a:off x="152400" y="762000"/>
            <a:ext cx="5029200" cy="5715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5608" name="Text Box 5"/>
          <p:cNvSpPr txBox="1">
            <a:spLocks noChangeArrowheads="1"/>
          </p:cNvSpPr>
          <p:nvPr/>
        </p:nvSpPr>
        <p:spPr bwMode="auto">
          <a:xfrm>
            <a:off x="0" y="6613525"/>
            <a:ext cx="46482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Comic Sans MS" pitchFamily="66" charset="0"/>
              </a:rPr>
              <a:t>From the  </a:t>
            </a:r>
            <a:r>
              <a:rPr lang="en-US" sz="1000" dirty="0">
                <a:latin typeface="Comic Sans MS" pitchFamily="66" charset="0"/>
                <a:hlinkClick r:id="rId4"/>
              </a:rPr>
              <a:t>Virtual Microbiology Classroom</a:t>
            </a:r>
            <a:r>
              <a:rPr lang="en-US" sz="1000" dirty="0">
                <a:latin typeface="Comic Sans MS" pitchFamily="66" charset="0"/>
              </a:rPr>
              <a:t> on </a:t>
            </a:r>
            <a:r>
              <a:rPr lang="en-US" sz="1000" dirty="0">
                <a:latin typeface="Comic Sans MS" pitchFamily="66" charset="0"/>
                <a:hlinkClick r:id="rId5"/>
              </a:rPr>
              <a:t>ScienceProfOnline.com</a:t>
            </a:r>
            <a:endParaRPr lang="en-US" sz="1000" dirty="0">
              <a:latin typeface="Comic Sans MS" pitchFamily="66" charset="0"/>
            </a:endParaRPr>
          </a:p>
        </p:txBody>
      </p:sp>
      <p:sp>
        <p:nvSpPr>
          <p:cNvPr id="10" name="Rectangle 3"/>
          <p:cNvSpPr>
            <a:spLocks noGrp="1" noChangeArrowheads="1"/>
          </p:cNvSpPr>
          <p:nvPr>
            <p:ph type="body" sz="half" idx="1"/>
          </p:nvPr>
        </p:nvSpPr>
        <p:spPr>
          <a:xfrm>
            <a:off x="228600" y="1447800"/>
            <a:ext cx="4876800" cy="5257800"/>
          </a:xfrm>
        </p:spPr>
        <p:txBody>
          <a:bodyPr/>
          <a:lstStyle/>
          <a:p>
            <a:pPr eaLnBrk="1" hangingPunct="1">
              <a:lnSpc>
                <a:spcPct val="90000"/>
              </a:lnSpc>
              <a:buFont typeface="Wingdings" charset="2"/>
              <a:buChar char="Ø"/>
            </a:pPr>
            <a:r>
              <a:rPr lang="en-US" sz="1400" dirty="0" smtClean="0">
                <a:latin typeface="Comic Sans MS" pitchFamily="66" charset="0"/>
              </a:rPr>
              <a:t>In 1944, height of WWII, Alexander Fleming was featured on the cover of Time magazine, with the subtitle: </a:t>
            </a:r>
            <a:endParaRPr lang="en-US" sz="1400" i="1" dirty="0" smtClean="0">
              <a:latin typeface="Comic Sans MS" pitchFamily="66" charset="0"/>
            </a:endParaRPr>
          </a:p>
          <a:p>
            <a:pPr marL="0" indent="0" eaLnBrk="1" hangingPunct="1">
              <a:lnSpc>
                <a:spcPct val="90000"/>
              </a:lnSpc>
              <a:buNone/>
            </a:pPr>
            <a:endParaRPr lang="en-US" sz="1400" i="1" dirty="0" smtClean="0">
              <a:latin typeface="Comic Sans MS" pitchFamily="66" charset="0"/>
            </a:endParaRPr>
          </a:p>
          <a:p>
            <a:pPr marL="0" indent="0" algn="ctr" eaLnBrk="1" hangingPunct="1">
              <a:lnSpc>
                <a:spcPct val="90000"/>
              </a:lnSpc>
              <a:buNone/>
            </a:pPr>
            <a:r>
              <a:rPr lang="en-US" sz="1600" b="1" i="1" dirty="0" smtClean="0">
                <a:latin typeface="Comic Sans MS" pitchFamily="66" charset="0"/>
              </a:rPr>
              <a:t>“His penicillin will save more lives </a:t>
            </a:r>
          </a:p>
          <a:p>
            <a:pPr marL="0" indent="0" algn="ctr" eaLnBrk="1" hangingPunct="1">
              <a:lnSpc>
                <a:spcPct val="90000"/>
              </a:lnSpc>
              <a:buNone/>
            </a:pPr>
            <a:r>
              <a:rPr lang="en-US" sz="1600" b="1" i="1" dirty="0">
                <a:latin typeface="Comic Sans MS" pitchFamily="66" charset="0"/>
              </a:rPr>
              <a:t>t</a:t>
            </a:r>
            <a:r>
              <a:rPr lang="en-US" sz="1600" b="1" i="1" dirty="0" smtClean="0">
                <a:latin typeface="Comic Sans MS" pitchFamily="66" charset="0"/>
              </a:rPr>
              <a:t>han war can spend.”</a:t>
            </a:r>
          </a:p>
          <a:p>
            <a:pPr marL="0" indent="0" eaLnBrk="1" hangingPunct="1">
              <a:lnSpc>
                <a:spcPct val="90000"/>
              </a:lnSpc>
              <a:buNone/>
            </a:pPr>
            <a:endParaRPr lang="en-US" sz="1000" dirty="0" smtClean="0">
              <a:latin typeface="Comic Sans MS" pitchFamily="66" charset="0"/>
            </a:endParaRPr>
          </a:p>
          <a:p>
            <a:pPr marL="0" indent="0" eaLnBrk="1" hangingPunct="1">
              <a:lnSpc>
                <a:spcPct val="90000"/>
              </a:lnSpc>
              <a:buNone/>
            </a:pPr>
            <a:endParaRPr lang="en-US" sz="1000" dirty="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About the same time that Fleming’s face appears on Time magazine, a Stanford researcher publishes that he has found 5 different strains of </a:t>
            </a:r>
            <a:r>
              <a:rPr lang="en-US" sz="1400" i="1" dirty="0" smtClean="0">
                <a:latin typeface="Comic Sans MS" pitchFamily="66" charset="0"/>
              </a:rPr>
              <a:t>Staph</a:t>
            </a:r>
            <a:r>
              <a:rPr lang="en-US" sz="1400" dirty="0" smtClean="0">
                <a:latin typeface="Comic Sans MS" pitchFamily="66" charset="0"/>
              </a:rPr>
              <a:t> that do not respond to penicillin</a:t>
            </a:r>
            <a:r>
              <a:rPr lang="is-IS" sz="1400" dirty="0" smtClean="0">
                <a:latin typeface="Comic Sans MS" pitchFamily="66" charset="0"/>
              </a:rPr>
              <a:t>…The first sign that the </a:t>
            </a:r>
            <a:r>
              <a:rPr lang="is-IS" sz="1400" i="1" dirty="0" smtClean="0">
                <a:latin typeface="Comic Sans MS" pitchFamily="66" charset="0"/>
              </a:rPr>
              <a:t>Staph</a:t>
            </a:r>
            <a:r>
              <a:rPr lang="is-IS" sz="1400" dirty="0" smtClean="0">
                <a:latin typeface="Comic Sans MS" pitchFamily="66" charset="0"/>
              </a:rPr>
              <a:t> population has responded to penicillin, by developing resistance. </a:t>
            </a:r>
          </a:p>
          <a:p>
            <a:pPr marL="0" indent="0" eaLnBrk="1" hangingPunct="1">
              <a:lnSpc>
                <a:spcPct val="90000"/>
              </a:lnSpc>
              <a:buNone/>
            </a:pPr>
            <a:endParaRPr lang="is-IS" sz="1000" dirty="0">
              <a:latin typeface="Comic Sans MS" pitchFamily="66" charset="0"/>
            </a:endParaRPr>
          </a:p>
          <a:p>
            <a:pPr eaLnBrk="1" hangingPunct="1">
              <a:lnSpc>
                <a:spcPct val="90000"/>
              </a:lnSpc>
              <a:buFont typeface="Wingdings" pitchFamily="2" charset="2"/>
              <a:buChar char="Ø"/>
            </a:pPr>
            <a:r>
              <a:rPr lang="is-IS" sz="1400" dirty="0" smtClean="0">
                <a:latin typeface="Comic Sans MS" pitchFamily="66" charset="0"/>
              </a:rPr>
              <a:t>This began the “arms race” of development of new antibiotics in response to antibiotic resistance. A few examples: </a:t>
            </a:r>
          </a:p>
          <a:p>
            <a:pPr marL="0" indent="0" eaLnBrk="1" hangingPunct="1">
              <a:lnSpc>
                <a:spcPct val="90000"/>
              </a:lnSpc>
              <a:buNone/>
            </a:pPr>
            <a:endParaRPr lang="is-IS" sz="500" dirty="0">
              <a:latin typeface="Comic Sans MS" pitchFamily="66" charset="0"/>
            </a:endParaRPr>
          </a:p>
          <a:p>
            <a:pPr lvl="1" eaLnBrk="1" hangingPunct="1">
              <a:lnSpc>
                <a:spcPct val="90000"/>
              </a:lnSpc>
              <a:buFont typeface="Arial"/>
              <a:buChar char="•"/>
            </a:pPr>
            <a:r>
              <a:rPr lang="en-US" sz="1000" dirty="0" smtClean="0">
                <a:latin typeface="Comic Sans MS" pitchFamily="66" charset="0"/>
              </a:rPr>
              <a:t>S</a:t>
            </a:r>
            <a:r>
              <a:rPr lang="is-IS" sz="1000" dirty="0" smtClean="0">
                <a:latin typeface="Comic Sans MS" pitchFamily="66" charset="0"/>
              </a:rPr>
              <a:t>treptomycin 1943 (resistance 1948)</a:t>
            </a:r>
            <a:endParaRPr lang="is-IS" sz="1000" dirty="0">
              <a:latin typeface="Comic Sans MS" pitchFamily="66" charset="0"/>
            </a:endParaRPr>
          </a:p>
          <a:p>
            <a:pPr lvl="1" eaLnBrk="1" hangingPunct="1">
              <a:lnSpc>
                <a:spcPct val="90000"/>
              </a:lnSpc>
              <a:buFont typeface="Arial"/>
              <a:buChar char="•"/>
            </a:pPr>
            <a:r>
              <a:rPr lang="is-IS" sz="1000" dirty="0">
                <a:latin typeface="Comic Sans MS" pitchFamily="66" charset="0"/>
              </a:rPr>
              <a:t>M</a:t>
            </a:r>
            <a:r>
              <a:rPr lang="is-IS" sz="1000" dirty="0" smtClean="0">
                <a:latin typeface="Comic Sans MS" pitchFamily="66" charset="0"/>
              </a:rPr>
              <a:t>ethicillin  1960  (resistance 1961)</a:t>
            </a:r>
          </a:p>
          <a:p>
            <a:pPr lvl="1" eaLnBrk="1" hangingPunct="1">
              <a:lnSpc>
                <a:spcPct val="90000"/>
              </a:lnSpc>
              <a:buFont typeface="Arial"/>
              <a:buChar char="•"/>
            </a:pPr>
            <a:r>
              <a:rPr lang="is-IS" sz="1000" dirty="0" smtClean="0">
                <a:latin typeface="Comic Sans MS" pitchFamily="66" charset="0"/>
              </a:rPr>
              <a:t>Clindamycin 1969 (resistance 1970)</a:t>
            </a:r>
          </a:p>
          <a:p>
            <a:pPr lvl="1" eaLnBrk="1" hangingPunct="1">
              <a:lnSpc>
                <a:spcPct val="90000"/>
              </a:lnSpc>
              <a:buFont typeface="Arial"/>
              <a:buChar char="•"/>
            </a:pPr>
            <a:r>
              <a:rPr lang="is-IS" sz="1000" dirty="0" smtClean="0">
                <a:latin typeface="Comic Sans MS" pitchFamily="66" charset="0"/>
              </a:rPr>
              <a:t>Ampicillin 1961 (resistance 1973)</a:t>
            </a:r>
          </a:p>
          <a:p>
            <a:pPr lvl="1" eaLnBrk="1" hangingPunct="1">
              <a:lnSpc>
                <a:spcPct val="90000"/>
              </a:lnSpc>
              <a:buFont typeface="Arial"/>
              <a:buChar char="•"/>
            </a:pPr>
            <a:r>
              <a:rPr lang="is-IS" sz="1000" dirty="0" smtClean="0">
                <a:latin typeface="Comic Sans MS" pitchFamily="66" charset="0"/>
              </a:rPr>
              <a:t>Carbenicillin 1964 (resistance 1970)</a:t>
            </a:r>
          </a:p>
          <a:p>
            <a:pPr lvl="1" eaLnBrk="1" hangingPunct="1">
              <a:lnSpc>
                <a:spcPct val="90000"/>
              </a:lnSpc>
              <a:buFont typeface="Arial"/>
              <a:buChar char="•"/>
            </a:pPr>
            <a:r>
              <a:rPr lang="is-IS" sz="1000" dirty="0" smtClean="0">
                <a:latin typeface="Comic Sans MS" pitchFamily="66" charset="0"/>
              </a:rPr>
              <a:t>Piperacillin 1980 (resistance 1981)</a:t>
            </a:r>
          </a:p>
          <a:p>
            <a:pPr lvl="1" eaLnBrk="1" hangingPunct="1">
              <a:lnSpc>
                <a:spcPct val="90000"/>
              </a:lnSpc>
              <a:buFont typeface="Arial"/>
              <a:buChar char="•"/>
            </a:pPr>
            <a:r>
              <a:rPr lang="is-IS" sz="1000" dirty="0" smtClean="0">
                <a:latin typeface="Comic Sans MS" pitchFamily="66" charset="0"/>
              </a:rPr>
              <a:t>Linezolid 2000 (resistance 2002)</a:t>
            </a:r>
          </a:p>
          <a:p>
            <a:pPr lvl="1" eaLnBrk="1" hangingPunct="1">
              <a:lnSpc>
                <a:spcPct val="90000"/>
              </a:lnSpc>
              <a:buFont typeface="Arial"/>
              <a:buChar char="•"/>
            </a:pPr>
            <a:endParaRPr lang="is-IS" sz="1000" dirty="0">
              <a:latin typeface="Comic Sans MS" pitchFamily="66" charset="0"/>
            </a:endParaRPr>
          </a:p>
          <a:p>
            <a:pPr lvl="1" eaLnBrk="1" hangingPunct="1">
              <a:lnSpc>
                <a:spcPct val="90000"/>
              </a:lnSpc>
              <a:buFont typeface="Arial"/>
              <a:buChar char="•"/>
            </a:pPr>
            <a:endParaRPr lang="is-IS" sz="1000" dirty="0" smtClean="0">
              <a:latin typeface="Comic Sans MS" pitchFamily="66" charset="0"/>
            </a:endParaRPr>
          </a:p>
          <a:p>
            <a:pPr lvl="1" eaLnBrk="1" hangingPunct="1">
              <a:lnSpc>
                <a:spcPct val="90000"/>
              </a:lnSpc>
              <a:buFont typeface="Arial"/>
              <a:buChar char="•"/>
            </a:pPr>
            <a:endParaRPr lang="is-IS" sz="1000" dirty="0" smtClean="0">
              <a:latin typeface="Comic Sans MS" pitchFamily="66" charset="0"/>
            </a:endParaRPr>
          </a:p>
          <a:p>
            <a:pPr marL="457200" lvl="1" indent="0" eaLnBrk="1" hangingPunct="1">
              <a:lnSpc>
                <a:spcPct val="90000"/>
              </a:lnSpc>
              <a:buNone/>
            </a:pPr>
            <a:endParaRPr lang="is-IS" sz="1000" dirty="0">
              <a:latin typeface="Comic Sans MS" pitchFamily="66" charset="0"/>
            </a:endParaRPr>
          </a:p>
          <a:p>
            <a:pPr lvl="1" eaLnBrk="1" hangingPunct="1">
              <a:lnSpc>
                <a:spcPct val="90000"/>
              </a:lnSpc>
              <a:buFont typeface="Arial"/>
              <a:buChar char="•"/>
            </a:pPr>
            <a:endParaRPr lang="is-IS" sz="1000" dirty="0" smtClean="0">
              <a:latin typeface="Comic Sans MS" pitchFamily="66" charset="0"/>
            </a:endParaRPr>
          </a:p>
          <a:p>
            <a:pPr lvl="1" eaLnBrk="1" hangingPunct="1">
              <a:lnSpc>
                <a:spcPct val="90000"/>
              </a:lnSpc>
              <a:buFont typeface="Arial"/>
              <a:buChar char="•"/>
            </a:pPr>
            <a:endParaRPr lang="is-IS" sz="1000" dirty="0" smtClean="0">
              <a:latin typeface="Comic Sans MS" pitchFamily="66" charset="0"/>
            </a:endParaRPr>
          </a:p>
          <a:p>
            <a:pPr lvl="1" eaLnBrk="1" hangingPunct="1">
              <a:lnSpc>
                <a:spcPct val="90000"/>
              </a:lnSpc>
              <a:buFont typeface="Wingdings" pitchFamily="2" charset="2"/>
              <a:buChar char="Ø"/>
            </a:pPr>
            <a:endParaRPr lang="is-IS" sz="1000" dirty="0" smtClean="0">
              <a:latin typeface="Comic Sans MS" pitchFamily="66" charset="0"/>
            </a:endParaRPr>
          </a:p>
          <a:p>
            <a:pPr eaLnBrk="1" hangingPunct="1">
              <a:lnSpc>
                <a:spcPct val="90000"/>
              </a:lnSpc>
              <a:buFont typeface="Wingdings" pitchFamily="2" charset="2"/>
              <a:buChar char="Ø"/>
            </a:pPr>
            <a:endParaRPr lang="is-IS" sz="1600" dirty="0">
              <a:latin typeface="Comic Sans MS" pitchFamily="66" charset="0"/>
            </a:endParaRPr>
          </a:p>
          <a:p>
            <a:pPr eaLnBrk="1" hangingPunct="1">
              <a:lnSpc>
                <a:spcPct val="90000"/>
              </a:lnSpc>
              <a:buFont typeface="Wingdings" pitchFamily="2" charset="2"/>
              <a:buChar char="Ø"/>
            </a:pPr>
            <a:endParaRPr lang="en-US" sz="1600" dirty="0" smtClean="0">
              <a:latin typeface="Comic Sans MS" pitchFamily="66" charset="0"/>
            </a:endParaRPr>
          </a:p>
          <a:p>
            <a:pPr eaLnBrk="1" hangingPunct="1">
              <a:lnSpc>
                <a:spcPct val="90000"/>
              </a:lnSpc>
              <a:buFont typeface="Wingdings" pitchFamily="2" charset="2"/>
              <a:buChar char="Ø"/>
            </a:pPr>
            <a:endParaRPr lang="en-US" sz="1600" dirty="0">
              <a:latin typeface="Comic Sans MS" pitchFamily="66" charset="0"/>
            </a:endParaRPr>
          </a:p>
          <a:p>
            <a:pPr eaLnBrk="1" hangingPunct="1">
              <a:lnSpc>
                <a:spcPct val="90000"/>
              </a:lnSpc>
              <a:buFont typeface="Wingdings" pitchFamily="2" charset="2"/>
              <a:buChar char="Ø"/>
            </a:pPr>
            <a:endParaRPr lang="en-US" sz="1600" dirty="0" smtClean="0">
              <a:latin typeface="Comic Sans MS" pitchFamily="66" charset="0"/>
            </a:endParaRPr>
          </a:p>
          <a:p>
            <a:pPr eaLnBrk="1" hangingPunct="1">
              <a:lnSpc>
                <a:spcPct val="80000"/>
              </a:lnSpc>
              <a:buFont typeface="Wingdings" pitchFamily="2" charset="2"/>
              <a:buChar char="Ø"/>
            </a:pPr>
            <a:endParaRPr lang="en-US" sz="1400" dirty="0" smtClean="0">
              <a:latin typeface="Comic Sans MS" pitchFamily="66" charset="0"/>
            </a:endParaRPr>
          </a:p>
        </p:txBody>
      </p:sp>
      <p:pic>
        <p:nvPicPr>
          <p:cNvPr id="4" name="Picture 3" descr="image4.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914400"/>
            <a:ext cx="3441724" cy="4953000"/>
          </a:xfrm>
          <a:prstGeom prst="rect">
            <a:avLst/>
          </a:prstGeom>
        </p:spPr>
      </p:pic>
      <p:sp>
        <p:nvSpPr>
          <p:cNvPr id="6" name="TextBox 5"/>
          <p:cNvSpPr txBox="1"/>
          <p:nvPr/>
        </p:nvSpPr>
        <p:spPr>
          <a:xfrm>
            <a:off x="5715000" y="6019800"/>
            <a:ext cx="3048000" cy="738664"/>
          </a:xfrm>
          <a:prstGeom prst="rect">
            <a:avLst/>
          </a:prstGeom>
          <a:noFill/>
        </p:spPr>
        <p:txBody>
          <a:bodyPr wrap="square" rtlCol="0">
            <a:spAutoFit/>
          </a:bodyPr>
          <a:lstStyle/>
          <a:p>
            <a:pPr algn="ctr"/>
            <a:r>
              <a:rPr lang="en-US" sz="1400" dirty="0" smtClean="0">
                <a:latin typeface="Comic Sans MS"/>
                <a:cs typeface="Comic Sans MS"/>
              </a:rPr>
              <a:t>Listen to </a:t>
            </a:r>
            <a:r>
              <a:rPr lang="en-US" sz="1400" dirty="0" err="1" smtClean="0">
                <a:latin typeface="Comic Sans MS"/>
                <a:cs typeface="Comic Sans MS"/>
              </a:rPr>
              <a:t>Radiolab</a:t>
            </a:r>
            <a:r>
              <a:rPr lang="en-US" sz="1400" dirty="0">
                <a:latin typeface="Comic Sans MS"/>
                <a:cs typeface="Comic Sans MS"/>
              </a:rPr>
              <a:t> </a:t>
            </a:r>
            <a:r>
              <a:rPr lang="en-US" sz="1400" dirty="0" smtClean="0">
                <a:latin typeface="Comic Sans MS"/>
                <a:cs typeface="Comic Sans MS"/>
              </a:rPr>
              <a:t>episode </a:t>
            </a:r>
          </a:p>
          <a:p>
            <a:pPr algn="ctr"/>
            <a:r>
              <a:rPr lang="en-US" sz="1400" dirty="0" smtClean="0">
                <a:latin typeface="Comic Sans MS"/>
                <a:cs typeface="Comic Sans MS"/>
              </a:rPr>
              <a:t>“</a:t>
            </a:r>
            <a:r>
              <a:rPr lang="en-US" sz="1400" dirty="0" smtClean="0">
                <a:latin typeface="Comic Sans MS"/>
                <a:cs typeface="Comic Sans MS"/>
                <a:hlinkClick r:id="rId7"/>
              </a:rPr>
              <a:t>Staph Retreat</a:t>
            </a:r>
            <a:r>
              <a:rPr lang="en-US" sz="1400" dirty="0" smtClean="0">
                <a:latin typeface="Comic Sans MS"/>
                <a:cs typeface="Comic Sans MS"/>
              </a:rPr>
              <a:t>”.</a:t>
            </a:r>
          </a:p>
          <a:p>
            <a:pPr algn="ctr"/>
            <a:endParaRPr lang="en-US" sz="1400" dirty="0">
              <a:latin typeface="Comic Sans MS"/>
              <a:cs typeface="Comic Sans M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787650" y="204789"/>
            <a:ext cx="3729038" cy="938212"/>
          </a:xfrm>
        </p:spPr>
        <p:txBody>
          <a:bodyPr/>
          <a:lstStyle/>
          <a:p>
            <a:r>
              <a:rPr lang="en-US" b="1" dirty="0" smtClean="0">
                <a:solidFill>
                  <a:srgbClr val="FF0000"/>
                </a:solidFill>
                <a:latin typeface="Comic Sans MS" pitchFamily="66" charset="0"/>
              </a:rPr>
              <a:t>REVIEW!</a:t>
            </a:r>
          </a:p>
        </p:txBody>
      </p:sp>
      <p:sp>
        <p:nvSpPr>
          <p:cNvPr id="23556" name="Rectangle 4"/>
          <p:cNvSpPr>
            <a:spLocks noChangeArrowheads="1"/>
          </p:cNvSpPr>
          <p:nvPr/>
        </p:nvSpPr>
        <p:spPr bwMode="auto">
          <a:xfrm>
            <a:off x="19050" y="6611938"/>
            <a:ext cx="4232275" cy="246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3"/>
              </a:rPr>
              <a:t>Virtual Microbiology Classroom </a:t>
            </a:r>
            <a:r>
              <a:rPr lang="en-US" sz="1000">
                <a:latin typeface="Comic Sans MS" pitchFamily="66" charset="0"/>
              </a:rPr>
              <a:t>on </a:t>
            </a:r>
            <a:r>
              <a:rPr lang="en-US" sz="1000">
                <a:latin typeface="Comic Sans MS" pitchFamily="66" charset="0"/>
                <a:hlinkClick r:id="rId4"/>
              </a:rPr>
              <a:t>ScienceProfOnline.com</a:t>
            </a:r>
            <a:endParaRPr lang="en-US" sz="1000">
              <a:latin typeface="Comic Sans MS" pitchFamily="66" charset="0"/>
            </a:endParaRPr>
          </a:p>
        </p:txBody>
      </p:sp>
      <p:sp>
        <p:nvSpPr>
          <p:cNvPr id="13" name="Text Box 4"/>
          <p:cNvSpPr txBox="1">
            <a:spLocks noChangeArrowheads="1"/>
          </p:cNvSpPr>
          <p:nvPr/>
        </p:nvSpPr>
        <p:spPr bwMode="auto">
          <a:xfrm>
            <a:off x="6781800" y="6461125"/>
            <a:ext cx="2362200"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algn="r"/>
            <a:r>
              <a:rPr lang="en-US" sz="1000" b="0">
                <a:latin typeface="Comic Sans MS" pitchFamily="66" charset="0"/>
              </a:rPr>
              <a:t>Image:</a:t>
            </a:r>
            <a:r>
              <a:rPr lang="en-US" sz="1000" b="0" i="1">
                <a:latin typeface="Comic Sans MS" pitchFamily="66" charset="0"/>
              </a:rPr>
              <a:t> Salmonella, </a:t>
            </a:r>
            <a:r>
              <a:rPr lang="en-US" sz="1000" b="0">
                <a:latin typeface="Comic Sans MS" pitchFamily="66" charset="0"/>
              </a:rPr>
              <a:t>Public Health Image Library,</a:t>
            </a:r>
            <a:r>
              <a:rPr lang="en-US" sz="1000" b="0">
                <a:latin typeface="Comic Sans MS" pitchFamily="66" charset="0"/>
                <a:hlinkClick r:id="rId5"/>
              </a:rPr>
              <a:t>PHIL</a:t>
            </a:r>
            <a:r>
              <a:rPr lang="en-US" sz="1000" b="0">
                <a:latin typeface="Comic Sans MS" pitchFamily="66" charset="0"/>
              </a:rPr>
              <a:t> #10973</a:t>
            </a:r>
          </a:p>
        </p:txBody>
      </p:sp>
      <p:pic>
        <p:nvPicPr>
          <p:cNvPr id="15" name="Picture 15" descr="Picture10"/>
          <p:cNvPicPr>
            <a:picLocks noGrp="1" noChangeAspect="1" noChangeArrowheads="1"/>
          </p:cNvPicPr>
          <p:nvPr>
            <p:ph sz="half" idx="2"/>
          </p:nvPr>
        </p:nvPicPr>
        <p:blipFill>
          <a:blip r:embed="rId6">
            <a:extLst>
              <a:ext uri="{BEBA8EAE-BF5A-486C-A8C5-ECC9F3942E4B}">
                <a14:imgProps xmlns:a14="http://schemas.microsoft.com/office/drawing/2010/main">
                  <a14:imgLayer r:embed="rId7">
                    <a14:imgEffect>
                      <a14:artisticPhotocopy trans="10000" detail="1"/>
                    </a14:imgEffect>
                  </a14:imgLayer>
                </a14:imgProps>
              </a:ext>
              <a:ext uri="{28A0092B-C50C-407E-A947-70E740481C1C}">
                <a14:useLocalDpi xmlns:a14="http://schemas.microsoft.com/office/drawing/2010/main" val="0"/>
              </a:ext>
            </a:extLst>
          </a:blip>
          <a:srcRect/>
          <a:stretch>
            <a:fillRect/>
          </a:stretch>
        </p:blipFill>
        <p:spPr>
          <a:xfrm>
            <a:off x="609600" y="1219200"/>
            <a:ext cx="8153400" cy="504060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6" name="TextBox 15"/>
          <p:cNvSpPr txBox="1"/>
          <p:nvPr/>
        </p:nvSpPr>
        <p:spPr>
          <a:xfrm>
            <a:off x="607324" y="1355071"/>
            <a:ext cx="3505201" cy="4288866"/>
          </a:xfrm>
          <a:prstGeom prst="rect">
            <a:avLst/>
          </a:prstGeom>
          <a:noFill/>
        </p:spPr>
        <p:txBody>
          <a:bodyPr wrap="square" rtlCol="0">
            <a:spAutoFit/>
          </a:bodyPr>
          <a:lstStyle/>
          <a:p>
            <a:pPr algn="ctr" eaLnBrk="1" hangingPunct="1">
              <a:lnSpc>
                <a:spcPct val="90000"/>
              </a:lnSpc>
              <a:defRPr/>
            </a:pPr>
            <a:r>
              <a:rPr lang="en-US" sz="2400" b="1" dirty="0" smtClean="0">
                <a:latin typeface="Comic Sans MS" pitchFamily="66" charset="0"/>
              </a:rPr>
              <a:t>See brief </a:t>
            </a:r>
            <a:r>
              <a:rPr lang="en-US" sz="2400" b="1" i="1" dirty="0" smtClean="0">
                <a:latin typeface="Comic Sans MS" pitchFamily="66" charset="0"/>
              </a:rPr>
              <a:t>SPO Class Notes </a:t>
            </a:r>
            <a:r>
              <a:rPr lang="en-US" sz="2400" b="1" dirty="0" smtClean="0">
                <a:latin typeface="Comic Sans MS" pitchFamily="66" charset="0"/>
              </a:rPr>
              <a:t>articles:</a:t>
            </a:r>
          </a:p>
          <a:p>
            <a:pPr algn="ctr" eaLnBrk="1" hangingPunct="1">
              <a:lnSpc>
                <a:spcPct val="90000"/>
              </a:lnSpc>
              <a:defRPr/>
            </a:pPr>
            <a:endParaRPr lang="en-US" sz="1600" b="1" dirty="0">
              <a:latin typeface="Comic Sans MS" pitchFamily="66" charset="0"/>
            </a:endParaRPr>
          </a:p>
          <a:p>
            <a:pPr algn="ctr" eaLnBrk="1" hangingPunct="1">
              <a:lnSpc>
                <a:spcPct val="90000"/>
              </a:lnSpc>
              <a:defRPr/>
            </a:pPr>
            <a:r>
              <a:rPr lang="en-US" sz="2000" b="1" dirty="0" smtClean="0">
                <a:latin typeface="Comic Sans MS" pitchFamily="66" charset="0"/>
              </a:rPr>
              <a:t>“</a:t>
            </a:r>
            <a:r>
              <a:rPr lang="en-US" sz="2400" b="1" dirty="0" smtClean="0">
                <a:latin typeface="Comic Sans MS" pitchFamily="66" charset="0"/>
              </a:rPr>
              <a:t>Early Germ Theory: </a:t>
            </a:r>
          </a:p>
          <a:p>
            <a:pPr algn="ctr" eaLnBrk="1" hangingPunct="1">
              <a:lnSpc>
                <a:spcPct val="90000"/>
              </a:lnSpc>
              <a:defRPr/>
            </a:pPr>
            <a:r>
              <a:rPr lang="en-US" sz="2000" b="1" dirty="0" smtClean="0">
                <a:latin typeface="Comic Sans MS" pitchFamily="66" charset="0"/>
                <a:hlinkClick r:id="rId8"/>
              </a:rPr>
              <a:t>Leeuwenhoek, </a:t>
            </a:r>
            <a:r>
              <a:rPr lang="en-US" sz="2000" b="1" dirty="0" err="1" smtClean="0">
                <a:latin typeface="Comic Sans MS" pitchFamily="66" charset="0"/>
                <a:hlinkClick r:id="rId8"/>
              </a:rPr>
              <a:t>Semmelweiss</a:t>
            </a:r>
            <a:r>
              <a:rPr lang="en-US" sz="2000" b="1" dirty="0" smtClean="0">
                <a:latin typeface="Comic Sans MS" pitchFamily="66" charset="0"/>
                <a:hlinkClick r:id="rId8"/>
              </a:rPr>
              <a:t> </a:t>
            </a:r>
          </a:p>
          <a:p>
            <a:pPr algn="ctr" eaLnBrk="1" hangingPunct="1">
              <a:lnSpc>
                <a:spcPct val="90000"/>
              </a:lnSpc>
              <a:defRPr/>
            </a:pPr>
            <a:r>
              <a:rPr lang="en-US" sz="2000" b="1" dirty="0" smtClean="0">
                <a:latin typeface="Comic Sans MS" pitchFamily="66" charset="0"/>
                <a:hlinkClick r:id="rId8"/>
              </a:rPr>
              <a:t>&amp; Snow</a:t>
            </a:r>
            <a:r>
              <a:rPr lang="en-US" sz="2000" b="1" dirty="0" smtClean="0">
                <a:latin typeface="Comic Sans MS" pitchFamily="66" charset="0"/>
              </a:rPr>
              <a:t>”</a:t>
            </a:r>
            <a:endParaRPr lang="en-US" b="1" dirty="0" smtClean="0">
              <a:latin typeface="Comic Sans MS" pitchFamily="66" charset="0"/>
            </a:endParaRPr>
          </a:p>
          <a:p>
            <a:pPr algn="ctr" eaLnBrk="1" hangingPunct="1">
              <a:lnSpc>
                <a:spcPct val="90000"/>
              </a:lnSpc>
              <a:defRPr/>
            </a:pPr>
            <a:endParaRPr lang="en-US" sz="1200" b="1" dirty="0">
              <a:latin typeface="Comic Sans MS" pitchFamily="66" charset="0"/>
            </a:endParaRPr>
          </a:p>
          <a:p>
            <a:pPr algn="ctr" eaLnBrk="1" hangingPunct="1">
              <a:lnSpc>
                <a:spcPct val="90000"/>
              </a:lnSpc>
              <a:defRPr/>
            </a:pPr>
            <a:r>
              <a:rPr lang="en-US" sz="2000" b="1" dirty="0" smtClean="0">
                <a:latin typeface="Comic Sans MS" pitchFamily="66" charset="0"/>
              </a:rPr>
              <a:t>&amp;</a:t>
            </a:r>
            <a:r>
              <a:rPr lang="en-US" sz="2800" b="1" dirty="0" smtClean="0">
                <a:latin typeface="Comic Sans MS" pitchFamily="66" charset="0"/>
              </a:rPr>
              <a:t> </a:t>
            </a:r>
          </a:p>
          <a:p>
            <a:pPr algn="ctr" eaLnBrk="1" hangingPunct="1">
              <a:lnSpc>
                <a:spcPct val="90000"/>
              </a:lnSpc>
              <a:defRPr/>
            </a:pPr>
            <a:endParaRPr lang="en-US" sz="900" b="1" dirty="0" smtClean="0">
              <a:latin typeface="Comic Sans MS" pitchFamily="66" charset="0"/>
            </a:endParaRPr>
          </a:p>
          <a:p>
            <a:pPr algn="ctr" eaLnBrk="1" hangingPunct="1">
              <a:lnSpc>
                <a:spcPct val="90000"/>
              </a:lnSpc>
              <a:defRPr/>
            </a:pPr>
            <a:r>
              <a:rPr lang="en-US" sz="2400" b="1" dirty="0" smtClean="0">
                <a:latin typeface="Comic Sans MS" pitchFamily="66" charset="0"/>
              </a:rPr>
              <a:t>“Late Germ Theory: </a:t>
            </a:r>
          </a:p>
          <a:p>
            <a:pPr algn="ctr" eaLnBrk="1" hangingPunct="1">
              <a:lnSpc>
                <a:spcPct val="90000"/>
              </a:lnSpc>
              <a:defRPr/>
            </a:pPr>
            <a:r>
              <a:rPr lang="en-US" sz="2000" b="1" dirty="0" smtClean="0">
                <a:latin typeface="Comic Sans MS" pitchFamily="66" charset="0"/>
                <a:hlinkClick r:id="rId9"/>
              </a:rPr>
              <a:t>Contributions </a:t>
            </a:r>
            <a:r>
              <a:rPr lang="en-US" sz="2000" b="1" dirty="0">
                <a:latin typeface="Comic Sans MS" pitchFamily="66" charset="0"/>
                <a:hlinkClick r:id="rId9"/>
              </a:rPr>
              <a:t>of Pasteur, Lister, Koch, </a:t>
            </a:r>
            <a:endParaRPr lang="en-US" sz="2000" b="1" dirty="0" smtClean="0">
              <a:latin typeface="Comic Sans MS" pitchFamily="66" charset="0"/>
              <a:hlinkClick r:id="rId9"/>
            </a:endParaRPr>
          </a:p>
          <a:p>
            <a:pPr algn="ctr" eaLnBrk="1" hangingPunct="1">
              <a:lnSpc>
                <a:spcPct val="90000"/>
              </a:lnSpc>
              <a:defRPr/>
            </a:pPr>
            <a:r>
              <a:rPr lang="en-US" sz="2000" b="1" dirty="0" smtClean="0">
                <a:latin typeface="Comic Sans MS" pitchFamily="66" charset="0"/>
                <a:hlinkClick r:id="rId9"/>
              </a:rPr>
              <a:t>Domagk </a:t>
            </a:r>
            <a:r>
              <a:rPr lang="en-US" sz="2000" b="1" dirty="0">
                <a:latin typeface="Comic Sans MS" pitchFamily="66" charset="0"/>
                <a:hlinkClick r:id="rId9"/>
              </a:rPr>
              <a:t>&amp; Fleming</a:t>
            </a:r>
            <a:r>
              <a:rPr lang="en-US" sz="2400" b="1" dirty="0" smtClean="0">
                <a:latin typeface="Comic Sans MS" pitchFamily="66" charset="0"/>
              </a:rPr>
              <a:t>”</a:t>
            </a:r>
          </a:p>
          <a:p>
            <a:pPr algn="ctr" eaLnBrk="1" hangingPunct="1">
              <a:lnSpc>
                <a:spcPct val="90000"/>
              </a:lnSpc>
              <a:defRPr/>
            </a:pPr>
            <a:endParaRPr lang="en-US" dirty="0"/>
          </a:p>
        </p:txBody>
      </p:sp>
    </p:spTree>
    <p:extLst>
      <p:ext uri="{BB962C8B-B14F-4D97-AF65-F5344CB8AC3E}">
        <p14:creationId xmlns:p14="http://schemas.microsoft.com/office/powerpoint/2010/main" val="2476591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228600"/>
            <a:ext cx="8229600" cy="1143000"/>
          </a:xfrm>
        </p:spPr>
        <p:txBody>
          <a:bodyPr/>
          <a:lstStyle/>
          <a:p>
            <a:pPr algn="l" eaLnBrk="1" hangingPunct="1"/>
            <a:r>
              <a:rPr lang="en-US" sz="2800" b="1" dirty="0" smtClean="0">
                <a:solidFill>
                  <a:srgbClr val="0099CC"/>
                </a:solidFill>
                <a:latin typeface="Comic Sans MS" pitchFamily="66" charset="0"/>
              </a:rPr>
              <a:t>Early History of Immunology</a:t>
            </a:r>
            <a:r>
              <a:rPr lang="en-US" sz="2400" b="1" dirty="0" smtClean="0">
                <a:latin typeface="Comic Sans MS" pitchFamily="66" charset="0"/>
              </a:rPr>
              <a:t/>
            </a:r>
            <a:br>
              <a:rPr lang="en-US" sz="2400" b="1" dirty="0" smtClean="0">
                <a:latin typeface="Comic Sans MS" pitchFamily="66" charset="0"/>
              </a:rPr>
            </a:br>
            <a:r>
              <a:rPr lang="en-US" sz="1400" b="1" dirty="0" smtClean="0">
                <a:latin typeface="Comic Sans MS" pitchFamily="66" charset="0"/>
              </a:rPr>
              <a:t/>
            </a:r>
            <a:br>
              <a:rPr lang="en-US" sz="1400" b="1" dirty="0" smtClean="0">
                <a:latin typeface="Comic Sans MS" pitchFamily="66" charset="0"/>
              </a:rPr>
            </a:br>
            <a:r>
              <a:rPr lang="en-US" sz="2400" b="1" dirty="0" smtClean="0">
                <a:solidFill>
                  <a:schemeClr val="tx1">
                    <a:lumMod val="50000"/>
                    <a:lumOff val="50000"/>
                  </a:schemeClr>
                </a:solidFill>
                <a:latin typeface="Comic Sans MS" pitchFamily="66" charset="0"/>
              </a:rPr>
              <a:t>Dr. Edward Jenner </a:t>
            </a:r>
            <a:r>
              <a:rPr lang="en-US" sz="2000" dirty="0" smtClean="0">
                <a:latin typeface="Comic Sans MS" pitchFamily="66" charset="0"/>
              </a:rPr>
              <a:t>and the First </a:t>
            </a:r>
            <a:r>
              <a:rPr lang="en-US" sz="2400" b="1" dirty="0">
                <a:solidFill>
                  <a:schemeClr val="tx1">
                    <a:lumMod val="50000"/>
                    <a:lumOff val="50000"/>
                  </a:schemeClr>
                </a:solidFill>
                <a:latin typeface="Comic Sans MS" pitchFamily="66" charset="0"/>
              </a:rPr>
              <a:t>V</a:t>
            </a:r>
            <a:r>
              <a:rPr lang="en-US" sz="2400" b="1" dirty="0" smtClean="0">
                <a:solidFill>
                  <a:schemeClr val="tx1">
                    <a:lumMod val="50000"/>
                    <a:lumOff val="50000"/>
                  </a:schemeClr>
                </a:solidFill>
                <a:latin typeface="Comic Sans MS" pitchFamily="66" charset="0"/>
              </a:rPr>
              <a:t>accine</a:t>
            </a:r>
            <a:r>
              <a:rPr lang="en-US" sz="2000" dirty="0" smtClean="0"/>
              <a:t/>
            </a:r>
            <a:br>
              <a:rPr lang="en-US" sz="2000" dirty="0" smtClean="0"/>
            </a:br>
            <a:endParaRPr lang="en-US" sz="2000" dirty="0" smtClean="0"/>
          </a:p>
        </p:txBody>
      </p:sp>
      <p:sp>
        <p:nvSpPr>
          <p:cNvPr id="22531" name="Rectangle 3"/>
          <p:cNvSpPr>
            <a:spLocks noGrp="1" noChangeArrowheads="1"/>
          </p:cNvSpPr>
          <p:nvPr>
            <p:ph type="body" sz="half" idx="1"/>
          </p:nvPr>
        </p:nvSpPr>
        <p:spPr>
          <a:xfrm>
            <a:off x="228600" y="1524000"/>
            <a:ext cx="5105400" cy="4953000"/>
          </a:xfrm>
        </p:spPr>
        <p:txBody>
          <a:bodyPr/>
          <a:lstStyle/>
          <a:p>
            <a:pPr eaLnBrk="1" hangingPunct="1">
              <a:lnSpc>
                <a:spcPct val="90000"/>
              </a:lnSpc>
              <a:buFont typeface="Wingdings" pitchFamily="2" charset="2"/>
              <a:buChar char="Ø"/>
            </a:pPr>
            <a:r>
              <a:rPr lang="en-US" sz="1400" dirty="0" smtClean="0">
                <a:latin typeface="Comic Sans MS" pitchFamily="66" charset="0"/>
              </a:rPr>
              <a:t>Rural physician aware of farm workers' belief that if you had cowpox in past, you wouldn’t get smallpox. </a:t>
            </a:r>
          </a:p>
          <a:p>
            <a:pPr eaLnBrk="1" hangingPunct="1">
              <a:lnSpc>
                <a:spcPct val="90000"/>
              </a:lnSpc>
              <a:buFont typeface="Wingdings" pitchFamily="2" charset="2"/>
              <a:buChar char="Ø"/>
            </a:pPr>
            <a:endParaRPr lang="en-US" sz="1600" dirty="0" smtClean="0">
              <a:latin typeface="Comic Sans MS" pitchFamily="66" charset="0"/>
            </a:endParaRPr>
          </a:p>
          <a:p>
            <a:pPr eaLnBrk="1" hangingPunct="1">
              <a:lnSpc>
                <a:spcPct val="90000"/>
              </a:lnSpc>
              <a:buFont typeface="Wingdings" pitchFamily="2" charset="2"/>
              <a:buChar char="Ø"/>
            </a:pPr>
            <a:r>
              <a:rPr lang="en-US" sz="1400" b="1" dirty="0" smtClean="0">
                <a:latin typeface="Comic Sans MS" pitchFamily="66" charset="0"/>
              </a:rPr>
              <a:t>Cowpox</a:t>
            </a:r>
            <a:r>
              <a:rPr lang="en-US" sz="1400" dirty="0" smtClean="0">
                <a:latin typeface="Comic Sans MS" pitchFamily="66" charset="0"/>
              </a:rPr>
              <a:t> caused mild discomfort, aching, a few pustules, some swelling…symptoms that disappeared in a few days.</a:t>
            </a:r>
          </a:p>
          <a:p>
            <a:pPr eaLnBrk="1" hangingPunct="1">
              <a:lnSpc>
                <a:spcPct val="90000"/>
              </a:lnSpc>
              <a:buFont typeface="Wingdings" pitchFamily="2" charset="2"/>
              <a:buChar char="Ø"/>
            </a:pPr>
            <a:endParaRPr lang="en-US" sz="16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 In contrast, </a:t>
            </a:r>
            <a:r>
              <a:rPr lang="en-US" sz="1400" b="1" dirty="0" smtClean="0">
                <a:latin typeface="Comic Sans MS" pitchFamily="66" charset="0"/>
              </a:rPr>
              <a:t>smallpox</a:t>
            </a:r>
            <a:r>
              <a:rPr lang="en-US" sz="1400" dirty="0" smtClean="0">
                <a:latin typeface="Comic Sans MS" pitchFamily="66" charset="0"/>
              </a:rPr>
              <a:t> caused massive disfigurement, sometimes blindness, and often death. </a:t>
            </a:r>
          </a:p>
          <a:p>
            <a:pPr eaLnBrk="1" hangingPunct="1">
              <a:lnSpc>
                <a:spcPct val="90000"/>
              </a:lnSpc>
              <a:buFont typeface="Wingdings" pitchFamily="2" charset="2"/>
              <a:buChar char="Ø"/>
            </a:pPr>
            <a:endParaRPr lang="en-US" sz="16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Jenner, in the late 1700s, made small incisions or punctures with cowpox material in arms of human subjects in order to prevent smallpox. </a:t>
            </a:r>
          </a:p>
          <a:p>
            <a:pPr eaLnBrk="1" hangingPunct="1">
              <a:lnSpc>
                <a:spcPct val="90000"/>
              </a:lnSpc>
              <a:buFont typeface="Wingdings" pitchFamily="2" charset="2"/>
              <a:buChar char="Ø"/>
            </a:pPr>
            <a:endParaRPr lang="en-US" sz="16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At first his peers doubted the safety and efficacy of his treatment, but eventually the value of the cowpox inoculum was recognized.</a:t>
            </a:r>
          </a:p>
          <a:p>
            <a:pPr eaLnBrk="1" hangingPunct="1">
              <a:lnSpc>
                <a:spcPct val="90000"/>
              </a:lnSpc>
              <a:buFont typeface="Wingdings" pitchFamily="2" charset="2"/>
              <a:buChar char="Ø"/>
            </a:pPr>
            <a:endParaRPr lang="en-US" sz="16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Jenner’s works are said to have saved more lives than the efforts of any other person in history</a:t>
            </a:r>
            <a:r>
              <a:rPr lang="en-US" sz="1000" dirty="0" smtClean="0">
                <a:latin typeface="Comic Sans MS" pitchFamily="66" charset="0"/>
              </a:rPr>
              <a:t>.</a:t>
            </a:r>
          </a:p>
          <a:p>
            <a:pPr eaLnBrk="1" hangingPunct="1">
              <a:lnSpc>
                <a:spcPct val="80000"/>
              </a:lnSpc>
            </a:pPr>
            <a:endParaRPr lang="en-US" sz="1000" dirty="0" smtClean="0">
              <a:latin typeface="Comic Sans MS" pitchFamily="66" charset="0"/>
            </a:endParaRPr>
          </a:p>
          <a:p>
            <a:pPr eaLnBrk="1" hangingPunct="1">
              <a:lnSpc>
                <a:spcPct val="80000"/>
              </a:lnSpc>
              <a:buFontTx/>
              <a:buNone/>
            </a:pPr>
            <a:endParaRPr lang="en-US" sz="1000" dirty="0" smtClean="0">
              <a:latin typeface="Comic Sans MS" pitchFamily="66" charset="0"/>
            </a:endParaRPr>
          </a:p>
        </p:txBody>
      </p:sp>
      <p:pic>
        <p:nvPicPr>
          <p:cNvPr id="22532" name="Picture 26" descr="ChildSmallpoxCDCPHIL3265"/>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791200" y="2359431"/>
            <a:ext cx="2903538" cy="38889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2533" name="Text Box 28"/>
          <p:cNvSpPr txBox="1">
            <a:spLocks noChangeArrowheads="1"/>
          </p:cNvSpPr>
          <p:nvPr/>
        </p:nvSpPr>
        <p:spPr bwMode="auto">
          <a:xfrm>
            <a:off x="5257800" y="6519863"/>
            <a:ext cx="389255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50000"/>
              </a:spcBef>
            </a:pPr>
            <a:r>
              <a:rPr lang="en-US" sz="1000" dirty="0">
                <a:latin typeface="Comic Sans MS" pitchFamily="66" charset="0"/>
              </a:rPr>
              <a:t>Images: </a:t>
            </a:r>
            <a:r>
              <a:rPr lang="en-US" sz="1000" dirty="0">
                <a:latin typeface="Comic Sans MS" pitchFamily="66" charset="0"/>
                <a:hlinkClick r:id="rId4"/>
              </a:rPr>
              <a:t>Dr. Edward Jenner </a:t>
            </a:r>
            <a:r>
              <a:rPr lang="en-US" sz="1000" dirty="0">
                <a:latin typeface="Comic Sans MS" pitchFamily="66" charset="0"/>
              </a:rPr>
              <a:t>by James </a:t>
            </a:r>
            <a:r>
              <a:rPr lang="en-US" sz="1000" dirty="0" err="1">
                <a:latin typeface="Comic Sans MS" pitchFamily="66" charset="0"/>
              </a:rPr>
              <a:t>Northcote</a:t>
            </a:r>
            <a:r>
              <a:rPr lang="en-US" sz="1000" dirty="0" smtClean="0">
                <a:latin typeface="Comic Sans MS" pitchFamily="66" charset="0"/>
              </a:rPr>
              <a:t>; </a:t>
            </a:r>
            <a:r>
              <a:rPr lang="en-US" altLang="en-US" sz="1000" dirty="0">
                <a:latin typeface="Comic Sans MS" pitchFamily="66" charset="0"/>
                <a:hlinkClick r:id="rId5"/>
              </a:rPr>
              <a:t>Cowpox on Udder</a:t>
            </a:r>
            <a:r>
              <a:rPr lang="en-US" altLang="en-US" sz="1000" dirty="0">
                <a:latin typeface="Comic Sans MS" pitchFamily="66" charset="0"/>
              </a:rPr>
              <a:t> Wiki</a:t>
            </a:r>
            <a:r>
              <a:rPr lang="en-US" sz="1000" dirty="0" smtClean="0">
                <a:latin typeface="Comic Sans MS" pitchFamily="66" charset="0"/>
              </a:rPr>
              <a:t> </a:t>
            </a:r>
            <a:r>
              <a:rPr lang="en-US" sz="1000" dirty="0">
                <a:latin typeface="Comic Sans MS" pitchFamily="66" charset="0"/>
                <a:hlinkClick r:id="rId6"/>
              </a:rPr>
              <a:t>Child with Smallpox</a:t>
            </a:r>
            <a:r>
              <a:rPr lang="en-US" sz="1000" dirty="0">
                <a:latin typeface="Comic Sans MS" pitchFamily="66" charset="0"/>
              </a:rPr>
              <a:t>, James Hicks, CDC </a:t>
            </a:r>
          </a:p>
        </p:txBody>
      </p:sp>
      <p:pic>
        <p:nvPicPr>
          <p:cNvPr id="22534" name="Picture 31" descr="Edward_Jenner_by_James_Northco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304800"/>
            <a:ext cx="2339975"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2535" name="Picture 33" descr="cowpox01"/>
          <p:cNvPicPr>
            <a:picLocks noGrp="1" noChangeAspect="1" noChangeArrowheads="1"/>
          </p:cNvPicPr>
          <p:nvPr>
            <p:ph sz="quarter" idx="3"/>
          </p:nvPr>
        </p:nvPicPr>
        <p:blipFill>
          <a:blip r:embed="rId8">
            <a:extLst>
              <a:ext uri="{28A0092B-C50C-407E-A947-70E740481C1C}">
                <a14:useLocalDpi xmlns:a14="http://schemas.microsoft.com/office/drawing/2010/main" val="0"/>
              </a:ext>
            </a:extLst>
          </a:blip>
          <a:srcRect/>
          <a:stretch>
            <a:fillRect/>
          </a:stretch>
        </p:blipFill>
        <p:spPr>
          <a:xfrm>
            <a:off x="7494586" y="5394585"/>
            <a:ext cx="1039813" cy="685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6" name="Text Box 35"/>
          <p:cNvSpPr txBox="1">
            <a:spLocks noChangeArrowheads="1"/>
          </p:cNvSpPr>
          <p:nvPr/>
        </p:nvSpPr>
        <p:spPr bwMode="auto">
          <a:xfrm>
            <a:off x="7543800" y="457200"/>
            <a:ext cx="9906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a:solidFill>
                  <a:schemeClr val="bg1"/>
                </a:solidFill>
                <a:latin typeface="Comic Sans MS" pitchFamily="66" charset="0"/>
              </a:rPr>
              <a:t>1749 - 1823</a:t>
            </a:r>
          </a:p>
        </p:txBody>
      </p:sp>
      <p:sp>
        <p:nvSpPr>
          <p:cNvPr id="22537" name="Text Box 5"/>
          <p:cNvSpPr txBox="1">
            <a:spLocks noChangeArrowheads="1"/>
          </p:cNvSpPr>
          <p:nvPr/>
        </p:nvSpPr>
        <p:spPr bwMode="auto">
          <a:xfrm>
            <a:off x="0" y="6621463"/>
            <a:ext cx="46482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9"/>
              </a:rPr>
              <a:t>Virtual Microbiology Classroom</a:t>
            </a:r>
            <a:r>
              <a:rPr lang="en-US" sz="1000">
                <a:latin typeface="Comic Sans MS" pitchFamily="66" charset="0"/>
              </a:rPr>
              <a:t> on </a:t>
            </a:r>
            <a:r>
              <a:rPr lang="en-US" sz="1000">
                <a:latin typeface="Comic Sans MS" pitchFamily="66" charset="0"/>
                <a:hlinkClick r:id="rId10"/>
              </a:rPr>
              <a:t>ScienceProfOnline.com</a:t>
            </a:r>
            <a:endParaRPr lang="en-US" sz="1000">
              <a:latin typeface="Comic Sans MS" pitchFamily="66" charset="0"/>
            </a:endParaRPr>
          </a:p>
        </p:txBody>
      </p:sp>
      <p:pic>
        <p:nvPicPr>
          <p:cNvPr id="10" name="Picture 17" descr="Cowpox_Engraving_(detai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43600" y="5410199"/>
            <a:ext cx="1143000" cy="654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43000" y="228600"/>
            <a:ext cx="6096000" cy="1143000"/>
          </a:xfrm>
        </p:spPr>
        <p:txBody>
          <a:bodyPr/>
          <a:lstStyle/>
          <a:p>
            <a:pPr algn="l" eaLnBrk="1" hangingPunct="1"/>
            <a:r>
              <a:rPr lang="en-US" sz="3200" b="1" dirty="0" smtClean="0">
                <a:solidFill>
                  <a:srgbClr val="0099CC"/>
                </a:solidFill>
                <a:latin typeface="Comic Sans MS" pitchFamily="66" charset="0"/>
              </a:rPr>
              <a:t>Early History of Immunology</a:t>
            </a:r>
            <a:r>
              <a:rPr lang="en-US" sz="1800" b="1" dirty="0" smtClean="0">
                <a:solidFill>
                  <a:srgbClr val="0099CC"/>
                </a:solidFill>
                <a:latin typeface="Comic Sans MS" pitchFamily="66" charset="0"/>
              </a:rPr>
              <a:t/>
            </a:r>
            <a:br>
              <a:rPr lang="en-US" sz="1800" b="1" dirty="0" smtClean="0">
                <a:solidFill>
                  <a:srgbClr val="0099CC"/>
                </a:solidFill>
                <a:latin typeface="Comic Sans MS" pitchFamily="66" charset="0"/>
              </a:rPr>
            </a:br>
            <a:r>
              <a:rPr lang="en-US" sz="1600" b="1" dirty="0" smtClean="0">
                <a:solidFill>
                  <a:srgbClr val="0099CC"/>
                </a:solidFill>
                <a:latin typeface="Comic Sans MS" pitchFamily="66" charset="0"/>
              </a:rPr>
              <a:t> </a:t>
            </a:r>
            <a:r>
              <a:rPr lang="en-US" sz="800" b="1" dirty="0" smtClean="0">
                <a:solidFill>
                  <a:srgbClr val="0099CC"/>
                </a:solidFill>
                <a:latin typeface="Comic Sans MS" pitchFamily="66" charset="0"/>
              </a:rPr>
              <a:t/>
            </a:r>
            <a:br>
              <a:rPr lang="en-US" sz="800" b="1" dirty="0" smtClean="0">
                <a:solidFill>
                  <a:srgbClr val="0099CC"/>
                </a:solidFill>
                <a:latin typeface="Comic Sans MS" pitchFamily="66" charset="0"/>
              </a:rPr>
            </a:br>
            <a:r>
              <a:rPr lang="en-US" sz="2400" dirty="0" smtClean="0">
                <a:latin typeface="Comic Sans MS" pitchFamily="66" charset="0"/>
              </a:rPr>
              <a:t>Pasteur’s </a:t>
            </a:r>
            <a:r>
              <a:rPr lang="en-US" sz="2800" b="1" dirty="0" smtClean="0">
                <a:solidFill>
                  <a:schemeClr val="tx1">
                    <a:lumMod val="50000"/>
                    <a:lumOff val="50000"/>
                  </a:schemeClr>
                </a:solidFill>
                <a:latin typeface="Comic Sans MS" pitchFamily="66" charset="0"/>
              </a:rPr>
              <a:t>Attenuated Vaccines</a:t>
            </a:r>
            <a:endParaRPr lang="en-US" sz="2800" b="1" dirty="0" smtClean="0">
              <a:solidFill>
                <a:schemeClr val="tx1">
                  <a:lumMod val="50000"/>
                  <a:lumOff val="50000"/>
                </a:schemeClr>
              </a:solidFill>
            </a:endParaRPr>
          </a:p>
        </p:txBody>
      </p:sp>
      <p:sp>
        <p:nvSpPr>
          <p:cNvPr id="23555" name="Rectangle 3"/>
          <p:cNvSpPr>
            <a:spLocks noGrp="1" noChangeArrowheads="1"/>
          </p:cNvSpPr>
          <p:nvPr>
            <p:ph type="body" sz="half" idx="1"/>
          </p:nvPr>
        </p:nvSpPr>
        <p:spPr>
          <a:xfrm>
            <a:off x="304800" y="1752600"/>
            <a:ext cx="5410200" cy="4876800"/>
          </a:xfrm>
        </p:spPr>
        <p:txBody>
          <a:bodyPr/>
          <a:lstStyle/>
          <a:p>
            <a:pPr eaLnBrk="1" hangingPunct="1">
              <a:lnSpc>
                <a:spcPct val="90000"/>
              </a:lnSpc>
              <a:buFont typeface="Wingdings" pitchFamily="2" charset="2"/>
              <a:buChar char="Ø"/>
            </a:pPr>
            <a:r>
              <a:rPr lang="en-US" sz="1400" dirty="0" smtClean="0">
                <a:latin typeface="Comic Sans MS" pitchFamily="66" charset="0"/>
              </a:rPr>
              <a:t>Individuals who recover from an infectious disease sometimes immune from future attack.</a:t>
            </a:r>
          </a:p>
          <a:p>
            <a:pPr eaLnBrk="1" hangingPunct="1">
              <a:lnSpc>
                <a:spcPct val="90000"/>
              </a:lnSpc>
              <a:buFont typeface="Wingdings" pitchFamily="2" charset="2"/>
              <a:buChar char="Ø"/>
            </a:pPr>
            <a:endParaRPr lang="en-US" sz="12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Prompted Pasteur to try to find a way to prevent fowl cholera in chickens.</a:t>
            </a:r>
          </a:p>
          <a:p>
            <a:pPr eaLnBrk="1" hangingPunct="1">
              <a:lnSpc>
                <a:spcPct val="90000"/>
              </a:lnSpc>
              <a:buFont typeface="Wingdings" pitchFamily="2" charset="2"/>
              <a:buChar char="Ø"/>
            </a:pPr>
            <a:endParaRPr lang="en-US" sz="12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Colleague of Pasteur’s postponed inoculations of cholera into a group of chickens, a remarkable discovery resulted.</a:t>
            </a:r>
          </a:p>
          <a:p>
            <a:pPr eaLnBrk="1" hangingPunct="1">
              <a:lnSpc>
                <a:spcPct val="90000"/>
              </a:lnSpc>
              <a:buFont typeface="Wingdings" pitchFamily="2" charset="2"/>
              <a:buChar char="Ø"/>
            </a:pPr>
            <a:endParaRPr lang="en-US" sz="12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Inoculation with these neglected cultures made the chickens immune to fowl cholera. </a:t>
            </a:r>
          </a:p>
          <a:p>
            <a:pPr eaLnBrk="1" hangingPunct="1">
              <a:lnSpc>
                <a:spcPct val="90000"/>
              </a:lnSpc>
              <a:buFont typeface="Wingdings" pitchFamily="2" charset="2"/>
              <a:buChar char="Ø"/>
            </a:pPr>
            <a:endParaRPr lang="en-US" sz="12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The microbes had been </a:t>
            </a:r>
            <a:r>
              <a:rPr lang="en-US" sz="1400" b="1" dirty="0" smtClean="0">
                <a:latin typeface="Comic Sans MS" pitchFamily="66" charset="0"/>
              </a:rPr>
              <a:t>weakened or attenuated.</a:t>
            </a:r>
            <a:r>
              <a:rPr lang="en-US" sz="1400" dirty="0" smtClean="0">
                <a:latin typeface="Comic Sans MS" pitchFamily="66" charset="0"/>
              </a:rPr>
              <a:t> </a:t>
            </a:r>
          </a:p>
          <a:p>
            <a:pPr eaLnBrk="1" hangingPunct="1">
              <a:lnSpc>
                <a:spcPct val="90000"/>
              </a:lnSpc>
              <a:buFont typeface="Wingdings" pitchFamily="2" charset="2"/>
              <a:buChar char="Ø"/>
            </a:pPr>
            <a:endParaRPr lang="en-US" sz="12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Pasteur also modified other organisms (anthrax and the virus causing rabies). </a:t>
            </a:r>
          </a:p>
          <a:p>
            <a:pPr eaLnBrk="1" hangingPunct="1">
              <a:lnSpc>
                <a:spcPct val="90000"/>
              </a:lnSpc>
              <a:buFont typeface="Wingdings" pitchFamily="2" charset="2"/>
              <a:buChar char="Ø"/>
            </a:pPr>
            <a:endParaRPr lang="en-US" sz="1200"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Ultimately created inoculation procedures … </a:t>
            </a:r>
            <a:r>
              <a:rPr lang="en-US" sz="1400" b="1" dirty="0" smtClean="0">
                <a:latin typeface="Comic Sans MS" pitchFamily="66" charset="0"/>
              </a:rPr>
              <a:t>vaccinations</a:t>
            </a:r>
            <a:r>
              <a:rPr lang="en-US" sz="1400" dirty="0" smtClean="0">
                <a:latin typeface="Comic Sans MS" pitchFamily="66" charset="0"/>
              </a:rPr>
              <a:t>.</a:t>
            </a:r>
          </a:p>
          <a:p>
            <a:pPr eaLnBrk="1" hangingPunct="1">
              <a:lnSpc>
                <a:spcPct val="90000"/>
              </a:lnSpc>
              <a:buFont typeface="Wingdings" pitchFamily="2" charset="2"/>
              <a:buChar char="Ø"/>
            </a:pPr>
            <a:endParaRPr lang="en-US" sz="1400" dirty="0">
              <a:latin typeface="Comic Sans MS" pitchFamily="66" charset="0"/>
            </a:endParaRPr>
          </a:p>
          <a:p>
            <a:pPr eaLnBrk="1" hangingPunct="1">
              <a:lnSpc>
                <a:spcPct val="90000"/>
              </a:lnSpc>
              <a:buFont typeface="Wingdings" pitchFamily="2" charset="2"/>
              <a:buChar char="Ø"/>
            </a:pPr>
            <a:r>
              <a:rPr lang="en-US" sz="1400" b="1" dirty="0" smtClean="0">
                <a:solidFill>
                  <a:srgbClr val="FF0000"/>
                </a:solidFill>
                <a:latin typeface="Comic Sans MS" pitchFamily="66" charset="0"/>
              </a:rPr>
              <a:t>REVIEW! </a:t>
            </a:r>
            <a:r>
              <a:rPr lang="en-US" sz="1400" dirty="0" smtClean="0">
                <a:latin typeface="Comic Sans MS" pitchFamily="66" charset="0"/>
              </a:rPr>
              <a:t>See brief </a:t>
            </a:r>
            <a:r>
              <a:rPr lang="en-US" sz="1400" i="1" dirty="0" smtClean="0">
                <a:latin typeface="Comic Sans MS" pitchFamily="66" charset="0"/>
              </a:rPr>
              <a:t>SPO Class Notes</a:t>
            </a:r>
            <a:r>
              <a:rPr lang="en-US" sz="1400" dirty="0" smtClean="0">
                <a:latin typeface="Comic Sans MS" pitchFamily="66" charset="0"/>
              </a:rPr>
              <a:t> article: “</a:t>
            </a:r>
            <a:r>
              <a:rPr lang="en-US" sz="1400" dirty="0" smtClean="0">
                <a:latin typeface="Comic Sans MS" pitchFamily="66" charset="0"/>
                <a:hlinkClick r:id="rId3"/>
              </a:rPr>
              <a:t>Early History of Immunology: Edward Jenner &amp; Louis Pasteur</a:t>
            </a:r>
            <a:r>
              <a:rPr lang="en-US" sz="1400" dirty="0" smtClean="0">
                <a:latin typeface="Comic Sans MS" pitchFamily="66" charset="0"/>
              </a:rPr>
              <a:t>”</a:t>
            </a:r>
            <a:endParaRPr lang="en-US" sz="1600" dirty="0" smtClean="0">
              <a:latin typeface="Comic Sans MS" pitchFamily="66" charset="0"/>
            </a:endParaRPr>
          </a:p>
        </p:txBody>
      </p:sp>
      <p:pic>
        <p:nvPicPr>
          <p:cNvPr id="23556" name="Picture 13" descr="boyGettingVaccinationPHIL9364"/>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059583" y="3124200"/>
            <a:ext cx="2778125" cy="2819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3557" name="Text Box 14"/>
          <p:cNvSpPr txBox="1">
            <a:spLocks noChangeArrowheads="1"/>
          </p:cNvSpPr>
          <p:nvPr/>
        </p:nvSpPr>
        <p:spPr bwMode="auto">
          <a:xfrm>
            <a:off x="5791200" y="6461125"/>
            <a:ext cx="3352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5"/>
              </a:rPr>
              <a:t>Louis Pasteur</a:t>
            </a:r>
            <a:r>
              <a:rPr lang="en-US" sz="1000">
                <a:latin typeface="Comic Sans MS" pitchFamily="66" charset="0"/>
              </a:rPr>
              <a:t>, Pierre Lamy Petit, Frenchcirca 1866, Boy being vaccinated,  </a:t>
            </a:r>
            <a:r>
              <a:rPr lang="en-US" sz="1000">
                <a:latin typeface="Comic Sans MS" pitchFamily="66" charset="0"/>
                <a:hlinkClick r:id="rId6"/>
              </a:rPr>
              <a:t>PHIL</a:t>
            </a:r>
            <a:r>
              <a:rPr lang="en-US" sz="1000">
                <a:latin typeface="Comic Sans MS" pitchFamily="66" charset="0"/>
              </a:rPr>
              <a:t> #9364</a:t>
            </a:r>
            <a:r>
              <a:rPr lang="en-US" sz="1000"/>
              <a:t>.</a:t>
            </a:r>
          </a:p>
        </p:txBody>
      </p:sp>
      <p:pic>
        <p:nvPicPr>
          <p:cNvPr id="23558" name="Picture 16" descr="chicken"/>
          <p:cNvPicPr>
            <a:picLocks noGrp="1" noChangeAspect="1" noChangeArrowheads="1"/>
          </p:cNvPicPr>
          <p:nvPr>
            <p:ph sz="quarter" idx="3"/>
          </p:nvPr>
        </p:nvPicPr>
        <p:blipFill>
          <a:blip r:embed="rId7" cstate="print">
            <a:extLst>
              <a:ext uri="{28A0092B-C50C-407E-A947-70E740481C1C}">
                <a14:useLocalDpi xmlns:a14="http://schemas.microsoft.com/office/drawing/2010/main" val="0"/>
              </a:ext>
            </a:extLst>
          </a:blip>
          <a:srcRect/>
          <a:stretch>
            <a:fillRect/>
          </a:stretch>
        </p:blipFill>
        <p:spPr>
          <a:xfrm>
            <a:off x="0" y="228600"/>
            <a:ext cx="1093788" cy="11969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3559" name="Picture 17" descr="Louis_Pasteur_by_Pierre_Lamy_Peti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380999"/>
            <a:ext cx="1643063" cy="2179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3560" name="Text Box 19"/>
          <p:cNvSpPr txBox="1">
            <a:spLocks noChangeArrowheads="1"/>
          </p:cNvSpPr>
          <p:nvPr/>
        </p:nvSpPr>
        <p:spPr bwMode="auto">
          <a:xfrm>
            <a:off x="7426479" y="2582789"/>
            <a:ext cx="11430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latin typeface="Comic Sans MS" pitchFamily="66" charset="0"/>
              </a:rPr>
              <a:t>1822 - 1895</a:t>
            </a:r>
          </a:p>
        </p:txBody>
      </p:sp>
      <p:sp>
        <p:nvSpPr>
          <p:cNvPr id="23561" name="Text Box 5"/>
          <p:cNvSpPr txBox="1">
            <a:spLocks noChangeArrowheads="1"/>
          </p:cNvSpPr>
          <p:nvPr/>
        </p:nvSpPr>
        <p:spPr bwMode="auto">
          <a:xfrm>
            <a:off x="0" y="6621463"/>
            <a:ext cx="46482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9"/>
              </a:rPr>
              <a:t>Virtual Microbiology Classroom</a:t>
            </a:r>
            <a:r>
              <a:rPr lang="en-US" sz="1000">
                <a:latin typeface="Comic Sans MS" pitchFamily="66" charset="0"/>
              </a:rPr>
              <a:t> on </a:t>
            </a:r>
            <a:r>
              <a:rPr lang="en-US" sz="1000">
                <a:latin typeface="Comic Sans MS" pitchFamily="66" charset="0"/>
                <a:hlinkClick r:id="rId10"/>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sz="half" idx="1"/>
          </p:nvPr>
        </p:nvSpPr>
        <p:spPr>
          <a:xfrm>
            <a:off x="228600" y="1015291"/>
            <a:ext cx="5271555" cy="2257425"/>
          </a:xfrm>
        </p:spPr>
        <p:txBody>
          <a:bodyPr/>
          <a:lstStyle/>
          <a:p>
            <a:pPr eaLnBrk="1" hangingPunct="1">
              <a:lnSpc>
                <a:spcPct val="90000"/>
              </a:lnSpc>
              <a:buFont typeface="Wingdings" pitchFamily="2" charset="2"/>
              <a:buChar char="Ø"/>
            </a:pPr>
            <a:r>
              <a:rPr lang="en-US" sz="1400" dirty="0" smtClean="0">
                <a:latin typeface="Comic Sans MS" pitchFamily="66" charset="0"/>
              </a:rPr>
              <a:t>Rabies is an infectious disease caused by a </a:t>
            </a:r>
            <a:r>
              <a:rPr lang="en-US" sz="1400" b="1" dirty="0" smtClean="0">
                <a:latin typeface="Comic Sans MS" pitchFamily="66" charset="0"/>
              </a:rPr>
              <a:t>virus.</a:t>
            </a:r>
          </a:p>
          <a:p>
            <a:pPr marL="0" indent="0" eaLnBrk="1" hangingPunct="1">
              <a:lnSpc>
                <a:spcPct val="90000"/>
              </a:lnSpc>
              <a:buNone/>
            </a:pPr>
            <a:endParaRPr lang="en-US" sz="1000" b="1" dirty="0" smtClean="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Mortality rate of nearly 100%.</a:t>
            </a:r>
          </a:p>
          <a:p>
            <a:pPr eaLnBrk="1" hangingPunct="1">
              <a:lnSpc>
                <a:spcPct val="90000"/>
              </a:lnSpc>
              <a:buFont typeface="Wingdings" pitchFamily="2" charset="2"/>
              <a:buChar char="Ø"/>
            </a:pPr>
            <a:endParaRPr lang="en-US" sz="1000" dirty="0">
              <a:latin typeface="Comic Sans MS" pitchFamily="66" charset="0"/>
            </a:endParaRPr>
          </a:p>
          <a:p>
            <a:pPr eaLnBrk="1" hangingPunct="1">
              <a:lnSpc>
                <a:spcPct val="90000"/>
              </a:lnSpc>
              <a:buFont typeface="Wingdings" pitchFamily="2" charset="2"/>
              <a:buChar char="Ø"/>
            </a:pPr>
            <a:r>
              <a:rPr lang="en-US" sz="1400" dirty="0" smtClean="0">
                <a:latin typeface="Comic Sans MS" pitchFamily="66" charset="0"/>
              </a:rPr>
              <a:t>Description of rabies, from </a:t>
            </a:r>
            <a:r>
              <a:rPr lang="en-US" sz="1400" dirty="0" err="1" smtClean="0">
                <a:latin typeface="Comic Sans MS" pitchFamily="66" charset="0"/>
              </a:rPr>
              <a:t>RadioLab</a:t>
            </a:r>
            <a:r>
              <a:rPr lang="en-US" sz="1400" dirty="0" smtClean="0">
                <a:latin typeface="Comic Sans MS" pitchFamily="66" charset="0"/>
              </a:rPr>
              <a:t> “</a:t>
            </a:r>
            <a:r>
              <a:rPr lang="en-US" sz="1400" dirty="0" smtClean="0">
                <a:latin typeface="Comic Sans MS" pitchFamily="66" charset="0"/>
                <a:hlinkClick r:id="rId3"/>
              </a:rPr>
              <a:t>Rodney vs. Death</a:t>
            </a:r>
            <a:r>
              <a:rPr lang="en-US" sz="1400" dirty="0" smtClean="0">
                <a:latin typeface="Comic Sans MS" pitchFamily="66" charset="0"/>
              </a:rPr>
              <a:t>” Podcast, from WNYC Public Radio </a:t>
            </a:r>
            <a:r>
              <a:rPr lang="en-US" sz="1200" dirty="0" smtClean="0">
                <a:latin typeface="Comic Sans MS" pitchFamily="66" charset="0"/>
              </a:rPr>
              <a:t>(</a:t>
            </a:r>
            <a:r>
              <a:rPr lang="en-US" sz="1200" smtClean="0">
                <a:latin typeface="Comic Sans MS" pitchFamily="66" charset="0"/>
              </a:rPr>
              <a:t>segment time 8:00 </a:t>
            </a:r>
            <a:r>
              <a:rPr lang="en-US" sz="1200" dirty="0" smtClean="0">
                <a:latin typeface="Comic Sans MS" pitchFamily="66" charset="0"/>
              </a:rPr>
              <a:t>to 11:06)</a:t>
            </a:r>
            <a:r>
              <a:rPr lang="en-US" sz="1400" dirty="0" smtClean="0">
                <a:latin typeface="Comic Sans MS" pitchFamily="66" charset="0"/>
              </a:rPr>
              <a:t>. </a:t>
            </a:r>
            <a:r>
              <a:rPr lang="en-US" sz="1200" dirty="0" smtClean="0">
                <a:latin typeface="Comic Sans MS" pitchFamily="66" charset="0"/>
              </a:rPr>
              <a:t>See </a:t>
            </a:r>
            <a:r>
              <a:rPr lang="en-US" sz="1200" dirty="0" smtClean="0">
                <a:latin typeface="Comic Sans MS" pitchFamily="66" charset="0"/>
                <a:hlinkClick r:id="rId4"/>
              </a:rPr>
              <a:t>Virtual Microbiology Classroom Main Page</a:t>
            </a:r>
            <a:r>
              <a:rPr lang="en-US" sz="1200" dirty="0" smtClean="0">
                <a:latin typeface="Comic Sans MS" pitchFamily="66" charset="0"/>
              </a:rPr>
              <a:t> for homework assignment on this podcast.  </a:t>
            </a:r>
          </a:p>
          <a:p>
            <a:pPr marL="0" indent="0" eaLnBrk="1" hangingPunct="1">
              <a:lnSpc>
                <a:spcPct val="90000"/>
              </a:lnSpc>
              <a:buNone/>
            </a:pPr>
            <a:endParaRPr lang="en-US" sz="1000" dirty="0" smtClean="0">
              <a:latin typeface="Comic Sans MS" pitchFamily="66" charset="0"/>
            </a:endParaRPr>
          </a:p>
          <a:p>
            <a:pPr eaLnBrk="1" hangingPunct="1">
              <a:lnSpc>
                <a:spcPct val="90000"/>
              </a:lnSpc>
              <a:buFont typeface="Wingdings" panose="05000000000000000000" pitchFamily="2" charset="2"/>
              <a:buChar char="Ø"/>
            </a:pPr>
            <a:r>
              <a:rPr lang="en-US" sz="1400" dirty="0">
                <a:latin typeface="Comic Sans MS" pitchFamily="66" charset="0"/>
                <a:hlinkClick r:id="rId5"/>
              </a:rPr>
              <a:t>Video of rabies in humans</a:t>
            </a:r>
            <a:r>
              <a:rPr lang="en-US" sz="1400" dirty="0" smtClean="0">
                <a:latin typeface="Comic Sans MS" pitchFamily="66" charset="0"/>
              </a:rPr>
              <a:t>.</a:t>
            </a:r>
            <a:endParaRPr lang="en-US" sz="1200" dirty="0" smtClean="0">
              <a:latin typeface="Comic Sans MS" pitchFamily="66" charset="0"/>
            </a:endParaRPr>
          </a:p>
        </p:txBody>
      </p:sp>
      <p:sp>
        <p:nvSpPr>
          <p:cNvPr id="23557" name="Text Box 14"/>
          <p:cNvSpPr txBox="1">
            <a:spLocks noChangeArrowheads="1"/>
          </p:cNvSpPr>
          <p:nvPr/>
        </p:nvSpPr>
        <p:spPr bwMode="auto">
          <a:xfrm>
            <a:off x="5181600" y="6303705"/>
            <a:ext cx="3962400"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Comic Sans MS" pitchFamily="66" charset="0"/>
              </a:rPr>
              <a:t>Image</a:t>
            </a:r>
            <a:r>
              <a:rPr lang="en-US" sz="1000" dirty="0" smtClean="0">
                <a:latin typeface="Comic Sans MS" pitchFamily="66" charset="0"/>
              </a:rPr>
              <a:t>: Cover of book </a:t>
            </a:r>
            <a:r>
              <a:rPr lang="en-US" sz="1000" dirty="0" smtClean="0">
                <a:latin typeface="Comic Sans MS" pitchFamily="66" charset="0"/>
                <a:hlinkClick r:id="rId6"/>
              </a:rPr>
              <a:t>Rabid</a:t>
            </a:r>
            <a:r>
              <a:rPr lang="en-US" sz="1000" dirty="0" smtClean="0">
                <a:latin typeface="Comic Sans MS" pitchFamily="66" charset="0"/>
              </a:rPr>
              <a:t>, Rabies virus as seen through electron microscope, </a:t>
            </a:r>
            <a:r>
              <a:rPr lang="en-US" sz="1000" dirty="0" smtClean="0">
                <a:latin typeface="Comic Sans MS" pitchFamily="66" charset="0"/>
                <a:hlinkClick r:id="rId7"/>
              </a:rPr>
              <a:t>PHIL</a:t>
            </a:r>
            <a:r>
              <a:rPr lang="en-US" sz="1000" dirty="0" smtClean="0">
                <a:latin typeface="Comic Sans MS" pitchFamily="66" charset="0"/>
              </a:rPr>
              <a:t>, image #5611; </a:t>
            </a:r>
            <a:r>
              <a:rPr lang="en-US" sz="1000" dirty="0" smtClean="0">
                <a:latin typeface="Comic Sans MS" pitchFamily="66" charset="0"/>
                <a:hlinkClick r:id="rId8"/>
              </a:rPr>
              <a:t>Portrait of Louis Pasteur in his lab 1885</a:t>
            </a:r>
            <a:r>
              <a:rPr lang="en-US" sz="1000" dirty="0" smtClean="0">
                <a:latin typeface="Comic Sans MS" pitchFamily="66" charset="0"/>
              </a:rPr>
              <a:t>, by Albert </a:t>
            </a:r>
            <a:r>
              <a:rPr lang="en-US" sz="1000" dirty="0" err="1" smtClean="0">
                <a:latin typeface="Comic Sans MS" pitchFamily="66" charset="0"/>
              </a:rPr>
              <a:t>Edelfelt</a:t>
            </a:r>
            <a:endParaRPr lang="en-US" sz="1000" dirty="0"/>
          </a:p>
        </p:txBody>
      </p:sp>
      <p:sp>
        <p:nvSpPr>
          <p:cNvPr id="23561" name="Text Box 5"/>
          <p:cNvSpPr txBox="1">
            <a:spLocks noChangeArrowheads="1"/>
          </p:cNvSpPr>
          <p:nvPr/>
        </p:nvSpPr>
        <p:spPr bwMode="auto">
          <a:xfrm>
            <a:off x="0" y="6621463"/>
            <a:ext cx="46482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4"/>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00800" y="2689279"/>
            <a:ext cx="2335120" cy="3040294"/>
          </a:xfrm>
          <a:prstGeom prst="rect">
            <a:avLst/>
          </a:prstGeom>
          <a:ln w="228600" cap="sq" cmpd="thickThin">
            <a:solidFill>
              <a:srgbClr val="000000"/>
            </a:solidFill>
            <a:prstDash val="solid"/>
            <a:miter lim="800000"/>
          </a:ln>
          <a:effectLst>
            <a:innerShdw blurRad="76200">
              <a:srgbClr val="000000"/>
            </a:innerShdw>
          </a:effectLst>
        </p:spPr>
      </p:pic>
      <p:sp>
        <p:nvSpPr>
          <p:cNvPr id="16" name="Rectangle 12"/>
          <p:cNvSpPr>
            <a:spLocks noChangeArrowheads="1"/>
          </p:cNvSpPr>
          <p:nvPr/>
        </p:nvSpPr>
        <p:spPr bwMode="auto">
          <a:xfrm>
            <a:off x="228600" y="152400"/>
            <a:ext cx="8229600" cy="706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n-US" sz="3600" b="1" dirty="0" smtClean="0">
                <a:solidFill>
                  <a:schemeClr val="tx2"/>
                </a:solidFill>
                <a:latin typeface="Courier New"/>
                <a:cs typeface="Courier New"/>
              </a:rPr>
              <a:t>Disease, </a:t>
            </a:r>
            <a:r>
              <a:rPr lang="en-US" sz="3600" dirty="0">
                <a:solidFill>
                  <a:schemeClr val="tx2"/>
                </a:solidFill>
                <a:latin typeface="Curlz MT" pitchFamily="82" charset="0"/>
              </a:rPr>
              <a:t>Please</a:t>
            </a:r>
            <a:r>
              <a:rPr lang="en-US" sz="3600" dirty="0" smtClean="0">
                <a:solidFill>
                  <a:schemeClr val="tx2"/>
                </a:solidFill>
                <a:latin typeface="Curlz MT" pitchFamily="82" charset="0"/>
              </a:rPr>
              <a:t>!  </a:t>
            </a:r>
            <a:r>
              <a:rPr lang="en-US" sz="4400" dirty="0" smtClean="0">
                <a:solidFill>
                  <a:srgbClr val="FF0000"/>
                </a:solidFill>
                <a:latin typeface="Impact" panose="020B0806030902050204" pitchFamily="34" charset="0"/>
                <a:cs typeface="MV Boli" panose="02000500030200090000" pitchFamily="2" charset="0"/>
              </a:rPr>
              <a:t>Rabies</a:t>
            </a:r>
            <a:endParaRPr lang="en-US" sz="4400" dirty="0">
              <a:solidFill>
                <a:srgbClr val="FF0000"/>
              </a:solidFill>
              <a:latin typeface="Impact" panose="020B0806030902050204" pitchFamily="34" charset="0"/>
              <a:cs typeface="MV Boli" panose="02000500030200090000" pitchFamily="2" charset="0"/>
            </a:endParaRPr>
          </a:p>
        </p:txBody>
      </p:sp>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8600" y="3356445"/>
            <a:ext cx="1743075" cy="3020950"/>
          </a:xfrm>
          <a:prstGeom prst="rect">
            <a:avLst/>
          </a:prstGeom>
        </p:spPr>
      </p:pic>
      <p:sp>
        <p:nvSpPr>
          <p:cNvPr id="19" name="Rectangle 3"/>
          <p:cNvSpPr txBox="1">
            <a:spLocks noChangeArrowheads="1"/>
          </p:cNvSpPr>
          <p:nvPr/>
        </p:nvSpPr>
        <p:spPr bwMode="auto">
          <a:xfrm>
            <a:off x="2005295" y="3272716"/>
            <a:ext cx="3797932" cy="33188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Char char="Ø"/>
            </a:pPr>
            <a:r>
              <a:rPr lang="en-US" sz="1400" kern="0" dirty="0" smtClean="0">
                <a:latin typeface="Comic Sans MS" pitchFamily="66" charset="0"/>
              </a:rPr>
              <a:t>Pasteur developed his rabies vaccine by growing the virus in rabbits, then drying the infected nerve tissue to weaken (attenuate) the virus.</a:t>
            </a:r>
          </a:p>
          <a:p>
            <a:pPr>
              <a:buFont typeface="Wingdings" panose="05000000000000000000" pitchFamily="2" charset="2"/>
              <a:buChar char="Ø"/>
            </a:pPr>
            <a:endParaRPr lang="en-US" sz="1000" kern="0" dirty="0" smtClean="0">
              <a:latin typeface="Comic Sans MS" pitchFamily="66" charset="0"/>
            </a:endParaRPr>
          </a:p>
          <a:p>
            <a:pPr>
              <a:buFont typeface="Wingdings" panose="05000000000000000000" pitchFamily="2" charset="2"/>
              <a:buChar char="Ø"/>
            </a:pPr>
            <a:r>
              <a:rPr lang="en-US" sz="1400" kern="0" dirty="0" smtClean="0">
                <a:latin typeface="Comic Sans MS" pitchFamily="66" charset="0"/>
              </a:rPr>
              <a:t>On July 6, 1885, the vaccine was administered to a 9-year-old boy who had been attacked by a rabid dog. The boy did not develop symptoms of rabies and survived.</a:t>
            </a:r>
          </a:p>
          <a:p>
            <a:pPr>
              <a:buFont typeface="Wingdings" panose="05000000000000000000" pitchFamily="2" charset="2"/>
              <a:buChar char="Ø"/>
            </a:pPr>
            <a:endParaRPr lang="en-US" sz="1000" kern="0" dirty="0">
              <a:latin typeface="Comic Sans MS" pitchFamily="66" charset="0"/>
            </a:endParaRPr>
          </a:p>
          <a:p>
            <a:pPr>
              <a:buFont typeface="Wingdings" panose="05000000000000000000" pitchFamily="2" charset="2"/>
              <a:buChar char="Ø"/>
            </a:pPr>
            <a:r>
              <a:rPr lang="en-US" sz="1400" dirty="0" smtClean="0">
                <a:latin typeface="Comic Sans MS" panose="030F0702030302020204" pitchFamily="66" charset="0"/>
              </a:rPr>
              <a:t>Most rabies </a:t>
            </a:r>
            <a:r>
              <a:rPr lang="en-US" sz="1400" dirty="0">
                <a:latin typeface="Comic Sans MS" panose="030F0702030302020204" pitchFamily="66" charset="0"/>
              </a:rPr>
              <a:t>cases reported to the </a:t>
            </a:r>
            <a:r>
              <a:rPr lang="en-US" sz="1400" dirty="0" smtClean="0">
                <a:latin typeface="Comic Sans MS" panose="030F0702030302020204" pitchFamily="66" charset="0"/>
              </a:rPr>
              <a:t>CDC </a:t>
            </a:r>
            <a:r>
              <a:rPr lang="en-US" sz="1400" dirty="0">
                <a:latin typeface="Comic Sans MS" panose="030F0702030302020204" pitchFamily="66" charset="0"/>
              </a:rPr>
              <a:t>each year occur in wild animals like raccoons, skunks, bats, and foxes.</a:t>
            </a:r>
            <a:endParaRPr lang="en-US" sz="1400" kern="0" dirty="0" smtClean="0">
              <a:latin typeface="Comic Sans MS" pitchFamily="66" charset="0"/>
            </a:endParaRPr>
          </a:p>
          <a:p>
            <a:pPr eaLnBrk="1" hangingPunct="1">
              <a:lnSpc>
                <a:spcPct val="90000"/>
              </a:lnSpc>
              <a:buFont typeface="Wingdings" pitchFamily="2" charset="2"/>
              <a:buChar char="Ø"/>
            </a:pPr>
            <a:endParaRPr lang="en-US" sz="1200" kern="0" dirty="0" smtClean="0">
              <a:latin typeface="Comic Sans MS" pitchFamily="66" charset="0"/>
            </a:endParaRPr>
          </a:p>
        </p:txBody>
      </p:sp>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00800" y="300515"/>
            <a:ext cx="2743200" cy="2388764"/>
          </a:xfrm>
          <a:prstGeom prst="ellipse">
            <a:avLst/>
          </a:prstGeom>
          <a:ln>
            <a:noFill/>
          </a:ln>
          <a:effectLst>
            <a:softEdge rad="112500"/>
          </a:effectLst>
        </p:spPr>
      </p:pic>
      <p:sp>
        <p:nvSpPr>
          <p:cNvPr id="21" name="TextBox 20"/>
          <p:cNvSpPr txBox="1"/>
          <p:nvPr/>
        </p:nvSpPr>
        <p:spPr>
          <a:xfrm>
            <a:off x="7058819" y="1125565"/>
            <a:ext cx="1527397" cy="738664"/>
          </a:xfrm>
          <a:prstGeom prst="rect">
            <a:avLst/>
          </a:prstGeom>
          <a:solidFill>
            <a:schemeClr val="bg1"/>
          </a:solidFill>
          <a:effectLst>
            <a:softEdge rad="101600"/>
          </a:effectLst>
        </p:spPr>
        <p:txBody>
          <a:bodyPr wrap="square" rtlCol="0">
            <a:spAutoFit/>
          </a:bodyPr>
          <a:lstStyle/>
          <a:p>
            <a:pPr algn="ctr"/>
            <a:r>
              <a:rPr lang="en-US" sz="1400" b="1" dirty="0" smtClean="0">
                <a:latin typeface="Comic Sans MS" panose="030F0702030302020204" pitchFamily="66" charset="0"/>
              </a:rPr>
              <a:t>Rabies virus looks </a:t>
            </a:r>
            <a:r>
              <a:rPr lang="en-US" sz="1400" b="1" dirty="0">
                <a:latin typeface="Comic Sans MS" panose="030F0702030302020204" pitchFamily="66" charset="0"/>
              </a:rPr>
              <a:t>like little tiny bullets!</a:t>
            </a:r>
          </a:p>
        </p:txBody>
      </p:sp>
    </p:spTree>
    <p:extLst>
      <p:ext uri="{BB962C8B-B14F-4D97-AF65-F5344CB8AC3E}">
        <p14:creationId xmlns:p14="http://schemas.microsoft.com/office/powerpoint/2010/main" val="1018713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944562"/>
          </a:xfrm>
        </p:spPr>
        <p:txBody>
          <a:bodyPr/>
          <a:lstStyle/>
          <a:p>
            <a:pPr eaLnBrk="1" hangingPunct="1"/>
            <a:r>
              <a:rPr lang="en-US" sz="3200" b="1" dirty="0" smtClean="0">
                <a:solidFill>
                  <a:srgbClr val="CC6600"/>
                </a:solidFill>
                <a:latin typeface="Comic Sans MS" pitchFamily="66" charset="0"/>
              </a:rPr>
              <a:t>Spontaneous Generation Debate</a:t>
            </a:r>
          </a:p>
        </p:txBody>
      </p:sp>
      <p:sp>
        <p:nvSpPr>
          <p:cNvPr id="9219" name="Rectangle 3"/>
          <p:cNvSpPr>
            <a:spLocks noGrp="1" noChangeArrowheads="1"/>
          </p:cNvSpPr>
          <p:nvPr>
            <p:ph type="body" sz="half" idx="1"/>
          </p:nvPr>
        </p:nvSpPr>
        <p:spPr>
          <a:xfrm>
            <a:off x="457200" y="1524000"/>
            <a:ext cx="4343400" cy="4876800"/>
          </a:xfrm>
        </p:spPr>
        <p:txBody>
          <a:bodyPr/>
          <a:lstStyle/>
          <a:p>
            <a:pPr eaLnBrk="1" hangingPunct="1">
              <a:lnSpc>
                <a:spcPct val="85000"/>
              </a:lnSpc>
              <a:buFont typeface="Wingdings" pitchFamily="2" charset="2"/>
              <a:buChar char="Ø"/>
              <a:defRPr/>
            </a:pPr>
            <a:r>
              <a:rPr lang="en-US" sz="2000" dirty="0" smtClean="0">
                <a:latin typeface="Comic Sans MS" pitchFamily="66" charset="0"/>
              </a:rPr>
              <a:t>The belief in the spontaneous generation of life from nonliving matter was introduced by </a:t>
            </a:r>
            <a:r>
              <a:rPr lang="en-US" sz="2000" b="1" dirty="0" smtClean="0">
                <a:latin typeface="Comic Sans MS" pitchFamily="66" charset="0"/>
              </a:rPr>
              <a:t>Aristotle, </a:t>
            </a:r>
            <a:r>
              <a:rPr lang="en-US" sz="2000" dirty="0" smtClean="0">
                <a:latin typeface="Comic Sans MS" pitchFamily="66" charset="0"/>
              </a:rPr>
              <a:t>who lived around 350 BC. </a:t>
            </a:r>
          </a:p>
          <a:p>
            <a:pPr eaLnBrk="1" hangingPunct="1">
              <a:lnSpc>
                <a:spcPct val="85000"/>
              </a:lnSpc>
              <a:buFont typeface="Wingdings" pitchFamily="2" charset="2"/>
              <a:buChar char="Ø"/>
              <a:defRPr/>
            </a:pPr>
            <a:endParaRPr lang="en-US" sz="1400" dirty="0" smtClean="0">
              <a:latin typeface="Comic Sans MS" pitchFamily="66" charset="0"/>
            </a:endParaRPr>
          </a:p>
          <a:p>
            <a:pPr eaLnBrk="1" hangingPunct="1">
              <a:lnSpc>
                <a:spcPct val="85000"/>
              </a:lnSpc>
              <a:buFont typeface="Wingdings" pitchFamily="2" charset="2"/>
              <a:buChar char="Ø"/>
              <a:defRPr/>
            </a:pPr>
            <a:endParaRPr lang="en-US" sz="1400" dirty="0" smtClean="0">
              <a:latin typeface="Comic Sans MS" pitchFamily="66" charset="0"/>
            </a:endParaRPr>
          </a:p>
          <a:p>
            <a:pPr eaLnBrk="1" hangingPunct="1">
              <a:lnSpc>
                <a:spcPct val="85000"/>
              </a:lnSpc>
              <a:buFont typeface="Wingdings" pitchFamily="2" charset="2"/>
              <a:buChar char="Ø"/>
              <a:defRPr/>
            </a:pPr>
            <a:r>
              <a:rPr lang="en-US" sz="2000" dirty="0" smtClean="0">
                <a:latin typeface="Comic Sans MS" pitchFamily="66" charset="0"/>
              </a:rPr>
              <a:t>According to Aristotle, it was: </a:t>
            </a:r>
          </a:p>
          <a:p>
            <a:pPr eaLnBrk="1" hangingPunct="1">
              <a:lnSpc>
                <a:spcPct val="85000"/>
              </a:lnSpc>
              <a:buFont typeface="Wingdings" pitchFamily="2" charset="2"/>
              <a:buChar char="Ø"/>
              <a:defRPr/>
            </a:pPr>
            <a:endParaRPr lang="en-US" sz="1000" dirty="0" smtClean="0">
              <a:latin typeface="Comic Sans MS" pitchFamily="66" charset="0"/>
            </a:endParaRPr>
          </a:p>
          <a:p>
            <a:pPr marL="0" indent="0" algn="ctr" eaLnBrk="1" hangingPunct="1">
              <a:lnSpc>
                <a:spcPct val="85000"/>
              </a:lnSpc>
              <a:buFontTx/>
              <a:buNone/>
              <a:defRPr/>
            </a:pPr>
            <a:r>
              <a:rPr lang="en-US" sz="1600" i="1" dirty="0" smtClean="0">
                <a:latin typeface="Comic Sans MS" pitchFamily="66" charset="0"/>
              </a:rPr>
              <a:t>“</a:t>
            </a:r>
            <a:r>
              <a:rPr lang="en-US" sz="1400" i="1" dirty="0" smtClean="0">
                <a:latin typeface="Comic Sans MS" pitchFamily="66" charset="0"/>
              </a:rPr>
              <a:t>readily observable that aphids arise from the dew which falls on plants, fleas from putrid matter, mice from dirty hay.”</a:t>
            </a:r>
          </a:p>
          <a:p>
            <a:pPr eaLnBrk="1" hangingPunct="1">
              <a:lnSpc>
                <a:spcPct val="85000"/>
              </a:lnSpc>
              <a:buFont typeface="Wingdings" pitchFamily="2" charset="2"/>
              <a:buChar char="Ø"/>
              <a:defRPr/>
            </a:pPr>
            <a:endParaRPr lang="en-US" sz="1000" i="1" dirty="0" smtClean="0">
              <a:latin typeface="Comic Sans MS" pitchFamily="66" charset="0"/>
            </a:endParaRPr>
          </a:p>
          <a:p>
            <a:pPr eaLnBrk="1" hangingPunct="1">
              <a:lnSpc>
                <a:spcPct val="85000"/>
              </a:lnSpc>
              <a:buFont typeface="Wingdings" pitchFamily="2" charset="2"/>
              <a:buChar char="Ø"/>
              <a:defRPr/>
            </a:pPr>
            <a:endParaRPr lang="en-US" sz="1000" i="1" dirty="0" smtClean="0">
              <a:latin typeface="Comic Sans MS" pitchFamily="66" charset="0"/>
            </a:endParaRPr>
          </a:p>
          <a:p>
            <a:pPr eaLnBrk="1" hangingPunct="1">
              <a:lnSpc>
                <a:spcPct val="85000"/>
              </a:lnSpc>
              <a:buFont typeface="Wingdings" pitchFamily="2" charset="2"/>
              <a:buChar char="Ø"/>
              <a:defRPr/>
            </a:pPr>
            <a:r>
              <a:rPr lang="en-US" sz="2000" dirty="0" smtClean="0">
                <a:latin typeface="Comic Sans MS" pitchFamily="66" charset="0"/>
              </a:rPr>
              <a:t>This belief remained unchallenged for more than 2000 years.</a:t>
            </a:r>
          </a:p>
          <a:p>
            <a:pPr eaLnBrk="1" hangingPunct="1">
              <a:lnSpc>
                <a:spcPct val="85000"/>
              </a:lnSpc>
              <a:buFont typeface="Wingdings" pitchFamily="2" charset="2"/>
              <a:buChar char="Ø"/>
              <a:defRPr/>
            </a:pPr>
            <a:endParaRPr lang="en-US" sz="2000" dirty="0" smtClean="0">
              <a:latin typeface="Comic Sans MS" pitchFamily="66" charset="0"/>
            </a:endParaRPr>
          </a:p>
          <a:p>
            <a:pPr eaLnBrk="1" hangingPunct="1">
              <a:lnSpc>
                <a:spcPct val="85000"/>
              </a:lnSpc>
              <a:buFont typeface="Wingdings" pitchFamily="2" charset="2"/>
              <a:buChar char="Ø"/>
              <a:defRPr/>
            </a:pPr>
            <a:r>
              <a:rPr lang="en-US" sz="2000" dirty="0" smtClean="0">
                <a:latin typeface="Comic Sans MS" pitchFamily="66" charset="0"/>
              </a:rPr>
              <a:t>Until…</a:t>
            </a:r>
          </a:p>
          <a:p>
            <a:pPr eaLnBrk="1" hangingPunct="1">
              <a:lnSpc>
                <a:spcPct val="90000"/>
              </a:lnSpc>
              <a:buFontTx/>
              <a:buNone/>
              <a:defRPr/>
            </a:pPr>
            <a:endParaRPr lang="en-US" sz="2000" dirty="0" smtClean="0">
              <a:latin typeface="Comic Sans MS" pitchFamily="66" charset="0"/>
            </a:endParaRPr>
          </a:p>
        </p:txBody>
      </p:sp>
      <p:pic>
        <p:nvPicPr>
          <p:cNvPr id="4100" name="Picture 15" descr="AphidsFeedingFennelFir0002Flagstaffoto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248400" y="1600200"/>
            <a:ext cx="2433638" cy="2971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4101" name="Text Box 18"/>
          <p:cNvSpPr txBox="1">
            <a:spLocks noChangeArrowheads="1"/>
          </p:cNvSpPr>
          <p:nvPr/>
        </p:nvSpPr>
        <p:spPr bwMode="auto">
          <a:xfrm>
            <a:off x="0" y="6457950"/>
            <a:ext cx="2438400"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Images:</a:t>
            </a:r>
            <a:r>
              <a:rPr lang="en-US" sz="1000" i="1">
                <a:latin typeface="Comic Sans MS" pitchFamily="66" charset="0"/>
              </a:rPr>
              <a:t> </a:t>
            </a:r>
            <a:r>
              <a:rPr lang="en-US" sz="1000">
                <a:latin typeface="Comic Sans MS" pitchFamily="66" charset="0"/>
              </a:rPr>
              <a:t> </a:t>
            </a:r>
            <a:r>
              <a:rPr lang="en-US" sz="1000">
                <a:latin typeface="Comic Sans MS" pitchFamily="66" charset="0"/>
                <a:hlinkClick r:id="rId4"/>
              </a:rPr>
              <a:t>Aphids</a:t>
            </a:r>
            <a:r>
              <a:rPr lang="en-US" sz="1000">
                <a:latin typeface="Comic Sans MS" pitchFamily="66" charset="0"/>
              </a:rPr>
              <a:t>, </a:t>
            </a:r>
            <a:r>
              <a:rPr lang="en-US" sz="1000">
                <a:latin typeface="Comic Sans MS" pitchFamily="66" charset="0"/>
                <a:hlinkClick r:id="rId5"/>
              </a:rPr>
              <a:t>Flagstaff Fotos</a:t>
            </a:r>
            <a:r>
              <a:rPr lang="en-US" sz="1000">
                <a:latin typeface="Comic Sans MS" pitchFamily="66" charset="0"/>
              </a:rPr>
              <a:t>;  </a:t>
            </a:r>
            <a:r>
              <a:rPr lang="en-US" sz="1000">
                <a:latin typeface="Comic Sans MS" pitchFamily="66" charset="0"/>
                <a:hlinkClick r:id="rId6"/>
              </a:rPr>
              <a:t>Bust of Aristotle</a:t>
            </a:r>
            <a:r>
              <a:rPr lang="en-US" sz="1000">
                <a:latin typeface="Comic Sans MS" pitchFamily="66" charset="0"/>
              </a:rPr>
              <a:t> by Lysippus, Wiki</a:t>
            </a:r>
          </a:p>
        </p:txBody>
      </p:sp>
      <p:pic>
        <p:nvPicPr>
          <p:cNvPr id="4102" name="Picture 20" descr="aristotleLysippusWikiPubDom"/>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5486400" y="3048000"/>
            <a:ext cx="2133600" cy="26479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4103" name="Text Box 23"/>
          <p:cNvSpPr txBox="1">
            <a:spLocks noChangeArrowheads="1"/>
          </p:cNvSpPr>
          <p:nvPr/>
        </p:nvSpPr>
        <p:spPr bwMode="auto">
          <a:xfrm>
            <a:off x="5638800" y="5791200"/>
            <a:ext cx="17526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a:latin typeface="Comic Sans MS" pitchFamily="66" charset="0"/>
              </a:rPr>
              <a:t>Aristotle: 384 – 322 B.C.</a:t>
            </a:r>
          </a:p>
        </p:txBody>
      </p:sp>
      <p:sp>
        <p:nvSpPr>
          <p:cNvPr id="4104" name="Text Box 5"/>
          <p:cNvSpPr txBox="1">
            <a:spLocks noChangeArrowheads="1"/>
          </p:cNvSpPr>
          <p:nvPr/>
        </p:nvSpPr>
        <p:spPr bwMode="auto">
          <a:xfrm>
            <a:off x="3810000" y="6592888"/>
            <a:ext cx="53340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idx="1"/>
          </p:nvPr>
        </p:nvSpPr>
        <p:spPr>
          <a:xfrm>
            <a:off x="0" y="0"/>
            <a:ext cx="9010650" cy="6858000"/>
          </a:xfrm>
        </p:spPr>
        <p:txBody>
          <a:bodyPr/>
          <a:lstStyle/>
          <a:p>
            <a:pPr algn="ctr" eaLnBrk="1" hangingPunct="1">
              <a:buFontTx/>
              <a:buNone/>
            </a:pPr>
            <a:r>
              <a:rPr lang="en-US" sz="6000" b="1" dirty="0" smtClean="0">
                <a:solidFill>
                  <a:srgbClr val="33CC33"/>
                </a:solidFill>
                <a:latin typeface="Comic Sans MS" pitchFamily="66" charset="0"/>
              </a:rPr>
              <a:t> </a:t>
            </a:r>
            <a:r>
              <a:rPr lang="en-US" sz="3600" b="1" dirty="0" smtClean="0">
                <a:solidFill>
                  <a:srgbClr val="33CC33"/>
                </a:solidFill>
                <a:latin typeface="Comic Sans MS" pitchFamily="66" charset="0"/>
              </a:rPr>
              <a:t>Confused?</a:t>
            </a:r>
            <a:endParaRPr lang="en-US" sz="2400" b="1" dirty="0" smtClean="0">
              <a:latin typeface="Comic Sans MS" pitchFamily="66" charset="0"/>
            </a:endParaRPr>
          </a:p>
          <a:p>
            <a:pPr algn="ctr" eaLnBrk="1" hangingPunct="1">
              <a:buFontTx/>
              <a:buNone/>
            </a:pPr>
            <a:r>
              <a:rPr lang="en-US" sz="2400" dirty="0" smtClean="0">
                <a:latin typeface="Comic Sans MS" pitchFamily="66" charset="0"/>
              </a:rPr>
              <a:t> </a:t>
            </a:r>
            <a:r>
              <a:rPr lang="en-US" sz="1800" dirty="0" smtClean="0">
                <a:latin typeface="Comic Sans MS" pitchFamily="66" charset="0"/>
              </a:rPr>
              <a:t>Here are links to fun resources that further </a:t>
            </a:r>
          </a:p>
          <a:p>
            <a:pPr algn="ctr" eaLnBrk="1" hangingPunct="1">
              <a:buFontTx/>
              <a:buNone/>
            </a:pPr>
            <a:r>
              <a:rPr lang="en-US" sz="1800" dirty="0" smtClean="0">
                <a:latin typeface="Comic Sans MS" pitchFamily="66" charset="0"/>
              </a:rPr>
              <a:t>explain aerobic respiration:</a:t>
            </a:r>
          </a:p>
          <a:p>
            <a:pPr algn="ctr" eaLnBrk="1" hangingPunct="1">
              <a:buFontTx/>
              <a:buNone/>
            </a:pPr>
            <a:endParaRPr lang="en-US" sz="1000" dirty="0" smtClean="0">
              <a:latin typeface="Comic Sans MS" pitchFamily="66" charset="0"/>
            </a:endParaRPr>
          </a:p>
          <a:p>
            <a:pPr eaLnBrk="1" hangingPunct="1"/>
            <a:r>
              <a:rPr lang="en-US" sz="1600" dirty="0" smtClean="0">
                <a:latin typeface="Comic Sans MS" pitchFamily="66" charset="0"/>
                <a:hlinkClick r:id="rId3"/>
              </a:rPr>
              <a:t>History Microbiology</a:t>
            </a:r>
            <a:r>
              <a:rPr lang="en-US" sz="1600" dirty="0" smtClean="0">
                <a:latin typeface="Comic Sans MS" pitchFamily="66" charset="0"/>
              </a:rPr>
              <a:t> Main Page</a:t>
            </a:r>
            <a:r>
              <a:rPr lang="en-US" sz="1200" dirty="0" smtClean="0">
                <a:latin typeface="Comic Sans MS" pitchFamily="66" charset="0"/>
              </a:rPr>
              <a:t> on the Virtual Microbiology Classroom of</a:t>
            </a:r>
            <a:r>
              <a:rPr lang="en-US" sz="1000" dirty="0" smtClean="0">
                <a:latin typeface="Comic Sans MS" pitchFamily="66" charset="0"/>
              </a:rPr>
              <a:t> </a:t>
            </a:r>
            <a:r>
              <a:rPr lang="en-US" sz="1200" dirty="0" smtClean="0">
                <a:latin typeface="Comic Sans MS" pitchFamily="66" charset="0"/>
                <a:hlinkClick r:id="rId4"/>
              </a:rPr>
              <a:t>Science Prof Online</a:t>
            </a:r>
            <a:r>
              <a:rPr lang="en-US" sz="1400" dirty="0" smtClean="0">
                <a:latin typeface="Comic Sans MS" pitchFamily="66" charset="0"/>
              </a:rPr>
              <a:t>.</a:t>
            </a:r>
          </a:p>
          <a:p>
            <a:pPr eaLnBrk="1" hangingPunct="1"/>
            <a:endParaRPr lang="en-US" sz="800" dirty="0" smtClean="0">
              <a:latin typeface="Comic Sans MS" pitchFamily="66" charset="0"/>
            </a:endParaRPr>
          </a:p>
          <a:p>
            <a:pPr eaLnBrk="1" hangingPunct="1"/>
            <a:r>
              <a:rPr lang="en-US" sz="1600" dirty="0" smtClean="0">
                <a:latin typeface="Comic Sans MS" pitchFamily="66" charset="0"/>
                <a:hlinkClick r:id="rId5"/>
              </a:rPr>
              <a:t>“Got the Time”</a:t>
            </a:r>
            <a:r>
              <a:rPr lang="en-US" sz="1200" dirty="0" smtClean="0">
                <a:latin typeface="Comic Sans MS" pitchFamily="66" charset="0"/>
              </a:rPr>
              <a:t> music video by Anthrax.</a:t>
            </a:r>
          </a:p>
          <a:p>
            <a:pPr eaLnBrk="1" hangingPunct="1"/>
            <a:endParaRPr lang="en-US" sz="1200" dirty="0" smtClean="0">
              <a:latin typeface="Comic Sans MS" pitchFamily="66" charset="0"/>
            </a:endParaRPr>
          </a:p>
          <a:p>
            <a:pPr eaLnBrk="1" hangingPunct="1"/>
            <a:r>
              <a:rPr lang="en-US" sz="1600" dirty="0" smtClean="0">
                <a:latin typeface="Comic Sans MS" pitchFamily="66" charset="0"/>
                <a:hlinkClick r:id="rId6"/>
              </a:rPr>
              <a:t>Experiments Testing </a:t>
            </a:r>
            <a:r>
              <a:rPr lang="en-US" sz="1600" dirty="0">
                <a:latin typeface="Comic Sans MS" pitchFamily="66" charset="0"/>
                <a:hlinkClick r:id="rId6"/>
              </a:rPr>
              <a:t>S</a:t>
            </a:r>
            <a:r>
              <a:rPr lang="en-US" sz="1600" dirty="0" smtClean="0">
                <a:latin typeface="Comic Sans MS" pitchFamily="66" charset="0"/>
                <a:hlinkClick r:id="rId6"/>
              </a:rPr>
              <a:t>pontaneous </a:t>
            </a:r>
            <a:r>
              <a:rPr lang="en-US" sz="1600" dirty="0">
                <a:latin typeface="Comic Sans MS" pitchFamily="66" charset="0"/>
                <a:hlinkClick r:id="rId6"/>
              </a:rPr>
              <a:t>G</a:t>
            </a:r>
            <a:r>
              <a:rPr lang="en-US" sz="1600" dirty="0" smtClean="0">
                <a:latin typeface="Comic Sans MS" pitchFamily="66" charset="0"/>
                <a:hlinkClick r:id="rId6"/>
              </a:rPr>
              <a:t>eneration</a:t>
            </a:r>
            <a:r>
              <a:rPr lang="en-US" sz="1100" dirty="0" smtClean="0">
                <a:latin typeface="Comic Sans MS" pitchFamily="66" charset="0"/>
              </a:rPr>
              <a:t>, </a:t>
            </a:r>
            <a:r>
              <a:rPr lang="en-US" sz="1200" dirty="0" smtClean="0">
                <a:latin typeface="Comic Sans MS" pitchFamily="66" charset="0"/>
              </a:rPr>
              <a:t>animation and quiz.</a:t>
            </a:r>
          </a:p>
          <a:p>
            <a:pPr eaLnBrk="1" hangingPunct="1"/>
            <a:endParaRPr lang="en-US" sz="800" dirty="0" smtClean="0">
              <a:latin typeface="Comic Sans MS" pitchFamily="66" charset="0"/>
            </a:endParaRPr>
          </a:p>
          <a:p>
            <a:pPr eaLnBrk="1" hangingPunct="1"/>
            <a:r>
              <a:rPr lang="en-US" sz="1600" dirty="0" smtClean="0">
                <a:latin typeface="Comic Sans MS" pitchFamily="66" charset="0"/>
                <a:hlinkClick r:id="rId7"/>
              </a:rPr>
              <a:t>The Dress Lodger</a:t>
            </a:r>
            <a:r>
              <a:rPr lang="en-US" sz="1200" dirty="0" smtClean="0">
                <a:latin typeface="Comic Sans MS" pitchFamily="66" charset="0"/>
                <a:hlinkClick r:id="rId7"/>
              </a:rPr>
              <a:t> </a:t>
            </a:r>
            <a:r>
              <a:rPr lang="en-US" sz="1200" dirty="0" smtClean="0">
                <a:latin typeface="Comic Sans MS" pitchFamily="66" charset="0"/>
              </a:rPr>
              <a:t>, a historical novel about cholera, prostitution and body snatching set in Sunderland England 1831.</a:t>
            </a:r>
          </a:p>
          <a:p>
            <a:pPr eaLnBrk="1" hangingPunct="1"/>
            <a:endParaRPr lang="en-US" sz="800" dirty="0" smtClean="0">
              <a:latin typeface="Comic Sans MS" pitchFamily="66" charset="0"/>
            </a:endParaRPr>
          </a:p>
          <a:p>
            <a:pPr eaLnBrk="1" hangingPunct="1"/>
            <a:r>
              <a:rPr lang="en-US" sz="1600" dirty="0" smtClean="0">
                <a:latin typeface="Comic Sans MS" pitchFamily="66" charset="0"/>
                <a:hlinkClick r:id="rId8"/>
              </a:rPr>
              <a:t>Brief History of Microbiology</a:t>
            </a:r>
            <a:r>
              <a:rPr lang="en-US" sz="1200" dirty="0" smtClean="0">
                <a:latin typeface="Comic Sans MS" pitchFamily="66" charset="0"/>
                <a:hlinkClick r:id="rId8"/>
              </a:rPr>
              <a:t> </a:t>
            </a:r>
            <a:r>
              <a:rPr lang="en-US" sz="1200" dirty="0" smtClean="0">
                <a:latin typeface="Comic Sans MS" pitchFamily="66" charset="0"/>
              </a:rPr>
              <a:t>online flashcards from </a:t>
            </a:r>
            <a:r>
              <a:rPr lang="en-US" sz="1200" dirty="0" err="1" smtClean="0">
                <a:latin typeface="Comic Sans MS" pitchFamily="66" charset="0"/>
              </a:rPr>
              <a:t>Quizlet</a:t>
            </a:r>
            <a:r>
              <a:rPr lang="en-US" sz="1200" dirty="0" smtClean="0">
                <a:latin typeface="Comic Sans MS" pitchFamily="66" charset="0"/>
              </a:rPr>
              <a:t>.</a:t>
            </a:r>
          </a:p>
          <a:p>
            <a:pPr eaLnBrk="1" hangingPunct="1"/>
            <a:endParaRPr lang="en-US" sz="800" dirty="0" smtClean="0">
              <a:latin typeface="Comic Sans MS" pitchFamily="66" charset="0"/>
            </a:endParaRPr>
          </a:p>
          <a:p>
            <a:pPr eaLnBrk="1" hangingPunct="1"/>
            <a:r>
              <a:rPr lang="en-US" sz="1600" dirty="0" smtClean="0">
                <a:latin typeface="Comic Sans MS" pitchFamily="66" charset="0"/>
                <a:hlinkClick r:id="rId9"/>
              </a:rPr>
              <a:t>Microbe Hunters</a:t>
            </a:r>
            <a:r>
              <a:rPr lang="en-US" sz="1200" dirty="0" smtClean="0">
                <a:latin typeface="Comic Sans MS" pitchFamily="66" charset="0"/>
              </a:rPr>
              <a:t>, a classic book by Paul De </a:t>
            </a:r>
            <a:r>
              <a:rPr lang="en-US" sz="1200" dirty="0" err="1" smtClean="0">
                <a:latin typeface="Comic Sans MS" pitchFamily="66" charset="0"/>
              </a:rPr>
              <a:t>Kruif</a:t>
            </a:r>
            <a:r>
              <a:rPr lang="en-US" sz="1200" dirty="0" smtClean="0">
                <a:latin typeface="Comic Sans MS" pitchFamily="66" charset="0"/>
              </a:rPr>
              <a:t> Harvest Books.</a:t>
            </a:r>
          </a:p>
          <a:p>
            <a:pPr eaLnBrk="1" hangingPunct="1"/>
            <a:endParaRPr lang="en-US" sz="800" dirty="0" smtClean="0">
              <a:latin typeface="Comic Sans MS" pitchFamily="66" charset="0"/>
            </a:endParaRPr>
          </a:p>
          <a:p>
            <a:pPr eaLnBrk="1" hangingPunct="1"/>
            <a:r>
              <a:rPr lang="en-US" sz="1600" dirty="0" smtClean="0">
                <a:latin typeface="Comic Sans MS" pitchFamily="66" charset="0"/>
              </a:rPr>
              <a:t>Play</a:t>
            </a:r>
            <a:r>
              <a:rPr lang="en-US" sz="1000" dirty="0" smtClean="0">
                <a:latin typeface="Comic Sans MS" pitchFamily="66" charset="0"/>
              </a:rPr>
              <a:t> </a:t>
            </a:r>
            <a:r>
              <a:rPr lang="en-US" sz="1600" dirty="0" smtClean="0">
                <a:latin typeface="Comic Sans MS" pitchFamily="66" charset="0"/>
                <a:hlinkClick r:id="rId10"/>
              </a:rPr>
              <a:t>“Fling The Teacher”</a:t>
            </a:r>
            <a:r>
              <a:rPr lang="en-US" sz="1000" dirty="0" smtClean="0">
                <a:latin typeface="Comic Sans MS" pitchFamily="66" charset="0"/>
              </a:rPr>
              <a:t>,</a:t>
            </a:r>
            <a:r>
              <a:rPr lang="en-US" sz="1200" dirty="0" smtClean="0">
                <a:latin typeface="Comic Sans MS" pitchFamily="66" charset="0"/>
              </a:rPr>
              <a:t> an interactive “Medicine: Infectious Disease” Quiz in which you get to build a teacher (victim), then fling them with a trebuchet if you correctly answer the quiz questions. </a:t>
            </a:r>
          </a:p>
          <a:p>
            <a:pPr eaLnBrk="1" hangingPunct="1"/>
            <a:endParaRPr lang="en-US" sz="800" dirty="0" smtClean="0">
              <a:latin typeface="Comic Sans MS" pitchFamily="66" charset="0"/>
            </a:endParaRPr>
          </a:p>
          <a:p>
            <a:pPr eaLnBrk="1" hangingPunct="1"/>
            <a:r>
              <a:rPr lang="en-US" sz="1600" dirty="0" smtClean="0">
                <a:latin typeface="Comic Sans MS" pitchFamily="66" charset="0"/>
                <a:hlinkClick r:id="rId11"/>
              </a:rPr>
              <a:t>History of Microbiology </a:t>
            </a:r>
            <a:r>
              <a:rPr lang="en-US" sz="1200" dirty="0" smtClean="0">
                <a:latin typeface="Comic Sans MS" pitchFamily="66" charset="0"/>
              </a:rPr>
              <a:t>interactive timeline from Microbe World.</a:t>
            </a:r>
          </a:p>
          <a:p>
            <a:pPr eaLnBrk="1" hangingPunct="1"/>
            <a:endParaRPr lang="en-US" sz="800" dirty="0" smtClean="0">
              <a:latin typeface="Comic Sans MS" pitchFamily="66" charset="0"/>
            </a:endParaRPr>
          </a:p>
          <a:p>
            <a:pPr eaLnBrk="1" hangingPunct="1"/>
            <a:endParaRPr lang="en-US" sz="800" dirty="0" smtClean="0">
              <a:latin typeface="Comic Sans MS" pitchFamily="66" charset="0"/>
            </a:endParaRPr>
          </a:p>
          <a:p>
            <a:pPr eaLnBrk="1" hangingPunct="1"/>
            <a:r>
              <a:rPr lang="en-US" sz="1600" dirty="0" smtClean="0">
                <a:latin typeface="Comic Sans MS" pitchFamily="66" charset="0"/>
              </a:rPr>
              <a:t>Play </a:t>
            </a:r>
            <a:r>
              <a:rPr lang="en-US" sz="1600" dirty="0" smtClean="0">
                <a:latin typeface="Comic Sans MS" pitchFamily="66" charset="0"/>
                <a:hlinkClick r:id="rId12"/>
              </a:rPr>
              <a:t>Disease Defenders</a:t>
            </a:r>
            <a:r>
              <a:rPr lang="en-US" sz="1200" dirty="0" smtClean="0">
                <a:latin typeface="Comic Sans MS" pitchFamily="66" charset="0"/>
              </a:rPr>
              <a:t> educational video game, Rice University.</a:t>
            </a:r>
            <a:endParaRPr lang="en-US" sz="1600" dirty="0" smtClean="0">
              <a:latin typeface="Comic Sans MS" pitchFamily="66" charset="0"/>
            </a:endParaRPr>
          </a:p>
          <a:p>
            <a:pPr eaLnBrk="1" hangingPunct="1">
              <a:buFontTx/>
              <a:buNone/>
            </a:pPr>
            <a:r>
              <a:rPr lang="en-US" sz="1200" dirty="0" smtClean="0">
                <a:latin typeface="Comic Sans MS" pitchFamily="66" charset="0"/>
              </a:rPr>
              <a:t> </a:t>
            </a:r>
          </a:p>
          <a:p>
            <a:pPr eaLnBrk="1" hangingPunct="1">
              <a:buFontTx/>
              <a:buNone/>
            </a:pPr>
            <a:r>
              <a:rPr lang="en-US" sz="1200" i="1" dirty="0" smtClean="0">
                <a:latin typeface="Comic Sans MS" pitchFamily="66" charset="0"/>
              </a:rPr>
              <a:t> (You must be in PPT slideshow view to click on links.)</a:t>
            </a:r>
          </a:p>
        </p:txBody>
      </p:sp>
      <p:pic>
        <p:nvPicPr>
          <p:cNvPr id="26627" name="Picture 3" descr="MC900229685[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77225" y="152400"/>
            <a:ext cx="733425"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8" name="WordArt 4"/>
          <p:cNvSpPr>
            <a:spLocks noChangeArrowheads="1" noChangeShapeType="1" noTextEdit="1"/>
          </p:cNvSpPr>
          <p:nvPr/>
        </p:nvSpPr>
        <p:spPr bwMode="auto">
          <a:xfrm rot="2511620">
            <a:off x="6650038" y="781050"/>
            <a:ext cx="2544762" cy="533400"/>
          </a:xfrm>
          <a:prstGeom prst="rect">
            <a:avLst/>
          </a:prstGeom>
        </p:spPr>
        <p:txBody>
          <a:bodyPr wrap="none" fromWordArt="1">
            <a:prstTxWarp prst="textPlain">
              <a:avLst>
                <a:gd name="adj" fmla="val 50000"/>
              </a:avLst>
            </a:prstTxWarp>
          </a:bodyPr>
          <a:lstStyle/>
          <a:p>
            <a:pPr algn="ctr"/>
            <a:r>
              <a:rPr lang="en-US" sz="1600" b="1" kern="10">
                <a:ln w="9525">
                  <a:solidFill>
                    <a:srgbClr val="000000"/>
                  </a:solidFill>
                  <a:round/>
                  <a:headEnd/>
                  <a:tailEnd/>
                </a:ln>
                <a:solidFill>
                  <a:srgbClr val="FFFFFF"/>
                </a:solidFill>
                <a:latin typeface="Comic Sans MS"/>
              </a:rPr>
              <a:t>Smart Links</a:t>
            </a:r>
          </a:p>
        </p:txBody>
      </p:sp>
      <p:sp>
        <p:nvSpPr>
          <p:cNvPr id="26629" name="Text Box 5"/>
          <p:cNvSpPr txBox="1">
            <a:spLocks noChangeArrowheads="1"/>
          </p:cNvSpPr>
          <p:nvPr/>
        </p:nvSpPr>
        <p:spPr bwMode="auto">
          <a:xfrm>
            <a:off x="4468813" y="6621463"/>
            <a:ext cx="46482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14"/>
              </a:rPr>
              <a:t>Virtual Microbiology Classroom</a:t>
            </a:r>
            <a:r>
              <a:rPr lang="en-US" sz="1000">
                <a:latin typeface="Comic Sans MS" pitchFamily="66" charset="0"/>
              </a:rPr>
              <a:t> on </a:t>
            </a:r>
            <a:r>
              <a:rPr lang="en-US" sz="1000">
                <a:latin typeface="Comic Sans MS" pitchFamily="66" charset="0"/>
                <a:hlinkClick r:id="rId4"/>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ubTitle" idx="1"/>
          </p:nvPr>
        </p:nvSpPr>
        <p:spPr>
          <a:xfrm>
            <a:off x="2743200" y="4343400"/>
            <a:ext cx="6172200" cy="1600200"/>
          </a:xfrm>
        </p:spPr>
        <p:txBody>
          <a:bodyPr/>
          <a:lstStyle/>
          <a:p>
            <a:pPr marL="609600" indent="-609600" algn="l" eaLnBrk="1" hangingPunct="1">
              <a:buFontTx/>
              <a:buChar char="•"/>
            </a:pPr>
            <a:r>
              <a:rPr lang="en-US" sz="1800" smtClean="0">
                <a:latin typeface="Comic Sans MS" pitchFamily="66" charset="0"/>
              </a:rPr>
              <a:t>practice test questions</a:t>
            </a:r>
          </a:p>
          <a:p>
            <a:pPr marL="609600" indent="-609600" algn="l" eaLnBrk="1" hangingPunct="1">
              <a:buFontTx/>
              <a:buChar char="•"/>
            </a:pPr>
            <a:r>
              <a:rPr lang="en-US" sz="1800" smtClean="0">
                <a:latin typeface="Comic Sans MS" pitchFamily="66" charset="0"/>
              </a:rPr>
              <a:t>review questions</a:t>
            </a:r>
          </a:p>
          <a:p>
            <a:pPr marL="609600" indent="-609600" algn="l" eaLnBrk="1" hangingPunct="1">
              <a:buFontTx/>
              <a:buChar char="•"/>
            </a:pPr>
            <a:r>
              <a:rPr lang="en-US" sz="1800" smtClean="0">
                <a:latin typeface="Comic Sans MS" pitchFamily="66" charset="0"/>
              </a:rPr>
              <a:t>study guides and learning objectives</a:t>
            </a:r>
          </a:p>
        </p:txBody>
      </p:sp>
      <p:sp>
        <p:nvSpPr>
          <p:cNvPr id="27651" name="Text Box 4"/>
          <p:cNvSpPr txBox="1">
            <a:spLocks noChangeArrowheads="1"/>
          </p:cNvSpPr>
          <p:nvPr/>
        </p:nvSpPr>
        <p:spPr bwMode="auto">
          <a:xfrm>
            <a:off x="304800" y="5638800"/>
            <a:ext cx="88392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a:solidFill>
                  <a:srgbClr val="000000"/>
                </a:solidFill>
                <a:latin typeface="Comic Sans MS" pitchFamily="66" charset="0"/>
              </a:rPr>
              <a:t>You can access the VMC by going to the Science Prof Online website </a:t>
            </a:r>
            <a:r>
              <a:rPr lang="en-US" sz="1600" b="1">
                <a:solidFill>
                  <a:srgbClr val="000000"/>
                </a:solidFill>
                <a:latin typeface="Comic Sans MS" pitchFamily="66" charset="0"/>
                <a:hlinkClick r:id="rId3"/>
              </a:rPr>
              <a:t>www.ScienceProfOnline.com</a:t>
            </a:r>
            <a:endParaRPr lang="en-US" sz="1600" b="1">
              <a:solidFill>
                <a:srgbClr val="000000"/>
              </a:solidFill>
              <a:latin typeface="Comic Sans MS" pitchFamily="66" charset="0"/>
            </a:endParaRPr>
          </a:p>
        </p:txBody>
      </p:sp>
      <p:sp>
        <p:nvSpPr>
          <p:cNvPr id="27652" name="Rectangle 5"/>
          <p:cNvSpPr>
            <a:spLocks noChangeArrowheads="1"/>
          </p:cNvSpPr>
          <p:nvPr/>
        </p:nvSpPr>
        <p:spPr bwMode="auto">
          <a:xfrm>
            <a:off x="4189413" y="6613525"/>
            <a:ext cx="4954587" cy="246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spcBef>
                <a:spcPct val="50000"/>
              </a:spcBef>
            </a:pPr>
            <a:r>
              <a:rPr lang="en-US" sz="1000">
                <a:latin typeface="Comic Sans MS" pitchFamily="66" charset="0"/>
              </a:rPr>
              <a:t>Images: </a:t>
            </a:r>
            <a:r>
              <a:rPr lang="en-US" sz="1000">
                <a:latin typeface="Comic Sans MS" pitchFamily="66" charset="0"/>
                <a:hlinkClick r:id="rId4"/>
              </a:rPr>
              <a:t>Cholera</a:t>
            </a:r>
            <a:r>
              <a:rPr lang="en-US" sz="1000">
                <a:latin typeface="Comic Sans MS" pitchFamily="66" charset="0"/>
              </a:rPr>
              <a:t>, </a:t>
            </a:r>
            <a:r>
              <a:rPr lang="en-US" sz="1000" i="1">
                <a:latin typeface="Comic Sans MS" pitchFamily="66" charset="0"/>
              </a:rPr>
              <a:t>Vibrio cholerae,</a:t>
            </a:r>
            <a:r>
              <a:rPr lang="en-US" sz="1000">
                <a:latin typeface="Comic Sans MS" pitchFamily="66" charset="0"/>
              </a:rPr>
              <a:t> Giant Microbes; </a:t>
            </a:r>
            <a:r>
              <a:rPr lang="en-US" sz="1000">
                <a:latin typeface="Comic Sans MS" pitchFamily="66" charset="0"/>
                <a:hlinkClick r:id="rId5"/>
              </a:rPr>
              <a:t>Prokaryotic cell</a:t>
            </a:r>
            <a:r>
              <a:rPr lang="en-US" sz="1000">
                <a:latin typeface="Comic Sans MS" pitchFamily="66" charset="0"/>
              </a:rPr>
              <a:t>, Mariana Ruiz</a:t>
            </a:r>
          </a:p>
        </p:txBody>
      </p:sp>
      <p:pic>
        <p:nvPicPr>
          <p:cNvPr id="27653" name="Picture 6" descr="Prokaryote_cell_unlabeled_Rui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267200"/>
            <a:ext cx="1371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655" name="Picture 9" descr="chol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81000"/>
            <a:ext cx="31242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6" name="Rectangle 12"/>
          <p:cNvSpPr>
            <a:spLocks noGrp="1" noChangeArrowheads="1"/>
          </p:cNvSpPr>
          <p:nvPr>
            <p:ph type="ctrTitle"/>
          </p:nvPr>
        </p:nvSpPr>
        <p:spPr>
          <a:xfrm>
            <a:off x="685800" y="228600"/>
            <a:ext cx="8077200" cy="4419600"/>
          </a:xfrm>
        </p:spPr>
        <p:txBody>
          <a:bodyPr/>
          <a:lstStyle/>
          <a:p>
            <a:pPr algn="r" eaLnBrk="1" hangingPunct="1"/>
            <a:r>
              <a:rPr lang="en-US" sz="2800" b="1" smtClean="0">
                <a:solidFill>
                  <a:srgbClr val="009900"/>
                </a:solidFill>
                <a:latin typeface="Comic Sans MS" pitchFamily="66" charset="0"/>
              </a:rPr>
              <a:t>Are microbes intimidating you?</a:t>
            </a:r>
            <a:r>
              <a:rPr lang="en-US" sz="2800" i="1" smtClean="0">
                <a:solidFill>
                  <a:srgbClr val="009900"/>
                </a:solidFill>
                <a:latin typeface="Comic Sans MS" pitchFamily="66" charset="0"/>
              </a:rPr>
              <a:t/>
            </a:r>
            <a:br>
              <a:rPr lang="en-US" sz="2800" i="1" smtClean="0">
                <a:solidFill>
                  <a:srgbClr val="009900"/>
                </a:solidFill>
                <a:latin typeface="Comic Sans MS" pitchFamily="66" charset="0"/>
              </a:rPr>
            </a:br>
            <a:r>
              <a:rPr lang="en-US" sz="2400" i="1" smtClean="0">
                <a:solidFill>
                  <a:srgbClr val="FF0000"/>
                </a:solidFill>
              </a:rPr>
              <a:t/>
            </a:r>
            <a:br>
              <a:rPr lang="en-US" sz="2400" i="1" smtClean="0">
                <a:solidFill>
                  <a:srgbClr val="FF0000"/>
                </a:solidFill>
              </a:rPr>
            </a:br>
            <a:r>
              <a:rPr lang="en-US" sz="2000" i="1" smtClean="0">
                <a:solidFill>
                  <a:srgbClr val="B2B2B2"/>
                </a:solidFill>
                <a:latin typeface="Comic Sans MS" pitchFamily="66" charset="0"/>
              </a:rPr>
              <a:t>Do yourself a favor. Use the…</a:t>
            </a:r>
            <a:r>
              <a:rPr lang="en-US" sz="2800" i="1" smtClean="0">
                <a:latin typeface="Comic Sans MS" pitchFamily="66" charset="0"/>
              </a:rPr>
              <a:t> </a:t>
            </a:r>
            <a:r>
              <a:rPr lang="en-US" sz="2000" i="1" smtClean="0">
                <a:latin typeface="Comic Sans MS" pitchFamily="66" charset="0"/>
              </a:rPr>
              <a:t/>
            </a:r>
            <a:br>
              <a:rPr lang="en-US" sz="2000" i="1" smtClean="0">
                <a:latin typeface="Comic Sans MS" pitchFamily="66" charset="0"/>
              </a:rPr>
            </a:br>
            <a:r>
              <a:rPr lang="en-US" sz="3200" smtClean="0">
                <a:solidFill>
                  <a:srgbClr val="996600"/>
                </a:solidFill>
                <a:latin typeface="Comic Sans MS" pitchFamily="66" charset="0"/>
              </a:rPr>
              <a:t/>
            </a:r>
            <a:br>
              <a:rPr lang="en-US" sz="3200" smtClean="0">
                <a:solidFill>
                  <a:srgbClr val="996600"/>
                </a:solidFill>
                <a:latin typeface="Comic Sans MS" pitchFamily="66" charset="0"/>
              </a:rPr>
            </a:br>
            <a:r>
              <a:rPr lang="en-US" sz="3200" smtClean="0">
                <a:solidFill>
                  <a:srgbClr val="996600"/>
                </a:solidFill>
                <a:latin typeface="Comic Sans MS" pitchFamily="66" charset="0"/>
              </a:rPr>
              <a:t>              </a:t>
            </a:r>
            <a:r>
              <a:rPr lang="en-US" sz="4000" b="1" smtClean="0">
                <a:solidFill>
                  <a:schemeClr val="accent2"/>
                </a:solidFill>
                <a:latin typeface="Comic Sans MS" pitchFamily="66" charset="0"/>
              </a:rPr>
              <a:t>Virtual Microbiology                        Classroom </a:t>
            </a:r>
            <a:r>
              <a:rPr lang="en-US" sz="2000" i="1" smtClean="0">
                <a:solidFill>
                  <a:schemeClr val="accent2"/>
                </a:solidFill>
                <a:latin typeface="Comic Sans MS" pitchFamily="66" charset="0"/>
              </a:rPr>
              <a:t>(</a:t>
            </a:r>
            <a:r>
              <a:rPr lang="en-US" sz="2000" i="1" smtClean="0">
                <a:solidFill>
                  <a:schemeClr val="accent2"/>
                </a:solidFill>
                <a:latin typeface="Comic Sans MS" pitchFamily="66" charset="0"/>
                <a:hlinkClick r:id="rId9"/>
              </a:rPr>
              <a:t>VMC</a:t>
            </a:r>
            <a:r>
              <a:rPr lang="en-US" sz="2000" i="1" smtClean="0">
                <a:solidFill>
                  <a:schemeClr val="accent2"/>
                </a:solidFill>
                <a:latin typeface="Comic Sans MS" pitchFamily="66" charset="0"/>
              </a:rPr>
              <a:t>)</a:t>
            </a:r>
            <a:r>
              <a:rPr lang="en-US" sz="4000" b="1" smtClean="0">
                <a:solidFill>
                  <a:schemeClr val="accent2"/>
                </a:solidFill>
                <a:latin typeface="Comic Sans MS" pitchFamily="66" charset="0"/>
              </a:rPr>
              <a:t> !</a:t>
            </a:r>
            <a:r>
              <a:rPr lang="en-US" sz="4000" b="1" smtClean="0">
                <a:solidFill>
                  <a:schemeClr val="accent2"/>
                </a:solidFill>
              </a:rPr>
              <a:t/>
            </a:r>
            <a:br>
              <a:rPr lang="en-US" sz="4000" b="1" smtClean="0">
                <a:solidFill>
                  <a:schemeClr val="accent2"/>
                </a:solidFill>
              </a:rPr>
            </a:br>
            <a:r>
              <a:rPr lang="en-US" sz="2400" b="1" smtClean="0"/>
              <a:t/>
            </a:r>
            <a:br>
              <a:rPr lang="en-US" sz="2400" b="1" smtClean="0"/>
            </a:br>
            <a:r>
              <a:rPr lang="en-US" sz="2400" smtClean="0">
                <a:latin typeface="Comic Sans MS" pitchFamily="66" charset="0"/>
              </a:rPr>
              <a:t>The VMC is full of resources to help you succeed, including: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096962"/>
          </a:xfrm>
        </p:spPr>
        <p:txBody>
          <a:bodyPr/>
          <a:lstStyle/>
          <a:p>
            <a:pPr eaLnBrk="1" hangingPunct="1"/>
            <a:r>
              <a:rPr lang="en-US" sz="2800" b="1" dirty="0" smtClean="0">
                <a:solidFill>
                  <a:srgbClr val="CC6600"/>
                </a:solidFill>
                <a:latin typeface="Comic Sans MS" pitchFamily="66" charset="0"/>
              </a:rPr>
              <a:t>Spontaneous Generation Debate</a:t>
            </a:r>
            <a:r>
              <a:rPr lang="en-US" sz="2400" b="1" dirty="0" smtClean="0">
                <a:latin typeface="Comic Sans MS" pitchFamily="66" charset="0"/>
              </a:rPr>
              <a:t> </a:t>
            </a:r>
            <a:br>
              <a:rPr lang="en-US" sz="2400" b="1" dirty="0" smtClean="0">
                <a:latin typeface="Comic Sans MS" pitchFamily="66" charset="0"/>
              </a:rPr>
            </a:br>
            <a:r>
              <a:rPr lang="en-US" sz="2400" b="1" dirty="0" smtClean="0">
                <a:latin typeface="Comic Sans MS" pitchFamily="66" charset="0"/>
              </a:rPr>
              <a:t/>
            </a:r>
            <a:br>
              <a:rPr lang="en-US" sz="2400" b="1" dirty="0" smtClean="0">
                <a:latin typeface="Comic Sans MS" pitchFamily="66" charset="0"/>
              </a:rPr>
            </a:br>
            <a:r>
              <a:rPr lang="en-US" sz="2400" b="1" dirty="0" smtClean="0">
                <a:solidFill>
                  <a:schemeClr val="tx1">
                    <a:lumMod val="50000"/>
                    <a:lumOff val="50000"/>
                  </a:schemeClr>
                </a:solidFill>
                <a:latin typeface="Comic Sans MS" pitchFamily="66" charset="0"/>
              </a:rPr>
              <a:t>Francesco </a:t>
            </a:r>
            <a:r>
              <a:rPr lang="en-US" sz="2400" b="1" dirty="0" err="1" smtClean="0">
                <a:solidFill>
                  <a:schemeClr val="tx1">
                    <a:lumMod val="50000"/>
                    <a:lumOff val="50000"/>
                  </a:schemeClr>
                </a:solidFill>
                <a:latin typeface="Comic Sans MS" pitchFamily="66" charset="0"/>
              </a:rPr>
              <a:t>Redi</a:t>
            </a:r>
            <a:r>
              <a:rPr lang="en-US" sz="2400" b="1" dirty="0" smtClean="0">
                <a:solidFill>
                  <a:schemeClr val="tx1">
                    <a:lumMod val="50000"/>
                    <a:lumOff val="50000"/>
                  </a:schemeClr>
                </a:solidFill>
                <a:latin typeface="Comic Sans MS" pitchFamily="66" charset="0"/>
              </a:rPr>
              <a:t> </a:t>
            </a:r>
            <a:r>
              <a:rPr lang="en-US" sz="2000" dirty="0" smtClean="0">
                <a:latin typeface="Comic Sans MS" pitchFamily="66" charset="0"/>
              </a:rPr>
              <a:t>-  Experiments on Flies</a:t>
            </a:r>
          </a:p>
        </p:txBody>
      </p:sp>
      <p:pic>
        <p:nvPicPr>
          <p:cNvPr id="5123" name="Picture 8" descr="redi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0" y="2286000"/>
            <a:ext cx="1143000" cy="11080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5124" name="Picture 11" descr="redi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657600"/>
            <a:ext cx="1219200" cy="99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13" descr="redi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876800"/>
            <a:ext cx="1143000" cy="104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6399" name="Group 79"/>
          <p:cNvGraphicFramePr>
            <a:graphicFrameLocks noGrp="1"/>
          </p:cNvGraphicFramePr>
          <p:nvPr/>
        </p:nvGraphicFramePr>
        <p:xfrm>
          <a:off x="533400" y="2209800"/>
          <a:ext cx="4800600" cy="3962400"/>
        </p:xfrm>
        <a:graphic>
          <a:graphicData uri="http://schemas.openxmlformats.org/drawingml/2006/table">
            <a:tbl>
              <a:tblPr/>
              <a:tblGrid>
                <a:gridCol w="4560888">
                  <a:extLst>
                    <a:ext uri="{9D8B030D-6E8A-4147-A177-3AD203B41FA5}">
                      <a16:colId xmlns:a16="http://schemas.microsoft.com/office/drawing/2014/main" val="20000"/>
                    </a:ext>
                  </a:extLst>
                </a:gridCol>
                <a:gridCol w="239712">
                  <a:extLst>
                    <a:ext uri="{9D8B030D-6E8A-4147-A177-3AD203B41FA5}">
                      <a16:colId xmlns:a16="http://schemas.microsoft.com/office/drawing/2014/main" val="20001"/>
                    </a:ext>
                  </a:extLst>
                </a:gridCol>
              </a:tblGrid>
              <a:tr h="755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Redi's Question: </a:t>
                      </a:r>
                      <a:r>
                        <a:rPr kumimoji="0" lang="en-US" sz="1200" b="0" i="0" u="none" strike="noStrike" cap="none" normalizeH="0" baseline="0" smtClean="0">
                          <a:ln>
                            <a:noFill/>
                          </a:ln>
                          <a:solidFill>
                            <a:schemeClr val="tx1"/>
                          </a:solidFill>
                          <a:effectLst/>
                          <a:latin typeface="Comic Sans MS" pitchFamily="66" charset="0"/>
                        </a:rPr>
                        <a:t>Where do maggots come from?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Hypothesis:</a:t>
                      </a:r>
                      <a:r>
                        <a:rPr kumimoji="0" lang="en-US" sz="1200" b="0" i="0" u="none" strike="noStrike" cap="none" normalizeH="0" baseline="0" smtClean="0">
                          <a:ln>
                            <a:noFill/>
                          </a:ln>
                          <a:solidFill>
                            <a:schemeClr val="tx1"/>
                          </a:solidFill>
                          <a:effectLst/>
                          <a:latin typeface="Comic Sans MS" pitchFamily="66" charset="0"/>
                        </a:rPr>
                        <a:t> Maggots come from flies.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Experiment:</a:t>
                      </a:r>
                      <a:r>
                        <a:rPr kumimoji="0" lang="en-US" sz="1200" b="0" i="0" u="none" strike="noStrike" cap="none" normalizeH="0" baseline="0" smtClean="0">
                          <a:ln>
                            <a:noFill/>
                          </a:ln>
                          <a:solidFill>
                            <a:schemeClr val="tx1"/>
                          </a:solidFill>
                          <a:effectLst/>
                          <a:latin typeface="Comic Sans MS" pitchFamily="66" charset="0"/>
                        </a:rPr>
                        <a:t> Redi put meat into three separate jars.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omic Sans MS" pitchFamily="66"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endParaRPr kumimoji="0" lang="en-US" sz="7900" b="0" i="0" u="none" strike="noStrike" cap="none" normalizeH="0" baseline="0" smtClean="0">
                        <a:ln>
                          <a:noFill/>
                        </a:ln>
                        <a:solidFill>
                          <a:schemeClr val="tx1"/>
                        </a:solidFill>
                        <a:effectLst/>
                        <a:latin typeface="Arial" charset="0"/>
                      </a:endParaRP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159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Jar-1</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Comic Sans MS" pitchFamily="66" charset="0"/>
                        </a:rPr>
                        <a:t> Left open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Comic Sans MS" pitchFamily="66" charset="0"/>
                        </a:rPr>
                        <a:t> Maggots developed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Comic Sans MS" pitchFamily="66" charset="0"/>
                        </a:rPr>
                        <a:t> Flies were observed laying eggs on the meat in the open jar</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endParaRPr kumimoji="0" lang="en-US" sz="14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75565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Jar-2</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Comic Sans MS" pitchFamily="66" charset="0"/>
                        </a:rPr>
                        <a:t> Covered with netting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Comic Sans MS" pitchFamily="66" charset="0"/>
                        </a:rPr>
                        <a:t> Maggots appeared on the netting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Comic Sans MS" pitchFamily="66" charset="0"/>
                        </a:rPr>
                        <a:t> Flies were observed laying eggs on the netting</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endParaRPr kumimoji="0" lang="en-US" sz="139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1595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Jar-3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Comic Sans MS" pitchFamily="66" charset="0"/>
                        </a:rPr>
                        <a:t> Sealed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Comic Sans MS" pitchFamily="66" charset="0"/>
                        </a:rPr>
                        <a:t> No maggots developed</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135" name="Text Box 46"/>
          <p:cNvSpPr txBox="1">
            <a:spLocks noChangeArrowheads="1"/>
          </p:cNvSpPr>
          <p:nvPr/>
        </p:nvSpPr>
        <p:spPr bwMode="auto">
          <a:xfrm>
            <a:off x="381000" y="1524000"/>
            <a:ext cx="8458200" cy="611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chemeClr val="tx2"/>
                </a:solidFill>
                <a:latin typeface="Comic Sans MS" pitchFamily="66" charset="0"/>
              </a:rPr>
              <a:t>First to formally challenge the accepted belief of spontaneous generation.</a:t>
            </a:r>
            <a:r>
              <a:rPr lang="en-US">
                <a:solidFill>
                  <a:schemeClr val="tx2"/>
                </a:solidFill>
              </a:rPr>
              <a:t/>
            </a:r>
            <a:br>
              <a:rPr lang="en-US">
                <a:solidFill>
                  <a:schemeClr val="tx2"/>
                </a:solidFill>
              </a:rPr>
            </a:br>
            <a:endParaRPr lang="en-US">
              <a:solidFill>
                <a:schemeClr val="tx2"/>
              </a:solidFill>
            </a:endParaRPr>
          </a:p>
        </p:txBody>
      </p:sp>
      <p:pic>
        <p:nvPicPr>
          <p:cNvPr id="5136" name="Picture 62" descr="Image:Francesco Redi.jpg"/>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6781800" y="2667000"/>
            <a:ext cx="2022475" cy="2743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137" name="Text Box 65"/>
          <p:cNvSpPr txBox="1">
            <a:spLocks noChangeArrowheads="1"/>
          </p:cNvSpPr>
          <p:nvPr/>
        </p:nvSpPr>
        <p:spPr bwMode="auto">
          <a:xfrm>
            <a:off x="6705600" y="5410200"/>
            <a:ext cx="2209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a:latin typeface="Comic Sans MS" pitchFamily="66" charset="0"/>
              </a:rPr>
              <a:t>Francesco Redi, Italian physician, naturalist &amp; poet, 1626 – 1697.</a:t>
            </a:r>
          </a:p>
        </p:txBody>
      </p:sp>
      <p:sp>
        <p:nvSpPr>
          <p:cNvPr id="5138" name="Text Box 69"/>
          <p:cNvSpPr txBox="1">
            <a:spLocks noChangeArrowheads="1"/>
          </p:cNvSpPr>
          <p:nvPr/>
        </p:nvSpPr>
        <p:spPr bwMode="auto">
          <a:xfrm>
            <a:off x="6705600" y="6461125"/>
            <a:ext cx="2438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Images: Redi’s experiment , Unknown; </a:t>
            </a:r>
            <a:r>
              <a:rPr lang="en-US" sz="1000">
                <a:latin typeface="Comic Sans MS" pitchFamily="66" charset="0"/>
                <a:hlinkClick r:id="rId7"/>
              </a:rPr>
              <a:t>Fracesco Redi</a:t>
            </a:r>
            <a:r>
              <a:rPr lang="en-US" sz="1000">
                <a:latin typeface="Comic Sans MS" pitchFamily="66" charset="0"/>
              </a:rPr>
              <a:t>  portrait. Wiki</a:t>
            </a:r>
            <a:r>
              <a:rPr lang="en-US" sz="1000" i="1">
                <a:latin typeface="Comic Sans MS" pitchFamily="66" charset="0"/>
              </a:rPr>
              <a:t> </a:t>
            </a:r>
          </a:p>
        </p:txBody>
      </p:sp>
      <p:sp>
        <p:nvSpPr>
          <p:cNvPr id="5139"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31800" y="152400"/>
            <a:ext cx="8382000" cy="1096963"/>
          </a:xfrm>
        </p:spPr>
        <p:txBody>
          <a:bodyPr/>
          <a:lstStyle/>
          <a:p>
            <a:pPr algn="l" eaLnBrk="1" hangingPunct="1"/>
            <a:r>
              <a:rPr lang="en-US" sz="2800" b="1" dirty="0" smtClean="0">
                <a:solidFill>
                  <a:srgbClr val="CC6600"/>
                </a:solidFill>
                <a:latin typeface="Comic Sans MS" pitchFamily="66" charset="0"/>
              </a:rPr>
              <a:t>Spontaneous Generation Debate</a:t>
            </a:r>
            <a:r>
              <a:rPr lang="en-US" sz="2800" b="1" dirty="0" smtClean="0">
                <a:solidFill>
                  <a:srgbClr val="FF3300"/>
                </a:solidFill>
                <a:latin typeface="Comic Sans MS" pitchFamily="66" charset="0"/>
              </a:rPr>
              <a:t/>
            </a:r>
            <a:br>
              <a:rPr lang="en-US" sz="2800" b="1" dirty="0" smtClean="0">
                <a:solidFill>
                  <a:srgbClr val="FF3300"/>
                </a:solidFill>
                <a:latin typeface="Comic Sans MS" pitchFamily="66" charset="0"/>
              </a:rPr>
            </a:br>
            <a:r>
              <a:rPr lang="en-US" sz="2800" b="1" dirty="0" smtClean="0">
                <a:latin typeface="Comic Sans MS" pitchFamily="66" charset="0"/>
              </a:rPr>
              <a:t> </a:t>
            </a:r>
            <a:r>
              <a:rPr lang="en-US" sz="2000" b="1" dirty="0" smtClean="0">
                <a:solidFill>
                  <a:schemeClr val="tx1">
                    <a:lumMod val="50000"/>
                    <a:lumOff val="50000"/>
                  </a:schemeClr>
                </a:solidFill>
                <a:latin typeface="Comic Sans MS" pitchFamily="66" charset="0"/>
                <a:hlinkClick r:id="rId3"/>
              </a:rPr>
              <a:t>Anton van Leeuwenhoek’s</a:t>
            </a:r>
            <a:r>
              <a:rPr lang="en-US" sz="2000" dirty="0" smtClean="0">
                <a:latin typeface="Comic Sans MS" pitchFamily="66" charset="0"/>
              </a:rPr>
              <a:t> “Animalcules”</a:t>
            </a:r>
            <a:r>
              <a:rPr lang="en-US" sz="2400" dirty="0" smtClean="0">
                <a:latin typeface="Times New Roman" pitchFamily="18" charset="0"/>
              </a:rPr>
              <a:t> </a:t>
            </a:r>
            <a:br>
              <a:rPr lang="en-US" sz="2400" dirty="0" smtClean="0">
                <a:latin typeface="Times New Roman" pitchFamily="18" charset="0"/>
              </a:rPr>
            </a:br>
            <a:r>
              <a:rPr lang="en-US" sz="1200" i="1" dirty="0" smtClean="0">
                <a:latin typeface="Comic Sans MS" pitchFamily="66" charset="0"/>
              </a:rPr>
              <a:t>(Pronounced Lay-</a:t>
            </a:r>
            <a:r>
              <a:rPr lang="en-US" sz="1200" i="1" dirty="0" err="1">
                <a:latin typeface="Comic Sans MS" pitchFamily="66" charset="0"/>
              </a:rPr>
              <a:t>v</a:t>
            </a:r>
            <a:r>
              <a:rPr lang="en-US" sz="1200" i="1" dirty="0" err="1" smtClean="0">
                <a:latin typeface="Comic Sans MS" pitchFamily="66" charset="0"/>
              </a:rPr>
              <a:t>en</a:t>
            </a:r>
            <a:r>
              <a:rPr lang="en-US" sz="1200" i="1" dirty="0" smtClean="0">
                <a:latin typeface="Comic Sans MS" pitchFamily="66" charset="0"/>
              </a:rPr>
              <a:t>-hook)</a:t>
            </a:r>
          </a:p>
        </p:txBody>
      </p:sp>
      <p:pic>
        <p:nvPicPr>
          <p:cNvPr id="6148" name="Picture 145" descr="leeuwenhoekPortraitbyVerkolje"/>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248400" y="244475"/>
            <a:ext cx="2759075"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49" name="Picture 6" descr="Lecuwehhoe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750" y="-110429675"/>
            <a:ext cx="1552575"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0" name="Picture 21" descr="Lecuwehhoe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750" y="-110429675"/>
            <a:ext cx="1552575"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1" name="Picture 148" descr="wertherJoacpoLeeuwenhoekMicroscopeReplicaPubDom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819400"/>
            <a:ext cx="2215629" cy="2522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152" name="Text Box 149"/>
          <p:cNvSpPr txBox="1">
            <a:spLocks noChangeArrowheads="1"/>
          </p:cNvSpPr>
          <p:nvPr/>
        </p:nvSpPr>
        <p:spPr bwMode="auto">
          <a:xfrm>
            <a:off x="0" y="6308725"/>
            <a:ext cx="4648200"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Comic Sans MS" pitchFamily="66" charset="0"/>
              </a:rPr>
              <a:t>Images: </a:t>
            </a:r>
            <a:r>
              <a:rPr lang="en-US" sz="1000" dirty="0">
                <a:latin typeface="Comic Sans MS" pitchFamily="66" charset="0"/>
                <a:hlinkClick r:id="rId7"/>
              </a:rPr>
              <a:t>Leeuwenhoek portrait</a:t>
            </a:r>
            <a:r>
              <a:rPr lang="en-US" sz="1000" dirty="0">
                <a:latin typeface="Comic Sans MS" pitchFamily="66" charset="0"/>
              </a:rPr>
              <a:t> 1680, Jan </a:t>
            </a:r>
            <a:r>
              <a:rPr lang="en-US" sz="1000" dirty="0" err="1">
                <a:latin typeface="Comic Sans MS" pitchFamily="66" charset="0"/>
              </a:rPr>
              <a:t>Verkolje</a:t>
            </a:r>
            <a:r>
              <a:rPr lang="en-US" sz="1000" dirty="0">
                <a:latin typeface="Comic Sans MS" pitchFamily="66" charset="0"/>
              </a:rPr>
              <a:t> (I</a:t>
            </a:r>
            <a:r>
              <a:rPr lang="en-US" sz="1000" dirty="0" smtClean="0">
                <a:latin typeface="Comic Sans MS" pitchFamily="66" charset="0"/>
              </a:rPr>
              <a:t>)</a:t>
            </a:r>
            <a:r>
              <a:rPr lang="en-US" sz="1000" dirty="0">
                <a:latin typeface="Comic Sans MS" pitchFamily="66" charset="0"/>
              </a:rPr>
              <a:t>;</a:t>
            </a:r>
            <a:r>
              <a:rPr lang="en-US" sz="1000" dirty="0" smtClean="0">
                <a:latin typeface="Comic Sans MS" pitchFamily="66" charset="0"/>
                <a:hlinkClick r:id="rId8"/>
              </a:rPr>
              <a:t>Replica </a:t>
            </a:r>
            <a:r>
              <a:rPr lang="en-US" sz="1000" dirty="0">
                <a:latin typeface="Comic Sans MS" pitchFamily="66" charset="0"/>
                <a:hlinkClick r:id="rId8"/>
              </a:rPr>
              <a:t>of Leeuwenhoek microscope</a:t>
            </a:r>
            <a:r>
              <a:rPr lang="en-US" sz="1000" dirty="0">
                <a:latin typeface="Comic Sans MS" pitchFamily="66" charset="0"/>
              </a:rPr>
              <a:t>, Jacopo </a:t>
            </a:r>
            <a:r>
              <a:rPr lang="en-US" sz="1000" dirty="0" err="1">
                <a:latin typeface="Comic Sans MS" pitchFamily="66" charset="0"/>
              </a:rPr>
              <a:t>Werther</a:t>
            </a:r>
            <a:r>
              <a:rPr lang="en-US" sz="1000" dirty="0">
                <a:latin typeface="Comic Sans MS" pitchFamily="66" charset="0"/>
              </a:rPr>
              <a:t>; Man with scope, source </a:t>
            </a:r>
            <a:r>
              <a:rPr lang="en-US" sz="1000" dirty="0" smtClean="0">
                <a:latin typeface="Comic Sans MS" pitchFamily="66" charset="0"/>
              </a:rPr>
              <a:t>unknown; Background image is </a:t>
            </a:r>
            <a:r>
              <a:rPr lang="en-US" sz="1000" dirty="0" smtClean="0">
                <a:latin typeface="Comic Sans MS" pitchFamily="66" charset="0"/>
                <a:hlinkClick r:id="rId9"/>
              </a:rPr>
              <a:t>sperm that van Leeuwenhoek drew</a:t>
            </a:r>
            <a:r>
              <a:rPr lang="en-US" sz="1000" dirty="0" smtClean="0">
                <a:latin typeface="Comic Sans MS" pitchFamily="66" charset="0"/>
              </a:rPr>
              <a:t>.</a:t>
            </a:r>
            <a:endParaRPr lang="en-US" sz="1000" dirty="0">
              <a:latin typeface="Comic Sans MS" pitchFamily="66" charset="0"/>
            </a:endParaRPr>
          </a:p>
        </p:txBody>
      </p:sp>
      <p:pic>
        <p:nvPicPr>
          <p:cNvPr id="6153" name="Picture 151" descr="Everett showing how to use the microscope">
            <a:hlinkClick r:id="rId10"/>
          </p:cNvPr>
          <p:cNvPicPr>
            <a:picLocks noGrp="1" noChangeAspect="1" noChangeArrowheads="1"/>
          </p:cNvPicPr>
          <p:nvPr>
            <p:ph sz="quarter" idx="3"/>
          </p:nvPr>
        </p:nvPicPr>
        <p:blipFill>
          <a:blip r:embed="rId11">
            <a:extLst>
              <a:ext uri="{28A0092B-C50C-407E-A947-70E740481C1C}">
                <a14:useLocalDpi xmlns:a14="http://schemas.microsoft.com/office/drawing/2010/main" val="0"/>
              </a:ext>
            </a:extLst>
          </a:blip>
          <a:srcRect/>
          <a:stretch>
            <a:fillRect/>
          </a:stretch>
        </p:blipFill>
        <p:spPr>
          <a:xfrm>
            <a:off x="6934200" y="4459963"/>
            <a:ext cx="1876425" cy="1788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154" name="Text Box 154"/>
          <p:cNvSpPr txBox="1">
            <a:spLocks noChangeArrowheads="1"/>
          </p:cNvSpPr>
          <p:nvPr/>
        </p:nvSpPr>
        <p:spPr bwMode="auto">
          <a:xfrm>
            <a:off x="6400800" y="396875"/>
            <a:ext cx="11430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a:solidFill>
                  <a:schemeClr val="bg1"/>
                </a:solidFill>
                <a:latin typeface="Comic Sans MS" pitchFamily="66" charset="0"/>
              </a:rPr>
              <a:t>1632 - 1723</a:t>
            </a:r>
          </a:p>
        </p:txBody>
      </p:sp>
      <p:sp>
        <p:nvSpPr>
          <p:cNvPr id="6155" name="Text Box 5"/>
          <p:cNvSpPr txBox="1">
            <a:spLocks noChangeArrowheads="1"/>
          </p:cNvSpPr>
          <p:nvPr/>
        </p:nvSpPr>
        <p:spPr bwMode="auto">
          <a:xfrm>
            <a:off x="4495800" y="6611779"/>
            <a:ext cx="4648200"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12"/>
              </a:rPr>
              <a:t>Virtual Microbiology Classroom</a:t>
            </a:r>
            <a:r>
              <a:rPr lang="en-US" sz="1000">
                <a:latin typeface="Comic Sans MS" pitchFamily="66" charset="0"/>
              </a:rPr>
              <a:t> on </a:t>
            </a:r>
            <a:r>
              <a:rPr lang="en-US" sz="1000">
                <a:latin typeface="Comic Sans MS" pitchFamily="66" charset="0"/>
                <a:hlinkClick r:id="rId13"/>
              </a:rPr>
              <a:t>ScienceProfOnline.com</a:t>
            </a:r>
            <a:endParaRPr lang="en-US" sz="1000">
              <a:latin typeface="Comic Sans MS" pitchFamily="66" charset="0"/>
            </a:endParaRPr>
          </a:p>
        </p:txBody>
      </p:sp>
      <p:pic>
        <p:nvPicPr>
          <p:cNvPr id="14" name="Picture 13" descr="Sperm_Anton_van_Leeuwenhoek_Rabbit_dog.jpg"/>
          <p:cNvPicPr>
            <a:picLocks noChangeAspect="1"/>
          </p:cNvPicPr>
          <p:nvPr/>
        </p:nvPicPr>
        <p:blipFill>
          <a:blip r:embed="rId14">
            <a:alphaModFix amt="9000"/>
            <a:extLst>
              <a:ext uri="{28A0092B-C50C-407E-A947-70E740481C1C}">
                <a14:useLocalDpi xmlns:a14="http://schemas.microsoft.com/office/drawing/2010/main" val="0"/>
              </a:ext>
            </a:extLst>
          </a:blip>
          <a:stretch>
            <a:fillRect/>
          </a:stretch>
        </p:blipFill>
        <p:spPr>
          <a:xfrm>
            <a:off x="152400" y="1371600"/>
            <a:ext cx="5815013" cy="4876800"/>
          </a:xfrm>
          <a:prstGeom prst="rect">
            <a:avLst/>
          </a:prstGeom>
          <a:ln>
            <a:noFill/>
          </a:ln>
          <a:effectLst>
            <a:softEdge rad="112500"/>
          </a:effectLst>
        </p:spPr>
      </p:pic>
      <p:sp>
        <p:nvSpPr>
          <p:cNvPr id="15" name="Rectangle 3"/>
          <p:cNvSpPr txBox="1">
            <a:spLocks noChangeArrowheads="1"/>
          </p:cNvSpPr>
          <p:nvPr/>
        </p:nvSpPr>
        <p:spPr bwMode="auto">
          <a:xfrm>
            <a:off x="228600" y="1524000"/>
            <a:ext cx="5013324" cy="472440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80000"/>
              </a:lnSpc>
              <a:buNone/>
              <a:defRPr/>
            </a:pPr>
            <a:endParaRPr lang="en-US" sz="600" dirty="0" smtClean="0">
              <a:latin typeface="Arial" charset="0"/>
            </a:endParaRPr>
          </a:p>
          <a:p>
            <a:pPr eaLnBrk="1" hangingPunct="1">
              <a:lnSpc>
                <a:spcPct val="80000"/>
              </a:lnSpc>
              <a:buFont typeface="Wingdings" charset="0"/>
              <a:buChar char="Ø"/>
              <a:defRPr/>
            </a:pPr>
            <a:r>
              <a:rPr lang="en-US" sz="1600" dirty="0" smtClean="0">
                <a:latin typeface="Comic Sans MS" charset="0"/>
              </a:rPr>
              <a:t>As a </a:t>
            </a:r>
            <a:r>
              <a:rPr lang="en-US" sz="1600" i="1" dirty="0" smtClean="0">
                <a:latin typeface="Comic Sans MS" charset="0"/>
              </a:rPr>
              <a:t>draper</a:t>
            </a:r>
            <a:r>
              <a:rPr lang="en-US" sz="1600" dirty="0" smtClean="0">
                <a:latin typeface="Comic Sans MS" charset="0"/>
              </a:rPr>
              <a:t> </a:t>
            </a:r>
            <a:r>
              <a:rPr lang="en-US" sz="1200" dirty="0" smtClean="0">
                <a:latin typeface="Comic Sans MS" charset="0"/>
              </a:rPr>
              <a:t>(merchant who sells cloth and dry goods)</a:t>
            </a:r>
            <a:r>
              <a:rPr lang="en-US" sz="1600" dirty="0" smtClean="0">
                <a:latin typeface="Comic Sans MS" charset="0"/>
              </a:rPr>
              <a:t>, he used lenses to examine cloth.  This probably led to his interest in lens making. </a:t>
            </a:r>
          </a:p>
          <a:p>
            <a:pPr marL="0" indent="0" eaLnBrk="1" hangingPunct="1">
              <a:lnSpc>
                <a:spcPct val="80000"/>
              </a:lnSpc>
              <a:buFontTx/>
              <a:buNone/>
              <a:defRPr/>
            </a:pPr>
            <a:endParaRPr lang="en-US" sz="1600" dirty="0" smtClean="0">
              <a:latin typeface="Comic Sans MS" charset="0"/>
            </a:endParaRPr>
          </a:p>
          <a:p>
            <a:pPr eaLnBrk="1" hangingPunct="1">
              <a:lnSpc>
                <a:spcPct val="80000"/>
              </a:lnSpc>
              <a:buFont typeface="Wingdings" charset="0"/>
              <a:buChar char="Ø"/>
              <a:defRPr/>
            </a:pPr>
            <a:r>
              <a:rPr lang="en-US" sz="1600" dirty="0" smtClean="0">
                <a:latin typeface="Comic Sans MS" charset="0"/>
              </a:rPr>
              <a:t>He assembled hundreds of microscopes, some of which magnified objects 270 times. </a:t>
            </a:r>
          </a:p>
          <a:p>
            <a:pPr marL="0" indent="0" eaLnBrk="1" hangingPunct="1">
              <a:lnSpc>
                <a:spcPct val="80000"/>
              </a:lnSpc>
              <a:buFontTx/>
              <a:buNone/>
              <a:defRPr/>
            </a:pPr>
            <a:endParaRPr lang="en-US" sz="1600" dirty="0" smtClean="0">
              <a:latin typeface="Comic Sans MS" charset="0"/>
            </a:endParaRPr>
          </a:p>
          <a:p>
            <a:pPr eaLnBrk="1" hangingPunct="1">
              <a:lnSpc>
                <a:spcPct val="80000"/>
              </a:lnSpc>
              <a:buFont typeface="Wingdings" charset="0"/>
              <a:buChar char="Ø"/>
              <a:defRPr/>
            </a:pPr>
            <a:r>
              <a:rPr lang="en-US" sz="1600" dirty="0" smtClean="0">
                <a:latin typeface="Comic Sans MS" charset="0"/>
              </a:rPr>
              <a:t>As he looked at things with his microscopes, he discovered </a:t>
            </a:r>
            <a:r>
              <a:rPr lang="ja-JP" altLang="en-US" sz="1600" dirty="0" smtClean="0">
                <a:latin typeface="Comic Sans MS" charset="0"/>
              </a:rPr>
              <a:t>“</a:t>
            </a:r>
            <a:r>
              <a:rPr lang="en-US" sz="1600" dirty="0" smtClean="0">
                <a:latin typeface="Comic Sans MS" charset="0"/>
              </a:rPr>
              <a:t>micro</a:t>
            </a:r>
            <a:r>
              <a:rPr lang="ja-JP" altLang="en-US" sz="1600" dirty="0" smtClean="0">
                <a:latin typeface="Comic Sans MS" charset="0"/>
              </a:rPr>
              <a:t>”</a:t>
            </a:r>
            <a:r>
              <a:rPr lang="en-US" sz="1600" dirty="0" smtClean="0">
                <a:latin typeface="Comic Sans MS" charset="0"/>
              </a:rPr>
              <a:t> organisms - organisms so tiny that they were invisible to the naked eye.</a:t>
            </a:r>
          </a:p>
          <a:p>
            <a:pPr marL="0" indent="0" eaLnBrk="1" hangingPunct="1">
              <a:lnSpc>
                <a:spcPct val="80000"/>
              </a:lnSpc>
              <a:buFontTx/>
              <a:buNone/>
              <a:defRPr/>
            </a:pPr>
            <a:endParaRPr lang="en-US" sz="1600" dirty="0" smtClean="0">
              <a:latin typeface="Comic Sans MS" charset="0"/>
            </a:endParaRPr>
          </a:p>
          <a:p>
            <a:pPr eaLnBrk="1" hangingPunct="1">
              <a:lnSpc>
                <a:spcPct val="80000"/>
              </a:lnSpc>
              <a:buFont typeface="Wingdings" charset="0"/>
              <a:buChar char="Ø"/>
              <a:defRPr/>
            </a:pPr>
            <a:r>
              <a:rPr lang="en-US" sz="1600" dirty="0" smtClean="0">
                <a:latin typeface="Comic Sans MS" charset="0"/>
              </a:rPr>
              <a:t>He called these tiny living organisms </a:t>
            </a:r>
            <a:r>
              <a:rPr lang="ja-JP" altLang="en-US" sz="1600" dirty="0" smtClean="0">
                <a:latin typeface="Comic Sans MS" charset="0"/>
              </a:rPr>
              <a:t>“</a:t>
            </a:r>
            <a:r>
              <a:rPr lang="en-US" sz="1600" dirty="0" smtClean="0">
                <a:latin typeface="Comic Sans MS" charset="0"/>
              </a:rPr>
              <a:t>animalcules</a:t>
            </a:r>
            <a:r>
              <a:rPr lang="ja-JP" altLang="en-US" sz="1600" dirty="0" smtClean="0">
                <a:latin typeface="Comic Sans MS" charset="0"/>
              </a:rPr>
              <a:t>”</a:t>
            </a:r>
            <a:r>
              <a:rPr lang="en-US" sz="1600" dirty="0" smtClean="0">
                <a:latin typeface="Comic Sans MS" charset="0"/>
              </a:rPr>
              <a:t>. He first described bacteria, protozoans and many cells of the human body.</a:t>
            </a:r>
          </a:p>
          <a:p>
            <a:pPr eaLnBrk="1" hangingPunct="1">
              <a:lnSpc>
                <a:spcPct val="80000"/>
              </a:lnSpc>
              <a:buFont typeface="Wingdings" charset="0"/>
              <a:buChar char="Ø"/>
              <a:defRPr/>
            </a:pPr>
            <a:endParaRPr lang="en-US" sz="1600" dirty="0" smtClean="0">
              <a:latin typeface="Comic Sans MS" charset="0"/>
            </a:endParaRPr>
          </a:p>
          <a:p>
            <a:pPr marL="0" indent="0" algn="ctr" eaLnBrk="1" hangingPunct="1">
              <a:lnSpc>
                <a:spcPct val="80000"/>
              </a:lnSpc>
              <a:buFontTx/>
              <a:buNone/>
              <a:defRPr/>
            </a:pPr>
            <a:r>
              <a:rPr lang="en-US" sz="1800" b="1" dirty="0" smtClean="0">
                <a:solidFill>
                  <a:srgbClr val="FF3300"/>
                </a:solidFill>
                <a:latin typeface="Comic Sans MS" charset="0"/>
              </a:rPr>
              <a:t>LISTEN </a:t>
            </a:r>
            <a:r>
              <a:rPr lang="en-US" sz="1800" dirty="0" smtClean="0">
                <a:latin typeface="Comic Sans MS" charset="0"/>
              </a:rPr>
              <a:t>to the </a:t>
            </a:r>
            <a:r>
              <a:rPr lang="en-US" sz="1800" b="1" dirty="0" smtClean="0">
                <a:latin typeface="Comic Sans MS" charset="0"/>
                <a:hlinkClick r:id="rId15"/>
              </a:rPr>
              <a:t>Radiolab</a:t>
            </a:r>
            <a:r>
              <a:rPr lang="en-US" sz="1800" dirty="0" smtClean="0">
                <a:latin typeface="Comic Sans MS" charset="0"/>
              </a:rPr>
              <a:t> episode “</a:t>
            </a:r>
            <a:r>
              <a:rPr lang="en-US" sz="1800" dirty="0" smtClean="0">
                <a:latin typeface="Comic Sans MS" charset="0"/>
                <a:hlinkClick r:id="rId16"/>
              </a:rPr>
              <a:t>Sperm</a:t>
            </a:r>
            <a:r>
              <a:rPr lang="en-US" sz="1800" dirty="0" smtClean="0">
                <a:latin typeface="Comic Sans MS" charset="0"/>
              </a:rPr>
              <a:t>” to learn how Anton let his </a:t>
            </a:r>
            <a:r>
              <a:rPr lang="en-US" sz="1800" dirty="0" smtClean="0">
                <a:latin typeface="Bauhaus 93"/>
                <a:cs typeface="Bauhaus 93"/>
              </a:rPr>
              <a:t>freak flag fly</a:t>
            </a:r>
            <a:r>
              <a:rPr lang="en-US" sz="1800" dirty="0" smtClean="0">
                <a:latin typeface="Comic Sans MS" charset="0"/>
              </a:rPr>
              <a:t>!</a:t>
            </a:r>
          </a:p>
          <a:p>
            <a:pPr marL="0" indent="0" algn="ctr" eaLnBrk="1" hangingPunct="1">
              <a:lnSpc>
                <a:spcPct val="80000"/>
              </a:lnSpc>
              <a:buFontTx/>
              <a:buNone/>
              <a:defRPr/>
            </a:pPr>
            <a:endParaRPr lang="en-US" sz="1800" dirty="0">
              <a:latin typeface="Comic Sans MS" charset="0"/>
            </a:endParaRPr>
          </a:p>
          <a:p>
            <a:pPr marL="0" indent="0" algn="ctr" eaLnBrk="1" hangingPunct="1">
              <a:lnSpc>
                <a:spcPct val="80000"/>
              </a:lnSpc>
              <a:buNone/>
              <a:defRPr/>
            </a:pPr>
            <a:r>
              <a:rPr lang="en-US" sz="2000" b="1" dirty="0">
                <a:latin typeface="ＭＳ ゴシック"/>
                <a:ea typeface="ＭＳ ゴシック"/>
                <a:cs typeface="ＭＳ ゴシック"/>
              </a:rPr>
              <a:t>♬</a:t>
            </a:r>
            <a:r>
              <a:rPr lang="en-US" sz="1400" b="1" dirty="0">
                <a:solidFill>
                  <a:srgbClr val="FF3300"/>
                </a:solidFill>
                <a:latin typeface="Comic Sans MS" charset="0"/>
              </a:rPr>
              <a:t> Sing It </a:t>
            </a:r>
            <a:r>
              <a:rPr lang="en-US" sz="1400" b="1" dirty="0">
                <a:latin typeface="Comic Sans MS" charset="0"/>
                <a:hlinkClick r:id="rId17"/>
              </a:rPr>
              <a:t>SUPER FREAK</a:t>
            </a:r>
            <a:r>
              <a:rPr lang="en-US" sz="1400" dirty="0">
                <a:latin typeface="Comic Sans MS" charset="0"/>
              </a:rPr>
              <a:t>!! </a:t>
            </a:r>
            <a:r>
              <a:rPr lang="en-US" sz="2000" b="1" dirty="0">
                <a:latin typeface="ＭＳ ゴシック"/>
                <a:ea typeface="ＭＳ ゴシック"/>
                <a:cs typeface="ＭＳ ゴシック"/>
              </a:rPr>
              <a:t>♬</a:t>
            </a:r>
            <a:endParaRPr lang="en-US" sz="2000" dirty="0">
              <a:latin typeface="Arial" charset="0"/>
            </a:endParaRPr>
          </a:p>
          <a:p>
            <a:pPr marL="0" indent="0" algn="ctr" eaLnBrk="1" hangingPunct="1">
              <a:lnSpc>
                <a:spcPct val="80000"/>
              </a:lnSpc>
              <a:buFontTx/>
              <a:buNone/>
              <a:defRPr/>
            </a:pPr>
            <a:endParaRPr lang="en-US" sz="1600" dirty="0">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31800" y="152400"/>
            <a:ext cx="8382000" cy="1096963"/>
          </a:xfrm>
        </p:spPr>
        <p:txBody>
          <a:bodyPr/>
          <a:lstStyle/>
          <a:p>
            <a:pPr eaLnBrk="1" hangingPunct="1">
              <a:defRPr/>
            </a:pPr>
            <a:r>
              <a:rPr lang="en-US" sz="3200" b="1" dirty="0" smtClean="0">
                <a:solidFill>
                  <a:schemeClr val="accent1">
                    <a:lumMod val="75000"/>
                  </a:schemeClr>
                </a:solidFill>
                <a:latin typeface="Comic Sans MS" charset="0"/>
                <a:cs typeface="+mj-cs"/>
              </a:rPr>
              <a:t>Anton </a:t>
            </a:r>
            <a:r>
              <a:rPr lang="en-US" sz="3200" b="1" dirty="0">
                <a:solidFill>
                  <a:schemeClr val="accent1">
                    <a:lumMod val="75000"/>
                  </a:schemeClr>
                </a:solidFill>
                <a:latin typeface="Comic Sans MS" charset="0"/>
                <a:cs typeface="+mj-cs"/>
              </a:rPr>
              <a:t>van </a:t>
            </a:r>
            <a:r>
              <a:rPr lang="en-US" sz="3200" b="1" dirty="0" smtClean="0">
                <a:solidFill>
                  <a:schemeClr val="accent1">
                    <a:lumMod val="75000"/>
                  </a:schemeClr>
                </a:solidFill>
                <a:latin typeface="Comic Sans MS" charset="0"/>
                <a:cs typeface="+mj-cs"/>
              </a:rPr>
              <a:t>Leeuwenhoek: </a:t>
            </a:r>
            <a:r>
              <a:rPr lang="ja-JP" altLang="en-US" sz="3200" b="1" dirty="0">
                <a:solidFill>
                  <a:schemeClr val="accent1">
                    <a:lumMod val="75000"/>
                  </a:schemeClr>
                </a:solidFill>
                <a:latin typeface="Comic Sans MS" charset="0"/>
                <a:cs typeface="+mj-cs"/>
              </a:rPr>
              <a:t>“</a:t>
            </a:r>
            <a:r>
              <a:rPr lang="en-US" sz="3200" b="1" dirty="0">
                <a:solidFill>
                  <a:schemeClr val="accent1">
                    <a:lumMod val="75000"/>
                  </a:schemeClr>
                </a:solidFill>
                <a:latin typeface="Comic Sans MS" charset="0"/>
                <a:cs typeface="+mj-cs"/>
              </a:rPr>
              <a:t>Animalcules</a:t>
            </a:r>
            <a:r>
              <a:rPr lang="ja-JP" altLang="en-US" sz="2800" b="1" dirty="0">
                <a:solidFill>
                  <a:schemeClr val="accent1">
                    <a:lumMod val="75000"/>
                  </a:schemeClr>
                </a:solidFill>
                <a:latin typeface="Comic Sans MS" charset="0"/>
                <a:cs typeface="+mj-cs"/>
              </a:rPr>
              <a:t>”</a:t>
            </a:r>
            <a:r>
              <a:rPr lang="en-US" sz="3200" b="1" dirty="0">
                <a:solidFill>
                  <a:schemeClr val="accent1">
                    <a:lumMod val="75000"/>
                  </a:schemeClr>
                </a:solidFill>
                <a:latin typeface="Times New Roman" charset="0"/>
                <a:cs typeface="+mj-cs"/>
              </a:rPr>
              <a:t> </a:t>
            </a:r>
            <a:r>
              <a:rPr lang="en-US" sz="3200" b="1" dirty="0" smtClean="0">
                <a:solidFill>
                  <a:srgbClr val="FF6600"/>
                </a:solidFill>
                <a:latin typeface="Times New Roman" charset="0"/>
                <a:cs typeface="+mj-cs"/>
              </a:rPr>
              <a:t/>
            </a:r>
            <a:br>
              <a:rPr lang="en-US" sz="3200" b="1" dirty="0" smtClean="0">
                <a:solidFill>
                  <a:srgbClr val="FF6600"/>
                </a:solidFill>
                <a:latin typeface="Times New Roman" charset="0"/>
                <a:cs typeface="+mj-cs"/>
              </a:rPr>
            </a:br>
            <a:r>
              <a:rPr lang="en-US" sz="1200" i="1" dirty="0" smtClean="0">
                <a:latin typeface="Comic Sans MS" charset="0"/>
                <a:cs typeface="+mj-cs"/>
              </a:rPr>
              <a:t>(</a:t>
            </a:r>
            <a:r>
              <a:rPr lang="en-US" sz="1200" i="1" dirty="0">
                <a:latin typeface="Comic Sans MS" charset="0"/>
                <a:cs typeface="+mj-cs"/>
              </a:rPr>
              <a:t>Pronounced Lay-when-hook)</a:t>
            </a:r>
          </a:p>
        </p:txBody>
      </p:sp>
      <p:pic>
        <p:nvPicPr>
          <p:cNvPr id="25604" name="Picture 6" descr="Lecuwehho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0" y="-110429675"/>
            <a:ext cx="1552575"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Picture 21" descr="Lecuwehho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0" y="-110429675"/>
            <a:ext cx="1552575"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52400" y="1371600"/>
            <a:ext cx="5105400" cy="5232202"/>
          </a:xfrm>
          <a:prstGeom prst="rect">
            <a:avLst/>
          </a:prstGeom>
          <a:noFill/>
        </p:spPr>
        <p:txBody>
          <a:bodyPr wrap="square" rtlCol="0">
            <a:spAutoFit/>
          </a:bodyPr>
          <a:lstStyle/>
          <a:p>
            <a:pPr algn="ctr"/>
            <a:r>
              <a:rPr lang="en-US" sz="1100" dirty="0">
                <a:latin typeface="Comic Sans MS"/>
                <a:cs typeface="Comic Sans MS"/>
              </a:rPr>
              <a:t>Below is a poem about Van Leeuwenhoek by Maxine </a:t>
            </a:r>
            <a:r>
              <a:rPr lang="en-US" sz="1100" dirty="0" err="1">
                <a:latin typeface="Comic Sans MS"/>
                <a:cs typeface="Comic Sans MS"/>
              </a:rPr>
              <a:t>Kumin</a:t>
            </a:r>
            <a:r>
              <a:rPr lang="en-US" sz="1100" dirty="0">
                <a:latin typeface="Comic Sans MS"/>
                <a:cs typeface="Comic Sans MS"/>
              </a:rPr>
              <a:t>, from the fantastic book of science-related poetry </a:t>
            </a:r>
            <a:r>
              <a:rPr lang="en-US" sz="1100" dirty="0">
                <a:latin typeface="Comic Sans MS"/>
                <a:cs typeface="Comic Sans MS"/>
                <a:hlinkClick r:id="rId4"/>
              </a:rPr>
              <a:t>The Tree That Time Built</a:t>
            </a:r>
            <a:r>
              <a:rPr lang="en-US" sz="1100" dirty="0">
                <a:latin typeface="Comic Sans MS"/>
                <a:cs typeface="Comic Sans MS"/>
              </a:rPr>
              <a:t>.</a:t>
            </a:r>
          </a:p>
          <a:p>
            <a:pPr algn="ctr"/>
            <a:endParaRPr lang="en-US" sz="1100" dirty="0">
              <a:latin typeface="Comic Sans MS"/>
              <a:cs typeface="Comic Sans MS"/>
            </a:endParaRPr>
          </a:p>
          <a:p>
            <a:pPr algn="ctr"/>
            <a:r>
              <a:rPr lang="en-US" sz="1200" b="1" dirty="0">
                <a:latin typeface="Comic Sans MS"/>
                <a:cs typeface="Comic Sans MS"/>
              </a:rPr>
              <a:t>The Microscope</a:t>
            </a:r>
          </a:p>
          <a:p>
            <a:pPr algn="ctr"/>
            <a:r>
              <a:rPr lang="en-US" sz="1100" dirty="0">
                <a:latin typeface="Comic Sans MS"/>
                <a:cs typeface="Comic Sans MS"/>
              </a:rPr>
              <a:t>Anton Leeuwenhoek was </a:t>
            </a:r>
            <a:r>
              <a:rPr lang="en-US" sz="1100" dirty="0" smtClean="0">
                <a:latin typeface="Comic Sans MS"/>
                <a:cs typeface="Comic Sans MS"/>
              </a:rPr>
              <a:t>Dutch. He </a:t>
            </a:r>
            <a:r>
              <a:rPr lang="en-US" sz="1100" dirty="0">
                <a:latin typeface="Comic Sans MS"/>
                <a:cs typeface="Comic Sans MS"/>
              </a:rPr>
              <a:t>sold pincushions, cloth, and such.</a:t>
            </a:r>
          </a:p>
          <a:p>
            <a:pPr algn="ctr"/>
            <a:r>
              <a:rPr lang="en-US" sz="1100" dirty="0">
                <a:latin typeface="Comic Sans MS"/>
                <a:cs typeface="Comic Sans MS"/>
              </a:rPr>
              <a:t>The waiting townsfolk fumed and </a:t>
            </a:r>
            <a:r>
              <a:rPr lang="en-US" sz="1100" dirty="0" smtClean="0">
                <a:latin typeface="Comic Sans MS"/>
                <a:cs typeface="Comic Sans MS"/>
              </a:rPr>
              <a:t>fussed, as </a:t>
            </a:r>
            <a:r>
              <a:rPr lang="en-US" sz="1100" dirty="0">
                <a:latin typeface="Comic Sans MS"/>
                <a:cs typeface="Comic Sans MS"/>
              </a:rPr>
              <a:t>Anton’s dry goods gathered dust.</a:t>
            </a:r>
          </a:p>
          <a:p>
            <a:pPr algn="ctr"/>
            <a:endParaRPr lang="en-US" sz="900" dirty="0">
              <a:latin typeface="Comic Sans MS"/>
              <a:cs typeface="Comic Sans MS"/>
            </a:endParaRPr>
          </a:p>
          <a:p>
            <a:pPr algn="ctr"/>
            <a:r>
              <a:rPr lang="en-US" sz="1100" dirty="0">
                <a:latin typeface="Comic Sans MS"/>
                <a:cs typeface="Comic Sans MS"/>
              </a:rPr>
              <a:t>He worked, instead of tending store,</a:t>
            </a:r>
          </a:p>
          <a:p>
            <a:pPr algn="ctr"/>
            <a:r>
              <a:rPr lang="en-US" sz="1100" dirty="0">
                <a:latin typeface="Comic Sans MS"/>
                <a:cs typeface="Comic Sans MS"/>
              </a:rPr>
              <a:t>At grinding special lenses for</a:t>
            </a:r>
          </a:p>
          <a:p>
            <a:pPr algn="ctr"/>
            <a:r>
              <a:rPr lang="en-US" sz="1100" dirty="0">
                <a:latin typeface="Comic Sans MS"/>
                <a:cs typeface="Comic Sans MS"/>
              </a:rPr>
              <a:t>A microscope. Some of the things</a:t>
            </a:r>
          </a:p>
          <a:p>
            <a:pPr algn="ctr"/>
            <a:r>
              <a:rPr lang="en-US" sz="1100" dirty="0">
                <a:latin typeface="Comic Sans MS"/>
                <a:cs typeface="Comic Sans MS"/>
              </a:rPr>
              <a:t>He looked at were: mosquitoes’ wings,</a:t>
            </a:r>
          </a:p>
          <a:p>
            <a:pPr algn="ctr"/>
            <a:r>
              <a:rPr lang="en-US" sz="1100" dirty="0">
                <a:latin typeface="Comic Sans MS"/>
                <a:cs typeface="Comic Sans MS"/>
              </a:rPr>
              <a:t>the hairs of sheep, the legs of lice,</a:t>
            </a:r>
          </a:p>
          <a:p>
            <a:pPr algn="ctr"/>
            <a:r>
              <a:rPr lang="en-US" sz="1100" dirty="0">
                <a:latin typeface="Comic Sans MS"/>
                <a:cs typeface="Comic Sans MS"/>
              </a:rPr>
              <a:t>the skin of people, dogs, and mice;</a:t>
            </a:r>
          </a:p>
          <a:p>
            <a:pPr algn="ctr"/>
            <a:r>
              <a:rPr lang="en-US" sz="1100" dirty="0">
                <a:latin typeface="Comic Sans MS"/>
                <a:cs typeface="Comic Sans MS"/>
              </a:rPr>
              <a:t>ox eyes, spiders’ spinning gear,</a:t>
            </a:r>
          </a:p>
          <a:p>
            <a:pPr algn="ctr"/>
            <a:r>
              <a:rPr lang="en-US" sz="1100" dirty="0">
                <a:latin typeface="Comic Sans MS"/>
                <a:cs typeface="Comic Sans MS"/>
              </a:rPr>
              <a:t>fishes’ scales, a little smear</a:t>
            </a:r>
          </a:p>
          <a:p>
            <a:pPr algn="ctr"/>
            <a:r>
              <a:rPr lang="en-US" sz="1100" dirty="0">
                <a:latin typeface="Comic Sans MS"/>
                <a:cs typeface="Comic Sans MS"/>
              </a:rPr>
              <a:t>of his own blood, and best of all,</a:t>
            </a:r>
          </a:p>
          <a:p>
            <a:pPr algn="ctr"/>
            <a:r>
              <a:rPr lang="en-US" sz="1100" dirty="0">
                <a:latin typeface="Comic Sans MS"/>
                <a:cs typeface="Comic Sans MS"/>
              </a:rPr>
              <a:t>the unknown, busy, very small</a:t>
            </a:r>
          </a:p>
          <a:p>
            <a:pPr algn="ctr"/>
            <a:r>
              <a:rPr lang="en-US" sz="1100" dirty="0">
                <a:latin typeface="Comic Sans MS"/>
                <a:cs typeface="Comic Sans MS"/>
              </a:rPr>
              <a:t>bugs that swim and bump and hop</a:t>
            </a:r>
          </a:p>
          <a:p>
            <a:pPr algn="ctr"/>
            <a:r>
              <a:rPr lang="en-US" sz="1100" dirty="0">
                <a:latin typeface="Comic Sans MS"/>
                <a:cs typeface="Comic Sans MS"/>
              </a:rPr>
              <a:t>inside a simple water drop.</a:t>
            </a:r>
          </a:p>
          <a:p>
            <a:pPr algn="ctr"/>
            <a:endParaRPr lang="en-US" sz="1000" dirty="0">
              <a:latin typeface="Comic Sans MS"/>
              <a:cs typeface="Comic Sans MS"/>
            </a:endParaRPr>
          </a:p>
          <a:p>
            <a:pPr algn="ctr"/>
            <a:r>
              <a:rPr lang="en-US" sz="1100" dirty="0">
                <a:latin typeface="Comic Sans MS"/>
                <a:cs typeface="Comic Sans MS"/>
              </a:rPr>
              <a:t>Impossible! Most Dutchmen said.</a:t>
            </a:r>
          </a:p>
          <a:p>
            <a:pPr algn="ctr"/>
            <a:r>
              <a:rPr lang="en-US" sz="1100" dirty="0">
                <a:latin typeface="Comic Sans MS"/>
                <a:cs typeface="Comic Sans MS"/>
              </a:rPr>
              <a:t>This Anton’s crazy in the head!</a:t>
            </a:r>
          </a:p>
          <a:p>
            <a:pPr algn="ctr"/>
            <a:r>
              <a:rPr lang="en-US" sz="1100" dirty="0">
                <a:latin typeface="Comic Sans MS"/>
                <a:cs typeface="Comic Sans MS"/>
              </a:rPr>
              <a:t>We ought to ship him off to Spain!</a:t>
            </a:r>
          </a:p>
          <a:p>
            <a:pPr algn="ctr"/>
            <a:r>
              <a:rPr lang="en-US" sz="1100" dirty="0">
                <a:latin typeface="Comic Sans MS"/>
                <a:cs typeface="Comic Sans MS"/>
              </a:rPr>
              <a:t>He says he’s seen a housefly’s brain!</a:t>
            </a:r>
          </a:p>
          <a:p>
            <a:pPr algn="ctr"/>
            <a:r>
              <a:rPr lang="en-US" sz="1100" dirty="0">
                <a:latin typeface="Comic Sans MS"/>
                <a:cs typeface="Comic Sans MS"/>
              </a:rPr>
              <a:t>He says the water that we drink</a:t>
            </a:r>
          </a:p>
          <a:p>
            <a:pPr algn="ctr"/>
            <a:r>
              <a:rPr lang="en-US" sz="1100" dirty="0">
                <a:latin typeface="Comic Sans MS"/>
                <a:cs typeface="Comic Sans MS"/>
              </a:rPr>
              <a:t>Is full of bugs! He’s mad, we think!</a:t>
            </a:r>
          </a:p>
          <a:p>
            <a:pPr algn="ctr"/>
            <a:endParaRPr lang="en-US" sz="1000" dirty="0">
              <a:latin typeface="Comic Sans MS"/>
              <a:cs typeface="Comic Sans MS"/>
            </a:endParaRPr>
          </a:p>
          <a:p>
            <a:pPr algn="ctr"/>
            <a:r>
              <a:rPr lang="en-US" sz="1100" dirty="0">
                <a:latin typeface="Comic Sans MS"/>
                <a:cs typeface="Comic Sans MS"/>
              </a:rPr>
              <a:t>They called him </a:t>
            </a:r>
            <a:r>
              <a:rPr lang="en-US" sz="1100" dirty="0" err="1">
                <a:latin typeface="Comic Sans MS"/>
                <a:cs typeface="Comic Sans MS"/>
              </a:rPr>
              <a:t>dumkopf</a:t>
            </a:r>
            <a:r>
              <a:rPr lang="en-US" sz="1100" dirty="0">
                <a:latin typeface="Comic Sans MS"/>
                <a:cs typeface="Comic Sans MS"/>
              </a:rPr>
              <a:t>, which means dope.</a:t>
            </a:r>
          </a:p>
          <a:p>
            <a:pPr algn="ctr"/>
            <a:endParaRPr lang="en-US" sz="1000" dirty="0">
              <a:latin typeface="Comic Sans MS"/>
              <a:cs typeface="Comic Sans MS"/>
            </a:endParaRPr>
          </a:p>
          <a:p>
            <a:pPr algn="ctr"/>
            <a:r>
              <a:rPr lang="en-US" sz="1100" dirty="0">
                <a:latin typeface="Comic Sans MS"/>
                <a:cs typeface="Comic Sans MS"/>
              </a:rPr>
              <a:t>That’s how we got the microscope.</a:t>
            </a:r>
          </a:p>
        </p:txBody>
      </p:sp>
      <p:pic>
        <p:nvPicPr>
          <p:cNvPr id="6" name="Picture 5" descr="tree_that_time_built.gif">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2133600"/>
            <a:ext cx="2971800" cy="4191000"/>
          </a:xfrm>
          <a:prstGeom prst="rect">
            <a:avLst/>
          </a:prstGeom>
        </p:spPr>
      </p:pic>
      <p:sp>
        <p:nvSpPr>
          <p:cNvPr id="8" name="Text Box 5"/>
          <p:cNvSpPr txBox="1">
            <a:spLocks noChangeArrowheads="1"/>
          </p:cNvSpPr>
          <p:nvPr/>
        </p:nvSpPr>
        <p:spPr bwMode="auto">
          <a:xfrm>
            <a:off x="4572000" y="6629400"/>
            <a:ext cx="4572000"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6"/>
              </a:rPr>
              <a:t>Virtual Cell Biology Classroom</a:t>
            </a:r>
            <a:r>
              <a:rPr lang="en-US" altLang="en-US" sz="1000" b="0" dirty="0">
                <a:latin typeface="Comic Sans MS" pitchFamily="66" charset="0"/>
              </a:rPr>
              <a:t>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
        <p:nvSpPr>
          <p:cNvPr id="3" name="TextBox 2"/>
          <p:cNvSpPr txBox="1"/>
          <p:nvPr/>
        </p:nvSpPr>
        <p:spPr>
          <a:xfrm>
            <a:off x="5943600" y="1143000"/>
            <a:ext cx="2743200" cy="738664"/>
          </a:xfrm>
          <a:prstGeom prst="rect">
            <a:avLst/>
          </a:prstGeom>
          <a:noFill/>
        </p:spPr>
        <p:txBody>
          <a:bodyPr wrap="square" rtlCol="0">
            <a:spAutoFit/>
          </a:bodyPr>
          <a:lstStyle/>
          <a:p>
            <a:pPr algn="ctr"/>
            <a:r>
              <a:rPr lang="en-US" sz="1400" b="1" dirty="0" smtClean="0">
                <a:solidFill>
                  <a:srgbClr val="FF0000"/>
                </a:solidFill>
                <a:latin typeface="Comic Sans MS"/>
                <a:cs typeface="Comic Sans MS"/>
              </a:rPr>
              <a:t>Watch Video: </a:t>
            </a:r>
          </a:p>
          <a:p>
            <a:pPr algn="ctr"/>
            <a:r>
              <a:rPr lang="en-US" sz="1400" dirty="0" smtClean="0">
                <a:latin typeface="Comic Sans MS"/>
                <a:cs typeface="Comic Sans MS"/>
                <a:hlinkClick r:id="rId8"/>
              </a:rPr>
              <a:t>“Pond Life Under the Microscope”</a:t>
            </a:r>
            <a:endParaRPr lang="en-US" sz="1400" dirty="0">
              <a:latin typeface="Comic Sans MS"/>
              <a:cs typeface="Comic Sans MS"/>
            </a:endParaRPr>
          </a:p>
        </p:txBody>
      </p:sp>
    </p:spTree>
    <p:extLst>
      <p:ext uri="{BB962C8B-B14F-4D97-AF65-F5344CB8AC3E}">
        <p14:creationId xmlns:p14="http://schemas.microsoft.com/office/powerpoint/2010/main" val="4201118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944563"/>
          </a:xfrm>
        </p:spPr>
        <p:txBody>
          <a:bodyPr/>
          <a:lstStyle/>
          <a:p>
            <a:pPr eaLnBrk="1" hangingPunct="1"/>
            <a:r>
              <a:rPr lang="en-US" sz="2400" b="1" smtClean="0">
                <a:solidFill>
                  <a:srgbClr val="CC6600"/>
                </a:solidFill>
                <a:latin typeface="Comic Sans MS" pitchFamily="66" charset="0"/>
              </a:rPr>
              <a:t>The Controversy Over Spontaneous Generation</a:t>
            </a:r>
            <a:r>
              <a:rPr lang="en-US" sz="2200" b="1" smtClean="0">
                <a:solidFill>
                  <a:srgbClr val="CC6600"/>
                </a:solidFill>
                <a:latin typeface="Comic Sans MS" pitchFamily="66" charset="0"/>
              </a:rPr>
              <a:t/>
            </a:r>
            <a:br>
              <a:rPr lang="en-US" sz="2200" b="1" smtClean="0">
                <a:solidFill>
                  <a:srgbClr val="CC6600"/>
                </a:solidFill>
                <a:latin typeface="Comic Sans MS" pitchFamily="66" charset="0"/>
              </a:rPr>
            </a:br>
            <a:r>
              <a:rPr lang="en-US" sz="2200" b="1" smtClean="0">
                <a:latin typeface="Comic Sans MS" pitchFamily="66" charset="0"/>
              </a:rPr>
              <a:t> </a:t>
            </a:r>
            <a:r>
              <a:rPr lang="en-US" sz="1800" smtClean="0">
                <a:solidFill>
                  <a:schemeClr val="tx1"/>
                </a:solidFill>
                <a:latin typeface="Comic Sans MS" pitchFamily="66" charset="0"/>
              </a:rPr>
              <a:t>John Needham  &amp; Lazzaro Spallanzani</a:t>
            </a:r>
            <a:r>
              <a:rPr lang="en-US" sz="2400" smtClean="0">
                <a:solidFill>
                  <a:schemeClr val="tx1"/>
                </a:solidFill>
                <a:latin typeface="Times New Roman" pitchFamily="18" charset="0"/>
              </a:rPr>
              <a:t> </a:t>
            </a:r>
            <a:endParaRPr lang="en-US" sz="2400" smtClean="0">
              <a:latin typeface="Times New Roman" pitchFamily="18" charset="0"/>
            </a:endParaRPr>
          </a:p>
        </p:txBody>
      </p:sp>
      <p:sp>
        <p:nvSpPr>
          <p:cNvPr id="7171" name="Rectangle 3"/>
          <p:cNvSpPr>
            <a:spLocks noGrp="1" noChangeArrowheads="1"/>
          </p:cNvSpPr>
          <p:nvPr>
            <p:ph type="body" sz="half" idx="1"/>
          </p:nvPr>
        </p:nvSpPr>
        <p:spPr/>
        <p:txBody>
          <a:bodyPr/>
          <a:lstStyle/>
          <a:p>
            <a:pPr eaLnBrk="1" hangingPunct="1"/>
            <a:endParaRPr lang="en-US" sz="2800" smtClean="0">
              <a:latin typeface="Times New Roman" pitchFamily="18" charset="0"/>
            </a:endParaRPr>
          </a:p>
          <a:p>
            <a:pPr eaLnBrk="1" hangingPunct="1"/>
            <a:endParaRPr lang="en-US" sz="2800" smtClean="0">
              <a:latin typeface="Times New Roman" pitchFamily="18" charset="0"/>
            </a:endParaRPr>
          </a:p>
          <a:p>
            <a:pPr eaLnBrk="1" hangingPunct="1"/>
            <a:endParaRPr lang="en-US" sz="2800" smtClean="0">
              <a:latin typeface="Times New Roman" pitchFamily="18" charset="0"/>
            </a:endParaRPr>
          </a:p>
          <a:p>
            <a:pPr eaLnBrk="1" hangingPunct="1"/>
            <a:endParaRPr lang="en-US" sz="2800" smtClean="0"/>
          </a:p>
        </p:txBody>
      </p:sp>
      <p:pic>
        <p:nvPicPr>
          <p:cNvPr id="7172" name="Picture 4" descr="180px-Spallanzani"/>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696200" y="5105400"/>
            <a:ext cx="10668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7173" name="Text Box 5"/>
          <p:cNvSpPr txBox="1">
            <a:spLocks noChangeArrowheads="1"/>
          </p:cNvSpPr>
          <p:nvPr/>
        </p:nvSpPr>
        <p:spPr bwMode="auto">
          <a:xfrm>
            <a:off x="228600" y="1143000"/>
            <a:ext cx="7086600" cy="2830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i="1">
                <a:latin typeface="Comic Sans MS" pitchFamily="66" charset="0"/>
              </a:rPr>
              <a:t>The Question:</a:t>
            </a:r>
          </a:p>
          <a:p>
            <a:pPr eaLnBrk="1" hangingPunct="1">
              <a:spcBef>
                <a:spcPct val="50000"/>
              </a:spcBef>
            </a:pPr>
            <a:r>
              <a:rPr lang="en-US" sz="1400" b="1">
                <a:latin typeface="Comic Sans MS" pitchFamily="66" charset="0"/>
              </a:rPr>
              <a:t>What causes tiny living things to appear in decaying broth? </a:t>
            </a:r>
          </a:p>
          <a:p>
            <a:pPr eaLnBrk="1" hangingPunct="1">
              <a:spcBef>
                <a:spcPct val="50000"/>
              </a:spcBef>
            </a:pPr>
            <a:endParaRPr lang="en-US" sz="1400" b="1">
              <a:latin typeface="Comic Sans MS" pitchFamily="66" charset="0"/>
            </a:endParaRPr>
          </a:p>
          <a:p>
            <a:pPr eaLnBrk="1" hangingPunct="1">
              <a:spcBef>
                <a:spcPct val="50000"/>
              </a:spcBef>
            </a:pPr>
            <a:r>
              <a:rPr lang="en-US" sz="1400" i="1">
                <a:latin typeface="Comic Sans MS" pitchFamily="66" charset="0"/>
              </a:rPr>
              <a:t>Needham’s Hypothesis</a:t>
            </a:r>
            <a:r>
              <a:rPr lang="en-US" sz="1400">
                <a:latin typeface="Comic Sans MS" pitchFamily="66" charset="0"/>
              </a:rPr>
              <a:t>: Spontaneous generation.</a:t>
            </a:r>
            <a:r>
              <a:rPr lang="en-US"/>
              <a:t> </a:t>
            </a:r>
          </a:p>
          <a:p>
            <a:pPr eaLnBrk="1" hangingPunct="1">
              <a:spcBef>
                <a:spcPct val="50000"/>
              </a:spcBef>
            </a:pPr>
            <a:endParaRPr lang="en-US" sz="1400" i="1">
              <a:latin typeface="Comic Sans MS" pitchFamily="66" charset="0"/>
            </a:endParaRPr>
          </a:p>
          <a:p>
            <a:pPr eaLnBrk="1" hangingPunct="1">
              <a:spcBef>
                <a:spcPct val="50000"/>
              </a:spcBef>
            </a:pPr>
            <a:r>
              <a:rPr lang="en-US" sz="1400" i="1">
                <a:latin typeface="Comic Sans MS" pitchFamily="66" charset="0"/>
              </a:rPr>
              <a:t>Spallazani’s Hypothesis:</a:t>
            </a:r>
            <a:r>
              <a:rPr lang="en-US" sz="1400">
                <a:latin typeface="Comic Sans MS" pitchFamily="66" charset="0"/>
              </a:rPr>
              <a:t> Microbes come from the air. Boiling will kill them.</a:t>
            </a:r>
          </a:p>
          <a:p>
            <a:pPr eaLnBrk="1" hangingPunct="1">
              <a:spcBef>
                <a:spcPct val="50000"/>
              </a:spcBef>
            </a:pPr>
            <a:endParaRPr lang="en-US" sz="1400">
              <a:latin typeface="Comic Sans MS" pitchFamily="66" charset="0"/>
            </a:endParaRPr>
          </a:p>
          <a:p>
            <a:pPr eaLnBrk="1" hangingPunct="1">
              <a:spcBef>
                <a:spcPct val="50000"/>
              </a:spcBef>
            </a:pPr>
            <a:endParaRPr lang="en-US" sz="1400">
              <a:latin typeface="Comic Sans MS" pitchFamily="66" charset="0"/>
            </a:endParaRPr>
          </a:p>
          <a:p>
            <a:pPr eaLnBrk="1" hangingPunct="1"/>
            <a:endParaRPr lang="en-US" sz="900">
              <a:latin typeface="Comic Sans MS" pitchFamily="66" charset="0"/>
            </a:endParaRPr>
          </a:p>
        </p:txBody>
      </p:sp>
      <p:pic>
        <p:nvPicPr>
          <p:cNvPr id="7174" name="Picture 6" descr="Experimentos+Spallanza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505200"/>
            <a:ext cx="5105400" cy="271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7" descr="john_needham_TH"/>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7696200" y="3657600"/>
            <a:ext cx="1019175"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7176" name="Text Box 9"/>
          <p:cNvSpPr txBox="1">
            <a:spLocks noChangeArrowheads="1"/>
          </p:cNvSpPr>
          <p:nvPr/>
        </p:nvSpPr>
        <p:spPr bwMode="auto">
          <a:xfrm>
            <a:off x="533400" y="3962400"/>
            <a:ext cx="1447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atin typeface="Comic Sans MS" pitchFamily="66" charset="0"/>
              </a:rPr>
              <a:t>Needham &gt;</a:t>
            </a:r>
          </a:p>
        </p:txBody>
      </p:sp>
      <p:sp>
        <p:nvSpPr>
          <p:cNvPr id="7177" name="Text Box 10"/>
          <p:cNvSpPr txBox="1">
            <a:spLocks noChangeArrowheads="1"/>
          </p:cNvSpPr>
          <p:nvPr/>
        </p:nvSpPr>
        <p:spPr bwMode="auto">
          <a:xfrm>
            <a:off x="304800" y="5486400"/>
            <a:ext cx="1752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atin typeface="Comic Sans MS" pitchFamily="66" charset="0"/>
              </a:rPr>
              <a:t>Spallazani &gt;</a:t>
            </a:r>
          </a:p>
        </p:txBody>
      </p:sp>
      <p:sp>
        <p:nvSpPr>
          <p:cNvPr id="7178" name="Text Box 12"/>
          <p:cNvSpPr txBox="1">
            <a:spLocks noChangeArrowheads="1"/>
          </p:cNvSpPr>
          <p:nvPr/>
        </p:nvSpPr>
        <p:spPr bwMode="auto">
          <a:xfrm>
            <a:off x="6781800" y="990600"/>
            <a:ext cx="1981200" cy="2323713"/>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smtClean="0">
                <a:latin typeface="Comic Sans MS" pitchFamily="66" charset="0"/>
              </a:rPr>
              <a:t>              </a:t>
            </a:r>
          </a:p>
          <a:p>
            <a:pPr eaLnBrk="1" hangingPunct="1">
              <a:spcBef>
                <a:spcPct val="50000"/>
              </a:spcBef>
            </a:pPr>
            <a:r>
              <a:rPr lang="en-US" sz="1600" dirty="0">
                <a:latin typeface="Comic Sans MS" pitchFamily="66" charset="0"/>
              </a:rPr>
              <a:t> </a:t>
            </a:r>
            <a:r>
              <a:rPr lang="en-US" sz="1600" dirty="0" smtClean="0">
                <a:latin typeface="Comic Sans MS" pitchFamily="66" charset="0"/>
              </a:rPr>
              <a:t>               </a:t>
            </a:r>
            <a:r>
              <a:rPr lang="en-US" sz="1400" dirty="0" smtClean="0">
                <a:latin typeface="Comic Sans MS" pitchFamily="66" charset="0"/>
              </a:rPr>
              <a:t>French  </a:t>
            </a:r>
            <a:r>
              <a:rPr lang="en-US" sz="1400" dirty="0">
                <a:latin typeface="Comic Sans MS" pitchFamily="66" charset="0"/>
              </a:rPr>
              <a:t>	</a:t>
            </a:r>
            <a:r>
              <a:rPr lang="en-US" sz="1400" dirty="0" smtClean="0">
                <a:latin typeface="Comic Sans MS" pitchFamily="66" charset="0"/>
              </a:rPr>
              <a:t> chemist </a:t>
            </a:r>
            <a:r>
              <a:rPr lang="en-US" sz="1400" dirty="0">
                <a:latin typeface="Comic Sans MS" pitchFamily="66" charset="0"/>
              </a:rPr>
              <a:t>	</a:t>
            </a:r>
            <a:r>
              <a:rPr lang="en-US" sz="1400" dirty="0" smtClean="0">
                <a:latin typeface="Comic Sans MS" pitchFamily="66" charset="0"/>
              </a:rPr>
              <a:t> Louis  </a:t>
            </a:r>
            <a:r>
              <a:rPr lang="en-US" sz="1400" dirty="0">
                <a:latin typeface="Comic Sans MS" pitchFamily="66" charset="0"/>
              </a:rPr>
              <a:t>	</a:t>
            </a:r>
            <a:r>
              <a:rPr lang="en-US" sz="1400" dirty="0" smtClean="0">
                <a:latin typeface="Comic Sans MS" pitchFamily="66" charset="0"/>
              </a:rPr>
              <a:t> Pasteur’s </a:t>
            </a:r>
            <a:r>
              <a:rPr lang="en-US" sz="1400" dirty="0">
                <a:latin typeface="Comic Sans MS" pitchFamily="66" charset="0"/>
              </a:rPr>
              <a:t>	</a:t>
            </a:r>
            <a:r>
              <a:rPr lang="en-US" sz="1400" dirty="0" smtClean="0">
                <a:latin typeface="Comic Sans MS" pitchFamily="66" charset="0"/>
              </a:rPr>
              <a:t> design </a:t>
            </a:r>
            <a:r>
              <a:rPr lang="en-US" sz="1400" dirty="0">
                <a:latin typeface="Comic Sans MS" pitchFamily="66" charset="0"/>
              </a:rPr>
              <a:t>of this experiment settled the argument. </a:t>
            </a:r>
          </a:p>
          <a:p>
            <a:pPr eaLnBrk="1" hangingPunct="1">
              <a:spcBef>
                <a:spcPct val="50000"/>
              </a:spcBef>
            </a:pPr>
            <a:endParaRPr lang="en-US" sz="1400" dirty="0">
              <a:latin typeface="Comic Sans MS" pitchFamily="66" charset="0"/>
            </a:endParaRPr>
          </a:p>
        </p:txBody>
      </p:sp>
      <p:pic>
        <p:nvPicPr>
          <p:cNvPr id="7179" name="Picture 13" descr="Louis_Pasteur_by_Pierre_Lamy_Pet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1219200"/>
            <a:ext cx="712788"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80" name="Text Box 14"/>
          <p:cNvSpPr txBox="1">
            <a:spLocks noChangeArrowheads="1"/>
          </p:cNvSpPr>
          <p:nvPr/>
        </p:nvSpPr>
        <p:spPr bwMode="auto">
          <a:xfrm>
            <a:off x="0" y="6461125"/>
            <a:ext cx="2971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7"/>
              </a:rPr>
              <a:t>Louis Pasteur</a:t>
            </a:r>
            <a:r>
              <a:rPr lang="en-US" sz="1000">
                <a:latin typeface="Comic Sans MS" pitchFamily="66" charset="0"/>
              </a:rPr>
              <a:t>, Pierre Lamy Petit circa 1866; </a:t>
            </a:r>
            <a:r>
              <a:rPr lang="en-US" sz="1000">
                <a:latin typeface="Comic Sans MS" pitchFamily="66" charset="0"/>
                <a:hlinkClick r:id="rId8"/>
              </a:rPr>
              <a:t>Lazzaro Spallanzani</a:t>
            </a:r>
            <a:r>
              <a:rPr lang="en-US" sz="1000">
                <a:latin typeface="Comic Sans MS" pitchFamily="66" charset="0"/>
              </a:rPr>
              <a:t>, 1729-1799</a:t>
            </a:r>
          </a:p>
        </p:txBody>
      </p:sp>
      <p:sp>
        <p:nvSpPr>
          <p:cNvPr id="7181" name="Text Box 15"/>
          <p:cNvSpPr txBox="1">
            <a:spLocks noChangeArrowheads="1"/>
          </p:cNvSpPr>
          <p:nvPr/>
        </p:nvSpPr>
        <p:spPr bwMode="auto">
          <a:xfrm>
            <a:off x="7620000" y="4800600"/>
            <a:ext cx="11430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a:latin typeface="Comic Sans MS" pitchFamily="66" charset="0"/>
              </a:rPr>
              <a:t>1713 - 1781</a:t>
            </a:r>
          </a:p>
        </p:txBody>
      </p:sp>
      <p:sp>
        <p:nvSpPr>
          <p:cNvPr id="7182" name="Text Box 16"/>
          <p:cNvSpPr txBox="1">
            <a:spLocks noChangeArrowheads="1"/>
          </p:cNvSpPr>
          <p:nvPr/>
        </p:nvSpPr>
        <p:spPr bwMode="auto">
          <a:xfrm>
            <a:off x="7620000" y="6172200"/>
            <a:ext cx="11430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a:latin typeface="Comic Sans MS" pitchFamily="66" charset="0"/>
              </a:rPr>
              <a:t>1729 - 1799</a:t>
            </a:r>
          </a:p>
        </p:txBody>
      </p:sp>
      <p:sp>
        <p:nvSpPr>
          <p:cNvPr id="7183" name="Text Box 5"/>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9"/>
              </a:rPr>
              <a:t>Virtual Microbiology Classroom</a:t>
            </a:r>
            <a:r>
              <a:rPr lang="en-US" sz="1000">
                <a:latin typeface="Comic Sans MS" pitchFamily="66" charset="0"/>
              </a:rPr>
              <a:t> on </a:t>
            </a:r>
            <a:r>
              <a:rPr lang="en-US" sz="1000">
                <a:latin typeface="Comic Sans MS" pitchFamily="66" charset="0"/>
                <a:hlinkClick r:id="rId10"/>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0"/>
            <a:ext cx="8001000" cy="1096963"/>
          </a:xfrm>
        </p:spPr>
        <p:txBody>
          <a:bodyPr/>
          <a:lstStyle/>
          <a:p>
            <a:pPr algn="l" eaLnBrk="1" hangingPunct="1"/>
            <a:r>
              <a:rPr lang="en-US" sz="2400" b="1" smtClean="0">
                <a:solidFill>
                  <a:srgbClr val="CC6600"/>
                </a:solidFill>
                <a:latin typeface="Comic Sans MS" pitchFamily="66" charset="0"/>
              </a:rPr>
              <a:t>The Controversy Over Spontaneous Generation</a:t>
            </a:r>
            <a:br>
              <a:rPr lang="en-US" sz="2400" b="1" smtClean="0">
                <a:solidFill>
                  <a:srgbClr val="CC6600"/>
                </a:solidFill>
                <a:latin typeface="Comic Sans MS" pitchFamily="66" charset="0"/>
              </a:rPr>
            </a:br>
            <a:r>
              <a:rPr lang="en-US" sz="1000" b="1" smtClean="0">
                <a:solidFill>
                  <a:srgbClr val="CC6600"/>
                </a:solidFill>
                <a:latin typeface="Comic Sans MS" pitchFamily="66" charset="0"/>
              </a:rPr>
              <a:t/>
            </a:r>
            <a:br>
              <a:rPr lang="en-US" sz="1000" b="1" smtClean="0">
                <a:solidFill>
                  <a:srgbClr val="CC6600"/>
                </a:solidFill>
                <a:latin typeface="Comic Sans MS" pitchFamily="66" charset="0"/>
              </a:rPr>
            </a:br>
            <a:r>
              <a:rPr lang="en-US" sz="2000" b="1" smtClean="0">
                <a:solidFill>
                  <a:schemeClr val="tx1"/>
                </a:solidFill>
                <a:latin typeface="Comic Sans MS" pitchFamily="66" charset="0"/>
              </a:rPr>
              <a:t>Louis Pasteur  &amp;  Industrial Microbiology</a:t>
            </a:r>
            <a:endParaRPr lang="en-US" sz="2000" b="1" smtClean="0">
              <a:solidFill>
                <a:schemeClr val="tx1"/>
              </a:solidFill>
              <a:latin typeface="Times New Roman" pitchFamily="18" charset="0"/>
            </a:endParaRPr>
          </a:p>
        </p:txBody>
      </p:sp>
      <p:sp>
        <p:nvSpPr>
          <p:cNvPr id="8195" name="Rectangle 3"/>
          <p:cNvSpPr>
            <a:spLocks noGrp="1" noChangeArrowheads="1"/>
          </p:cNvSpPr>
          <p:nvPr>
            <p:ph type="body" sz="half" idx="1"/>
          </p:nvPr>
        </p:nvSpPr>
        <p:spPr/>
        <p:txBody>
          <a:bodyPr/>
          <a:lstStyle/>
          <a:p>
            <a:pPr eaLnBrk="1" hangingPunct="1"/>
            <a:endParaRPr lang="en-US" sz="2800" smtClean="0">
              <a:latin typeface="Times New Roman" pitchFamily="18" charset="0"/>
            </a:endParaRPr>
          </a:p>
          <a:p>
            <a:pPr eaLnBrk="1" hangingPunct="1"/>
            <a:endParaRPr lang="en-US" sz="2800" smtClean="0">
              <a:latin typeface="Times New Roman" pitchFamily="18" charset="0"/>
            </a:endParaRPr>
          </a:p>
          <a:p>
            <a:pPr eaLnBrk="1" hangingPunct="1"/>
            <a:endParaRPr lang="en-US" sz="2800" smtClean="0">
              <a:latin typeface="Times New Roman" pitchFamily="18" charset="0"/>
            </a:endParaRPr>
          </a:p>
          <a:p>
            <a:pPr eaLnBrk="1" hangingPunct="1"/>
            <a:endParaRPr lang="en-US" sz="2800" smtClean="0"/>
          </a:p>
        </p:txBody>
      </p:sp>
      <p:sp>
        <p:nvSpPr>
          <p:cNvPr id="8196" name="Text Box 5"/>
          <p:cNvSpPr txBox="1">
            <a:spLocks noChangeArrowheads="1"/>
          </p:cNvSpPr>
          <p:nvPr/>
        </p:nvSpPr>
        <p:spPr bwMode="auto">
          <a:xfrm>
            <a:off x="228600" y="1295400"/>
            <a:ext cx="4267200" cy="18389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i="1" dirty="0">
                <a:latin typeface="Comic Sans MS" pitchFamily="66" charset="0"/>
              </a:rPr>
              <a:t>- </a:t>
            </a:r>
            <a:r>
              <a:rPr lang="en-US" sz="1600" b="1" i="1" dirty="0">
                <a:solidFill>
                  <a:srgbClr val="FF0000"/>
                </a:solidFill>
                <a:latin typeface="Comic Sans MS" pitchFamily="66" charset="0"/>
              </a:rPr>
              <a:t>Q</a:t>
            </a:r>
            <a:r>
              <a:rPr lang="en-US" sz="1600" b="1" i="1" dirty="0">
                <a:latin typeface="Comic Sans MS" pitchFamily="66" charset="0"/>
              </a:rPr>
              <a:t>: What is fermentation?</a:t>
            </a:r>
          </a:p>
          <a:p>
            <a:pPr eaLnBrk="1" hangingPunct="1">
              <a:spcBef>
                <a:spcPct val="50000"/>
              </a:spcBef>
            </a:pPr>
            <a:endParaRPr lang="en-US" sz="500" b="1" dirty="0">
              <a:latin typeface="Comic Sans MS" pitchFamily="66" charset="0"/>
            </a:endParaRPr>
          </a:p>
          <a:p>
            <a:pPr eaLnBrk="1" hangingPunct="1">
              <a:spcBef>
                <a:spcPct val="50000"/>
              </a:spcBef>
            </a:pPr>
            <a:r>
              <a:rPr lang="en-US" sz="1600" b="1" dirty="0">
                <a:latin typeface="Comic Sans MS" pitchFamily="66" charset="0"/>
              </a:rPr>
              <a:t>- </a:t>
            </a:r>
            <a:r>
              <a:rPr lang="en-US" sz="1600" dirty="0">
                <a:latin typeface="Comic Sans MS" pitchFamily="66" charset="0"/>
              </a:rPr>
              <a:t>What causes fermentation? </a:t>
            </a:r>
          </a:p>
          <a:p>
            <a:pPr eaLnBrk="1" hangingPunct="1">
              <a:spcBef>
                <a:spcPct val="50000"/>
              </a:spcBef>
            </a:pPr>
            <a:r>
              <a:rPr lang="en-US" sz="1200" i="1" dirty="0">
                <a:latin typeface="Comic Sans MS" pitchFamily="66" charset="0"/>
              </a:rPr>
              <a:t>Some scientists thought that </a:t>
            </a:r>
            <a:r>
              <a:rPr lang="en-US" sz="1200" b="1" i="1" dirty="0">
                <a:latin typeface="Comic Sans MS" pitchFamily="66" charset="0"/>
              </a:rPr>
              <a:t>air </a:t>
            </a:r>
            <a:r>
              <a:rPr lang="en-US" sz="1200" i="1" dirty="0">
                <a:latin typeface="Comic Sans MS" pitchFamily="66" charset="0"/>
              </a:rPr>
              <a:t>caused fermentation</a:t>
            </a:r>
            <a:endParaRPr lang="en-US" sz="1600" dirty="0"/>
          </a:p>
          <a:p>
            <a:pPr eaLnBrk="1" hangingPunct="1">
              <a:spcBef>
                <a:spcPct val="50000"/>
              </a:spcBef>
            </a:pPr>
            <a:r>
              <a:rPr lang="en-US" sz="1200" i="1" dirty="0">
                <a:latin typeface="Comic Sans MS" pitchFamily="66" charset="0"/>
              </a:rPr>
              <a:t>Others thought that </a:t>
            </a:r>
            <a:r>
              <a:rPr lang="en-US" sz="1200" b="1" i="1" dirty="0">
                <a:latin typeface="Comic Sans MS" pitchFamily="66" charset="0"/>
              </a:rPr>
              <a:t>microbes </a:t>
            </a:r>
            <a:r>
              <a:rPr lang="en-US" sz="1200" i="1" dirty="0">
                <a:latin typeface="Comic Sans MS" pitchFamily="66" charset="0"/>
              </a:rPr>
              <a:t>caused fermentation</a:t>
            </a:r>
            <a:r>
              <a:rPr lang="en-US" sz="1200" dirty="0">
                <a:latin typeface="Comic Sans MS" pitchFamily="66" charset="0"/>
              </a:rPr>
              <a:t>.</a:t>
            </a:r>
          </a:p>
          <a:p>
            <a:pPr eaLnBrk="1" hangingPunct="1">
              <a:spcBef>
                <a:spcPct val="50000"/>
              </a:spcBef>
            </a:pPr>
            <a:endParaRPr lang="en-US" sz="400" b="1" i="1" dirty="0">
              <a:latin typeface="Comic Sans MS" pitchFamily="66" charset="0"/>
            </a:endParaRPr>
          </a:p>
          <a:p>
            <a:pPr eaLnBrk="1" hangingPunct="1">
              <a:spcBef>
                <a:spcPct val="50000"/>
              </a:spcBef>
            </a:pPr>
            <a:r>
              <a:rPr lang="en-US" sz="1600" b="1" i="1" dirty="0">
                <a:latin typeface="Comic Sans MS" pitchFamily="66" charset="0"/>
              </a:rPr>
              <a:t>- </a:t>
            </a:r>
            <a:r>
              <a:rPr lang="en-US" sz="1600" b="1" i="1" dirty="0">
                <a:solidFill>
                  <a:srgbClr val="FF0000"/>
                </a:solidFill>
                <a:latin typeface="Comic Sans MS" pitchFamily="66" charset="0"/>
              </a:rPr>
              <a:t>Q</a:t>
            </a:r>
            <a:r>
              <a:rPr lang="en-US" sz="1600" b="1" i="1" dirty="0">
                <a:latin typeface="Comic Sans MS" pitchFamily="66" charset="0"/>
              </a:rPr>
              <a:t>: What is pasteurization?</a:t>
            </a:r>
          </a:p>
        </p:txBody>
      </p:sp>
      <p:pic>
        <p:nvPicPr>
          <p:cNvPr id="7179" name="Picture 13" descr="Louis_Pasteur_by_Pierre_Lamy_Pet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228600"/>
            <a:ext cx="971982" cy="9905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8198" name="Text Box 14"/>
          <p:cNvSpPr txBox="1">
            <a:spLocks noChangeArrowheads="1"/>
          </p:cNvSpPr>
          <p:nvPr/>
        </p:nvSpPr>
        <p:spPr bwMode="auto">
          <a:xfrm>
            <a:off x="0" y="6461125"/>
            <a:ext cx="4608513"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4"/>
              </a:rPr>
              <a:t>Louis Pasteur</a:t>
            </a:r>
            <a:r>
              <a:rPr lang="en-US" sz="1000">
                <a:latin typeface="Comic Sans MS" pitchFamily="66" charset="0"/>
              </a:rPr>
              <a:t>, Pierre Lamy Petit, circa 1866; </a:t>
            </a:r>
            <a:r>
              <a:rPr lang="en-US" sz="1000">
                <a:latin typeface="Comic Sans MS" pitchFamily="66" charset="0"/>
                <a:hlinkClick r:id="rId5"/>
              </a:rPr>
              <a:t>Grapes fermenting</a:t>
            </a:r>
            <a:r>
              <a:rPr lang="en-US" sz="1000">
                <a:latin typeface="Comic Sans MS" pitchFamily="66" charset="0"/>
              </a:rPr>
              <a:t>; </a:t>
            </a:r>
            <a:r>
              <a:rPr lang="en-US" sz="1000">
                <a:latin typeface="Comic Sans MS" pitchFamily="66" charset="0"/>
                <a:hlinkClick r:id="rId6"/>
              </a:rPr>
              <a:t>Sachromyces yeast</a:t>
            </a:r>
            <a:r>
              <a:rPr lang="en-US" sz="1000">
                <a:latin typeface="Comic Sans MS" pitchFamily="66" charset="0"/>
              </a:rPr>
              <a:t>; </a:t>
            </a:r>
            <a:r>
              <a:rPr lang="en-US" sz="1000">
                <a:latin typeface="Comic Sans MS" pitchFamily="66" charset="0"/>
                <a:hlinkClick r:id="rId7"/>
              </a:rPr>
              <a:t>Lactobacillus</a:t>
            </a:r>
            <a:r>
              <a:rPr lang="en-US" sz="1000">
                <a:latin typeface="Comic Sans MS" pitchFamily="66" charset="0"/>
              </a:rPr>
              <a:t>, Public health Image Library #1048 </a:t>
            </a:r>
          </a:p>
        </p:txBody>
      </p:sp>
      <p:sp>
        <p:nvSpPr>
          <p:cNvPr id="8199" name="Text Box 5"/>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pic>
        <p:nvPicPr>
          <p:cNvPr id="8200" name="Picture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255713" y="4622800"/>
            <a:ext cx="6705600" cy="1646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3114" y="4031652"/>
            <a:ext cx="1814286" cy="1814286"/>
          </a:xfrm>
          <a:prstGeom prst="ellipse">
            <a:avLst/>
          </a:prstGeom>
          <a:ln>
            <a:noFill/>
          </a:ln>
          <a:effectLst>
            <a:softEdge rad="112500"/>
          </a:effectLst>
        </p:spPr>
      </p:pic>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46782" y="3966432"/>
            <a:ext cx="1931988" cy="1879506"/>
          </a:xfrm>
          <a:prstGeom prst="ellipse">
            <a:avLst/>
          </a:prstGeom>
          <a:ln>
            <a:noFill/>
          </a:ln>
          <a:effectLst>
            <a:softEdge rad="112500"/>
          </a:effectLst>
        </p:spPr>
      </p:pic>
      <p:sp>
        <p:nvSpPr>
          <p:cNvPr id="8203" name="TextBox 7"/>
          <p:cNvSpPr txBox="1">
            <a:spLocks noChangeArrowheads="1"/>
          </p:cNvSpPr>
          <p:nvPr/>
        </p:nvSpPr>
        <p:spPr bwMode="auto">
          <a:xfrm>
            <a:off x="1993900" y="3894138"/>
            <a:ext cx="4967288" cy="78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&lt;</a:t>
            </a:r>
            <a:r>
              <a:rPr lang="en-US" sz="1600"/>
              <a:t>  yeast + grapes = yummy wine </a:t>
            </a:r>
            <a:r>
              <a:rPr lang="en-US" sz="1600">
                <a:sym typeface="Wingdings" pitchFamily="2" charset="2"/>
              </a:rPr>
              <a:t> </a:t>
            </a:r>
            <a:r>
              <a:rPr lang="en-US" sz="1600"/>
              <a:t> (ethanol)</a:t>
            </a:r>
          </a:p>
          <a:p>
            <a:pPr algn="ctr" eaLnBrk="1" hangingPunct="1"/>
            <a:endParaRPr lang="en-US" sz="800"/>
          </a:p>
          <a:p>
            <a:pPr algn="ctr" eaLnBrk="1" hangingPunct="1"/>
            <a:r>
              <a:rPr lang="en-US" sz="1600"/>
              <a:t>     bacteria + grapes = spoiled wine </a:t>
            </a:r>
            <a:r>
              <a:rPr lang="en-US" sz="1600">
                <a:sym typeface="Wingdings" pitchFamily="2" charset="2"/>
              </a:rPr>
              <a:t> </a:t>
            </a:r>
            <a:r>
              <a:rPr lang="en-US" sz="1600"/>
              <a:t>(lactic acid)  </a:t>
            </a:r>
            <a:r>
              <a:rPr lang="en-US" b="1"/>
              <a:t>&gt;</a:t>
            </a:r>
          </a:p>
        </p:txBody>
      </p:sp>
      <p:sp>
        <p:nvSpPr>
          <p:cNvPr id="8204" name="TextBox 8"/>
          <p:cNvSpPr txBox="1">
            <a:spLocks noChangeArrowheads="1"/>
          </p:cNvSpPr>
          <p:nvPr/>
        </p:nvSpPr>
        <p:spPr bwMode="auto">
          <a:xfrm>
            <a:off x="196850" y="3384550"/>
            <a:ext cx="16002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Are these non-living blobs or living microbes?</a:t>
            </a:r>
          </a:p>
        </p:txBody>
      </p:sp>
      <p:cxnSp>
        <p:nvCxnSpPr>
          <p:cNvPr id="11" name="Straight Arrow Connector 10"/>
          <p:cNvCxnSpPr>
            <a:stCxn id="8204" idx="2"/>
          </p:cNvCxnSpPr>
          <p:nvPr/>
        </p:nvCxnSpPr>
        <p:spPr>
          <a:xfrm>
            <a:off x="996950" y="4032250"/>
            <a:ext cx="341313" cy="508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172200" y="685800"/>
            <a:ext cx="2819400" cy="2923877"/>
          </a:xfrm>
          <a:prstGeom prst="rect">
            <a:avLst/>
          </a:prstGeom>
          <a:noFill/>
        </p:spPr>
        <p:txBody>
          <a:bodyPr wrap="square">
            <a:spAutoFit/>
          </a:bodyPr>
          <a:lstStyle/>
          <a:p>
            <a:pPr>
              <a:defRPr/>
            </a:pPr>
            <a:r>
              <a:rPr lang="en-US" sz="1400" b="1" dirty="0"/>
              <a:t>Pasteur’s </a:t>
            </a:r>
          </a:p>
          <a:p>
            <a:pPr>
              <a:defRPr/>
            </a:pPr>
            <a:r>
              <a:rPr lang="en-US" sz="1400" b="1" dirty="0"/>
              <a:t>Observations:</a:t>
            </a:r>
          </a:p>
          <a:p>
            <a:pPr>
              <a:defRPr/>
            </a:pPr>
            <a:endParaRPr lang="en-US" sz="1000" b="1" dirty="0"/>
          </a:p>
          <a:p>
            <a:pPr marL="342900" indent="-342900">
              <a:buFontTx/>
              <a:buAutoNum type="arabicPeriod"/>
              <a:defRPr/>
            </a:pPr>
            <a:r>
              <a:rPr lang="en-US" sz="1200" dirty="0"/>
              <a:t>Blobs were alive because </a:t>
            </a:r>
          </a:p>
          <a:p>
            <a:pPr>
              <a:defRPr/>
            </a:pPr>
            <a:r>
              <a:rPr lang="en-US" sz="1200" dirty="0"/>
              <a:t>they divide and make more of themselves.</a:t>
            </a:r>
          </a:p>
          <a:p>
            <a:pPr marL="342900" indent="-342900">
              <a:buFontTx/>
              <a:buAutoNum type="arabicPeriod"/>
              <a:defRPr/>
            </a:pPr>
            <a:endParaRPr lang="en-US" sz="1200" dirty="0"/>
          </a:p>
          <a:p>
            <a:pPr>
              <a:defRPr/>
            </a:pPr>
            <a:r>
              <a:rPr lang="en-US" sz="1200" dirty="0"/>
              <a:t>2. Put grape juice + yeast in open and in air-tight containers. Fermentation occurred in both. This means that yeast are </a:t>
            </a:r>
            <a:r>
              <a:rPr lang="en-US" sz="1400" b="1" dirty="0" smtClean="0">
                <a:solidFill>
                  <a:schemeClr val="tx1">
                    <a:lumMod val="50000"/>
                    <a:lumOff val="50000"/>
                  </a:schemeClr>
                </a:solidFill>
              </a:rPr>
              <a:t>facultative anaerobes</a:t>
            </a:r>
            <a:r>
              <a:rPr lang="en-US" sz="1200" dirty="0" smtClean="0"/>
              <a:t>.</a:t>
            </a:r>
            <a:endParaRPr lang="en-US" sz="1200" dirty="0"/>
          </a:p>
          <a:p>
            <a:pPr>
              <a:defRPr/>
            </a:pPr>
            <a:endParaRPr lang="en-US" sz="1200" dirty="0"/>
          </a:p>
          <a:p>
            <a:pPr>
              <a:defRPr/>
            </a:pPr>
            <a:r>
              <a:rPr lang="en-US" sz="1200" dirty="0"/>
              <a:t>3. Took two flasks of sterile grape juice and introduced bacteria into one and yeast into another.</a:t>
            </a:r>
          </a:p>
        </p:txBody>
      </p:sp>
      <p:pic>
        <p:nvPicPr>
          <p:cNvPr id="2" name="Picture 1" descr="swan-neck-flask.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72000" y="1219200"/>
            <a:ext cx="1502486" cy="2286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787650" y="204788"/>
            <a:ext cx="3729038" cy="1158875"/>
          </a:xfrm>
        </p:spPr>
        <p:txBody>
          <a:bodyPr/>
          <a:lstStyle/>
          <a:p>
            <a:r>
              <a:rPr lang="en-US" b="1" smtClean="0">
                <a:solidFill>
                  <a:srgbClr val="FF0000"/>
                </a:solidFill>
                <a:latin typeface="Comic Sans MS" pitchFamily="66" charset="0"/>
              </a:rPr>
              <a:t>REVIEW!</a:t>
            </a:r>
          </a:p>
        </p:txBody>
      </p:sp>
      <p:sp>
        <p:nvSpPr>
          <p:cNvPr id="6" name="TextBox 5"/>
          <p:cNvSpPr txBox="1"/>
          <p:nvPr/>
        </p:nvSpPr>
        <p:spPr>
          <a:xfrm>
            <a:off x="685800" y="1371600"/>
            <a:ext cx="7772399" cy="1631216"/>
          </a:xfrm>
          <a:prstGeom prst="rect">
            <a:avLst/>
          </a:prstGeom>
          <a:noFill/>
        </p:spPr>
        <p:txBody>
          <a:bodyPr wrap="square">
            <a:spAutoFit/>
          </a:bodyPr>
          <a:lstStyle/>
          <a:p>
            <a:pPr algn="ctr">
              <a:defRPr/>
            </a:pPr>
            <a:r>
              <a:rPr lang="en-US" sz="3200" dirty="0" smtClean="0">
                <a:latin typeface="Comic Sans MS" pitchFamily="66" charset="0"/>
              </a:rPr>
              <a:t>Animated lesson of e</a:t>
            </a:r>
            <a:r>
              <a:rPr lang="en-US" sz="3200" dirty="0" smtClean="0">
                <a:latin typeface="Comic Sans MS" pitchFamily="66" charset="0"/>
                <a:cs typeface="+mn-cs"/>
              </a:rPr>
              <a:t>xperiments testing </a:t>
            </a:r>
            <a:r>
              <a:rPr lang="en-US" sz="3200" b="1" dirty="0" smtClean="0">
                <a:latin typeface="Comic Sans MS" pitchFamily="66" charset="0"/>
                <a:cs typeface="+mn-cs"/>
                <a:hlinkClick r:id="rId3"/>
              </a:rPr>
              <a:t>Spontaneous Generation</a:t>
            </a:r>
            <a:endParaRPr lang="en-US" sz="3600" b="1" dirty="0">
              <a:solidFill>
                <a:schemeClr val="tx1">
                  <a:lumMod val="50000"/>
                  <a:lumOff val="50000"/>
                </a:schemeClr>
              </a:solidFill>
              <a:latin typeface="Comic Sans MS" pitchFamily="66" charset="0"/>
              <a:cs typeface="+mn-cs"/>
            </a:endParaRPr>
          </a:p>
          <a:p>
            <a:pPr algn="ctr">
              <a:defRPr/>
            </a:pPr>
            <a:endParaRPr lang="en-US" sz="3600" dirty="0">
              <a:latin typeface="Arial" charset="0"/>
              <a:cs typeface="+mn-cs"/>
            </a:endParaRPr>
          </a:p>
        </p:txBody>
      </p:sp>
      <p:sp>
        <p:nvSpPr>
          <p:cNvPr id="23557" name="Rectangle 4"/>
          <p:cNvSpPr>
            <a:spLocks noChangeArrowheads="1"/>
          </p:cNvSpPr>
          <p:nvPr/>
        </p:nvSpPr>
        <p:spPr bwMode="auto">
          <a:xfrm>
            <a:off x="19050" y="6611938"/>
            <a:ext cx="4232275" cy="246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4"/>
              </a:rPr>
              <a:t>Virtual Microbiology Classroom </a:t>
            </a:r>
            <a:r>
              <a:rPr lang="en-US" sz="1000">
                <a:latin typeface="Comic Sans MS" pitchFamily="66" charset="0"/>
              </a:rPr>
              <a:t>on </a:t>
            </a:r>
            <a:r>
              <a:rPr lang="en-US" sz="1000">
                <a:latin typeface="Comic Sans MS" pitchFamily="66" charset="0"/>
                <a:hlinkClick r:id="rId5"/>
              </a:rPr>
              <a:t>ScienceProfOnline.com</a:t>
            </a:r>
            <a:endParaRPr lang="en-US" sz="1000">
              <a:latin typeface="Comic Sans MS" pitchFamily="66" charset="0"/>
            </a:endParaRPr>
          </a:p>
        </p:txBody>
      </p:sp>
      <p:pic>
        <p:nvPicPr>
          <p:cNvPr id="10" name="Picture 8" descr="redi2"/>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a:xfrm>
            <a:off x="533400" y="2784475"/>
            <a:ext cx="1143000" cy="11080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1" name="Picture 11" descr="redi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3970361"/>
            <a:ext cx="1219200" cy="99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3" descr="redi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4967311"/>
            <a:ext cx="1143000" cy="104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69"/>
          <p:cNvSpPr txBox="1">
            <a:spLocks noChangeArrowheads="1"/>
          </p:cNvSpPr>
          <p:nvPr/>
        </p:nvSpPr>
        <p:spPr bwMode="auto">
          <a:xfrm>
            <a:off x="6858000" y="6465769"/>
            <a:ext cx="22733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Comic Sans MS" pitchFamily="66" charset="0"/>
              </a:rPr>
              <a:t>Images: </a:t>
            </a:r>
            <a:r>
              <a:rPr lang="en-US" sz="1000" dirty="0" err="1">
                <a:latin typeface="Comic Sans MS" pitchFamily="66" charset="0"/>
              </a:rPr>
              <a:t>Redi’s</a:t>
            </a:r>
            <a:r>
              <a:rPr lang="en-US" sz="1000" dirty="0">
                <a:latin typeface="Comic Sans MS" pitchFamily="66" charset="0"/>
              </a:rPr>
              <a:t> experiment , Unknown; </a:t>
            </a:r>
            <a:r>
              <a:rPr lang="en-US" sz="1000" dirty="0" smtClean="0">
                <a:latin typeface="Comic Sans MS" pitchFamily="66" charset="0"/>
                <a:hlinkClick r:id="rId9"/>
              </a:rPr>
              <a:t>Swan neck flask</a:t>
            </a:r>
            <a:r>
              <a:rPr lang="en-US" sz="1000" dirty="0" smtClean="0">
                <a:latin typeface="Comic Sans MS" pitchFamily="66" charset="0"/>
              </a:rPr>
              <a:t>, Wiki</a:t>
            </a:r>
            <a:endParaRPr lang="en-US" sz="1000" i="1" dirty="0">
              <a:latin typeface="Comic Sans MS" pitchFamily="66" charset="0"/>
            </a:endParaRPr>
          </a:p>
        </p:txBody>
      </p:sp>
      <p:pic>
        <p:nvPicPr>
          <p:cNvPr id="70658" name="Picture 2" descr="File:Coldecygne.sv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51325" y="3185152"/>
            <a:ext cx="3806825" cy="25514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1943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62083</TotalTime>
  <Words>3925</Words>
  <Application>Microsoft Office PowerPoint</Application>
  <PresentationFormat>On-screen Show (4:3)</PresentationFormat>
  <Paragraphs>609</Paragraphs>
  <Slides>31</Slides>
  <Notes>31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ＭＳ ゴシック</vt:lpstr>
      <vt:lpstr>ＭＳ Ｐゴシック</vt:lpstr>
      <vt:lpstr>Arial</vt:lpstr>
      <vt:lpstr>Bauhaus 93</vt:lpstr>
      <vt:lpstr>Comic Sans MS</vt:lpstr>
      <vt:lpstr>Courier New</vt:lpstr>
      <vt:lpstr>Curlz MT</vt:lpstr>
      <vt:lpstr>Impact</vt:lpstr>
      <vt:lpstr>MV Boli</vt:lpstr>
      <vt:lpstr>Times New Roman</vt:lpstr>
      <vt:lpstr>Wingdings</vt:lpstr>
      <vt:lpstr>Default Design</vt:lpstr>
      <vt:lpstr>PowerPoint Presentation</vt:lpstr>
      <vt:lpstr>PowerPoint Presentation</vt:lpstr>
      <vt:lpstr>Spontaneous Generation Debate</vt:lpstr>
      <vt:lpstr>Spontaneous Generation Debate   Francesco Redi -  Experiments on Flies</vt:lpstr>
      <vt:lpstr>Spontaneous Generation Debate  Anton van Leeuwenhoek’s “Animalcules”  (Pronounced Lay-ven-hook)</vt:lpstr>
      <vt:lpstr>Anton van Leeuwenhoek: “Animalcules”  (Pronounced Lay-when-hook)</vt:lpstr>
      <vt:lpstr>The Controversy Over Spontaneous Generation  John Needham  &amp; Lazzaro Spallanzani </vt:lpstr>
      <vt:lpstr>The Controversy Over Spontaneous Generation  Louis Pasteur  &amp;  Industrial Microbiology</vt:lpstr>
      <vt:lpstr>REVIEW!</vt:lpstr>
      <vt:lpstr>         The Germ Theory of Disease</vt:lpstr>
      <vt:lpstr>The Germ Theory of Disease  Importance of Hand Washing </vt:lpstr>
      <vt:lpstr>Meet the Microbe!</vt:lpstr>
      <vt:lpstr>Germ Theory of Disease   Dr. John Snow &amp; the Investigation of Cholera</vt:lpstr>
      <vt:lpstr>Cholera      </vt:lpstr>
      <vt:lpstr>Germ Theory of Disease   John Tyndall and the Discovery of Endospores</vt:lpstr>
      <vt:lpstr>Bacterial Genus : Clostridium</vt:lpstr>
      <vt:lpstr>Germ Theory of Disease  Robert Koch</vt:lpstr>
      <vt:lpstr>PowerPoint Presentation</vt:lpstr>
      <vt:lpstr>PowerPoint Presentation</vt:lpstr>
      <vt:lpstr>Germ Theory of Disease Gram Stain</vt:lpstr>
      <vt:lpstr>The Germ Theory of Disease  Dr. Joseph Lister – Father of Modern Antisepsis</vt:lpstr>
      <vt:lpstr>The Germ Theory of Disease   Florence Nightingale and Nursing</vt:lpstr>
      <vt:lpstr>Discovery of Antimicrobial Agents   Sulfa Drugs (Sulfonamides)</vt:lpstr>
      <vt:lpstr>Discovery of Antimicrobial Agents  Penicillin</vt:lpstr>
      <vt:lpstr>Discovery of Antimicrobial Agents  Antibiotic resistance</vt:lpstr>
      <vt:lpstr>REVIEW!</vt:lpstr>
      <vt:lpstr>Early History of Immunology  Dr. Edward Jenner and the First Vaccine </vt:lpstr>
      <vt:lpstr>Early History of Immunology   Pasteur’s Attenuated Vaccines</vt:lpstr>
      <vt:lpstr>PowerPoint Presentation</vt:lpstr>
      <vt:lpstr>PowerPoint Presentation</vt:lpstr>
      <vt:lpstr>Are microbes intimidating you?  Do yourself a favor. Use the…                 Virtual Microbiology                        Classroom (VMC) !  The VMC is full of resources to help you succeed, including:</vt:lpstr>
    </vt:vector>
  </TitlesOfParts>
  <Company>Online Education Resources,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Microbiology PowerPoint Lecture</dc:title>
  <dc:subject>history of microbiology</dc:subject>
  <dc:creator>Tami Port</dc:creator>
  <cp:keywords>history of microbiology powerpoint, history of microbiology prepared lecture, science power point lectures, free history of microbiology lecture ppt</cp:keywords>
  <dc:description>PowerPoint lecture from a college level microbiology class.</dc:description>
  <cp:lastModifiedBy>DELL</cp:lastModifiedBy>
  <cp:revision>473</cp:revision>
  <dcterms:created xsi:type="dcterms:W3CDTF">2007-04-07T14:05:56Z</dcterms:created>
  <dcterms:modified xsi:type="dcterms:W3CDTF">2021-11-19T03:05:55Z</dcterms:modified>
  <cp:category>Microbiology PowerPoint Lecture</cp:category>
</cp:coreProperties>
</file>