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3" r:id="rId30"/>
    <p:sldId id="291" r:id="rId31"/>
    <p:sldId id="292" r:id="rId32"/>
    <p:sldId id="273" r:id="rId33"/>
    <p:sldId id="294" r:id="rId34"/>
    <p:sldId id="29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9E293E93-2ECC-4D36-80C4-23A9F46F5F87}" type="datetimeFigureOut">
              <a:rPr lang="en-US" smtClean="0"/>
              <a:pPr/>
              <a:t>11/16/2021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2BAFBF6-A0D3-4FFA-A79F-0E49FBC0C88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E293E93-2ECC-4D36-80C4-23A9F46F5F87}"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AFBF6-A0D3-4FFA-A79F-0E49FBC0C8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E293E93-2ECC-4D36-80C4-23A9F46F5F87}"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AFBF6-A0D3-4FFA-A79F-0E49FBC0C8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E293E93-2ECC-4D36-80C4-23A9F46F5F87}" type="datetimeFigureOut">
              <a:rPr lang="en-US" smtClean="0"/>
              <a:pPr/>
              <a:t>11/16/2021</a:t>
            </a:fld>
            <a:endParaRPr lang="en-US"/>
          </a:p>
        </p:txBody>
      </p:sp>
      <p:sp>
        <p:nvSpPr>
          <p:cNvPr id="9" name="Slide Number Placeholder 8"/>
          <p:cNvSpPr>
            <a:spLocks noGrp="1"/>
          </p:cNvSpPr>
          <p:nvPr>
            <p:ph type="sldNum" sz="quarter" idx="15"/>
          </p:nvPr>
        </p:nvSpPr>
        <p:spPr/>
        <p:txBody>
          <a:bodyPr rtlCol="0"/>
          <a:lstStyle/>
          <a:p>
            <a:fld id="{D2BAFBF6-A0D3-4FFA-A79F-0E49FBC0C88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E293E93-2ECC-4D36-80C4-23A9F46F5F87}" type="datetimeFigureOut">
              <a:rPr lang="en-US" smtClean="0"/>
              <a:pPr/>
              <a:t>11/16/2021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2BAFBF6-A0D3-4FFA-A79F-0E49FBC0C8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E293E93-2ECC-4D36-80C4-23A9F46F5F87}" type="datetimeFigureOut">
              <a:rPr lang="en-US" smtClean="0"/>
              <a:pPr/>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AFBF6-A0D3-4FFA-A79F-0E49FBC0C88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9E293E93-2ECC-4D36-80C4-23A9F46F5F87}" type="datetimeFigureOut">
              <a:rPr lang="en-US" smtClean="0"/>
              <a:pPr/>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BAFBF6-A0D3-4FFA-A79F-0E49FBC0C88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9E293E93-2ECC-4D36-80C4-23A9F46F5F87}" type="datetimeFigureOut">
              <a:rPr lang="en-US" smtClean="0"/>
              <a:pPr/>
              <a:t>11/16/2021</a:t>
            </a:fld>
            <a:endParaRPr lang="en-US"/>
          </a:p>
        </p:txBody>
      </p:sp>
      <p:sp>
        <p:nvSpPr>
          <p:cNvPr id="7" name="Slide Number Placeholder 6"/>
          <p:cNvSpPr>
            <a:spLocks noGrp="1"/>
          </p:cNvSpPr>
          <p:nvPr>
            <p:ph type="sldNum" sz="quarter" idx="11"/>
          </p:nvPr>
        </p:nvSpPr>
        <p:spPr/>
        <p:txBody>
          <a:bodyPr rtlCol="0"/>
          <a:lstStyle/>
          <a:p>
            <a:fld id="{D2BAFBF6-A0D3-4FFA-A79F-0E49FBC0C88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93E93-2ECC-4D36-80C4-23A9F46F5F87}" type="datetimeFigureOut">
              <a:rPr lang="en-US" smtClean="0"/>
              <a:pPr/>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BAFBF6-A0D3-4FFA-A79F-0E49FBC0C8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9E293E93-2ECC-4D36-80C4-23A9F46F5F87}" type="datetimeFigureOut">
              <a:rPr lang="en-US" smtClean="0"/>
              <a:pPr/>
              <a:t>11/16/2021</a:t>
            </a:fld>
            <a:endParaRPr lang="en-US"/>
          </a:p>
        </p:txBody>
      </p:sp>
      <p:sp>
        <p:nvSpPr>
          <p:cNvPr id="22" name="Slide Number Placeholder 21"/>
          <p:cNvSpPr>
            <a:spLocks noGrp="1"/>
          </p:cNvSpPr>
          <p:nvPr>
            <p:ph type="sldNum" sz="quarter" idx="15"/>
          </p:nvPr>
        </p:nvSpPr>
        <p:spPr/>
        <p:txBody>
          <a:bodyPr rtlCol="0"/>
          <a:lstStyle/>
          <a:p>
            <a:fld id="{D2BAFBF6-A0D3-4FFA-A79F-0E49FBC0C88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E293E93-2ECC-4D36-80C4-23A9F46F5F87}" type="datetimeFigureOut">
              <a:rPr lang="en-US" smtClean="0"/>
              <a:pPr/>
              <a:t>11/16/2021</a:t>
            </a:fld>
            <a:endParaRPr lang="en-US"/>
          </a:p>
        </p:txBody>
      </p:sp>
      <p:sp>
        <p:nvSpPr>
          <p:cNvPr id="18" name="Slide Number Placeholder 17"/>
          <p:cNvSpPr>
            <a:spLocks noGrp="1"/>
          </p:cNvSpPr>
          <p:nvPr>
            <p:ph type="sldNum" sz="quarter" idx="11"/>
          </p:nvPr>
        </p:nvSpPr>
        <p:spPr/>
        <p:txBody>
          <a:bodyPr rtlCol="0"/>
          <a:lstStyle/>
          <a:p>
            <a:fld id="{D2BAFBF6-A0D3-4FFA-A79F-0E49FBC0C88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E293E93-2ECC-4D36-80C4-23A9F46F5F87}" type="datetimeFigureOut">
              <a:rPr lang="en-US" smtClean="0"/>
              <a:pPr/>
              <a:t>11/16/2021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2BAFBF6-A0D3-4FFA-A79F-0E49FBC0C8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0298" y="1142984"/>
            <a:ext cx="6643702" cy="2786082"/>
          </a:xfrm>
        </p:spPr>
        <p:txBody>
          <a:bodyPr>
            <a:normAutofit/>
          </a:bodyPr>
          <a:lstStyle/>
          <a:p>
            <a:r>
              <a:rPr lang="en-US" sz="8800" b="1" dirty="0">
                <a:latin typeface="Algerian" pitchFamily="82" charset="0"/>
                <a:cs typeface="Times New Roman" pitchFamily="18" charset="0"/>
              </a:rPr>
              <a:t>IMMUNITY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7322"/>
          </a:xfrm>
        </p:spPr>
        <p:txBody>
          <a:bodyPr>
            <a:noAutofit/>
          </a:bodyPr>
          <a:lstStyle/>
          <a:p>
            <a:pPr algn="ct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r>
              <a:rPr lang="en-IN" sz="3600" b="1" dirty="0">
                <a:latin typeface="Times New Roman" pitchFamily="18" charset="0"/>
                <a:cs typeface="Times New Roman" pitchFamily="18" charset="0"/>
              </a:rPr>
              <a:t>INDIVIDUAL IMMUNITY</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714488"/>
            <a:ext cx="9144000" cy="5143512"/>
          </a:xfrm>
        </p:spPr>
        <p:txBody>
          <a:bodyPr>
            <a:normAutofit/>
          </a:bodyPr>
          <a:lstStyle/>
          <a:p>
            <a:pPr lvl="0">
              <a:lnSpc>
                <a:spcPct val="150000"/>
              </a:lnSpc>
            </a:pPr>
            <a:r>
              <a:rPr lang="en-IN" sz="1800" dirty="0">
                <a:latin typeface="Times New Roman" pitchFamily="18" charset="0"/>
                <a:cs typeface="Times New Roman" pitchFamily="18" charset="0"/>
              </a:rPr>
              <a:t>This is the difference in innate immunity exhibited by different individuals in a race.</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genetic basis of individual immunity is evident from studies on the incidence of infectious diseases in twins .</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It is well documented that homozygous twins exhibit similar degrees of resistance or susceptibility to </a:t>
            </a:r>
            <a:r>
              <a:rPr lang="en-IN" sz="1800" dirty="0" err="1">
                <a:latin typeface="Times New Roman" pitchFamily="18" charset="0"/>
                <a:cs typeface="Times New Roman" pitchFamily="18" charset="0"/>
              </a:rPr>
              <a:t>lepromatous</a:t>
            </a:r>
            <a:r>
              <a:rPr lang="en-IN" sz="1800" dirty="0">
                <a:latin typeface="Times New Roman" pitchFamily="18" charset="0"/>
                <a:cs typeface="Times New Roman" pitchFamily="18" charset="0"/>
              </a:rPr>
              <a:t> leprosy and tuberculosis.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Such correlation is not seen in heterozygous twins.</a:t>
            </a:r>
            <a:endParaRPr lang="en-US" sz="1800" dirty="0">
              <a:latin typeface="Times New Roman" pitchFamily="18" charset="0"/>
              <a:cs typeface="Times New Roman" pitchFamily="18" charset="0"/>
            </a:endParaRPr>
          </a:p>
          <a:p>
            <a:pPr>
              <a:lnSpc>
                <a:spcPct val="150000"/>
              </a:lnSpc>
              <a:buNone/>
            </a:pPr>
            <a:endParaRPr lang="en-US"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9144000" cy="1143000"/>
          </a:xfrm>
        </p:spPr>
        <p:txBody>
          <a:bodyPr>
            <a:normAutofit/>
          </a:bodyPr>
          <a:lstStyle/>
          <a:p>
            <a:pPr algn="ctr"/>
            <a:r>
              <a:rPr lang="en-IN" b="1" dirty="0">
                <a:latin typeface="Times New Roman" pitchFamily="18" charset="0"/>
                <a:cs typeface="Times New Roman" pitchFamily="18" charset="0"/>
              </a:rPr>
              <a:t>FACTORS AFFECTING INNATE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928802"/>
            <a:ext cx="9144000" cy="4429156"/>
          </a:xfrm>
        </p:spPr>
        <p:txBody>
          <a:bodyPr>
            <a:normAutofit/>
          </a:bodyPr>
          <a:lstStyle/>
          <a:p>
            <a:pPr lvl="0">
              <a:lnSpc>
                <a:spcPct val="150000"/>
              </a:lnSpc>
              <a:buFont typeface="Wingdings" pitchFamily="2" charset="2"/>
              <a:buChar char="Ø"/>
            </a:pPr>
            <a:r>
              <a:rPr lang="en-IN" sz="1800" dirty="0">
                <a:latin typeface="Times New Roman" pitchFamily="18" charset="0"/>
                <a:cs typeface="Times New Roman" pitchFamily="18" charset="0"/>
              </a:rPr>
              <a:t>AGE</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HORMONAL INFLUENCES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NUTRITION</a:t>
            </a:r>
            <a:endParaRPr lang="en-US" sz="1800" dirty="0">
              <a:latin typeface="Times New Roman" pitchFamily="18" charset="0"/>
              <a:cs typeface="Times New Roman" pitchFamily="18" charset="0"/>
            </a:endParaRPr>
          </a:p>
          <a:p>
            <a:pPr>
              <a:lnSpc>
                <a:spcPct val="150000"/>
              </a:lnSpc>
              <a:buNone/>
            </a:pPr>
            <a:endParaRPr lang="en-US" sz="1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AGE</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285860"/>
            <a:ext cx="9144000" cy="5572140"/>
          </a:xfrm>
        </p:spPr>
        <p:txBody>
          <a:bodyPr>
            <a:normAutofit/>
          </a:bodyPr>
          <a:lstStyle/>
          <a:p>
            <a:pPr lvl="0">
              <a:lnSpc>
                <a:spcPct val="150000"/>
              </a:lnSpc>
            </a:pPr>
            <a:r>
              <a:rPr lang="en-IN" sz="1800" dirty="0">
                <a:latin typeface="Times New Roman" pitchFamily="18" charset="0"/>
                <a:cs typeface="Times New Roman" pitchFamily="18" charset="0"/>
              </a:rPr>
              <a:t>The very young and the very old are more susceptible to infectious disease than the rest.</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a:t>
            </a:r>
            <a:r>
              <a:rPr lang="en-IN" sz="1800" dirty="0" err="1">
                <a:latin typeface="Times New Roman" pitchFamily="18" charset="0"/>
                <a:cs typeface="Times New Roman" pitchFamily="18" charset="0"/>
              </a:rPr>
              <a:t>fetus</a:t>
            </a:r>
            <a:r>
              <a:rPr lang="en-IN" sz="1800" dirty="0">
                <a:latin typeface="Times New Roman" pitchFamily="18" charset="0"/>
                <a:cs typeface="Times New Roman" pitchFamily="18" charset="0"/>
              </a:rPr>
              <a:t> in </a:t>
            </a:r>
            <a:r>
              <a:rPr lang="en-IN" sz="1800" dirty="0" err="1">
                <a:latin typeface="Times New Roman" pitchFamily="18" charset="0"/>
                <a:cs typeface="Times New Roman" pitchFamily="18" charset="0"/>
              </a:rPr>
              <a:t>utero</a:t>
            </a:r>
            <a:r>
              <a:rPr lang="en-IN" sz="1800" dirty="0">
                <a:latin typeface="Times New Roman" pitchFamily="18" charset="0"/>
                <a:cs typeface="Times New Roman" pitchFamily="18" charset="0"/>
              </a:rPr>
              <a:t> is normally protected from maternal infection by the placental barrier.</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But some pathogens cross this barrier, causing overwhelming infection resulting in </a:t>
            </a:r>
            <a:r>
              <a:rPr lang="en-IN" sz="1800" dirty="0" err="1">
                <a:latin typeface="Times New Roman" pitchFamily="18" charset="0"/>
                <a:cs typeface="Times New Roman" pitchFamily="18" charset="0"/>
              </a:rPr>
              <a:t>fetal</a:t>
            </a:r>
            <a:r>
              <a:rPr lang="en-IN" sz="1800" dirty="0">
                <a:latin typeface="Times New Roman" pitchFamily="18" charset="0"/>
                <a:cs typeface="Times New Roman" pitchFamily="18" charset="0"/>
              </a:rPr>
              <a:t> death.</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Some, such as rubella , herpes, </a:t>
            </a:r>
            <a:r>
              <a:rPr lang="en-IN" sz="1800" dirty="0" err="1">
                <a:latin typeface="Times New Roman" pitchFamily="18" charset="0"/>
                <a:cs typeface="Times New Roman" pitchFamily="18" charset="0"/>
              </a:rPr>
              <a:t>cytomegaloviruses</a:t>
            </a:r>
            <a:r>
              <a:rPr lang="en-IN" sz="1800" dirty="0">
                <a:latin typeface="Times New Roman" pitchFamily="18" charset="0"/>
                <a:cs typeface="Times New Roman" pitchFamily="18" charset="0"/>
              </a:rPr>
              <a:t> and </a:t>
            </a:r>
            <a:r>
              <a:rPr lang="en-IN" sz="1800" dirty="0" err="1">
                <a:latin typeface="Times New Roman" pitchFamily="18" charset="0"/>
                <a:cs typeface="Times New Roman" pitchFamily="18" charset="0"/>
              </a:rPr>
              <a:t>Toxoplasma</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gondii</a:t>
            </a:r>
            <a:r>
              <a:rPr lang="en-IN" sz="1800" dirty="0">
                <a:latin typeface="Times New Roman" pitchFamily="18" charset="0"/>
                <a:cs typeface="Times New Roman" pitchFamily="18" charset="0"/>
              </a:rPr>
              <a:t>, lead to congenital malformations.</a:t>
            </a:r>
            <a:endParaRPr lang="en-US" sz="1800" dirty="0">
              <a:latin typeface="Times New Roman" pitchFamily="18" charset="0"/>
              <a:cs typeface="Times New Roman" pitchFamily="18" charset="0"/>
            </a:endParaRPr>
          </a:p>
          <a:p>
            <a:pPr lvl="0">
              <a:lnSpc>
                <a:spcPct val="150000"/>
              </a:lnSpc>
            </a:pPr>
            <a:r>
              <a:rPr lang="en-IN" sz="1800" dirty="0" err="1">
                <a:latin typeface="Times New Roman" pitchFamily="18" charset="0"/>
                <a:cs typeface="Times New Roman" pitchFamily="18" charset="0"/>
              </a:rPr>
              <a:t>Tinea</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capitis</a:t>
            </a:r>
            <a:r>
              <a:rPr lang="en-IN" sz="1800" dirty="0">
                <a:latin typeface="Times New Roman" pitchFamily="18" charset="0"/>
                <a:cs typeface="Times New Roman" pitchFamily="18" charset="0"/>
              </a:rPr>
              <a:t> caused by </a:t>
            </a:r>
            <a:r>
              <a:rPr lang="en-IN" sz="1800" dirty="0" err="1">
                <a:latin typeface="Times New Roman" pitchFamily="18" charset="0"/>
                <a:cs typeface="Times New Roman" pitchFamily="18" charset="0"/>
              </a:rPr>
              <a:t>Microsporum</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audouinii</a:t>
            </a:r>
            <a:r>
              <a:rPr lang="en-IN" sz="1800" dirty="0">
                <a:latin typeface="Times New Roman" pitchFamily="18" charset="0"/>
                <a:cs typeface="Times New Roman" pitchFamily="18" charset="0"/>
              </a:rPr>
              <a:t> frequently undergoes spontaneous cure with the onset of puberty.</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HORMONAL INFLUENCE</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285860"/>
            <a:ext cx="9144000" cy="5572140"/>
          </a:xfrm>
        </p:spPr>
        <p:txBody>
          <a:bodyPr>
            <a:normAutofit/>
          </a:bodyPr>
          <a:lstStyle/>
          <a:p>
            <a:pPr lvl="0">
              <a:lnSpc>
                <a:spcPct val="150000"/>
              </a:lnSpc>
              <a:buFont typeface="Wingdings" pitchFamily="2" charset="2"/>
              <a:buChar char="Ø"/>
            </a:pPr>
            <a:r>
              <a:rPr lang="en-IN" sz="1800" dirty="0">
                <a:latin typeface="Times New Roman" pitchFamily="18" charset="0"/>
                <a:cs typeface="Times New Roman" pitchFamily="18" charset="0"/>
              </a:rPr>
              <a:t>Endocrine disorders such as diabetes mellitus, hypothyroidism and adrenal dysfunction are associated with enhanced susceptibility to infection.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 high incidence of staphylococcal sepsis in diabetes may be related to the increased level of carbohydrates in tissue.</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Corticosteroids exert an important influence on the response to infection.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They depress the host ‘s  resistance by their anti-inflammatory and anti-</a:t>
            </a:r>
            <a:r>
              <a:rPr lang="en-IN" sz="1800" dirty="0" err="1">
                <a:latin typeface="Times New Roman" pitchFamily="18" charset="0"/>
                <a:cs typeface="Times New Roman" pitchFamily="18" charset="0"/>
              </a:rPr>
              <a:t>phagocytic</a:t>
            </a:r>
            <a:r>
              <a:rPr lang="en-IN" sz="1800" dirty="0">
                <a:latin typeface="Times New Roman" pitchFamily="18" charset="0"/>
                <a:cs typeface="Times New Roman" pitchFamily="18" charset="0"/>
              </a:rPr>
              <a:t> effects and by suppression of antibody formation and hypersensitivity.</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They also have a beneficial effect in that neutralise the harmful effect of bacterial products such as </a:t>
            </a:r>
            <a:r>
              <a:rPr lang="en-IN" sz="1800" dirty="0" err="1">
                <a:latin typeface="Times New Roman" pitchFamily="18" charset="0"/>
                <a:cs typeface="Times New Roman" pitchFamily="18" charset="0"/>
              </a:rPr>
              <a:t>endotoxins</a:t>
            </a:r>
            <a:r>
              <a:rPr lang="en-IN" sz="1800" dirty="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NUTRITION</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285860"/>
            <a:ext cx="9144000" cy="5572140"/>
          </a:xfrm>
        </p:spPr>
        <p:txBody>
          <a:bodyPr>
            <a:normAutofit/>
          </a:bodyPr>
          <a:lstStyle/>
          <a:p>
            <a:pPr lvl="0">
              <a:lnSpc>
                <a:spcPct val="150000"/>
              </a:lnSpc>
              <a:buFont typeface="Wingdings" pitchFamily="2" charset="2"/>
              <a:buChar char="Ø"/>
            </a:pPr>
            <a:r>
              <a:rPr lang="en-IN" sz="1800" i="1" dirty="0">
                <a:latin typeface="Times New Roman" pitchFamily="18" charset="0"/>
                <a:cs typeface="Times New Roman" pitchFamily="18" charset="0"/>
              </a:rPr>
              <a:t>The relationship between malnutrition and immunity is complex but, in general, both </a:t>
            </a:r>
            <a:r>
              <a:rPr lang="en-IN" sz="1800" i="1" dirty="0" err="1">
                <a:latin typeface="Times New Roman" pitchFamily="18" charset="0"/>
                <a:cs typeface="Times New Roman" pitchFamily="18" charset="0"/>
              </a:rPr>
              <a:t>humoral</a:t>
            </a:r>
            <a:r>
              <a:rPr lang="en-IN" sz="1800" i="1" dirty="0">
                <a:latin typeface="Times New Roman" pitchFamily="18" charset="0"/>
                <a:cs typeface="Times New Roman" pitchFamily="18" charset="0"/>
              </a:rPr>
              <a:t> and cell-mediated immune processes are reduced when there is malnutrition.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i="1" dirty="0">
                <a:latin typeface="Times New Roman" pitchFamily="18" charset="0"/>
                <a:cs typeface="Times New Roman" pitchFamily="18" charset="0"/>
              </a:rPr>
              <a:t>Cell-mediated immune responses such as the </a:t>
            </a:r>
            <a:r>
              <a:rPr lang="en-IN" sz="1800" i="1" dirty="0" err="1">
                <a:latin typeface="Times New Roman" pitchFamily="18" charset="0"/>
                <a:cs typeface="Times New Roman" pitchFamily="18" charset="0"/>
              </a:rPr>
              <a:t>Mantoux</a:t>
            </a:r>
            <a:r>
              <a:rPr lang="en-IN" sz="1800" i="1" dirty="0">
                <a:latin typeface="Times New Roman" pitchFamily="18" charset="0"/>
                <a:cs typeface="Times New Roman" pitchFamily="18" charset="0"/>
              </a:rPr>
              <a:t> test become negative in severe protein deficiency, as in Kwashiorkor.</a:t>
            </a:r>
            <a:endParaRPr lang="en-US" sz="1800" i="1" dirty="0">
              <a:latin typeface="Times New Roman" pitchFamily="18" charset="0"/>
              <a:cs typeface="Times New Roman" pitchFamily="18" charset="0"/>
            </a:endParaRPr>
          </a:p>
          <a:p>
            <a:pPr lvl="0">
              <a:lnSpc>
                <a:spcPct val="150000"/>
              </a:lnSpc>
              <a:buFont typeface="Wingdings" pitchFamily="2" charset="2"/>
              <a:buChar char="Ø"/>
            </a:pPr>
            <a:r>
              <a:rPr lang="en-IN" sz="1800" i="1" dirty="0">
                <a:latin typeface="Times New Roman" pitchFamily="18" charset="0"/>
                <a:cs typeface="Times New Roman" pitchFamily="18" charset="0"/>
              </a:rPr>
              <a:t>Malarial infection in the famine stricken may not induce fever but once their nutrition improves , clinical malaria develops.</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t>MECHANISMS OF INNATE IMMUNITY</a:t>
            </a:r>
            <a:br>
              <a:rPr lang="en-US" dirty="0"/>
            </a:br>
            <a:endParaRPr lang="en-US" dirty="0"/>
          </a:p>
        </p:txBody>
      </p:sp>
      <p:sp>
        <p:nvSpPr>
          <p:cNvPr id="3" name="Content Placeholder 2"/>
          <p:cNvSpPr>
            <a:spLocks noGrp="1"/>
          </p:cNvSpPr>
          <p:nvPr>
            <p:ph sz="quarter" idx="1"/>
          </p:nvPr>
        </p:nvSpPr>
        <p:spPr>
          <a:xfrm>
            <a:off x="0" y="785794"/>
            <a:ext cx="9144000" cy="6072206"/>
          </a:xfrm>
        </p:spPr>
        <p:txBody>
          <a:bodyPr>
            <a:noAutofit/>
          </a:bodyPr>
          <a:lstStyle/>
          <a:p>
            <a:pPr lvl="0">
              <a:lnSpc>
                <a:spcPct val="150000"/>
              </a:lnSpc>
              <a:buFont typeface="Wingdings" pitchFamily="2" charset="2"/>
              <a:buChar char="Ø"/>
            </a:pPr>
            <a:r>
              <a:rPr lang="en-IN" sz="1600" dirty="0">
                <a:latin typeface="Times New Roman" pitchFamily="18" charset="0"/>
                <a:cs typeface="Times New Roman" pitchFamily="18" charset="0"/>
              </a:rPr>
              <a:t>Epithelial surfaces- The intact skin and mucous membrane covering the body protect it considerably against invasion by microorganisms.</a:t>
            </a:r>
            <a:endParaRPr lang="en-US" sz="1600" dirty="0">
              <a:latin typeface="Times New Roman" pitchFamily="18" charset="0"/>
              <a:cs typeface="Times New Roman" pitchFamily="18" charset="0"/>
            </a:endParaRPr>
          </a:p>
          <a:p>
            <a:pPr lvl="0">
              <a:lnSpc>
                <a:spcPct val="150000"/>
              </a:lnSpc>
              <a:buFont typeface="Wingdings" pitchFamily="2" charset="2"/>
              <a:buChar char="Ø"/>
            </a:pPr>
            <a:r>
              <a:rPr lang="en-IN" sz="1600" dirty="0">
                <a:latin typeface="Times New Roman" pitchFamily="18" charset="0"/>
                <a:cs typeface="Times New Roman" pitchFamily="18" charset="0"/>
              </a:rPr>
              <a:t>They provide much more than a mechanical barrier.</a:t>
            </a:r>
            <a:endParaRPr lang="en-US" sz="1600" dirty="0">
              <a:latin typeface="Times New Roman" pitchFamily="18" charset="0"/>
              <a:cs typeface="Times New Roman" pitchFamily="18" charset="0"/>
            </a:endParaRPr>
          </a:p>
          <a:p>
            <a:pPr lvl="0">
              <a:lnSpc>
                <a:spcPct val="150000"/>
              </a:lnSpc>
              <a:buFont typeface="Wingdings" pitchFamily="2" charset="2"/>
              <a:buChar char="Ø"/>
            </a:pPr>
            <a:r>
              <a:rPr lang="en-IN" sz="1600" dirty="0">
                <a:latin typeface="Times New Roman" pitchFamily="18" charset="0"/>
                <a:cs typeface="Times New Roman" pitchFamily="18" charset="0"/>
              </a:rPr>
              <a:t>Healthy skin possesses bactericidal activity to which the presence of a high concentration of salt in drying sweat, sebaceous secretions and long chain fatty acids and soaps contribute.</a:t>
            </a:r>
            <a:endParaRPr lang="en-US" sz="1600" dirty="0">
              <a:latin typeface="Times New Roman" pitchFamily="18" charset="0"/>
              <a:cs typeface="Times New Roman" pitchFamily="18" charset="0"/>
            </a:endParaRPr>
          </a:p>
          <a:p>
            <a:pPr lvl="0">
              <a:lnSpc>
                <a:spcPct val="150000"/>
              </a:lnSpc>
              <a:buFont typeface="Wingdings" pitchFamily="2" charset="2"/>
              <a:buChar char="Ø"/>
            </a:pPr>
            <a:r>
              <a:rPr lang="en-IN" sz="1600" dirty="0">
                <a:latin typeface="Times New Roman" pitchFamily="18" charset="0"/>
                <a:cs typeface="Times New Roman" pitchFamily="18" charset="0"/>
              </a:rPr>
              <a:t>When culture of typhoid bacilli placed on healthy skin and on a glass surface are sampled at intervals, the bacteria on the skin are seen to be </a:t>
            </a:r>
            <a:r>
              <a:rPr lang="en-IN" sz="1600" dirty="0" err="1">
                <a:latin typeface="Times New Roman" pitchFamily="18" charset="0"/>
                <a:cs typeface="Times New Roman" pitchFamily="18" charset="0"/>
              </a:rPr>
              <a:t>killled</a:t>
            </a:r>
            <a:r>
              <a:rPr lang="en-IN" sz="1600" dirty="0">
                <a:latin typeface="Times New Roman" pitchFamily="18" charset="0"/>
                <a:cs typeface="Times New Roman" pitchFamily="18" charset="0"/>
              </a:rPr>
              <a:t> within minutes ,while those on the glass survive for several hours.</a:t>
            </a:r>
            <a:endParaRPr lang="en-US" sz="1600" dirty="0">
              <a:latin typeface="Times New Roman" pitchFamily="18" charset="0"/>
              <a:cs typeface="Times New Roman" pitchFamily="18" charset="0"/>
            </a:endParaRPr>
          </a:p>
          <a:p>
            <a:pPr lvl="0">
              <a:lnSpc>
                <a:spcPct val="150000"/>
              </a:lnSpc>
              <a:buFont typeface="Wingdings" pitchFamily="2" charset="2"/>
              <a:buChar char="Ø"/>
            </a:pPr>
            <a:r>
              <a:rPr lang="en-IN" sz="1600" dirty="0">
                <a:latin typeface="Times New Roman" pitchFamily="18" charset="0"/>
                <a:cs typeface="Times New Roman" pitchFamily="18" charset="0"/>
              </a:rPr>
              <a:t>The bactericidal activity of skin secretions is illustrated by the frequent </a:t>
            </a:r>
            <a:r>
              <a:rPr lang="en-IN" sz="1600" dirty="0" err="1">
                <a:latin typeface="Times New Roman" pitchFamily="18" charset="0"/>
                <a:cs typeface="Times New Roman" pitchFamily="18" charset="0"/>
              </a:rPr>
              <a:t>mycotic</a:t>
            </a:r>
            <a:r>
              <a:rPr lang="en-IN" sz="1600" dirty="0">
                <a:latin typeface="Times New Roman" pitchFamily="18" charset="0"/>
                <a:cs typeface="Times New Roman" pitchFamily="18" charset="0"/>
              </a:rPr>
              <a:t> and </a:t>
            </a:r>
            <a:r>
              <a:rPr lang="en-IN" sz="1600" dirty="0" err="1">
                <a:latin typeface="Times New Roman" pitchFamily="18" charset="0"/>
                <a:cs typeface="Times New Roman" pitchFamily="18" charset="0"/>
              </a:rPr>
              <a:t>pyogenic</a:t>
            </a:r>
            <a:r>
              <a:rPr lang="en-IN" sz="1600" dirty="0">
                <a:latin typeface="Times New Roman" pitchFamily="18" charset="0"/>
                <a:cs typeface="Times New Roman" pitchFamily="18" charset="0"/>
              </a:rPr>
              <a:t> infections seen in person who immerse their hands in soapy water for long periods occupationally.</a:t>
            </a:r>
            <a:endParaRPr lang="en-US" sz="1600" dirty="0">
              <a:latin typeface="Times New Roman" pitchFamily="18" charset="0"/>
              <a:cs typeface="Times New Roman" pitchFamily="18" charset="0"/>
            </a:endParaRPr>
          </a:p>
          <a:p>
            <a:pPr lvl="0">
              <a:lnSpc>
                <a:spcPct val="150000"/>
              </a:lnSpc>
              <a:buFont typeface="Wingdings" pitchFamily="2" charset="2"/>
              <a:buChar char="Ø"/>
            </a:pPr>
            <a:r>
              <a:rPr lang="en-IN" sz="1600" dirty="0">
                <a:latin typeface="Times New Roman" pitchFamily="18" charset="0"/>
                <a:cs typeface="Times New Roman" pitchFamily="18" charset="0"/>
              </a:rPr>
              <a:t>Though skin frees itself readily of  bacteria deposited on it (transients),its reactions are different to the bacterial flora normally resident on it.</a:t>
            </a:r>
            <a:endParaRPr lang="en-US" sz="1600" dirty="0">
              <a:latin typeface="Times New Roman" pitchFamily="18" charset="0"/>
              <a:cs typeface="Times New Roman" pitchFamily="18" charset="0"/>
            </a:endParaRPr>
          </a:p>
          <a:p>
            <a:pPr lvl="0">
              <a:lnSpc>
                <a:spcPct val="150000"/>
              </a:lnSpc>
              <a:buFont typeface="Wingdings" pitchFamily="2" charset="2"/>
              <a:buChar char="Ø"/>
            </a:pPr>
            <a:r>
              <a:rPr lang="en-IN" sz="1600" dirty="0">
                <a:latin typeface="Times New Roman" pitchFamily="18" charset="0"/>
                <a:cs typeface="Times New Roman" pitchFamily="18" charset="0"/>
              </a:rPr>
              <a:t>Resident flora are not easily removed even by washing and application of disinfectants.</a:t>
            </a:r>
            <a:endParaRPr lang="en-US" sz="1600" dirty="0">
              <a:latin typeface="Times New Roman" pitchFamily="18" charset="0"/>
              <a:cs typeface="Times New Roman" pitchFamily="18" charset="0"/>
            </a:endParaRPr>
          </a:p>
          <a:p>
            <a:pPr>
              <a:lnSpc>
                <a:spcPct val="150000"/>
              </a:lnSpc>
              <a:buFont typeface="Wingdings" pitchFamily="2" charset="2"/>
              <a:buChar char="Ø"/>
            </a:pPr>
            <a:r>
              <a:rPr lang="en-IN" sz="1600" dirty="0">
                <a:latin typeface="Times New Roman" pitchFamily="18" charset="0"/>
                <a:cs typeface="Times New Roman" pitchFamily="18" charset="0"/>
              </a:rPr>
              <a:t>Antibacterial substances in blood and tissues- Several substances possessing antibacterial properties have been described in blood and tissues.</a:t>
            </a:r>
            <a:endParaRPr lang="en-US" sz="1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lvl="0">
              <a:lnSpc>
                <a:spcPct val="150000"/>
              </a:lnSpc>
              <a:buFont typeface="Wingdings" pitchFamily="2" charset="2"/>
              <a:buChar char="Ø"/>
            </a:pPr>
            <a:r>
              <a:rPr lang="en-IN" sz="1800" dirty="0">
                <a:latin typeface="Times New Roman" pitchFamily="18" charset="0"/>
                <a:cs typeface="Times New Roman" pitchFamily="18" charset="0"/>
              </a:rPr>
              <a:t>Beta </a:t>
            </a:r>
            <a:r>
              <a:rPr lang="en-IN" sz="1800" dirty="0" err="1">
                <a:latin typeface="Times New Roman" pitchFamily="18" charset="0"/>
                <a:cs typeface="Times New Roman" pitchFamily="18" charset="0"/>
              </a:rPr>
              <a:t>lysin</a:t>
            </a:r>
            <a:r>
              <a:rPr lang="en-IN" sz="1800" dirty="0">
                <a:latin typeface="Times New Roman" pitchFamily="18" charset="0"/>
                <a:cs typeface="Times New Roman" pitchFamily="18" charset="0"/>
              </a:rPr>
              <a:t>, a relatively </a:t>
            </a:r>
            <a:r>
              <a:rPr lang="en-IN" sz="1800" dirty="0" err="1">
                <a:latin typeface="Times New Roman" pitchFamily="18" charset="0"/>
                <a:cs typeface="Times New Roman" pitchFamily="18" charset="0"/>
              </a:rPr>
              <a:t>thermostable</a:t>
            </a:r>
            <a:r>
              <a:rPr lang="en-IN" sz="1800" dirty="0">
                <a:latin typeface="Times New Roman" pitchFamily="18" charset="0"/>
                <a:cs typeface="Times New Roman" pitchFamily="18" charset="0"/>
              </a:rPr>
              <a:t> substance active against anthrax and related  bacilli.</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Microbial antagonisms- The skin and mucous surfaces have resident bacterial flora which prevent colonisation by pathogens.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Cellular factors- Natural defence against the invasion of  blood and tissues by microorganisms and other foreign particles is mediated to a large extent by </a:t>
            </a:r>
            <a:r>
              <a:rPr lang="en-IN" sz="1800" dirty="0" err="1">
                <a:latin typeface="Times New Roman" pitchFamily="18" charset="0"/>
                <a:cs typeface="Times New Roman" pitchFamily="18" charset="0"/>
              </a:rPr>
              <a:t>phagocytic</a:t>
            </a:r>
            <a:r>
              <a:rPr lang="en-IN" sz="1800" dirty="0">
                <a:latin typeface="Times New Roman" pitchFamily="18" charset="0"/>
                <a:cs typeface="Times New Roman" pitchFamily="18" charset="0"/>
              </a:rPr>
              <a:t> cells which ingest and destroy them.</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Inflammation- Tissue injury or irritation, initiated by the entry of pathogens or other irritants , lead to inflammation, which is an important, non-specific defence mechanism.</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FEVER- A rise in temperature following infection is a natural defence mechanism.</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ACUTE PHASE PROTEINS- Infection or injury leads to a sudden increase in the plasma  concentration of certain proteins, collectively called acute phage proteins.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TOLL-LIKE RECEPTORS- Many of the molecules involved in innate immunity have the property of  pattern recognition, the ability to recognise a given class of molecules.</a:t>
            </a:r>
            <a:endParaRPr lang="en-US" sz="1800" dirty="0">
              <a:latin typeface="Times New Roman" pitchFamily="18" charset="0"/>
              <a:cs typeface="Times New Roman" pitchFamily="18" charset="0"/>
            </a:endParaRPr>
          </a:p>
          <a:p>
            <a:pPr>
              <a:lnSpc>
                <a:spcPct val="150000"/>
              </a:lnSpc>
              <a:buFont typeface="Wingdings" pitchFamily="2" charset="2"/>
              <a:buChar char="Ø"/>
            </a:pPr>
            <a:endParaRPr lang="en-US" sz="1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9144000" cy="928694"/>
          </a:xfrm>
        </p:spPr>
        <p:txBody>
          <a:bodyPr>
            <a:noAutofit/>
          </a:bodyPr>
          <a:lstStyle/>
          <a:p>
            <a:pPr algn="ctr"/>
            <a:r>
              <a:rPr lang="en-IN" sz="2400" b="1" dirty="0">
                <a:latin typeface="Times New Roman" pitchFamily="18" charset="0"/>
                <a:cs typeface="Times New Roman" pitchFamily="18" charset="0"/>
              </a:rPr>
              <a:t>ACQUIRED IMMUNITY OR ADAPTIVE IMMUNITY</a:t>
            </a:r>
            <a:br>
              <a:rPr lang="en-US" sz="1800" dirty="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357298"/>
            <a:ext cx="9144000" cy="5500702"/>
          </a:xfrm>
        </p:spPr>
        <p:txBody>
          <a:bodyPr>
            <a:normAutofit/>
          </a:bodyPr>
          <a:lstStyle/>
          <a:p>
            <a:pPr>
              <a:lnSpc>
                <a:spcPct val="150000"/>
              </a:lnSpc>
              <a:buFont typeface="Wingdings" pitchFamily="2" charset="2"/>
              <a:buChar char="Ø"/>
            </a:pPr>
            <a:r>
              <a:rPr lang="en-IN" sz="1800" dirty="0">
                <a:latin typeface="Times New Roman" pitchFamily="18" charset="0"/>
                <a:cs typeface="Times New Roman" pitchFamily="18" charset="0"/>
              </a:rPr>
              <a:t>The resistance that an individual acquires during life by recognising and selectively eliminating specific foreign molecules is known as acquired immunity.</a:t>
            </a:r>
            <a:endParaRPr lang="en-US" sz="1800" dirty="0">
              <a:latin typeface="Times New Roman" pitchFamily="18" charset="0"/>
              <a:cs typeface="Times New Roman" pitchFamily="18" charset="0"/>
            </a:endParaRPr>
          </a:p>
          <a:p>
            <a:pPr>
              <a:lnSpc>
                <a:spcPct val="150000"/>
              </a:lnSpc>
              <a:buFont typeface="Wingdings" pitchFamily="2" charset="2"/>
              <a:buChar char="Ø"/>
            </a:pPr>
            <a:r>
              <a:rPr lang="en-IN" sz="1800" dirty="0">
                <a:latin typeface="Times New Roman" pitchFamily="18" charset="0"/>
                <a:cs typeface="Times New Roman" pitchFamily="18" charset="0"/>
              </a:rPr>
              <a:t>This is displays four characteristic features: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b="1" dirty="0">
                <a:latin typeface="Times New Roman" pitchFamily="18" charset="0"/>
                <a:cs typeface="Times New Roman" pitchFamily="18" charset="0"/>
              </a:rPr>
              <a:t>ANTIGENIC SPECIFICITY-</a:t>
            </a:r>
            <a:r>
              <a:rPr lang="en-IN" sz="1800" dirty="0">
                <a:latin typeface="Times New Roman" pitchFamily="18" charset="0"/>
                <a:cs typeface="Times New Roman" pitchFamily="18" charset="0"/>
              </a:rPr>
              <a:t>The immune system or antibodies can distinguish among antigens, even between two proteins that differ in only one amino acid.</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b="1" dirty="0">
                <a:latin typeface="Times New Roman" pitchFamily="18" charset="0"/>
                <a:cs typeface="Times New Roman" pitchFamily="18" charset="0"/>
              </a:rPr>
              <a:t>DIVERSITY-</a:t>
            </a:r>
            <a:r>
              <a:rPr lang="en-IN" sz="1800" dirty="0">
                <a:latin typeface="Times New Roman" pitchFamily="18" charset="0"/>
                <a:cs typeface="Times New Roman" pitchFamily="18" charset="0"/>
              </a:rPr>
              <a:t> The immune system is capable of generating enormous antibody diversity in its recognition molecules, allowing it to reorganise billions of unique structures/patterns on foreign antigens.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Genes form the basis of such diversity.</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b="1" dirty="0">
                <a:latin typeface="Times New Roman" pitchFamily="18" charset="0"/>
                <a:cs typeface="Times New Roman" pitchFamily="18" charset="0"/>
              </a:rPr>
              <a:t>IMMUNOLOGIC MEMORY-</a:t>
            </a:r>
            <a:r>
              <a:rPr lang="en-IN" sz="1800" dirty="0">
                <a:latin typeface="Times New Roman" pitchFamily="18" charset="0"/>
                <a:cs typeface="Times New Roman" pitchFamily="18" charset="0"/>
              </a:rPr>
              <a:t>The immune system exhibits memory on the second encounter of the same antigen by generating a secondary response which is more specific, heightened and quick.</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lvl="0">
              <a:lnSpc>
                <a:spcPct val="150000"/>
              </a:lnSpc>
            </a:pPr>
            <a:endParaRPr lang="en-IN" sz="1800" b="1" dirty="0">
              <a:latin typeface="Times New Roman" pitchFamily="18" charset="0"/>
              <a:cs typeface="Times New Roman" pitchFamily="18" charset="0"/>
            </a:endParaRPr>
          </a:p>
          <a:p>
            <a:pPr lvl="0">
              <a:lnSpc>
                <a:spcPct val="150000"/>
              </a:lnSpc>
            </a:pPr>
            <a:endParaRPr lang="en-IN" sz="1800" b="1" dirty="0">
              <a:latin typeface="Times New Roman" pitchFamily="18" charset="0"/>
              <a:cs typeface="Times New Roman" pitchFamily="18" charset="0"/>
            </a:endParaRPr>
          </a:p>
          <a:p>
            <a:pPr lvl="0">
              <a:lnSpc>
                <a:spcPct val="150000"/>
              </a:lnSpc>
            </a:pPr>
            <a:endParaRPr lang="en-IN" sz="1800" b="1" dirty="0">
              <a:latin typeface="Times New Roman" pitchFamily="18" charset="0"/>
              <a:cs typeface="Times New Roman" pitchFamily="18" charset="0"/>
            </a:endParaRPr>
          </a:p>
          <a:p>
            <a:pPr lvl="0">
              <a:lnSpc>
                <a:spcPct val="150000"/>
              </a:lnSpc>
            </a:pPr>
            <a:r>
              <a:rPr lang="en-IN" sz="1800" b="1" dirty="0">
                <a:latin typeface="Times New Roman" pitchFamily="18" charset="0"/>
                <a:cs typeface="Times New Roman" pitchFamily="18" charset="0"/>
              </a:rPr>
              <a:t>SELF/NON-SELF RECOGNITION- </a:t>
            </a:r>
            <a:r>
              <a:rPr lang="en-IN" sz="1800" dirty="0">
                <a:latin typeface="Times New Roman" pitchFamily="18" charset="0"/>
                <a:cs typeface="Times New Roman" pitchFamily="18" charset="0"/>
              </a:rPr>
              <a:t>Self-tolerance is one of the unique characteristics of the immune system which prevents it from reacting to the body’s own molecules while still effectively eliminating foreign antigens.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Multiple mechanisms ensure Self-tolerance.</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Failure of these mechanisms may lead to autoimmunity.</a:t>
            </a:r>
            <a:endParaRPr lang="en-US" sz="1800" dirty="0">
              <a:latin typeface="Times New Roman" pitchFamily="18" charset="0"/>
              <a:cs typeface="Times New Roman" pitchFamily="18" charset="0"/>
            </a:endParaRPr>
          </a:p>
          <a:p>
            <a:pPr>
              <a:lnSpc>
                <a:spcPct val="150000"/>
              </a:lnSpc>
              <a:buNone/>
            </a:pPr>
            <a:endParaRPr lang="en-US" sz="1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ctr"/>
            <a:r>
              <a:rPr lang="en-IN" sz="2800" b="1" dirty="0">
                <a:latin typeface="Times New Roman" pitchFamily="18" charset="0"/>
                <a:cs typeface="Times New Roman" pitchFamily="18" charset="0"/>
              </a:rPr>
              <a:t>TYPES OF ACQUIRED OR ADAPTIVE IMMUNITY</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500174"/>
            <a:ext cx="9144000" cy="5357826"/>
          </a:xfrm>
        </p:spPr>
        <p:txBody>
          <a:bodyPr>
            <a:normAutofit/>
          </a:bodyPr>
          <a:lstStyle/>
          <a:p>
            <a:pPr>
              <a:lnSpc>
                <a:spcPct val="150000"/>
              </a:lnSpc>
              <a:buNone/>
            </a:pPr>
            <a:r>
              <a:rPr lang="en-IN" sz="1800" b="1" dirty="0">
                <a:latin typeface="Times New Roman" pitchFamily="18" charset="0"/>
                <a:cs typeface="Times New Roman" pitchFamily="18" charset="0"/>
              </a:rPr>
              <a:t>ACTIVE IMMUNITY</a:t>
            </a:r>
          </a:p>
          <a:p>
            <a:pPr>
              <a:lnSpc>
                <a:spcPct val="150000"/>
              </a:lnSpc>
            </a:pPr>
            <a:r>
              <a:rPr lang="en-IN" sz="1800" dirty="0">
                <a:latin typeface="Times New Roman" pitchFamily="18" charset="0"/>
                <a:cs typeface="Times New Roman" pitchFamily="18" charset="0"/>
              </a:rPr>
              <a:t>This is resistance developed by an individual as a result of antigenic stimulus. It is also known as adaptive immunity as it represents the adaptive response of the host to a specific pathogen or other antigen.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It involves the active functioning of host’s immune apparatus, leading to the synthesis of antibodies and the production of immunologically active cells.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It sets in only after a latent period which is required for the immunological machinery to be set in motion.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During the development of active immunity, there is often a negative phase during which the level of measurable immunity may actually be lower than it was before the antigenic stimulus.</a:t>
            </a:r>
            <a:endParaRPr lang="en-US" sz="1800" dirty="0">
              <a:latin typeface="Times New Roman" pitchFamily="18" charset="0"/>
              <a:cs typeface="Times New Roman" pitchFamily="18" charset="0"/>
            </a:endParaRPr>
          </a:p>
          <a:p>
            <a:pPr>
              <a:lnSpc>
                <a:spcPct val="150000"/>
              </a:lnSpc>
              <a:buNone/>
            </a:pP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42983"/>
          </a:xfrm>
        </p:spPr>
        <p:txBody>
          <a:bodyPr>
            <a:normAutofit/>
          </a:bodyPr>
          <a:lstStyle/>
          <a:p>
            <a:r>
              <a:rPr lang="en-IN" sz="3200" b="1" dirty="0"/>
              <a:t>IMMUNITY</a:t>
            </a:r>
            <a:br>
              <a:rPr lang="en-US" sz="3200" b="1" dirty="0"/>
            </a:br>
            <a:endParaRPr lang="en-US" sz="3200" b="1" dirty="0"/>
          </a:p>
        </p:txBody>
      </p:sp>
      <p:sp>
        <p:nvSpPr>
          <p:cNvPr id="3" name="Subtitle 2"/>
          <p:cNvSpPr>
            <a:spLocks noGrp="1"/>
          </p:cNvSpPr>
          <p:nvPr>
            <p:ph type="subTitle" idx="1"/>
          </p:nvPr>
        </p:nvSpPr>
        <p:spPr>
          <a:xfrm>
            <a:off x="0" y="1357298"/>
            <a:ext cx="9144000" cy="5500702"/>
          </a:xfrm>
        </p:spPr>
        <p:txBody>
          <a:bodyPr>
            <a:normAutofit/>
          </a:bodyPr>
          <a:lstStyle/>
          <a:p>
            <a:pPr algn="l">
              <a:lnSpc>
                <a:spcPct val="150000"/>
              </a:lnSpc>
            </a:pPr>
            <a:r>
              <a:rPr lang="en-IN" sz="2400" b="0" dirty="0">
                <a:solidFill>
                  <a:schemeClr val="tx1"/>
                </a:solidFill>
                <a:latin typeface="Times New Roman" pitchFamily="18" charset="0"/>
                <a:cs typeface="Times New Roman" pitchFamily="18" charset="0"/>
              </a:rPr>
              <a:t>INTRODUCTION</a:t>
            </a:r>
            <a:endParaRPr lang="en-US" sz="2400" b="0" dirty="0">
              <a:solidFill>
                <a:schemeClr val="tx1"/>
              </a:solidFill>
              <a:latin typeface="Times New Roman" pitchFamily="18" charset="0"/>
              <a:cs typeface="Times New Roman" pitchFamily="18" charset="0"/>
            </a:endParaRPr>
          </a:p>
          <a:p>
            <a:pPr lvl="0" algn="l">
              <a:lnSpc>
                <a:spcPct val="150000"/>
              </a:lnSpc>
              <a:buFont typeface="Wingdings" pitchFamily="2" charset="2"/>
              <a:buChar char="Ø"/>
            </a:pPr>
            <a:r>
              <a:rPr lang="en-IN" sz="2000" b="0" dirty="0">
                <a:solidFill>
                  <a:schemeClr val="tx1"/>
                </a:solidFill>
                <a:latin typeface="Times New Roman" pitchFamily="18" charset="0"/>
                <a:cs typeface="Times New Roman" pitchFamily="18" charset="0"/>
              </a:rPr>
              <a:t>The term Immunity has traditionally referred to the  resistance exhibited by the host towards injury caused by microorganism and their product.</a:t>
            </a:r>
            <a:endParaRPr lang="en-US" sz="2000" b="0" dirty="0">
              <a:solidFill>
                <a:schemeClr val="tx1"/>
              </a:solidFill>
              <a:latin typeface="Times New Roman" pitchFamily="18" charset="0"/>
              <a:cs typeface="Times New Roman" pitchFamily="18" charset="0"/>
            </a:endParaRPr>
          </a:p>
          <a:p>
            <a:pPr lvl="0" algn="l">
              <a:lnSpc>
                <a:spcPct val="150000"/>
              </a:lnSpc>
              <a:buFont typeface="Wingdings" pitchFamily="2" charset="2"/>
              <a:buChar char="Ø"/>
            </a:pPr>
            <a:r>
              <a:rPr lang="en-IN" sz="2000" b="0" dirty="0">
                <a:solidFill>
                  <a:schemeClr val="tx1"/>
                </a:solidFill>
                <a:latin typeface="Times New Roman" pitchFamily="18" charset="0"/>
                <a:cs typeface="Times New Roman" pitchFamily="18" charset="0"/>
              </a:rPr>
              <a:t>However, protection against infectious disease is only one of many consequences of immune response, which in its entirety is concerned with the reaction of the body against any foreign antigen.</a:t>
            </a:r>
            <a:endParaRPr lang="en-US" sz="2000" b="0" dirty="0">
              <a:solidFill>
                <a:schemeClr val="tx1"/>
              </a:solidFill>
              <a:latin typeface="Times New Roman" pitchFamily="18" charset="0"/>
              <a:cs typeface="Times New Roman" pitchFamily="18" charset="0"/>
            </a:endParaRPr>
          </a:p>
          <a:p>
            <a:pPr lvl="0" algn="l">
              <a:lnSpc>
                <a:spcPct val="150000"/>
              </a:lnSpc>
              <a:buFont typeface="Wingdings" pitchFamily="2" charset="2"/>
              <a:buChar char="Ø"/>
            </a:pPr>
            <a:r>
              <a:rPr lang="en-IN" sz="2000" b="0" dirty="0">
                <a:solidFill>
                  <a:schemeClr val="tx1"/>
                </a:solidFill>
                <a:latin typeface="Times New Roman" pitchFamily="18" charset="0"/>
                <a:cs typeface="Times New Roman" pitchFamily="18" charset="0"/>
              </a:rPr>
              <a:t>Immunity is present in an individual from birth and it is the resistance towards infection.</a:t>
            </a:r>
            <a:endParaRPr lang="en-US" sz="2000" b="0" dirty="0">
              <a:solidFill>
                <a:schemeClr val="tx1"/>
              </a:solidFill>
              <a:latin typeface="Times New Roman" pitchFamily="18" charset="0"/>
              <a:cs typeface="Times New Roman" pitchFamily="18" charset="0"/>
            </a:endParaRPr>
          </a:p>
          <a:p>
            <a:pPr lvl="0" algn="l">
              <a:lnSpc>
                <a:spcPct val="150000"/>
              </a:lnSpc>
              <a:buFont typeface="Wingdings" pitchFamily="2" charset="2"/>
              <a:buChar char="Ø"/>
            </a:pPr>
            <a:r>
              <a:rPr lang="en-IN" sz="2000" b="0" dirty="0">
                <a:latin typeface="Times New Roman" pitchFamily="18" charset="0"/>
                <a:cs typeface="Times New Roman" pitchFamily="18" charset="0"/>
              </a:rPr>
              <a:t>I</a:t>
            </a:r>
            <a:r>
              <a:rPr lang="en-IN" sz="2000" b="0" dirty="0">
                <a:solidFill>
                  <a:schemeClr val="tx1"/>
                </a:solidFill>
                <a:latin typeface="Times New Roman" pitchFamily="18" charset="0"/>
                <a:cs typeface="Times New Roman" pitchFamily="18" charset="0"/>
              </a:rPr>
              <a:t>t may Inherited or acquired from the mother</a:t>
            </a:r>
            <a:endParaRPr lang="en-US" sz="2000" b="0" dirty="0">
              <a:solidFill>
                <a:schemeClr val="tx1"/>
              </a:solidFill>
              <a:latin typeface="Times New Roman" pitchFamily="18" charset="0"/>
              <a:cs typeface="Times New Roman" pitchFamily="18" charset="0"/>
            </a:endParaRPr>
          </a:p>
          <a:p>
            <a:pPr lvl="0" algn="l">
              <a:lnSpc>
                <a:spcPct val="150000"/>
              </a:lnSpc>
              <a:buFont typeface="Wingdings" pitchFamily="2" charset="2"/>
              <a:buChar char="Ø"/>
            </a:pPr>
            <a:r>
              <a:rPr lang="en-IN" sz="2000" b="0" dirty="0">
                <a:solidFill>
                  <a:schemeClr val="tx1"/>
                </a:solidFill>
                <a:latin typeface="Times New Roman" pitchFamily="18" charset="0"/>
                <a:cs typeface="Times New Roman" pitchFamily="18" charset="0"/>
              </a:rPr>
              <a:t>The state of protection has both less specific and more specific component.</a:t>
            </a:r>
            <a:endParaRPr lang="en-US" sz="2000" b="0" dirty="0">
              <a:solidFill>
                <a:schemeClr val="tx1"/>
              </a:solidFill>
              <a:latin typeface="Times New Roman" pitchFamily="18" charset="0"/>
              <a:cs typeface="Times New Roman" pitchFamily="18" charset="0"/>
            </a:endParaRPr>
          </a:p>
          <a:p>
            <a:pPr>
              <a:lnSpc>
                <a:spcPct val="150000"/>
              </a:lnSpc>
              <a:buFont typeface="Wingdings" pitchFamily="2" charset="2"/>
              <a:buChar char="Ø"/>
            </a:pPr>
            <a:endParaRPr lang="en-US" sz="2400" b="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lvl="0">
              <a:lnSpc>
                <a:spcPct val="150000"/>
              </a:lnSpc>
            </a:pPr>
            <a:r>
              <a:rPr lang="en-IN" sz="1800" dirty="0">
                <a:latin typeface="Times New Roman" pitchFamily="18" charset="0"/>
                <a:cs typeface="Times New Roman" pitchFamily="18" charset="0"/>
              </a:rPr>
              <a:t>This is because the antigen combines with any pre-existing antibody and lowers it’s level in circulation.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Once developed, active immunity is long-lasting.</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If an individual who has been actively immunised against an antigen experiences the same antigen subsequently, the immune response occurs more quickly and abundantly than during the first encounter. This is known as secondary response.</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Besides the development of </a:t>
            </a:r>
            <a:r>
              <a:rPr lang="en-IN" sz="1800" dirty="0" err="1">
                <a:latin typeface="Times New Roman" pitchFamily="18" charset="0"/>
                <a:cs typeface="Times New Roman" pitchFamily="18" charset="0"/>
              </a:rPr>
              <a:t>humoral</a:t>
            </a:r>
            <a:r>
              <a:rPr lang="en-IN" sz="1800" dirty="0">
                <a:latin typeface="Times New Roman" pitchFamily="18" charset="0"/>
                <a:cs typeface="Times New Roman" pitchFamily="18" charset="0"/>
              </a:rPr>
              <a:t> and cellular immunity, active immunity is associated with immunological memory.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Active immunisation is more effective and confers better protection than passive immunisation.</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PASSIVE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071546"/>
            <a:ext cx="9144000" cy="5786454"/>
          </a:xfrm>
        </p:spPr>
        <p:txBody>
          <a:bodyPr>
            <a:normAutofit/>
          </a:bodyPr>
          <a:lstStyle/>
          <a:p>
            <a:pPr lvl="0">
              <a:lnSpc>
                <a:spcPct val="150000"/>
              </a:lnSpc>
              <a:buFont typeface="Wingdings" pitchFamily="2" charset="2"/>
              <a:buChar char="Ø"/>
            </a:pPr>
            <a:r>
              <a:rPr lang="en-IN" sz="1800" dirty="0">
                <a:latin typeface="Times New Roman" pitchFamily="18" charset="0"/>
                <a:cs typeface="Times New Roman" pitchFamily="18" charset="0"/>
              </a:rPr>
              <a:t>This is the resistance that is transmitted passively to a recipient in a' readymade’ form. Here the recipient’s the immune system plays no active role.</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There is no antigenic stimulus; instead, performed antibodies are administered.</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There is no latent period, protection being effective immediately after passive immunisation.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There is no negative phase.</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No secondary type response occurs in passive immunity.</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Passive immunisation is less effective than active immunisation.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 main advantage of passive immunisation is that it acts immediately, and therefore, can be employed when ’instant immunity' is desired.</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ctr"/>
            <a:r>
              <a:rPr lang="en-IN" b="1" dirty="0">
                <a:latin typeface="Times New Roman" pitchFamily="18" charset="0"/>
                <a:cs typeface="Times New Roman" pitchFamily="18" charset="0"/>
              </a:rPr>
              <a:t> </a:t>
            </a:r>
            <a:br>
              <a:rPr lang="en-US" dirty="0">
                <a:latin typeface="Times New Roman" pitchFamily="18" charset="0"/>
                <a:cs typeface="Times New Roman" pitchFamily="18" charset="0"/>
              </a:rPr>
            </a:br>
            <a:r>
              <a:rPr lang="en-IN" b="1" dirty="0">
                <a:latin typeface="Times New Roman" pitchFamily="18" charset="0"/>
                <a:cs typeface="Times New Roman" pitchFamily="18" charset="0"/>
              </a:rPr>
              <a:t>TYPES OF ACTIVE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142984"/>
            <a:ext cx="9144000" cy="5715016"/>
          </a:xfrm>
        </p:spPr>
        <p:txBody>
          <a:bodyPr>
            <a:normAutofit/>
          </a:bodyPr>
          <a:lstStyle/>
          <a:p>
            <a:pPr>
              <a:lnSpc>
                <a:spcPct val="150000"/>
              </a:lnSpc>
              <a:buNone/>
            </a:pPr>
            <a:r>
              <a:rPr lang="en-IN" sz="1800" b="1" dirty="0">
                <a:latin typeface="Times New Roman" pitchFamily="18" charset="0"/>
                <a:cs typeface="Times New Roman" pitchFamily="18" charset="0"/>
              </a:rPr>
              <a:t>1.NATURAL ACTIVE IMMUNITY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Natural active immunity results from either a clinical or an </a:t>
            </a:r>
            <a:r>
              <a:rPr lang="en-IN" sz="1800" dirty="0" err="1">
                <a:latin typeface="Times New Roman" pitchFamily="18" charset="0"/>
                <a:cs typeface="Times New Roman" pitchFamily="18" charset="0"/>
              </a:rPr>
              <a:t>inapparent</a:t>
            </a:r>
            <a:r>
              <a:rPr lang="en-IN" sz="1800" dirty="0">
                <a:latin typeface="Times New Roman" pitchFamily="18" charset="0"/>
                <a:cs typeface="Times New Roman" pitchFamily="18" charset="0"/>
              </a:rPr>
              <a:t> infection by a microbe.</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A person who has recovered from an attack of measles develop natural active immunity.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large majority of adults in the developing countries possess natural active immunity to poliomyelitis due to repeated </a:t>
            </a:r>
            <a:r>
              <a:rPr lang="en-IN" sz="1800" dirty="0" err="1">
                <a:latin typeface="Times New Roman" pitchFamily="18" charset="0"/>
                <a:cs typeface="Times New Roman" pitchFamily="18" charset="0"/>
              </a:rPr>
              <a:t>inapparent</a:t>
            </a:r>
            <a:r>
              <a:rPr lang="en-IN" sz="1800" dirty="0">
                <a:latin typeface="Times New Roman" pitchFamily="18" charset="0"/>
                <a:cs typeface="Times New Roman" pitchFamily="18" charset="0"/>
              </a:rPr>
              <a:t> infections in childhood.</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Such immunity is usually long-lasting but the duration varies with the type of pathogen.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immunity is lifelong following many viral diseases such as chickenpox and measles.</a:t>
            </a:r>
            <a:endParaRPr lang="en-US"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In SYPHILIS, a special type of immunity known as </a:t>
            </a:r>
            <a:r>
              <a:rPr lang="en-IN" sz="1800" dirty="0" err="1">
                <a:latin typeface="Times New Roman" pitchFamily="18" charset="0"/>
                <a:cs typeface="Times New Roman" pitchFamily="18" charset="0"/>
              </a:rPr>
              <a:t>premunition</a:t>
            </a:r>
            <a:r>
              <a:rPr lang="en-IN" sz="1800" dirty="0">
                <a:latin typeface="Times New Roman" pitchFamily="18" charset="0"/>
                <a:cs typeface="Times New Roman" pitchFamily="18" charset="0"/>
              </a:rPr>
              <a:t> is seen .</a:t>
            </a:r>
            <a:endParaRPr lang="en-US" sz="18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lnSpc>
                <a:spcPct val="150000"/>
              </a:lnSpc>
              <a:buNone/>
            </a:pPr>
            <a:r>
              <a:rPr lang="en-IN" sz="1800" b="1" dirty="0">
                <a:latin typeface="Times New Roman" pitchFamily="18" charset="0"/>
                <a:cs typeface="Times New Roman" pitchFamily="18" charset="0"/>
              </a:rPr>
              <a:t>2 . ARTIFICIAL ACTIVE IMMUNITY</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Artificial active immunity is the resistance induced by vaccines.</a:t>
            </a:r>
            <a:endParaRPr lang="en-US" sz="1800" dirty="0">
              <a:latin typeface="Times New Roman" pitchFamily="18" charset="0"/>
              <a:cs typeface="Times New Roman" pitchFamily="18" charset="0"/>
            </a:endParaRPr>
          </a:p>
          <a:p>
            <a:pPr>
              <a:lnSpc>
                <a:spcPct val="150000"/>
              </a:lnSpc>
              <a:buFont typeface="Wingdings" pitchFamily="2" charset="2"/>
              <a:buChar char="Ø"/>
            </a:pPr>
            <a:r>
              <a:rPr lang="en-IN" sz="1800" dirty="0">
                <a:latin typeface="Times New Roman" pitchFamily="18" charset="0"/>
                <a:cs typeface="Times New Roman" pitchFamily="18" charset="0"/>
              </a:rPr>
              <a:t>BACTERIAL  VACCINES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Live(BCG vaccine for tuberculosis)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Killed. (Cholera vaccine)</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Subunit (Typhoid Vi antigen)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Bacterial products (Tetanus </a:t>
            </a:r>
            <a:r>
              <a:rPr lang="en-IN" sz="1800" dirty="0" err="1">
                <a:latin typeface="Times New Roman" pitchFamily="18" charset="0"/>
                <a:cs typeface="Times New Roman" pitchFamily="18" charset="0"/>
              </a:rPr>
              <a:t>toxoid</a:t>
            </a:r>
            <a:r>
              <a:rPr lang="en-IN" sz="1800" dirty="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a:lnSpc>
                <a:spcPct val="150000"/>
              </a:lnSpc>
              <a:buFont typeface="Wingdings" pitchFamily="2" charset="2"/>
              <a:buChar char="Ø"/>
            </a:pPr>
            <a:r>
              <a:rPr lang="en-IN" sz="1800" dirty="0">
                <a:latin typeface="Times New Roman" pitchFamily="18" charset="0"/>
                <a:cs typeface="Times New Roman" pitchFamily="18" charset="0"/>
              </a:rPr>
              <a:t>VIRAL VACCINES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Live (Oral polio vaccine-Sabin)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Killed (</a:t>
            </a:r>
            <a:r>
              <a:rPr lang="en-IN" sz="1800" dirty="0" err="1">
                <a:latin typeface="Times New Roman" pitchFamily="18" charset="0"/>
                <a:cs typeface="Times New Roman" pitchFamily="18" charset="0"/>
              </a:rPr>
              <a:t>Injectable</a:t>
            </a:r>
            <a:r>
              <a:rPr lang="en-IN" sz="1800" dirty="0">
                <a:latin typeface="Times New Roman" pitchFamily="18" charset="0"/>
                <a:cs typeface="Times New Roman" pitchFamily="18" charset="0"/>
              </a:rPr>
              <a:t> polio vaccine-Salk)</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Subunit (Hepatitis B Vaccine)</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t>LIVE VACCINES</a:t>
            </a:r>
            <a:br>
              <a:rPr lang="en-US" dirty="0"/>
            </a:br>
            <a:endParaRPr lang="en-US" dirty="0"/>
          </a:p>
        </p:txBody>
      </p:sp>
      <p:sp>
        <p:nvSpPr>
          <p:cNvPr id="3" name="Content Placeholder 2"/>
          <p:cNvSpPr>
            <a:spLocks noGrp="1"/>
          </p:cNvSpPr>
          <p:nvPr>
            <p:ph sz="quarter" idx="1"/>
          </p:nvPr>
        </p:nvSpPr>
        <p:spPr>
          <a:xfrm>
            <a:off x="0" y="1071546"/>
            <a:ext cx="9144000" cy="5786454"/>
          </a:xfrm>
        </p:spPr>
        <p:txBody>
          <a:bodyPr>
            <a:normAutofit/>
          </a:bodyPr>
          <a:lstStyle/>
          <a:p>
            <a:pPr>
              <a:lnSpc>
                <a:spcPct val="150000"/>
              </a:lnSpc>
              <a:buFont typeface="Wingdings" pitchFamily="2" charset="2"/>
              <a:buChar char="Ø"/>
            </a:pPr>
            <a:r>
              <a:rPr lang="en-IN" sz="1800" dirty="0">
                <a:latin typeface="Times New Roman" pitchFamily="18" charset="0"/>
                <a:cs typeface="Times New Roman" pitchFamily="18" charset="0"/>
              </a:rPr>
              <a:t>Live vaccines initiate infection without causing any injury or disease.</a:t>
            </a:r>
            <a:endParaRPr lang="en-US" sz="1800" dirty="0">
              <a:latin typeface="Times New Roman" pitchFamily="18" charset="0"/>
              <a:cs typeface="Times New Roman" pitchFamily="18" charset="0"/>
            </a:endParaRPr>
          </a:p>
          <a:p>
            <a:pPr>
              <a:lnSpc>
                <a:spcPct val="150000"/>
              </a:lnSpc>
              <a:buFont typeface="Wingdings" pitchFamily="2" charset="2"/>
              <a:buChar char="Ø"/>
            </a:pPr>
            <a:r>
              <a:rPr lang="en-IN" sz="1800" dirty="0">
                <a:latin typeface="Times New Roman" pitchFamily="18" charset="0"/>
                <a:cs typeface="Times New Roman" pitchFamily="18" charset="0"/>
              </a:rPr>
              <a:t>The immunity following live vaccine administration therefore parallels that following natural infection though it may be of a lower order.</a:t>
            </a:r>
            <a:endParaRPr lang="en-US" sz="1800" dirty="0">
              <a:latin typeface="Times New Roman" pitchFamily="18" charset="0"/>
              <a:cs typeface="Times New Roman" pitchFamily="18" charset="0"/>
            </a:endParaRPr>
          </a:p>
          <a:p>
            <a:pPr>
              <a:lnSpc>
                <a:spcPct val="150000"/>
              </a:lnSpc>
              <a:buFont typeface="Wingdings" pitchFamily="2" charset="2"/>
              <a:buChar char="Ø"/>
            </a:pPr>
            <a:r>
              <a:rPr lang="en-IN" sz="1800" dirty="0">
                <a:latin typeface="Times New Roman" pitchFamily="18" charset="0"/>
                <a:cs typeface="Times New Roman" pitchFamily="18" charset="0"/>
              </a:rPr>
              <a:t>The immunity lasts for several years but booster doses may be necessary. Live vaccines may be administered orally (as with the Sabin vaccine for poliomyelitis) or </a:t>
            </a:r>
            <a:r>
              <a:rPr lang="en-IN" sz="1800" dirty="0" err="1">
                <a:latin typeface="Times New Roman" pitchFamily="18" charset="0"/>
                <a:cs typeface="Times New Roman" pitchFamily="18" charset="0"/>
              </a:rPr>
              <a:t>parenterally</a:t>
            </a:r>
            <a:r>
              <a:rPr lang="en-IN" sz="1800" dirty="0">
                <a:latin typeface="Times New Roman" pitchFamily="18" charset="0"/>
                <a:cs typeface="Times New Roman" pitchFamily="18" charset="0"/>
              </a:rPr>
              <a:t> (as with the measles vaccine).</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t>KILLED VACCINES</a:t>
            </a:r>
            <a:br>
              <a:rPr lang="en-US" dirty="0"/>
            </a:br>
            <a:endParaRPr lang="en-US" dirty="0"/>
          </a:p>
        </p:txBody>
      </p:sp>
      <p:sp>
        <p:nvSpPr>
          <p:cNvPr id="3" name="Content Placeholder 2"/>
          <p:cNvSpPr>
            <a:spLocks noGrp="1"/>
          </p:cNvSpPr>
          <p:nvPr>
            <p:ph sz="quarter" idx="1"/>
          </p:nvPr>
        </p:nvSpPr>
        <p:spPr>
          <a:xfrm>
            <a:off x="0" y="928670"/>
            <a:ext cx="9144000" cy="5643578"/>
          </a:xfrm>
        </p:spPr>
        <p:txBody>
          <a:bodyPr>
            <a:normAutofit/>
          </a:bodyPr>
          <a:lstStyle/>
          <a:p>
            <a:pPr>
              <a:lnSpc>
                <a:spcPct val="150000"/>
              </a:lnSpc>
              <a:buFont typeface="Wingdings" pitchFamily="2" charset="2"/>
              <a:buChar char="Ø"/>
            </a:pPr>
            <a:r>
              <a:rPr lang="en-IN" sz="1800" b="1" dirty="0">
                <a:latin typeface="Times New Roman" pitchFamily="18" charset="0"/>
                <a:cs typeface="Times New Roman" pitchFamily="18" charset="0"/>
              </a:rPr>
              <a:t>Killed vaccines are generally less immunogenic than live vaccines, and protection lasts only for a short period. </a:t>
            </a:r>
          </a:p>
          <a:p>
            <a:pPr>
              <a:lnSpc>
                <a:spcPct val="150000"/>
              </a:lnSpc>
              <a:buFont typeface="Wingdings" pitchFamily="2" charset="2"/>
              <a:buChar char="Ø"/>
            </a:pPr>
            <a:r>
              <a:rPr lang="en-IN" sz="1800" b="1" dirty="0">
                <a:latin typeface="Times New Roman" pitchFamily="18" charset="0"/>
                <a:cs typeface="Times New Roman" pitchFamily="18" charset="0"/>
              </a:rPr>
              <a:t>They have, therefore, to be administered repeatedly, generally at least two doses being required for the production of immunity. </a:t>
            </a:r>
          </a:p>
          <a:p>
            <a:pPr>
              <a:lnSpc>
                <a:spcPct val="150000"/>
              </a:lnSpc>
              <a:buFont typeface="Wingdings" pitchFamily="2" charset="2"/>
              <a:buChar char="Ø"/>
            </a:pPr>
            <a:r>
              <a:rPr lang="en-IN" sz="1800" b="1" dirty="0">
                <a:latin typeface="Times New Roman" pitchFamily="18" charset="0"/>
                <a:cs typeface="Times New Roman" pitchFamily="18" charset="0"/>
              </a:rPr>
              <a:t>The first is known as the primary dose and the subsequent doses as booster doses. Killed vaccines may be given orally but this route is generally not effective.</a:t>
            </a:r>
          </a:p>
          <a:p>
            <a:pPr>
              <a:lnSpc>
                <a:spcPct val="150000"/>
              </a:lnSpc>
              <a:buFont typeface="Wingdings" pitchFamily="2" charset="2"/>
              <a:buChar char="Ø"/>
            </a:pPr>
            <a:r>
              <a:rPr lang="en-IN" sz="1800" b="1" dirty="0" err="1">
                <a:latin typeface="Times New Roman" pitchFamily="18" charset="0"/>
                <a:cs typeface="Times New Roman" pitchFamily="18" charset="0"/>
              </a:rPr>
              <a:t>Parenteral</a:t>
            </a:r>
            <a:r>
              <a:rPr lang="en-IN" sz="1800" b="1" dirty="0">
                <a:latin typeface="Times New Roman" pitchFamily="18" charset="0"/>
                <a:cs typeface="Times New Roman" pitchFamily="18" charset="0"/>
              </a:rPr>
              <a:t> administration provides </a:t>
            </a:r>
            <a:r>
              <a:rPr lang="en-IN" sz="1800" b="1" dirty="0" err="1">
                <a:latin typeface="Times New Roman" pitchFamily="18" charset="0"/>
                <a:cs typeface="Times New Roman" pitchFamily="18" charset="0"/>
              </a:rPr>
              <a:t>humoral</a:t>
            </a:r>
            <a:r>
              <a:rPr lang="en-IN" sz="1800" b="1" dirty="0">
                <a:latin typeface="Times New Roman" pitchFamily="18" charset="0"/>
                <a:cs typeface="Times New Roman" pitchFamily="18" charset="0"/>
              </a:rPr>
              <a:t> antibody response, which may be improved by addition of ADJUVANTS (for example, aluminium phosphate).</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TYPES OF PASSIVE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214422"/>
            <a:ext cx="9144000" cy="5643578"/>
          </a:xfrm>
        </p:spPr>
        <p:txBody>
          <a:bodyPr>
            <a:normAutofit/>
          </a:bodyPr>
          <a:lstStyle/>
          <a:p>
            <a:pPr>
              <a:lnSpc>
                <a:spcPct val="150000"/>
              </a:lnSpc>
              <a:buNone/>
            </a:pPr>
            <a:r>
              <a:rPr lang="en-IN" sz="1800" b="1" dirty="0">
                <a:latin typeface="Times New Roman" pitchFamily="18" charset="0"/>
                <a:cs typeface="Times New Roman" pitchFamily="18" charset="0"/>
              </a:rPr>
              <a:t>1.Natural passive immunity</a:t>
            </a:r>
            <a:endParaRPr lang="en-US"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Natural passive immunity is the resistance passively transferred from mother to baby. In human infants, maternal antibodies are transmitted predominantly through the placenta, while in animals such as pigs, transfer of antibodies occurs mainly orally through the </a:t>
            </a:r>
            <a:r>
              <a:rPr lang="en-IN" sz="1800" dirty="0" err="1">
                <a:latin typeface="Times New Roman" pitchFamily="18" charset="0"/>
                <a:cs typeface="Times New Roman" pitchFamily="18" charset="0"/>
              </a:rPr>
              <a:t>colostrum</a:t>
            </a:r>
            <a:r>
              <a:rPr lang="en-IN" sz="1800" dirty="0">
                <a:latin typeface="Times New Roman" pitchFamily="18" charset="0"/>
                <a:cs typeface="Times New Roman" pitchFamily="18" charset="0"/>
              </a:rPr>
              <a:t>. The human </a:t>
            </a:r>
            <a:r>
              <a:rPr lang="en-IN" sz="1800" dirty="0" err="1">
                <a:latin typeface="Times New Roman" pitchFamily="18" charset="0"/>
                <a:cs typeface="Times New Roman" pitchFamily="18" charset="0"/>
              </a:rPr>
              <a:t>colostrum</a:t>
            </a:r>
            <a:r>
              <a:rPr lang="en-IN" sz="1800" dirty="0">
                <a:latin typeface="Times New Roman" pitchFamily="18" charset="0"/>
                <a:cs typeface="Times New Roman" pitchFamily="18" charset="0"/>
              </a:rPr>
              <a:t>, which is also rich in </a:t>
            </a:r>
            <a:r>
              <a:rPr lang="en-IN" sz="1800" dirty="0" err="1">
                <a:latin typeface="Times New Roman" pitchFamily="18" charset="0"/>
                <a:cs typeface="Times New Roman" pitchFamily="18" charset="0"/>
              </a:rPr>
              <a:t>IgA</a:t>
            </a:r>
            <a:r>
              <a:rPr lang="en-IN" sz="1800" dirty="0">
                <a:latin typeface="Times New Roman" pitchFamily="18" charset="0"/>
                <a:cs typeface="Times New Roman" pitchFamily="18" charset="0"/>
              </a:rPr>
              <a:t> antibodies resistant to intestinal digestion, gives protection to the neonate.</a:t>
            </a:r>
            <a:endParaRPr lang="en-US"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The human </a:t>
            </a:r>
            <a:r>
              <a:rPr lang="en-IN" sz="1800" dirty="0" err="1">
                <a:latin typeface="Times New Roman" pitchFamily="18" charset="0"/>
                <a:cs typeface="Times New Roman" pitchFamily="18" charset="0"/>
              </a:rPr>
              <a:t>fetus</a:t>
            </a:r>
            <a:r>
              <a:rPr lang="en-IN" sz="1800" dirty="0">
                <a:latin typeface="Times New Roman" pitchFamily="18" charset="0"/>
                <a:cs typeface="Times New Roman" pitchFamily="18" charset="0"/>
              </a:rPr>
              <a:t> acquires some ability to synthesise antibodies (</a:t>
            </a:r>
            <a:r>
              <a:rPr lang="en-IN" sz="1800" dirty="0" err="1">
                <a:latin typeface="Times New Roman" pitchFamily="18" charset="0"/>
                <a:cs typeface="Times New Roman" pitchFamily="18" charset="0"/>
              </a:rPr>
              <a:t>IgM</a:t>
            </a:r>
            <a:r>
              <a:rPr lang="en-IN" sz="1800" dirty="0">
                <a:latin typeface="Times New Roman" pitchFamily="18" charset="0"/>
                <a:cs typeface="Times New Roman" pitchFamily="18" charset="0"/>
              </a:rPr>
              <a:t>) from about the twentieth week of life but it’s immunological capacity is still inadequate at birth.</a:t>
            </a:r>
            <a:endParaRPr lang="en-US"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It is only by about the age of three months that the infant acquires some measure of immunological independence. Until then, maternal antibodies give passive protection against infectious diseases to the infant.</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lnSpc>
                <a:spcPct val="150000"/>
              </a:lnSpc>
              <a:buNone/>
            </a:pPr>
            <a:r>
              <a:rPr lang="en-IN" sz="1800" b="1" dirty="0">
                <a:latin typeface="Times New Roman" pitchFamily="18" charset="0"/>
                <a:cs typeface="Times New Roman" pitchFamily="18" charset="0"/>
              </a:rPr>
              <a:t>2.ARTIFICIAL PASSIVE IMMUNITY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Artificial passive immunity is the resistance passively transferred to a recipient by  the administration of antibodies.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agents used for this purpose are </a:t>
            </a:r>
            <a:r>
              <a:rPr lang="en-IN" sz="1800" dirty="0" err="1">
                <a:latin typeface="Times New Roman" pitchFamily="18" charset="0"/>
                <a:cs typeface="Times New Roman" pitchFamily="18" charset="0"/>
              </a:rPr>
              <a:t>hyperimmune</a:t>
            </a:r>
            <a:r>
              <a:rPr lang="en-IN" sz="1800" dirty="0">
                <a:latin typeface="Times New Roman" pitchFamily="18" charset="0"/>
                <a:cs typeface="Times New Roman" pitchFamily="18" charset="0"/>
              </a:rPr>
              <a:t> sera of animal or human origin, convalescent sera and pooled human gamma globulin.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These are used for prophylaxis and therapy.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Equine </a:t>
            </a:r>
            <a:r>
              <a:rPr lang="en-IN" sz="1800" dirty="0" err="1">
                <a:latin typeface="Times New Roman" pitchFamily="18" charset="0"/>
                <a:cs typeface="Times New Roman" pitchFamily="18" charset="0"/>
              </a:rPr>
              <a:t>hyperimmune</a:t>
            </a:r>
            <a:r>
              <a:rPr lang="en-IN" sz="1800" dirty="0">
                <a:latin typeface="Times New Roman" pitchFamily="18" charset="0"/>
                <a:cs typeface="Times New Roman" pitchFamily="18" charset="0"/>
              </a:rPr>
              <a:t> sera such as </a:t>
            </a:r>
            <a:r>
              <a:rPr lang="en-IN" sz="1800" dirty="0" err="1">
                <a:latin typeface="Times New Roman" pitchFamily="18" charset="0"/>
                <a:cs typeface="Times New Roman" pitchFamily="18" charset="0"/>
              </a:rPr>
              <a:t>antitetanus</a:t>
            </a:r>
            <a:r>
              <a:rPr lang="en-IN" sz="1800" dirty="0">
                <a:latin typeface="Times New Roman" pitchFamily="18" charset="0"/>
                <a:cs typeface="Times New Roman" pitchFamily="18" charset="0"/>
              </a:rPr>
              <a:t> serum and ATS Prepared from </a:t>
            </a:r>
            <a:r>
              <a:rPr lang="en-IN" sz="1800" dirty="0" err="1">
                <a:latin typeface="Times New Roman" pitchFamily="18" charset="0"/>
                <a:cs typeface="Times New Roman" pitchFamily="18" charset="0"/>
              </a:rPr>
              <a:t>hyperimmunised</a:t>
            </a:r>
            <a:r>
              <a:rPr lang="en-IN" sz="1800" dirty="0">
                <a:latin typeface="Times New Roman" pitchFamily="18" charset="0"/>
                <a:cs typeface="Times New Roman" pitchFamily="18" charset="0"/>
              </a:rPr>
              <a:t> horses used to be extensively employed.</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They gave temporary protection but carried the disadvantages of hypersensitivity and immune elimination.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Human </a:t>
            </a:r>
            <a:r>
              <a:rPr lang="en-IN" sz="1800" dirty="0" err="1">
                <a:latin typeface="Times New Roman" pitchFamily="18" charset="0"/>
                <a:cs typeface="Times New Roman" pitchFamily="18" charset="0"/>
              </a:rPr>
              <a:t>hyperimmune</a:t>
            </a:r>
            <a:r>
              <a:rPr lang="en-IN" sz="1800" dirty="0">
                <a:latin typeface="Times New Roman" pitchFamily="18" charset="0"/>
                <a:cs typeface="Times New Roman" pitchFamily="18" charset="0"/>
              </a:rPr>
              <a:t> globulin (for example,  </a:t>
            </a:r>
            <a:r>
              <a:rPr lang="en-IN" sz="1800" dirty="0" err="1">
                <a:latin typeface="Times New Roman" pitchFamily="18" charset="0"/>
                <a:cs typeface="Times New Roman" pitchFamily="18" charset="0"/>
              </a:rPr>
              <a:t>tatanus</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immuneglobulin</a:t>
            </a:r>
            <a:r>
              <a:rPr lang="en-IN" sz="1800" dirty="0">
                <a:latin typeface="Times New Roman" pitchFamily="18" charset="0"/>
                <a:cs typeface="Times New Roman" pitchFamily="18" charset="0"/>
              </a:rPr>
              <a:t>, TIG) is free from those complications and also provides more lasting protection.</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lnSpc>
                <a:spcPct val="150000"/>
              </a:lnSpc>
              <a:buNone/>
            </a:pPr>
            <a:r>
              <a:rPr lang="en-IN" sz="1800" b="1" dirty="0">
                <a:latin typeface="Times New Roman" pitchFamily="18" charset="0"/>
                <a:cs typeface="Times New Roman" pitchFamily="18" charset="0"/>
              </a:rPr>
              <a:t>3. COMBINED IMMUNISATION</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Sometimes a combination of the active and passive methods of immunisation is used .</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Ideally, whenever passive immunisation is employed for immediate protection, combined immunisation is to be preferred, as in the protection of non immune individual with a tetanus-prone wound.</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method is to inject TIG in one arm and the first dose of tetanus </a:t>
            </a:r>
            <a:r>
              <a:rPr lang="en-IN" sz="1800" dirty="0" err="1">
                <a:latin typeface="Times New Roman" pitchFamily="18" charset="0"/>
                <a:cs typeface="Times New Roman" pitchFamily="18" charset="0"/>
              </a:rPr>
              <a:t>toxoid</a:t>
            </a:r>
            <a:r>
              <a:rPr lang="en-IN" sz="1800" dirty="0">
                <a:latin typeface="Times New Roman" pitchFamily="18" charset="0"/>
                <a:cs typeface="Times New Roman" pitchFamily="18" charset="0"/>
              </a:rPr>
              <a:t> in the other.</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This is followed by the full coarse of phased tetanus </a:t>
            </a:r>
            <a:r>
              <a:rPr lang="en-IN" sz="1800" dirty="0" err="1">
                <a:latin typeface="Times New Roman" pitchFamily="18" charset="0"/>
                <a:cs typeface="Times New Roman" pitchFamily="18" charset="0"/>
              </a:rPr>
              <a:t>toxoid</a:t>
            </a:r>
            <a:r>
              <a:rPr lang="en-IN" sz="1800" dirty="0">
                <a:latin typeface="Times New Roman" pitchFamily="18" charset="0"/>
                <a:cs typeface="Times New Roman" pitchFamily="18" charset="0"/>
              </a:rPr>
              <a:t> injections.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TIG provides the protection necessary till active immunity is able to take effect.</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r>
              <a:rPr lang="en-US" dirty="0">
                <a:latin typeface="Times New Roman" pitchFamily="18" charset="0"/>
                <a:cs typeface="Times New Roman" pitchFamily="18" charset="0"/>
              </a:rPr>
              <a:t>ADOPTIVE IMMUNITY</a:t>
            </a:r>
          </a:p>
        </p:txBody>
      </p:sp>
      <p:sp>
        <p:nvSpPr>
          <p:cNvPr id="3" name="Content Placeholder 2"/>
          <p:cNvSpPr>
            <a:spLocks noGrp="1"/>
          </p:cNvSpPr>
          <p:nvPr>
            <p:ph sz="quarter" idx="1"/>
          </p:nvPr>
        </p:nvSpPr>
        <p:spPr>
          <a:xfrm>
            <a:off x="0" y="1214422"/>
            <a:ext cx="9144000" cy="4786346"/>
          </a:xfrm>
        </p:spPr>
        <p:txBody>
          <a:bodyPr>
            <a:normAutofit/>
          </a:bodyPr>
          <a:lstStyle/>
          <a:p>
            <a:pPr>
              <a:lnSpc>
                <a:spcPct val="150000"/>
              </a:lnSpc>
            </a:pPr>
            <a:r>
              <a:rPr lang="en-IN" sz="1800" dirty="0">
                <a:latin typeface="Times New Roman" pitchFamily="18" charset="0"/>
                <a:cs typeface="Times New Roman" pitchFamily="18" charset="0"/>
              </a:rPr>
              <a:t>A special type of immunisation is the injection of immunologically competent lymphocytes. This is known as adoptive immunity.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Instead of whole lymphocytes, an extract of immunologically competent lymphocytes, known as the ’transfer factor’ can be used.</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This has attempted in the treatment of certain types of diseases for example </a:t>
            </a:r>
            <a:r>
              <a:rPr lang="en-IN" sz="1800" dirty="0" err="1">
                <a:latin typeface="Times New Roman" pitchFamily="18" charset="0"/>
                <a:cs typeface="Times New Roman" pitchFamily="18" charset="0"/>
              </a:rPr>
              <a:t>lepromatous</a:t>
            </a:r>
            <a:r>
              <a:rPr lang="en-IN" sz="1800" dirty="0">
                <a:latin typeface="Times New Roman" pitchFamily="18" charset="0"/>
                <a:cs typeface="Times New Roman" pitchFamily="18" charset="0"/>
              </a:rPr>
              <a:t> leprosy.</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285860"/>
          </a:xfrm>
        </p:spPr>
        <p:txBody>
          <a:bodyPr>
            <a:normAutofit/>
          </a:bodyPr>
          <a:lstStyle/>
          <a:p>
            <a:r>
              <a:rPr lang="en-IN" b="1" dirty="0">
                <a:latin typeface="Times New Roman" pitchFamily="18" charset="0"/>
                <a:cs typeface="Times New Roman" pitchFamily="18" charset="0"/>
              </a:rPr>
              <a:t>DEFINITION</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1428736"/>
            <a:ext cx="9144000" cy="5429264"/>
          </a:xfrm>
        </p:spPr>
        <p:txBody>
          <a:bodyPr>
            <a:normAutofit/>
          </a:bodyPr>
          <a:lstStyle/>
          <a:p>
            <a:pPr algn="l">
              <a:lnSpc>
                <a:spcPct val="150000"/>
              </a:lnSpc>
              <a:buFont typeface="Wingdings" pitchFamily="2" charset="2"/>
              <a:buChar char="Ø"/>
            </a:pPr>
            <a:r>
              <a:rPr lang="en-IN" b="0" dirty="0">
                <a:solidFill>
                  <a:schemeClr val="tx1"/>
                </a:solidFill>
                <a:latin typeface="Times New Roman" pitchFamily="18" charset="0"/>
                <a:cs typeface="Times New Roman" pitchFamily="18" charset="0"/>
              </a:rPr>
              <a:t>Immunity is defined as the ability to resist pathogens and their toxic products that tent to damage the tissue or organs.</a:t>
            </a:r>
          </a:p>
          <a:p>
            <a:pPr lvl="0" algn="l">
              <a:lnSpc>
                <a:spcPct val="150000"/>
              </a:lnSpc>
              <a:buFont typeface="Wingdings" pitchFamily="2" charset="2"/>
              <a:buChar char="Ø"/>
            </a:pPr>
            <a:r>
              <a:rPr lang="en-IN" b="0" dirty="0">
                <a:solidFill>
                  <a:schemeClr val="tx1"/>
                </a:solidFill>
                <a:latin typeface="Times New Roman" pitchFamily="18" charset="0"/>
                <a:cs typeface="Times New Roman" pitchFamily="18" charset="0"/>
              </a:rPr>
              <a:t>The term "immune" is derived from Latin word </a:t>
            </a:r>
            <a:r>
              <a:rPr lang="en-IN" b="0" dirty="0" err="1">
                <a:solidFill>
                  <a:schemeClr val="tx1"/>
                </a:solidFill>
                <a:latin typeface="Times New Roman" pitchFamily="18" charset="0"/>
                <a:cs typeface="Times New Roman" pitchFamily="18" charset="0"/>
              </a:rPr>
              <a:t>immunis</a:t>
            </a:r>
            <a:r>
              <a:rPr lang="en-IN" b="0" dirty="0">
                <a:solidFill>
                  <a:schemeClr val="tx1"/>
                </a:solidFill>
                <a:latin typeface="Times New Roman" pitchFamily="18" charset="0"/>
                <a:cs typeface="Times New Roman" pitchFamily="18" charset="0"/>
              </a:rPr>
              <a:t> Which means "exempt from taxes". Today of course, immunity refers to the body's ability to resist infection by pathogenic micro organisms and their products.</a:t>
            </a:r>
            <a:endParaRPr lang="en-US" b="0" dirty="0">
              <a:solidFill>
                <a:schemeClr val="tx1"/>
              </a:solidFill>
              <a:latin typeface="Times New Roman" pitchFamily="18" charset="0"/>
              <a:cs typeface="Times New Roman" pitchFamily="18" charset="0"/>
            </a:endParaRPr>
          </a:p>
          <a:p>
            <a:pPr algn="l">
              <a:lnSpc>
                <a:spcPct val="150000"/>
              </a:lnSpc>
            </a:pPr>
            <a:endParaRPr lang="en-US" b="0" dirty="0">
              <a:solidFill>
                <a:schemeClr val="tx1"/>
              </a:solidFill>
              <a:latin typeface="Times New Roman" pitchFamily="18" charset="0"/>
              <a:cs typeface="Times New Roman" pitchFamily="18" charset="0"/>
            </a:endParaRPr>
          </a:p>
          <a:p>
            <a:pPr>
              <a:lnSpc>
                <a:spcPct val="150000"/>
              </a:lnSpc>
            </a:pPr>
            <a:endParaRPr lang="en-US" b="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t>LOCAL IMMUNITY</a:t>
            </a:r>
            <a:br>
              <a:rPr lang="en-US" dirty="0"/>
            </a:br>
            <a:endParaRPr lang="en-US" dirty="0"/>
          </a:p>
        </p:txBody>
      </p:sp>
      <p:sp>
        <p:nvSpPr>
          <p:cNvPr id="3" name="Content Placeholder 2"/>
          <p:cNvSpPr>
            <a:spLocks noGrp="1"/>
          </p:cNvSpPr>
          <p:nvPr>
            <p:ph sz="quarter" idx="1"/>
          </p:nvPr>
        </p:nvSpPr>
        <p:spPr>
          <a:xfrm>
            <a:off x="0" y="1142984"/>
            <a:ext cx="9144000" cy="5715016"/>
          </a:xfrm>
        </p:spPr>
        <p:txBody>
          <a:bodyPr>
            <a:normAutofit/>
          </a:bodyPr>
          <a:lstStyle/>
          <a:p>
            <a:pPr lvl="0">
              <a:lnSpc>
                <a:spcPct val="150000"/>
              </a:lnSpc>
            </a:pPr>
            <a:r>
              <a:rPr lang="en-IN" sz="1800" dirty="0">
                <a:latin typeface="Times New Roman" pitchFamily="18" charset="0"/>
                <a:cs typeface="Times New Roman" pitchFamily="18" charset="0"/>
              </a:rPr>
              <a:t>Natural infection on the live virus vaccine administered </a:t>
            </a:r>
            <a:r>
              <a:rPr lang="en-IN" sz="1800" dirty="0" err="1">
                <a:latin typeface="Times New Roman" pitchFamily="18" charset="0"/>
                <a:cs typeface="Times New Roman" pitchFamily="18" charset="0"/>
              </a:rPr>
              <a:t>intranasally</a:t>
            </a:r>
            <a:r>
              <a:rPr lang="en-IN" sz="1800" dirty="0">
                <a:latin typeface="Times New Roman" pitchFamily="18" charset="0"/>
                <a:cs typeface="Times New Roman" pitchFamily="18" charset="0"/>
              </a:rPr>
              <a:t> provides local immunity.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A special class of </a:t>
            </a:r>
            <a:r>
              <a:rPr lang="en-IN" sz="1800" dirty="0" err="1">
                <a:latin typeface="Times New Roman" pitchFamily="18" charset="0"/>
                <a:cs typeface="Times New Roman" pitchFamily="18" charset="0"/>
              </a:rPr>
              <a:t>immunoglobulins</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IgA</a:t>
            </a:r>
            <a:r>
              <a:rPr lang="en-IN" sz="1800" dirty="0">
                <a:latin typeface="Times New Roman" pitchFamily="18" charset="0"/>
                <a:cs typeface="Times New Roman" pitchFamily="18" charset="0"/>
              </a:rPr>
              <a:t>) forms the main component of local immunity.</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One type of </a:t>
            </a:r>
            <a:r>
              <a:rPr lang="en-IN" sz="1800" dirty="0" err="1">
                <a:latin typeface="Times New Roman" pitchFamily="18" charset="0"/>
                <a:cs typeface="Times New Roman" pitchFamily="18" charset="0"/>
              </a:rPr>
              <a:t>IgA</a:t>
            </a:r>
            <a:r>
              <a:rPr lang="en-IN" sz="1800" dirty="0">
                <a:latin typeface="Times New Roman" pitchFamily="18" charset="0"/>
                <a:cs typeface="Times New Roman" pitchFamily="18" charset="0"/>
              </a:rPr>
              <a:t> antibody called </a:t>
            </a:r>
            <a:r>
              <a:rPr lang="en-IN" sz="1800" dirty="0" err="1">
                <a:latin typeface="Times New Roman" pitchFamily="18" charset="0"/>
                <a:cs typeface="Times New Roman" pitchFamily="18" charset="0"/>
              </a:rPr>
              <a:t>secretory</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IgA</a:t>
            </a:r>
            <a:r>
              <a:rPr lang="en-IN" sz="1800" dirty="0">
                <a:latin typeface="Times New Roman" pitchFamily="18" charset="0"/>
                <a:cs typeface="Times New Roman" pitchFamily="18" charset="0"/>
              </a:rPr>
              <a:t> is produced locally by plasma cells present on mucosal surfaces or in </a:t>
            </a:r>
            <a:r>
              <a:rPr lang="en-IN" sz="1800" dirty="0" err="1">
                <a:latin typeface="Times New Roman" pitchFamily="18" charset="0"/>
                <a:cs typeface="Times New Roman" pitchFamily="18" charset="0"/>
              </a:rPr>
              <a:t>secretory</a:t>
            </a:r>
            <a:r>
              <a:rPr lang="en-IN" sz="1800" dirty="0">
                <a:latin typeface="Times New Roman" pitchFamily="18" charset="0"/>
                <a:cs typeface="Times New Roman" pitchFamily="18" charset="0"/>
              </a:rPr>
              <a:t> glands.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There appears to be selective transport of </a:t>
            </a:r>
            <a:r>
              <a:rPr lang="en-IN" sz="1800" dirty="0" err="1">
                <a:latin typeface="Times New Roman" pitchFamily="18" charset="0"/>
                <a:cs typeface="Times New Roman" pitchFamily="18" charset="0"/>
              </a:rPr>
              <a:t>sach</a:t>
            </a:r>
            <a:r>
              <a:rPr lang="en-IN" sz="1800" dirty="0">
                <a:latin typeface="Times New Roman" pitchFamily="18" charset="0"/>
                <a:cs typeface="Times New Roman" pitchFamily="18" charset="0"/>
              </a:rPr>
              <a:t> antibodies between the various mucosal surfaces and </a:t>
            </a:r>
            <a:r>
              <a:rPr lang="en-IN" sz="1800" dirty="0" err="1">
                <a:latin typeface="Times New Roman" pitchFamily="18" charset="0"/>
                <a:cs typeface="Times New Roman" pitchFamily="18" charset="0"/>
              </a:rPr>
              <a:t>secretory</a:t>
            </a:r>
            <a:r>
              <a:rPr lang="en-IN" sz="1800" dirty="0">
                <a:latin typeface="Times New Roman" pitchFamily="18" charset="0"/>
                <a:cs typeface="Times New Roman" pitchFamily="18" charset="0"/>
              </a:rPr>
              <a:t> glands.</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HERD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142984"/>
            <a:ext cx="9144000" cy="5715016"/>
          </a:xfrm>
        </p:spPr>
        <p:txBody>
          <a:bodyPr>
            <a:normAutofit/>
          </a:bodyPr>
          <a:lstStyle/>
          <a:p>
            <a:pPr lvl="0">
              <a:lnSpc>
                <a:spcPct val="150000"/>
              </a:lnSpc>
            </a:pPr>
            <a:r>
              <a:rPr lang="en-IN" sz="1800" b="1" dirty="0">
                <a:latin typeface="Times New Roman" pitchFamily="18" charset="0"/>
                <a:cs typeface="Times New Roman" pitchFamily="18" charset="0"/>
              </a:rPr>
              <a:t>This refers to the overall level of immunity in a community and is relevant in the control of epidemic diseases.</a:t>
            </a:r>
            <a:endParaRPr lang="en-US" sz="1800" dirty="0">
              <a:latin typeface="Times New Roman" pitchFamily="18" charset="0"/>
              <a:cs typeface="Times New Roman" pitchFamily="18" charset="0"/>
            </a:endParaRPr>
          </a:p>
          <a:p>
            <a:pPr lvl="0">
              <a:lnSpc>
                <a:spcPct val="150000"/>
              </a:lnSpc>
            </a:pPr>
            <a:r>
              <a:rPr lang="en-IN" sz="1800" b="1" dirty="0">
                <a:latin typeface="Times New Roman" pitchFamily="18" charset="0"/>
                <a:cs typeface="Times New Roman" pitchFamily="18" charset="0"/>
              </a:rPr>
              <a:t>When a large proportion individuals in a community are immune to a pathogen, the herd immunity to the pathogen is satisfactory.</a:t>
            </a:r>
            <a:endParaRPr lang="en-US" sz="1800" dirty="0">
              <a:latin typeface="Times New Roman" pitchFamily="18" charset="0"/>
              <a:cs typeface="Times New Roman" pitchFamily="18" charset="0"/>
            </a:endParaRPr>
          </a:p>
          <a:p>
            <a:pPr lvl="0">
              <a:lnSpc>
                <a:spcPct val="150000"/>
              </a:lnSpc>
            </a:pPr>
            <a:r>
              <a:rPr lang="en-IN" sz="1800" b="1" dirty="0">
                <a:latin typeface="Times New Roman" pitchFamily="18" charset="0"/>
                <a:cs typeface="Times New Roman" pitchFamily="18" charset="0"/>
              </a:rPr>
              <a:t>When heard immunity is low epidemics are likely to occur on the introduction of a suitable pathogen, due to the presence of large numbers of </a:t>
            </a:r>
            <a:r>
              <a:rPr lang="en-IN" sz="1800" b="1" dirty="0" err="1">
                <a:latin typeface="Times New Roman" pitchFamily="18" charset="0"/>
                <a:cs typeface="Times New Roman" pitchFamily="18" charset="0"/>
              </a:rPr>
              <a:t>suceptible</a:t>
            </a:r>
            <a:r>
              <a:rPr lang="en-IN" sz="1800" b="1" dirty="0">
                <a:latin typeface="Times New Roman" pitchFamily="18" charset="0"/>
                <a:cs typeface="Times New Roman" pitchFamily="18" charset="0"/>
              </a:rPr>
              <a:t> individuals in the community.</a:t>
            </a:r>
            <a:endParaRPr lang="en-US" sz="1800" dirty="0">
              <a:latin typeface="Times New Roman" pitchFamily="18" charset="0"/>
              <a:cs typeface="Times New Roman" pitchFamily="18" charset="0"/>
            </a:endParaRPr>
          </a:p>
          <a:p>
            <a:pPr lvl="0">
              <a:lnSpc>
                <a:spcPct val="150000"/>
              </a:lnSpc>
            </a:pPr>
            <a:r>
              <a:rPr lang="en-IN" sz="1800" b="1" dirty="0">
                <a:latin typeface="Times New Roman" pitchFamily="18" charset="0"/>
                <a:cs typeface="Times New Roman" pitchFamily="18" charset="0"/>
              </a:rPr>
              <a:t>Eradication of communicable diseases depends on the development of high level of herd immunity rather than on the development of a high level of immunity in individuals.</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lstStyle/>
          <a:p>
            <a:pPr algn="ctr">
              <a:buNone/>
            </a:pPr>
            <a:r>
              <a:rPr lang="en-US" b="1" u="sng" dirty="0">
                <a:solidFill>
                  <a:schemeClr val="accent1">
                    <a:lumMod val="75000"/>
                  </a:schemeClr>
                </a:solidFill>
                <a:latin typeface="Times New Roman" pitchFamily="18" charset="0"/>
                <a:cs typeface="Times New Roman" pitchFamily="18" charset="0"/>
              </a:rPr>
              <a:t>COMPARISON OF ACTIVE AND PASSIVE IMMUNITY:</a:t>
            </a:r>
          </a:p>
          <a:p>
            <a:pPr algn="ctr"/>
            <a:endParaRPr lang="en-US" b="1" u="sng" dirty="0">
              <a:solidFill>
                <a:schemeClr val="accent1">
                  <a:lumMod val="75000"/>
                </a:schemeClr>
              </a:solidFill>
              <a:latin typeface="Times New Roman" pitchFamily="18" charset="0"/>
              <a:cs typeface="Times New Roman" pitchFamily="18" charset="0"/>
            </a:endParaRPr>
          </a:p>
        </p:txBody>
      </p:sp>
      <p:pic>
        <p:nvPicPr>
          <p:cNvPr id="6" name="Picture 5" descr="WhatsApp Image 2021-10-28 at 7.43.11 AM.jpeg"/>
          <p:cNvPicPr>
            <a:picLocks noChangeAspect="1"/>
          </p:cNvPicPr>
          <p:nvPr/>
        </p:nvPicPr>
        <p:blipFill>
          <a:blip r:embed="rId2"/>
          <a:stretch>
            <a:fillRect/>
          </a:stretch>
        </p:blipFill>
        <p:spPr>
          <a:xfrm>
            <a:off x="428596" y="928670"/>
            <a:ext cx="8072494" cy="5429288"/>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sz="quarter" idx="1"/>
          </p:nvPr>
        </p:nvSpPr>
        <p:spPr/>
        <p:txBody>
          <a:bodyPr/>
          <a:lstStyle/>
          <a:p>
            <a:r>
              <a:rPr lang="en-US" dirty="0"/>
              <a:t> Text book of microbiology by R. </a:t>
            </a:r>
            <a:r>
              <a:rPr lang="en-US" dirty="0" err="1"/>
              <a:t>Ananthnarayan</a:t>
            </a:r>
            <a:r>
              <a:rPr lang="en-US" dirty="0"/>
              <a:t> </a:t>
            </a:r>
            <a:r>
              <a:rPr lang="en-US" dirty="0" err="1"/>
              <a:t>paniker</a:t>
            </a:r>
            <a:endParaRPr lang="en-US" dirty="0"/>
          </a:p>
          <a:p>
            <a:r>
              <a:rPr lang="en-US" dirty="0"/>
              <a:t>Text book of microbiology by D.R. </a:t>
            </a:r>
            <a:r>
              <a:rPr lang="en-US" dirty="0" err="1"/>
              <a:t>Arora</a:t>
            </a:r>
            <a:endParaRPr lang="en-US"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F44FD-6F0D-4339-AF8C-B7B91BD942AB}"/>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0E13CE6F-C76E-4931-A444-E670FF87ADF6}"/>
              </a:ext>
            </a:extLst>
          </p:cNvPr>
          <p:cNvSpPr>
            <a:spLocks noGrp="1"/>
          </p:cNvSpPr>
          <p:nvPr>
            <p:ph sz="quarter" idx="1"/>
          </p:nvPr>
        </p:nvSpPr>
        <p:spPr/>
        <p:txBody>
          <a:bodyPr/>
          <a:lstStyle/>
          <a:p>
            <a:r>
              <a:rPr lang="en-IN" dirty="0"/>
              <a:t>Textbook of Medical Microbiology by </a:t>
            </a:r>
            <a:r>
              <a:rPr lang="en-IN" dirty="0" err="1"/>
              <a:t>Ananthnarayan</a:t>
            </a:r>
            <a:r>
              <a:rPr lang="en-IN" dirty="0"/>
              <a:t> and </a:t>
            </a:r>
            <a:r>
              <a:rPr lang="en-IN" dirty="0" err="1"/>
              <a:t>Paniker</a:t>
            </a:r>
            <a:endParaRPr lang="en-IN" dirty="0"/>
          </a:p>
          <a:p>
            <a:r>
              <a:rPr lang="en-IN" dirty="0"/>
              <a:t>Textbook of Medical Microbiology by D.R. </a:t>
            </a:r>
            <a:r>
              <a:rPr lang="en-IN"/>
              <a:t>Arora</a:t>
            </a:r>
          </a:p>
          <a:p>
            <a:endParaRPr lang="en-IN"/>
          </a:p>
        </p:txBody>
      </p:sp>
    </p:spTree>
    <p:extLst>
      <p:ext uri="{BB962C8B-B14F-4D97-AF65-F5344CB8AC3E}">
        <p14:creationId xmlns:p14="http://schemas.microsoft.com/office/powerpoint/2010/main" val="2421317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2852"/>
            <a:ext cx="9144000" cy="1142983"/>
          </a:xfrm>
        </p:spPr>
        <p:txBody>
          <a:bodyPr>
            <a:normAutofit/>
          </a:bodyPr>
          <a:lstStyle/>
          <a:p>
            <a:r>
              <a:rPr lang="en-IN" sz="2800" b="1" dirty="0">
                <a:latin typeface="Times New Roman" pitchFamily="18" charset="0"/>
                <a:cs typeface="Times New Roman" pitchFamily="18" charset="0"/>
              </a:rPr>
              <a:t>TYPES OF IMMUNITY</a:t>
            </a:r>
            <a:br>
              <a:rPr lang="en-US" sz="2800" b="1" dirty="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357298"/>
            <a:ext cx="9144000" cy="5500702"/>
          </a:xfrm>
        </p:spPr>
        <p:txBody>
          <a:bodyPr>
            <a:noAutofit/>
          </a:bodyPr>
          <a:lstStyle/>
          <a:p>
            <a:pPr algn="l"/>
            <a:r>
              <a:rPr lang="en-IN" b="0" dirty="0">
                <a:solidFill>
                  <a:schemeClr val="tx1"/>
                </a:solidFill>
                <a:latin typeface="Times New Roman" pitchFamily="18" charset="0"/>
                <a:cs typeface="Times New Roman" pitchFamily="18" charset="0"/>
              </a:rPr>
              <a:t>There are mainly two types</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Innate immunity</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Acquired immunity</a:t>
            </a:r>
            <a:endParaRPr lang="en-US" b="0" dirty="0">
              <a:solidFill>
                <a:schemeClr val="tx1"/>
              </a:solidFill>
              <a:latin typeface="Times New Roman" pitchFamily="18" charset="0"/>
              <a:cs typeface="Times New Roman" pitchFamily="18" charset="0"/>
            </a:endParaRPr>
          </a:p>
          <a:p>
            <a:pPr algn="l"/>
            <a:r>
              <a:rPr lang="en-IN" b="0" dirty="0">
                <a:solidFill>
                  <a:schemeClr val="tx1"/>
                </a:solidFill>
                <a:latin typeface="Times New Roman" pitchFamily="18" charset="0"/>
                <a:cs typeface="Times New Roman" pitchFamily="18" charset="0"/>
              </a:rPr>
              <a:t>Innate immunity are two types</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Non-specific</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Specific</a:t>
            </a:r>
            <a:endParaRPr lang="en-US" b="0" dirty="0">
              <a:solidFill>
                <a:schemeClr val="tx1"/>
              </a:solidFill>
              <a:latin typeface="Times New Roman" pitchFamily="18" charset="0"/>
              <a:cs typeface="Times New Roman" pitchFamily="18" charset="0"/>
            </a:endParaRPr>
          </a:p>
          <a:p>
            <a:pPr algn="l"/>
            <a:r>
              <a:rPr lang="en-IN" b="0" dirty="0">
                <a:solidFill>
                  <a:schemeClr val="tx1"/>
                </a:solidFill>
                <a:latin typeface="Times New Roman" pitchFamily="18" charset="0"/>
                <a:cs typeface="Times New Roman" pitchFamily="18" charset="0"/>
              </a:rPr>
              <a:t>Non-specific are three types	</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Species</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Racial</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Individual</a:t>
            </a:r>
            <a:endParaRPr lang="en-US" b="0" dirty="0">
              <a:solidFill>
                <a:schemeClr val="tx1"/>
              </a:solidFill>
              <a:latin typeface="Times New Roman" pitchFamily="18" charset="0"/>
              <a:cs typeface="Times New Roman" pitchFamily="18" charset="0"/>
            </a:endParaRPr>
          </a:p>
          <a:p>
            <a:pPr algn="l"/>
            <a:r>
              <a:rPr lang="en-IN" b="0" dirty="0">
                <a:solidFill>
                  <a:schemeClr val="tx1"/>
                </a:solidFill>
                <a:latin typeface="Times New Roman" pitchFamily="18" charset="0"/>
                <a:cs typeface="Times New Roman" pitchFamily="18" charset="0"/>
              </a:rPr>
              <a:t>Specific are three types</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Species</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Racial</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Individual</a:t>
            </a:r>
            <a:endParaRPr lang="en-US" b="0" dirty="0">
              <a:solidFill>
                <a:schemeClr val="tx1"/>
              </a:solidFill>
              <a:latin typeface="Times New Roman" pitchFamily="18" charset="0"/>
              <a:cs typeface="Times New Roman" pitchFamily="18" charset="0"/>
            </a:endParaRPr>
          </a:p>
          <a:p>
            <a:pPr algn="l"/>
            <a:endParaRPr lang="en-US" b="0" dirty="0">
              <a:solidFill>
                <a:schemeClr val="tx1"/>
              </a:solidFill>
              <a:latin typeface="Times New Roman" pitchFamily="18" charset="0"/>
              <a:cs typeface="Times New Roman" pitchFamily="18" charset="0"/>
            </a:endParaRPr>
          </a:p>
          <a:p>
            <a:pPr algn="l"/>
            <a:r>
              <a:rPr lang="en-IN" b="0" dirty="0">
                <a:solidFill>
                  <a:schemeClr val="tx1"/>
                </a:solidFill>
                <a:latin typeface="Times New Roman" pitchFamily="18" charset="0"/>
                <a:cs typeface="Times New Roman" pitchFamily="18" charset="0"/>
              </a:rPr>
              <a:t> </a:t>
            </a:r>
            <a:endParaRPr lang="en-US" b="0" dirty="0">
              <a:solidFill>
                <a:schemeClr val="tx1"/>
              </a:solidFill>
              <a:latin typeface="Times New Roman" pitchFamily="18" charset="0"/>
              <a:cs typeface="Times New Roman" pitchFamily="18" charset="0"/>
            </a:endParaRPr>
          </a:p>
          <a:p>
            <a:pPr algn="l"/>
            <a:endParaRPr lang="en-US" b="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078313"/>
          </a:xfrm>
          <a:prstGeom prst="rect">
            <a:avLst/>
          </a:prstGeom>
        </p:spPr>
        <p:txBody>
          <a:bodyPr wrap="square">
            <a:spAutoFit/>
          </a:bodyPr>
          <a:lstStyle/>
          <a:p>
            <a:endParaRPr lang="en-IN" b="1" dirty="0">
              <a:solidFill>
                <a:schemeClr val="tx1"/>
              </a:solidFill>
              <a:latin typeface="Times New Roman" pitchFamily="18" charset="0"/>
              <a:cs typeface="Times New Roman" pitchFamily="18" charset="0"/>
            </a:endParaRPr>
          </a:p>
          <a:p>
            <a:endParaRPr lang="en-IN" b="1" dirty="0">
              <a:latin typeface="Times New Roman" pitchFamily="18" charset="0"/>
              <a:cs typeface="Times New Roman" pitchFamily="18" charset="0"/>
            </a:endParaRPr>
          </a:p>
          <a:p>
            <a:endParaRPr lang="en-IN" b="1" dirty="0">
              <a:solidFill>
                <a:schemeClr val="tx1"/>
              </a:solidFill>
              <a:latin typeface="Times New Roman" pitchFamily="18" charset="0"/>
              <a:cs typeface="Times New Roman" pitchFamily="18" charset="0"/>
            </a:endParaRPr>
          </a:p>
          <a:p>
            <a:endParaRPr lang="en-IN" b="1" dirty="0">
              <a:latin typeface="Times New Roman" pitchFamily="18" charset="0"/>
              <a:cs typeface="Times New Roman" pitchFamily="18" charset="0"/>
            </a:endParaRPr>
          </a:p>
          <a:p>
            <a:endParaRPr lang="en-IN" b="1" dirty="0">
              <a:solidFill>
                <a:schemeClr val="tx1"/>
              </a:solidFill>
              <a:latin typeface="Times New Roman" pitchFamily="18" charset="0"/>
              <a:cs typeface="Times New Roman" pitchFamily="18" charset="0"/>
            </a:endParaRPr>
          </a:p>
          <a:p>
            <a:endParaRPr lang="en-IN" b="1" dirty="0">
              <a:latin typeface="Times New Roman" pitchFamily="18" charset="0"/>
              <a:cs typeface="Times New Roman" pitchFamily="18" charset="0"/>
            </a:endParaRPr>
          </a:p>
          <a:p>
            <a:endParaRPr lang="en-IN" b="1" dirty="0">
              <a:solidFill>
                <a:schemeClr val="tx1"/>
              </a:solidFill>
              <a:latin typeface="Times New Roman" pitchFamily="18" charset="0"/>
              <a:cs typeface="Times New Roman" pitchFamily="18" charset="0"/>
            </a:endParaRPr>
          </a:p>
          <a:p>
            <a:endParaRPr lang="en-IN" b="1" dirty="0">
              <a:latin typeface="Times New Roman" pitchFamily="18" charset="0"/>
              <a:cs typeface="Times New Roman" pitchFamily="18" charset="0"/>
            </a:endParaRPr>
          </a:p>
          <a:p>
            <a:r>
              <a:rPr lang="en-IN" b="1" dirty="0">
                <a:solidFill>
                  <a:schemeClr val="tx1"/>
                </a:solidFill>
                <a:latin typeface="Times New Roman" pitchFamily="18" charset="0"/>
                <a:cs typeface="Times New Roman" pitchFamily="18" charset="0"/>
              </a:rPr>
              <a:t>Acquired immunity are two types</a:t>
            </a:r>
            <a:endParaRPr lang="en-US" dirty="0">
              <a:solidFill>
                <a:schemeClr val="tx1"/>
              </a:solidFill>
              <a:latin typeface="Times New Roman" pitchFamily="18" charset="0"/>
              <a:cs typeface="Times New Roman" pitchFamily="18" charset="0"/>
            </a:endParaRPr>
          </a:p>
          <a:p>
            <a:pPr lvl="0"/>
            <a:r>
              <a:rPr lang="en-IN" dirty="0">
                <a:solidFill>
                  <a:schemeClr val="tx1"/>
                </a:solidFill>
                <a:latin typeface="Times New Roman" pitchFamily="18" charset="0"/>
                <a:cs typeface="Times New Roman" pitchFamily="18" charset="0"/>
              </a:rPr>
              <a:t>Active</a:t>
            </a:r>
            <a:endParaRPr lang="en-US" dirty="0">
              <a:solidFill>
                <a:schemeClr val="tx1"/>
              </a:solidFill>
              <a:latin typeface="Times New Roman" pitchFamily="18" charset="0"/>
              <a:cs typeface="Times New Roman" pitchFamily="18" charset="0"/>
            </a:endParaRPr>
          </a:p>
          <a:p>
            <a:pPr lvl="0"/>
            <a:r>
              <a:rPr lang="en-IN" dirty="0">
                <a:solidFill>
                  <a:schemeClr val="tx1"/>
                </a:solidFill>
                <a:latin typeface="Times New Roman" pitchFamily="18" charset="0"/>
                <a:cs typeface="Times New Roman" pitchFamily="18" charset="0"/>
              </a:rPr>
              <a:t>Passive</a:t>
            </a:r>
            <a:endParaRPr lang="en-US" dirty="0">
              <a:solidFill>
                <a:schemeClr val="tx1"/>
              </a:solidFill>
              <a:latin typeface="Times New Roman" pitchFamily="18" charset="0"/>
              <a:cs typeface="Times New Roman" pitchFamily="18" charset="0"/>
            </a:endParaRPr>
          </a:p>
          <a:p>
            <a:r>
              <a:rPr lang="en-IN" b="1" dirty="0">
                <a:solidFill>
                  <a:schemeClr val="tx1"/>
                </a:solidFill>
                <a:latin typeface="Times New Roman" pitchFamily="18" charset="0"/>
                <a:cs typeface="Times New Roman" pitchFamily="18" charset="0"/>
              </a:rPr>
              <a:t>Active immunity are two types</a:t>
            </a:r>
            <a:endParaRPr lang="en-US" dirty="0">
              <a:solidFill>
                <a:schemeClr val="tx1"/>
              </a:solidFill>
              <a:latin typeface="Times New Roman" pitchFamily="18" charset="0"/>
              <a:cs typeface="Times New Roman" pitchFamily="18" charset="0"/>
            </a:endParaRPr>
          </a:p>
          <a:p>
            <a:pPr lvl="0"/>
            <a:r>
              <a:rPr lang="en-IN" dirty="0">
                <a:solidFill>
                  <a:schemeClr val="tx1"/>
                </a:solidFill>
                <a:latin typeface="Times New Roman" pitchFamily="18" charset="0"/>
                <a:cs typeface="Times New Roman" pitchFamily="18" charset="0"/>
              </a:rPr>
              <a:t>Natural</a:t>
            </a:r>
            <a:endParaRPr lang="en-US" dirty="0">
              <a:solidFill>
                <a:schemeClr val="tx1"/>
              </a:solidFill>
              <a:latin typeface="Times New Roman" pitchFamily="18" charset="0"/>
              <a:cs typeface="Times New Roman" pitchFamily="18" charset="0"/>
            </a:endParaRPr>
          </a:p>
          <a:p>
            <a:pPr lvl="0"/>
            <a:r>
              <a:rPr lang="en-IN" dirty="0">
                <a:solidFill>
                  <a:schemeClr val="tx1"/>
                </a:solidFill>
                <a:latin typeface="Times New Roman" pitchFamily="18" charset="0"/>
                <a:cs typeface="Times New Roman" pitchFamily="18" charset="0"/>
              </a:rPr>
              <a:t>Artificial</a:t>
            </a:r>
            <a:endParaRPr lang="en-US" dirty="0">
              <a:solidFill>
                <a:schemeClr val="tx1"/>
              </a:solidFill>
              <a:latin typeface="Times New Roman" pitchFamily="18" charset="0"/>
              <a:cs typeface="Times New Roman" pitchFamily="18" charset="0"/>
            </a:endParaRPr>
          </a:p>
          <a:p>
            <a:r>
              <a:rPr lang="en-IN" b="1" dirty="0">
                <a:solidFill>
                  <a:schemeClr val="tx1"/>
                </a:solidFill>
                <a:latin typeface="Times New Roman" pitchFamily="18" charset="0"/>
                <a:cs typeface="Times New Roman" pitchFamily="18" charset="0"/>
              </a:rPr>
              <a:t>Passive Immunity are two types</a:t>
            </a:r>
            <a:endParaRPr lang="en-US" dirty="0">
              <a:solidFill>
                <a:schemeClr val="tx1"/>
              </a:solidFill>
              <a:latin typeface="Times New Roman" pitchFamily="18" charset="0"/>
              <a:cs typeface="Times New Roman" pitchFamily="18" charset="0"/>
            </a:endParaRPr>
          </a:p>
          <a:p>
            <a:pPr lvl="0"/>
            <a:r>
              <a:rPr lang="en-IN" dirty="0">
                <a:solidFill>
                  <a:schemeClr val="tx1"/>
                </a:solidFill>
                <a:latin typeface="Times New Roman" pitchFamily="18" charset="0"/>
                <a:cs typeface="Times New Roman" pitchFamily="18" charset="0"/>
              </a:rPr>
              <a:t>Natural</a:t>
            </a:r>
            <a:endParaRPr lang="en-US" dirty="0">
              <a:solidFill>
                <a:schemeClr val="tx1"/>
              </a:solidFill>
              <a:latin typeface="Times New Roman" pitchFamily="18" charset="0"/>
              <a:cs typeface="Times New Roman" pitchFamily="18" charset="0"/>
            </a:endParaRPr>
          </a:p>
          <a:p>
            <a:pPr lvl="0"/>
            <a:r>
              <a:rPr lang="en-IN" dirty="0">
                <a:solidFill>
                  <a:schemeClr val="tx1"/>
                </a:solidFill>
                <a:latin typeface="Times New Roman" pitchFamily="18" charset="0"/>
                <a:cs typeface="Times New Roman" pitchFamily="18" charset="0"/>
              </a:rPr>
              <a:t>Artificial</a:t>
            </a:r>
          </a:p>
          <a:p>
            <a:pPr lvl="0"/>
            <a:endParaRPr lang="en-US" dirty="0">
              <a:latin typeface="Times New Roman" pitchFamily="18" charset="0"/>
              <a:cs typeface="Times New Roman" pitchFamily="18" charset="0"/>
            </a:endParaRPr>
          </a:p>
        </p:txBody>
      </p:sp>
      <p:pic>
        <p:nvPicPr>
          <p:cNvPr id="3" name="Picture 2" descr="WhatsApp Image 2021-10-28 at 7.43.09 AM.jpeg"/>
          <p:cNvPicPr>
            <a:picLocks noChangeAspect="1"/>
          </p:cNvPicPr>
          <p:nvPr/>
        </p:nvPicPr>
        <p:blipFill>
          <a:blip r:embed="rId2"/>
          <a:stretch>
            <a:fillRect/>
          </a:stretch>
        </p:blipFill>
        <p:spPr>
          <a:xfrm>
            <a:off x="4500562" y="428604"/>
            <a:ext cx="4214842" cy="592935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28"/>
            <a:ext cx="9144000" cy="1000133"/>
          </a:xfrm>
        </p:spPr>
        <p:txBody>
          <a:bodyPr>
            <a:noAutofit/>
          </a:bodyPr>
          <a:lstStyle/>
          <a:p>
            <a:pPr algn="ctr"/>
            <a:r>
              <a:rPr lang="en-IN" sz="2800" b="1" dirty="0">
                <a:latin typeface="Times New Roman" pitchFamily="18" charset="0"/>
                <a:cs typeface="Times New Roman" pitchFamily="18" charset="0"/>
              </a:rPr>
              <a:t>INNATE IMMUNITY OR NATIVE IMMUNITY</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a:xfrm>
            <a:off x="0" y="1428736"/>
            <a:ext cx="9144000" cy="5429264"/>
          </a:xfrm>
        </p:spPr>
        <p:txBody>
          <a:bodyPr>
            <a:normAutofit/>
          </a:bodyPr>
          <a:lstStyle/>
          <a:p>
            <a:pPr lvl="0" algn="just">
              <a:lnSpc>
                <a:spcPct val="150000"/>
              </a:lnSpc>
              <a:buFont typeface="Wingdings" pitchFamily="2" charset="2"/>
              <a:buChar char="Ø"/>
            </a:pPr>
            <a:r>
              <a:rPr lang="en-IN" b="0" dirty="0">
                <a:solidFill>
                  <a:schemeClr val="tx1"/>
                </a:solidFill>
                <a:latin typeface="Times New Roman" pitchFamily="18" charset="0"/>
                <a:cs typeface="Times New Roman" pitchFamily="18" charset="0"/>
              </a:rPr>
              <a:t>This provides the first line of defence infection.</a:t>
            </a:r>
            <a:endParaRPr lang="en-US" b="0" dirty="0">
              <a:solidFill>
                <a:schemeClr val="tx1"/>
              </a:solidFill>
              <a:latin typeface="Times New Roman" pitchFamily="18" charset="0"/>
              <a:cs typeface="Times New Roman" pitchFamily="18" charset="0"/>
            </a:endParaRPr>
          </a:p>
          <a:p>
            <a:pPr lvl="0" algn="just">
              <a:lnSpc>
                <a:spcPct val="150000"/>
              </a:lnSpc>
            </a:pPr>
            <a:r>
              <a:rPr lang="en-IN" b="0" dirty="0">
                <a:solidFill>
                  <a:schemeClr val="tx1"/>
                </a:solidFill>
                <a:latin typeface="Times New Roman" pitchFamily="18" charset="0"/>
                <a:cs typeface="Times New Roman" pitchFamily="18" charset="0"/>
              </a:rPr>
              <a:t>It is resistance to infections that an individual possesses by virtue of her or his genetic and constitutional make-up.</a:t>
            </a:r>
            <a:endParaRPr lang="en-US" b="0" dirty="0">
              <a:solidFill>
                <a:schemeClr val="tx1"/>
              </a:solidFill>
              <a:latin typeface="Times New Roman" pitchFamily="18" charset="0"/>
              <a:cs typeface="Times New Roman" pitchFamily="18" charset="0"/>
            </a:endParaRPr>
          </a:p>
          <a:p>
            <a:pPr lvl="0" algn="just">
              <a:lnSpc>
                <a:spcPct val="150000"/>
              </a:lnSpc>
              <a:buFont typeface="Wingdings" pitchFamily="2" charset="2"/>
              <a:buChar char="Ø"/>
            </a:pPr>
            <a:r>
              <a:rPr lang="en-IN" b="0" dirty="0">
                <a:solidFill>
                  <a:schemeClr val="tx1"/>
                </a:solidFill>
                <a:latin typeface="Times New Roman" pitchFamily="18" charset="0"/>
                <a:cs typeface="Times New Roman" pitchFamily="18" charset="0"/>
              </a:rPr>
              <a:t>It is not affected by prior contact With microorganisms or immunisation.</a:t>
            </a:r>
            <a:endParaRPr lang="en-US" b="0" dirty="0">
              <a:solidFill>
                <a:schemeClr val="tx1"/>
              </a:solidFill>
              <a:latin typeface="Times New Roman" pitchFamily="18" charset="0"/>
              <a:cs typeface="Times New Roman" pitchFamily="18" charset="0"/>
            </a:endParaRPr>
          </a:p>
          <a:p>
            <a:pPr lvl="0" algn="just">
              <a:lnSpc>
                <a:spcPct val="150000"/>
              </a:lnSpc>
              <a:buFont typeface="Wingdings" pitchFamily="2" charset="2"/>
              <a:buChar char="Ø"/>
            </a:pPr>
            <a:r>
              <a:rPr lang="en-IN" b="0" dirty="0">
                <a:solidFill>
                  <a:schemeClr val="tx1"/>
                </a:solidFill>
                <a:latin typeface="Times New Roman" pitchFamily="18" charset="0"/>
                <a:cs typeface="Times New Roman" pitchFamily="18" charset="0"/>
              </a:rPr>
              <a:t>It may be non -specific when it indicates a degree of resistance to infections in general, or specific, where resistance to a particular pathogen is concerned.</a:t>
            </a:r>
            <a:endParaRPr lang="en-US" b="0" dirty="0">
              <a:solidFill>
                <a:schemeClr val="tx1"/>
              </a:solidFill>
              <a:latin typeface="Times New Roman" pitchFamily="18" charset="0"/>
              <a:cs typeface="Times New Roman" pitchFamily="18" charset="0"/>
            </a:endParaRPr>
          </a:p>
          <a:p>
            <a:pPr lvl="0" algn="just">
              <a:lnSpc>
                <a:spcPct val="150000"/>
              </a:lnSpc>
              <a:buFont typeface="Wingdings" pitchFamily="2" charset="2"/>
              <a:buChar char="Ø"/>
            </a:pPr>
            <a:r>
              <a:rPr lang="en-IN" b="0" dirty="0">
                <a:solidFill>
                  <a:schemeClr val="tx1"/>
                </a:solidFill>
                <a:latin typeface="Times New Roman" pitchFamily="18" charset="0"/>
                <a:cs typeface="Times New Roman" pitchFamily="18" charset="0"/>
              </a:rPr>
              <a:t>Innate immunity may be considered at the level of the species, race or individual.</a:t>
            </a:r>
            <a:endParaRPr lang="en-US" b="0" dirty="0">
              <a:solidFill>
                <a:schemeClr val="tx1"/>
              </a:solidFill>
              <a:latin typeface="Times New Roman" pitchFamily="18" charset="0"/>
              <a:cs typeface="Times New Roman" pitchFamily="18" charset="0"/>
            </a:endParaRPr>
          </a:p>
          <a:p>
            <a:pPr algn="just">
              <a:lnSpc>
                <a:spcPct val="150000"/>
              </a:lnSpc>
            </a:pPr>
            <a:r>
              <a:rPr lang="en-IN" b="0" dirty="0">
                <a:solidFill>
                  <a:schemeClr val="tx1"/>
                </a:solidFill>
                <a:latin typeface="Times New Roman" pitchFamily="18" charset="0"/>
                <a:cs typeface="Times New Roman" pitchFamily="18" charset="0"/>
              </a:rPr>
              <a:t> </a:t>
            </a:r>
            <a:endParaRPr lang="en-US" b="0" dirty="0">
              <a:solidFill>
                <a:schemeClr val="tx1"/>
              </a:solidFill>
              <a:latin typeface="Times New Roman" pitchFamily="18" charset="0"/>
              <a:cs typeface="Times New Roman" pitchFamily="18" charset="0"/>
            </a:endParaRPr>
          </a:p>
          <a:p>
            <a:pPr algn="just">
              <a:lnSpc>
                <a:spcPct val="150000"/>
              </a:lnSpc>
            </a:pPr>
            <a:r>
              <a:rPr lang="en-IN" b="0" dirty="0">
                <a:latin typeface="Times New Roman" pitchFamily="18" charset="0"/>
                <a:cs typeface="Times New Roman" pitchFamily="18" charset="0"/>
              </a:rPr>
              <a:t> </a:t>
            </a:r>
            <a:endParaRPr lang="en-US" b="0" dirty="0">
              <a:latin typeface="Times New Roman" pitchFamily="18" charset="0"/>
              <a:cs typeface="Times New Roman" pitchFamily="18" charset="0"/>
            </a:endParaRPr>
          </a:p>
          <a:p>
            <a:pPr algn="just">
              <a:lnSpc>
                <a:spcPct val="150000"/>
              </a:lnSpc>
            </a:pPr>
            <a:endParaRPr lang="en-US" b="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SPECIES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928670"/>
            <a:ext cx="9144000" cy="5929330"/>
          </a:xfrm>
        </p:spPr>
        <p:txBody>
          <a:bodyPr>
            <a:normAutofit/>
          </a:bodyPr>
          <a:lstStyle/>
          <a:p>
            <a:pPr lvl="0">
              <a:lnSpc>
                <a:spcPct val="150000"/>
              </a:lnSpc>
            </a:pPr>
            <a:r>
              <a:rPr lang="en-IN" sz="1800" dirty="0">
                <a:latin typeface="Times New Roman" pitchFamily="18" charset="0"/>
                <a:cs typeface="Times New Roman" pitchFamily="18" charset="0"/>
              </a:rPr>
              <a:t>This refers to the total or relative refractoriness  to a pathogen, shown by all members of a species.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For instance, all human beings are totally unsusceptible to plant pathogens and to many animal pathogens such as rinderpest and distemper.</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This immunity is something a person obtains by virtue of being a part of the human species.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mechanisms of species immunity are not clearly understood but may be due to physiological and biochemical differences between the tissue of the different host species, which determine whether or not a pathogen can multiply in them.</a:t>
            </a:r>
            <a:endParaRPr lang="en-US" sz="1800" dirty="0">
              <a:latin typeface="Times New Roman" pitchFamily="18" charset="0"/>
              <a:cs typeface="Times New Roman" pitchFamily="18" charset="0"/>
            </a:endParaRPr>
          </a:p>
          <a:p>
            <a:pPr>
              <a:lnSpc>
                <a:spcPct val="150000"/>
              </a:lnSpc>
            </a:pPr>
            <a:endParaRPr lang="en-US" sz="1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RACIAL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285860"/>
            <a:ext cx="9144000" cy="5572140"/>
          </a:xfrm>
        </p:spPr>
        <p:txBody>
          <a:bodyPr>
            <a:normAutofit/>
          </a:bodyPr>
          <a:lstStyle/>
          <a:p>
            <a:pPr lvl="0">
              <a:lnSpc>
                <a:spcPct val="150000"/>
              </a:lnSpc>
            </a:pPr>
            <a:r>
              <a:rPr lang="en-IN" sz="1800" dirty="0">
                <a:latin typeface="Times New Roman" pitchFamily="18" charset="0"/>
                <a:cs typeface="Times New Roman" pitchFamily="18" charset="0"/>
              </a:rPr>
              <a:t>Within a species different races may show differences in susceptibility to infection, the classic example of which is the high resistance of Algerian sheep to anthrax.</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Such racial differences are known to be genetic in origin, and by selection and inbreeding, it is possible to develop, at will, races that possess high degree of resistance or susceptibility to various pathogens. It is difficult to demonstrate marked differences in immunity in human races , as controlled breeding is not possible.</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It has been reported that people of African origin in the USA are more susceptible then Caucasians to tuberculosis.</a:t>
            </a:r>
            <a:endParaRPr lang="en-US"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But such comparisons are vitiated by external influences such as differences in socioeconomic levels.</a:t>
            </a: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142984"/>
            <a:ext cx="9144000" cy="5715016"/>
          </a:xfrm>
        </p:spPr>
        <p:txBody>
          <a:bodyPr>
            <a:normAutofit/>
          </a:bodyPr>
          <a:lstStyle/>
          <a:p>
            <a:pPr marL="0" lvl="0" indent="0" fontAlgn="base">
              <a:lnSpc>
                <a:spcPct val="150000"/>
              </a:lnSpc>
              <a:spcBef>
                <a:spcPct val="0"/>
              </a:spcBef>
              <a:spcAft>
                <a:spcPct val="0"/>
              </a:spcAft>
              <a:buFont typeface="Wingdings" pitchFamily="2" charset="2"/>
              <a:buChar char="Ø"/>
            </a:pPr>
            <a:r>
              <a:rPr kumimoji="0" lang="en-US" sz="180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An interesting instance of genetic resistance to Plasmodium </a:t>
            </a:r>
            <a:r>
              <a:rPr kumimoji="0" lang="en-US" sz="180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falciparum</a:t>
            </a:r>
            <a:r>
              <a:rPr kumimoji="0" lang="en-US" sz="180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malaria is seen in some parts of Africa and the Mediterranean coast.</a:t>
            </a:r>
          </a:p>
          <a:p>
            <a:pPr marL="0" lvl="0" indent="0" eaLnBrk="0" fontAlgn="base" hangingPunct="0">
              <a:lnSpc>
                <a:spcPct val="150000"/>
              </a:lnSpc>
              <a:spcBef>
                <a:spcPct val="0"/>
              </a:spcBef>
              <a:spcAft>
                <a:spcPct val="0"/>
              </a:spcAft>
              <a:buFont typeface="Wingdings" pitchFamily="2" charset="2"/>
              <a:buChar char="Ø"/>
            </a:pPr>
            <a:r>
              <a:rPr kumimoji="0" lang="en-US" sz="180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 hereditary abnormality of red cells (</a:t>
            </a:r>
            <a:r>
              <a:rPr kumimoji="0" lang="en-US" sz="180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sickling</a:t>
            </a:r>
            <a:r>
              <a:rPr kumimoji="0" lang="en-US" sz="180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prevalent in the area confers immunity to infection by the malarial parasite and may have evolved from the survival advantage conferred by it in a malarial environment</a:t>
            </a:r>
            <a:r>
              <a:rPr lang="en-US" sz="1800" dirty="0">
                <a:latin typeface="Times New Roman" pitchFamily="18" charset="0"/>
                <a:ea typeface="Times New Roman" pitchFamily="18" charset="0"/>
                <a:cs typeface="Times New Roman" pitchFamily="18" charset="0"/>
              </a:rPr>
              <a:t>.</a:t>
            </a:r>
            <a:endParaRPr kumimoji="0" lang="en-US" sz="1800" u="none" strike="noStrike" cap="none" normalizeH="0" baseline="0" dirty="0">
              <a:ln>
                <a:noFill/>
              </a:ln>
              <a:solidFill>
                <a:schemeClr val="tx1"/>
              </a:solidFill>
              <a:effectLst/>
              <a:latin typeface="Times New Roman" pitchFamily="18" charset="0"/>
              <a:cs typeface="Times New Roman" pitchFamily="18" charset="0"/>
            </a:endParaRPr>
          </a:p>
          <a:p>
            <a:pPr>
              <a:lnSpc>
                <a:spcPct val="150000"/>
              </a:lnSpc>
              <a:buNone/>
            </a:pPr>
            <a:endParaRPr lang="en-US" sz="1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284</TotalTime>
  <Words>2744</Words>
  <Application>Microsoft Office PowerPoint</Application>
  <PresentationFormat>On-screen Show (4:3)</PresentationFormat>
  <Paragraphs>205</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Algerian</vt:lpstr>
      <vt:lpstr>Century Schoolbook</vt:lpstr>
      <vt:lpstr>Times New Roman</vt:lpstr>
      <vt:lpstr>Wingdings</vt:lpstr>
      <vt:lpstr>Wingdings 2</vt:lpstr>
      <vt:lpstr>Oriel</vt:lpstr>
      <vt:lpstr>IMMUNITY</vt:lpstr>
      <vt:lpstr>IMMUNITY </vt:lpstr>
      <vt:lpstr>DEFINITION </vt:lpstr>
      <vt:lpstr>TYPES OF IMMUNITY </vt:lpstr>
      <vt:lpstr>PowerPoint Presentation</vt:lpstr>
      <vt:lpstr>INNATE IMMUNITY OR NATIVE IMMUNITY </vt:lpstr>
      <vt:lpstr>SPECIES IMMUNITY </vt:lpstr>
      <vt:lpstr>RACIAL IMMUNITY </vt:lpstr>
      <vt:lpstr>PowerPoint Presentation</vt:lpstr>
      <vt:lpstr>        INDIVIDUAL IMMUNITY </vt:lpstr>
      <vt:lpstr>FACTORS AFFECTING INNATE IMMUNITY </vt:lpstr>
      <vt:lpstr>AGE </vt:lpstr>
      <vt:lpstr>HORMONAL INFLUENCE </vt:lpstr>
      <vt:lpstr>NUTRITION </vt:lpstr>
      <vt:lpstr>MECHANISMS OF INNATE IMMUNITY </vt:lpstr>
      <vt:lpstr>PowerPoint Presentation</vt:lpstr>
      <vt:lpstr>ACQUIRED IMMUNITY OR ADAPTIVE IMMUNITY </vt:lpstr>
      <vt:lpstr>PowerPoint Presentation</vt:lpstr>
      <vt:lpstr>TYPES OF ACQUIRED OR ADAPTIVE IMMUNITY </vt:lpstr>
      <vt:lpstr>PowerPoint Presentation</vt:lpstr>
      <vt:lpstr>PASSIVE IMMUNITY: </vt:lpstr>
      <vt:lpstr>  TYPES OF ACTIVE IMMUNITY </vt:lpstr>
      <vt:lpstr>PowerPoint Presentation</vt:lpstr>
      <vt:lpstr>LIVE VACCINES </vt:lpstr>
      <vt:lpstr>KILLED VACCINES </vt:lpstr>
      <vt:lpstr>TYPES OF PASSIVE IMMUNITY </vt:lpstr>
      <vt:lpstr>PowerPoint Presentation</vt:lpstr>
      <vt:lpstr>PowerPoint Presentation</vt:lpstr>
      <vt:lpstr>ADOPTIVE IMMUNITY</vt:lpstr>
      <vt:lpstr>LOCAL IMMUNITY </vt:lpstr>
      <vt:lpstr>HERD IMMUNITY </vt:lpstr>
      <vt:lpstr>PowerPoint Presentation</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IMMUNITY</dc:title>
  <dc:creator>Lappy</dc:creator>
  <cp:lastModifiedBy>dolly rastogi</cp:lastModifiedBy>
  <cp:revision>67</cp:revision>
  <dcterms:created xsi:type="dcterms:W3CDTF">2021-10-28T13:00:35Z</dcterms:created>
  <dcterms:modified xsi:type="dcterms:W3CDTF">2021-11-16T14:11:25Z</dcterms:modified>
</cp:coreProperties>
</file>