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4" r:id="rId8"/>
    <p:sldId id="262" r:id="rId9"/>
    <p:sldId id="263" r:id="rId10"/>
    <p:sldId id="275" r:id="rId11"/>
    <p:sldId id="264" r:id="rId12"/>
    <p:sldId id="265" r:id="rId13"/>
    <p:sldId id="266" r:id="rId14"/>
    <p:sldId id="273" r:id="rId15"/>
    <p:sldId id="268"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73" d="100"/>
          <a:sy n="73" d="100"/>
        </p:scale>
        <p:origin x="-402" y="-19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79713F-97B1-45DB-8E33-19E9A0D9C13E}" type="datetimeFigureOut">
              <a:rPr lang="en-US" smtClean="0"/>
              <a:pPr/>
              <a:t>12/1/2022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3604952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79713F-97B1-45DB-8E33-19E9A0D9C13E}"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3424576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9713F-97B1-45DB-8E33-19E9A0D9C13E}"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4102738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9713F-97B1-45DB-8E33-19E9A0D9C13E}"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4105934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9713F-97B1-45DB-8E33-19E9A0D9C13E}"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141767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9713F-97B1-45DB-8E33-19E9A0D9C13E}"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3012246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9713F-97B1-45DB-8E33-19E9A0D9C13E}"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2565617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79713F-97B1-45DB-8E33-19E9A0D9C13E}"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3497882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79713F-97B1-45DB-8E33-19E9A0D9C13E}"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398216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79713F-97B1-45DB-8E33-19E9A0D9C13E}"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248992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9713F-97B1-45DB-8E33-19E9A0D9C13E}"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420083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79713F-97B1-45DB-8E33-19E9A0D9C13E}"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823451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79713F-97B1-45DB-8E33-19E9A0D9C13E}" type="datetimeFigureOut">
              <a:rPr lang="en-US" smtClean="0"/>
              <a:pPr/>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994952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79713F-97B1-45DB-8E33-19E9A0D9C13E}" type="datetimeFigureOut">
              <a:rPr lang="en-US" smtClean="0"/>
              <a:pPr/>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238281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9713F-97B1-45DB-8E33-19E9A0D9C13E}" type="datetimeFigureOut">
              <a:rPr lang="en-US" smtClean="0"/>
              <a:pPr/>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60731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79713F-97B1-45DB-8E33-19E9A0D9C13E}"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4187020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79713F-97B1-45DB-8E33-19E9A0D9C13E}"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3770159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E79713F-97B1-45DB-8E33-19E9A0D9C13E}" type="datetimeFigureOut">
              <a:rPr lang="en-US" smtClean="0"/>
              <a:pPr/>
              <a:t>12/1/2022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70B1523-79E1-4E99-BCE8-18CC7DCA5528}" type="slidenum">
              <a:rPr lang="en-US" smtClean="0"/>
              <a:pPr/>
              <a:t>‹#›</a:t>
            </a:fld>
            <a:endParaRPr lang="en-US"/>
          </a:p>
        </p:txBody>
      </p:sp>
    </p:spTree>
    <p:extLst>
      <p:ext uri="{BB962C8B-B14F-4D97-AF65-F5344CB8AC3E}">
        <p14:creationId xmlns="" xmlns:p14="http://schemas.microsoft.com/office/powerpoint/2010/main" val="1685035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neuronup.us/cognitive-stimulation-news/occupational-therapy/occupational-therapy-characteristics-goals-and-functions/" TargetMode="External"/><Relationship Id="rId2" Type="http://schemas.openxmlformats.org/officeDocument/2006/relationships/hyperlink" Target="https://www.rcot.co.uk/about-occupational-therapy/what-is-occupational-therap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
            </a:r>
            <a:br>
              <a:rPr lang="en-US" sz="7200" dirty="0" smtClean="0"/>
            </a:br>
            <a:r>
              <a:rPr lang="en-US" sz="7200" dirty="0"/>
              <a:t/>
            </a:r>
            <a:br>
              <a:rPr lang="en-US" sz="7200" dirty="0"/>
            </a:br>
            <a:r>
              <a:rPr lang="en-US" sz="7200" dirty="0" smtClean="0"/>
              <a:t/>
            </a:r>
            <a:br>
              <a:rPr lang="en-US" sz="7200" dirty="0" smtClean="0"/>
            </a:br>
            <a:r>
              <a:rPr lang="en-US" sz="7200" dirty="0"/>
              <a:t/>
            </a:r>
            <a:br>
              <a:rPr lang="en-US" sz="7200" dirty="0"/>
            </a:br>
            <a:r>
              <a:rPr lang="en-US" sz="7200" dirty="0" smtClean="0"/>
              <a:t/>
            </a:r>
            <a:br>
              <a:rPr lang="en-US" sz="7200" dirty="0" smtClean="0"/>
            </a:br>
            <a:r>
              <a:rPr lang="en-US" sz="7200" dirty="0"/>
              <a:t/>
            </a:r>
            <a:br>
              <a:rPr lang="en-US" sz="7200" dirty="0"/>
            </a:br>
            <a:r>
              <a:rPr lang="en-US" sz="7200" dirty="0" smtClean="0">
                <a:latin typeface="Bahnschrift" panose="020B0502040204020203" pitchFamily="34" charset="0"/>
              </a:rPr>
              <a:t/>
            </a:r>
            <a:br>
              <a:rPr lang="en-US" sz="7200" dirty="0" smtClean="0">
                <a:latin typeface="Bahnschrift" panose="020B0502040204020203" pitchFamily="34" charset="0"/>
              </a:rPr>
            </a:br>
            <a:r>
              <a:rPr lang="en-US" sz="5400" dirty="0" smtClean="0">
                <a:latin typeface="Bahnschrift" panose="020B0502040204020203" pitchFamily="34" charset="0"/>
              </a:rPr>
              <a:t>INTRODUCTION TO OCCUPATIONAL </a:t>
            </a:r>
            <a:r>
              <a:rPr lang="en-US" sz="5400" dirty="0" smtClean="0">
                <a:latin typeface="Bahnschrift" panose="020B0502040204020203" pitchFamily="34" charset="0"/>
              </a:rPr>
              <a:t>THERAPY</a:t>
            </a:r>
            <a:endParaRPr lang="en-US" sz="5400" dirty="0">
              <a:latin typeface="Bahnschrift" panose="020B0502040204020203" pitchFamily="34" charset="0"/>
            </a:endParaRPr>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p>
          <a:p>
            <a:r>
              <a:rPr lang="en-US" dirty="0" smtClean="0"/>
              <a:t>CSJM  </a:t>
            </a:r>
            <a:r>
              <a:rPr lang="en-US" dirty="0" err="1" smtClean="0"/>
              <a:t>University,Kanpur</a:t>
            </a:r>
            <a:r>
              <a:rPr lang="en-US" dirty="0" smtClean="0"/>
              <a:t>  </a:t>
            </a:r>
            <a:endParaRPr lang="en-US" dirty="0"/>
          </a:p>
        </p:txBody>
      </p:sp>
    </p:spTree>
    <p:extLst>
      <p:ext uri="{BB962C8B-B14F-4D97-AF65-F5344CB8AC3E}">
        <p14:creationId xmlns="" xmlns:p14="http://schemas.microsoft.com/office/powerpoint/2010/main" val="413116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84310" y="329784"/>
            <a:ext cx="10567782" cy="6235907"/>
          </a:xfrm>
        </p:spPr>
        <p:txBody>
          <a:bodyPr/>
          <a:lstStyle/>
          <a:p>
            <a:r>
              <a:rPr lang="en-US" sz="4400" dirty="0"/>
              <a:t>Evaluation of performance components of activities of daily living from a specific and global perspective</a:t>
            </a:r>
            <a:r>
              <a:rPr lang="en-US" sz="4400" dirty="0" smtClean="0"/>
              <a:t>:</a:t>
            </a:r>
          </a:p>
          <a:p>
            <a:pPr marL="0" indent="0">
              <a:buNone/>
            </a:pPr>
            <a:r>
              <a:rPr lang="en-US" sz="3600" dirty="0" smtClean="0"/>
              <a:t>occupational </a:t>
            </a:r>
            <a:r>
              <a:rPr lang="en-US" sz="3600" dirty="0"/>
              <a:t>therapists perform functional assessments of both joint range of motion and muscle strength, assess functional limitations, analyze everyday gestures, evaluate sensory, perceptual, cognitive and behavioral capacities related to activities of daily living</a:t>
            </a:r>
            <a:r>
              <a:rPr lang="en-US" sz="3600" dirty="0" smtClean="0"/>
              <a:t>, assess </a:t>
            </a:r>
            <a:r>
              <a:rPr lang="en-US" sz="3600" dirty="0"/>
              <a:t>social </a:t>
            </a:r>
            <a:r>
              <a:rPr lang="en-US" sz="3600" dirty="0" smtClean="0"/>
              <a:t>skills, and evaluate home </a:t>
            </a:r>
            <a:r>
              <a:rPr lang="en-US" sz="3600" dirty="0"/>
              <a:t>and work environments.</a:t>
            </a:r>
          </a:p>
          <a:p>
            <a:endParaRPr lang="en-US" dirty="0"/>
          </a:p>
        </p:txBody>
      </p:sp>
    </p:spTree>
    <p:extLst>
      <p:ext uri="{BB962C8B-B14F-4D97-AF65-F5344CB8AC3E}">
        <p14:creationId xmlns="" xmlns:p14="http://schemas.microsoft.com/office/powerpoint/2010/main" val="1127884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84310" y="0"/>
            <a:ext cx="10598833" cy="6766559"/>
          </a:xfrm>
        </p:spPr>
        <p:txBody>
          <a:bodyPr>
            <a:normAutofit fontScale="92500"/>
          </a:bodyPr>
          <a:lstStyle/>
          <a:p>
            <a:pPr marL="0" indent="0">
              <a:buNone/>
            </a:pPr>
            <a:r>
              <a:rPr lang="en-US" sz="4400" dirty="0"/>
              <a:t>Promotion of health and well </a:t>
            </a:r>
            <a:r>
              <a:rPr lang="en-US" sz="4400" dirty="0" smtClean="0"/>
              <a:t>being</a:t>
            </a:r>
            <a:r>
              <a:rPr lang="en-US" sz="4400" dirty="0"/>
              <a:t>:</a:t>
            </a:r>
            <a:endParaRPr lang="en-US" dirty="0"/>
          </a:p>
          <a:p>
            <a:r>
              <a:rPr lang="en-US" sz="3600" dirty="0" smtClean="0"/>
              <a:t>Occupational </a:t>
            </a:r>
            <a:r>
              <a:rPr lang="en-US" sz="3600" dirty="0"/>
              <a:t>therapy is a profession based on the promotion of health and well-being through occupation, which is its core concept, and whose primary goal is to enable people to participate in activities of daily living</a:t>
            </a:r>
            <a:r>
              <a:rPr lang="en-US" sz="3600" dirty="0" smtClean="0"/>
              <a:t>.</a:t>
            </a:r>
          </a:p>
          <a:p>
            <a:r>
              <a:rPr lang="en-US" sz="3600" dirty="0"/>
              <a:t>O</a:t>
            </a:r>
            <a:r>
              <a:rPr lang="en-US" sz="3600" dirty="0" smtClean="0"/>
              <a:t>ccupational </a:t>
            </a:r>
            <a:r>
              <a:rPr lang="en-US" sz="3600" dirty="0"/>
              <a:t>therapists have a broad education in the skills, abilities and capacities of humans related to their participation in a variety of activities and contexts, as well as </a:t>
            </a:r>
            <a:r>
              <a:rPr lang="en-US" sz="3600" dirty="0" smtClean="0"/>
              <a:t>in the </a:t>
            </a:r>
            <a:r>
              <a:rPr lang="en-US" sz="3600" dirty="0"/>
              <a:t>interactions that occur between these elements in people with limitations or impaired body structures, which </a:t>
            </a:r>
            <a:r>
              <a:rPr lang="en-US" sz="3600" dirty="0" smtClean="0"/>
              <a:t>hinder their </a:t>
            </a:r>
            <a:r>
              <a:rPr lang="en-US" sz="3600" dirty="0"/>
              <a:t>participation in the occupations of everyday </a:t>
            </a:r>
            <a:r>
              <a:rPr lang="en-US" sz="3600" dirty="0" smtClean="0"/>
              <a:t>life.</a:t>
            </a:r>
            <a:endParaRPr lang="en-US" sz="3600" dirty="0"/>
          </a:p>
        </p:txBody>
      </p:sp>
    </p:spTree>
    <p:extLst>
      <p:ext uri="{BB962C8B-B14F-4D97-AF65-F5344CB8AC3E}">
        <p14:creationId xmlns="" xmlns:p14="http://schemas.microsoft.com/office/powerpoint/2010/main" val="3766031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820" y="2666999"/>
            <a:ext cx="10018713" cy="1752599"/>
          </a:xfrm>
        </p:spPr>
        <p:txBody>
          <a:bodyPr/>
          <a:lstStyle/>
          <a:p>
            <a:r>
              <a:rPr lang="en-US" dirty="0" smtClean="0"/>
              <a:t>  </a:t>
            </a:r>
            <a:endParaRPr lang="en-US" dirty="0"/>
          </a:p>
        </p:txBody>
      </p:sp>
      <p:sp>
        <p:nvSpPr>
          <p:cNvPr id="3" name="Content Placeholder 2"/>
          <p:cNvSpPr>
            <a:spLocks noGrp="1"/>
          </p:cNvSpPr>
          <p:nvPr>
            <p:ph idx="1"/>
          </p:nvPr>
        </p:nvSpPr>
        <p:spPr>
          <a:xfrm>
            <a:off x="1301430" y="0"/>
            <a:ext cx="10018713" cy="6557553"/>
          </a:xfrm>
        </p:spPr>
        <p:txBody>
          <a:bodyPr>
            <a:noAutofit/>
          </a:bodyPr>
          <a:lstStyle/>
          <a:p>
            <a:pPr marL="0" indent="0">
              <a:buNone/>
            </a:pPr>
            <a:r>
              <a:rPr lang="en-US" sz="2800" dirty="0"/>
              <a:t>On the basis of the above, the roles of occupational therapists in the departments of physical medicine and rehabilitation include</a:t>
            </a:r>
            <a:r>
              <a:rPr lang="en-US" sz="2800" dirty="0" smtClean="0"/>
              <a:t>:</a:t>
            </a:r>
          </a:p>
          <a:p>
            <a:r>
              <a:rPr lang="en-US" sz="2800" dirty="0" smtClean="0"/>
              <a:t> </a:t>
            </a:r>
            <a:r>
              <a:rPr lang="en-US" sz="2800" dirty="0"/>
              <a:t>re-education and training in the basic and instrumental activities of daily </a:t>
            </a:r>
            <a:r>
              <a:rPr lang="en-US" sz="2800" dirty="0" smtClean="0"/>
              <a:t>living</a:t>
            </a:r>
          </a:p>
          <a:p>
            <a:r>
              <a:rPr lang="en-US" sz="2800" dirty="0" smtClean="0"/>
              <a:t>development</a:t>
            </a:r>
            <a:r>
              <a:rPr lang="en-US" sz="2800" dirty="0"/>
              <a:t>, remediation, or compensation of cognitive, perceptual, neuromuscular, sensory-motor functions and behavioral skills, among </a:t>
            </a:r>
            <a:r>
              <a:rPr lang="en-US" sz="2800" dirty="0" smtClean="0"/>
              <a:t>others</a:t>
            </a:r>
          </a:p>
          <a:p>
            <a:r>
              <a:rPr lang="en-US" sz="2800" dirty="0"/>
              <a:t>the design, fabrication and training in assistive technology (adaptation and training in positioning devices and </a:t>
            </a:r>
            <a:r>
              <a:rPr lang="en-US" sz="2800" dirty="0" smtClean="0"/>
              <a:t>wheelchairs)</a:t>
            </a:r>
            <a:endParaRPr lang="en-US" sz="2800" dirty="0"/>
          </a:p>
        </p:txBody>
      </p:sp>
    </p:spTree>
    <p:extLst>
      <p:ext uri="{BB962C8B-B14F-4D97-AF65-F5344CB8AC3E}">
        <p14:creationId xmlns="" xmlns:p14="http://schemas.microsoft.com/office/powerpoint/2010/main" val="2174170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84310" y="888275"/>
            <a:ext cx="10363701" cy="5551714"/>
          </a:xfrm>
        </p:spPr>
        <p:txBody>
          <a:bodyPr/>
          <a:lstStyle/>
          <a:p>
            <a:r>
              <a:rPr lang="en-US" dirty="0"/>
              <a:t> </a:t>
            </a:r>
            <a:r>
              <a:rPr lang="en-US" sz="3600" dirty="0"/>
              <a:t>the evaluation, consultation, and application of ergonomic principles, and adaptation to physical and sensory environments (e.g.: architectural barriers, adaptation to the workplace environment, etc.).</a:t>
            </a:r>
          </a:p>
        </p:txBody>
      </p:sp>
    </p:spTree>
    <p:extLst>
      <p:ext uri="{BB962C8B-B14F-4D97-AF65-F5344CB8AC3E}">
        <p14:creationId xmlns="" xmlns:p14="http://schemas.microsoft.com/office/powerpoint/2010/main" val="3823392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1580606"/>
          </a:xfrm>
        </p:spPr>
        <p:txBody>
          <a:bodyPr>
            <a:normAutofit/>
          </a:bodyPr>
          <a:lstStyle/>
          <a:p>
            <a:r>
              <a:rPr lang="en-US" sz="4400" dirty="0" smtClean="0"/>
              <a:t>OCCUPATIONAL THERAPISTS ROLE</a:t>
            </a:r>
            <a:endParaRPr lang="en-US" sz="4400" dirty="0"/>
          </a:p>
        </p:txBody>
      </p:sp>
      <p:sp>
        <p:nvSpPr>
          <p:cNvPr id="3" name="Content Placeholder 2"/>
          <p:cNvSpPr>
            <a:spLocks noGrp="1"/>
          </p:cNvSpPr>
          <p:nvPr>
            <p:ph idx="1"/>
          </p:nvPr>
        </p:nvSpPr>
        <p:spPr>
          <a:xfrm>
            <a:off x="1484310" y="1201783"/>
            <a:ext cx="10494330" cy="5512526"/>
          </a:xfrm>
        </p:spPr>
        <p:txBody>
          <a:bodyPr>
            <a:normAutofit/>
          </a:bodyPr>
          <a:lstStyle/>
          <a:p>
            <a:r>
              <a:rPr lang="en-US" sz="2800" dirty="0"/>
              <a:t>An occupational therapist's job role is to help people of all ages overcome the effects of disability caused by illness, ageing or accident so that they can carry out everyday tasks or occupations.</a:t>
            </a:r>
          </a:p>
          <a:p>
            <a:r>
              <a:rPr lang="en-US" sz="2800" dirty="0"/>
              <a:t>An occupational therapist will consider all of the patient’s needs - physical, psychological, social and environmental. This support can make a real difference giving people a renewed sense of purpose, opening up new horizons, and changing the way they feel about the future.</a:t>
            </a:r>
          </a:p>
          <a:p>
            <a:r>
              <a:rPr lang="en-US" sz="2800" dirty="0"/>
              <a:t>An occupational therapist's skills lend themselves to new emerging roles, such as working with asylum seekers or refugees, working alongside police or fire services, or liaising with psychiatric </a:t>
            </a:r>
            <a:r>
              <a:rPr lang="en-US" sz="2800" dirty="0" smtClean="0"/>
              <a:t>services.</a:t>
            </a:r>
            <a:endParaRPr lang="en-US" sz="2800" dirty="0"/>
          </a:p>
          <a:p>
            <a:pPr marL="0" indent="0">
              <a:buNone/>
            </a:pPr>
            <a:endParaRPr lang="en-US" dirty="0"/>
          </a:p>
        </p:txBody>
      </p:sp>
    </p:spTree>
    <p:extLst>
      <p:ext uri="{BB962C8B-B14F-4D97-AF65-F5344CB8AC3E}">
        <p14:creationId xmlns="" xmlns:p14="http://schemas.microsoft.com/office/powerpoint/2010/main" val="1721226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AREAS THAT OCCUPATIONAL THERAPISTS WORK INCLUDE</a:t>
            </a:r>
            <a:endParaRPr lang="en-US" sz="5400" dirty="0"/>
          </a:p>
        </p:txBody>
      </p:sp>
      <p:sp>
        <p:nvSpPr>
          <p:cNvPr id="3" name="Content Placeholder 2"/>
          <p:cNvSpPr>
            <a:spLocks noGrp="1"/>
          </p:cNvSpPr>
          <p:nvPr>
            <p:ph idx="1"/>
          </p:nvPr>
        </p:nvSpPr>
        <p:spPr>
          <a:xfrm>
            <a:off x="1484310" y="2438399"/>
            <a:ext cx="10546581" cy="4249784"/>
          </a:xfrm>
        </p:spPr>
        <p:txBody>
          <a:bodyPr>
            <a:normAutofit fontScale="92500" lnSpcReduction="10000"/>
          </a:bodyPr>
          <a:lstStyle/>
          <a:p>
            <a:endParaRPr lang="en-US" dirty="0"/>
          </a:p>
          <a:p>
            <a:endParaRPr lang="en-US" sz="3600" dirty="0" smtClean="0"/>
          </a:p>
          <a:p>
            <a:r>
              <a:rPr lang="en-US" sz="3600" dirty="0" smtClean="0"/>
              <a:t>Children </a:t>
            </a:r>
            <a:r>
              <a:rPr lang="en-US" sz="3600" dirty="0"/>
              <a:t>and young people</a:t>
            </a:r>
          </a:p>
          <a:p>
            <a:r>
              <a:rPr lang="en-US" sz="3600" dirty="0"/>
              <a:t>People with physical disabilities</a:t>
            </a:r>
          </a:p>
          <a:p>
            <a:r>
              <a:rPr lang="en-US" sz="3600" dirty="0"/>
              <a:t>People with learning disabilities</a:t>
            </a:r>
          </a:p>
          <a:p>
            <a:r>
              <a:rPr lang="en-US" sz="3600" dirty="0"/>
              <a:t>People with mental health issues</a:t>
            </a:r>
          </a:p>
          <a:p>
            <a:r>
              <a:rPr lang="en-US" sz="3600" dirty="0"/>
              <a:t>Older people</a:t>
            </a:r>
          </a:p>
          <a:p>
            <a:endParaRPr lang="en-US" dirty="0" smtClean="0"/>
          </a:p>
          <a:p>
            <a:endParaRPr lang="en-US" dirty="0"/>
          </a:p>
          <a:p>
            <a:pPr marL="0" indent="0">
              <a:buNone/>
            </a:pPr>
            <a:endParaRPr lang="en-US" dirty="0"/>
          </a:p>
        </p:txBody>
      </p:sp>
    </p:spTree>
    <p:extLst>
      <p:ext uri="{BB962C8B-B14F-4D97-AF65-F5344CB8AC3E}">
        <p14:creationId xmlns="" xmlns:p14="http://schemas.microsoft.com/office/powerpoint/2010/main" val="2776349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REERENCES</a:t>
            </a:r>
            <a:endParaRPr lang="en-US" sz="4800"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www.rcot.co.uk/about-occupational-therapy/what-is-occupational-therapy</a:t>
            </a:r>
            <a:endParaRPr lang="en-US" dirty="0" smtClean="0"/>
          </a:p>
          <a:p>
            <a:r>
              <a:rPr lang="en-US" dirty="0">
                <a:hlinkClick r:id="rId3"/>
              </a:rPr>
              <a:t>https://neuronup.us/cognitive-stimulation-news/occupational-therapy/occupational-therapy-characteristics-goals-and-functions</a:t>
            </a:r>
            <a:r>
              <a:rPr lang="en-US" dirty="0" smtClean="0">
                <a:hlinkClick r:id="rId3"/>
              </a:rPr>
              <a:t>/</a:t>
            </a:r>
            <a:endParaRPr lang="en-US" dirty="0" smtClean="0"/>
          </a:p>
          <a:p>
            <a:r>
              <a:rPr lang="en-US" dirty="0"/>
              <a:t>Craig A, </a:t>
            </a:r>
            <a:r>
              <a:rPr lang="en-US" dirty="0" err="1" smtClean="0"/>
              <a:t>Gottlob</a:t>
            </a:r>
            <a:r>
              <a:rPr lang="en-US" dirty="0" smtClean="0"/>
              <a:t> M, </a:t>
            </a:r>
            <a:r>
              <a:rPr lang="en-US" dirty="0" err="1" smtClean="0"/>
              <a:t>Kneuer</a:t>
            </a:r>
            <a:r>
              <a:rPr lang="en-US" dirty="0" smtClean="0"/>
              <a:t> T, Perry C, Piper E ,et </a:t>
            </a:r>
            <a:r>
              <a:rPr lang="en-US" dirty="0" err="1" smtClean="0"/>
              <a:t>ol</a:t>
            </a:r>
            <a:r>
              <a:rPr lang="en-US" dirty="0" smtClean="0"/>
              <a:t>. </a:t>
            </a:r>
            <a:r>
              <a:rPr lang="en-US" dirty="0" err="1" smtClean="0"/>
              <a:t>Occupaional</a:t>
            </a:r>
            <a:r>
              <a:rPr lang="en-US" dirty="0" smtClean="0"/>
              <a:t> Therapy Manual for the EASA Model; 1-7.</a:t>
            </a:r>
          </a:p>
          <a:p>
            <a:r>
              <a:rPr lang="en-US" dirty="0" smtClean="0"/>
              <a:t>Sharon A, </a:t>
            </a:r>
            <a:r>
              <a:rPr lang="en-US" dirty="0" err="1" smtClean="0"/>
              <a:t>Cermark</a:t>
            </a:r>
            <a:r>
              <a:rPr lang="en-US" dirty="0" smtClean="0"/>
              <a:t>, Ann E. </a:t>
            </a:r>
            <a:r>
              <a:rPr lang="en-US" dirty="0" err="1" smtClean="0"/>
              <a:t>Borreson</a:t>
            </a:r>
            <a:r>
              <a:rPr lang="en-US" dirty="0" smtClean="0"/>
              <a:t>. Occupational Therapy. 90:1053-1067.</a:t>
            </a:r>
            <a:endParaRPr lang="en-US" dirty="0"/>
          </a:p>
        </p:txBody>
      </p:sp>
    </p:spTree>
    <p:extLst>
      <p:ext uri="{BB962C8B-B14F-4D97-AF65-F5344CB8AC3E}">
        <p14:creationId xmlns="" xmlns:p14="http://schemas.microsoft.com/office/powerpoint/2010/main" val="1633797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INTRODUCTION </a:t>
            </a:r>
            <a:endParaRPr lang="en-US" sz="5400" dirty="0"/>
          </a:p>
        </p:txBody>
      </p:sp>
      <p:sp>
        <p:nvSpPr>
          <p:cNvPr id="3" name="Content Placeholder 2"/>
          <p:cNvSpPr>
            <a:spLocks noGrp="1"/>
          </p:cNvSpPr>
          <p:nvPr>
            <p:ph idx="1"/>
          </p:nvPr>
        </p:nvSpPr>
        <p:spPr/>
        <p:txBody>
          <a:bodyPr>
            <a:normAutofit/>
          </a:bodyPr>
          <a:lstStyle/>
          <a:p>
            <a:r>
              <a:rPr lang="en-US" sz="3600" dirty="0" smtClean="0"/>
              <a:t>Occupational therapy (OT) can be described as the art and science of challenging an individual’s effort in specially selected activities that  have been designed </a:t>
            </a:r>
            <a:r>
              <a:rPr lang="en-US" sz="3600" dirty="0" smtClean="0"/>
              <a:t>to </a:t>
            </a:r>
            <a:r>
              <a:rPr lang="en-US" sz="3600" dirty="0" smtClean="0"/>
              <a:t>restore and enhance his performance. </a:t>
            </a:r>
            <a:endParaRPr lang="en-US" sz="3600" dirty="0"/>
          </a:p>
        </p:txBody>
      </p:sp>
    </p:spTree>
    <p:extLst>
      <p:ext uri="{BB962C8B-B14F-4D97-AF65-F5344CB8AC3E}">
        <p14:creationId xmlns="" xmlns:p14="http://schemas.microsoft.com/office/powerpoint/2010/main" val="531110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OCCUPATION</a:t>
            </a:r>
            <a:endParaRPr lang="en-US" sz="5400" dirty="0"/>
          </a:p>
        </p:txBody>
      </p:sp>
      <p:sp>
        <p:nvSpPr>
          <p:cNvPr id="3" name="Content Placeholder 2"/>
          <p:cNvSpPr>
            <a:spLocks noGrp="1"/>
          </p:cNvSpPr>
          <p:nvPr>
            <p:ph idx="1"/>
          </p:nvPr>
        </p:nvSpPr>
        <p:spPr>
          <a:xfrm>
            <a:off x="1484310" y="2116183"/>
            <a:ext cx="10018713" cy="3675017"/>
          </a:xfrm>
        </p:spPr>
        <p:txBody>
          <a:bodyPr>
            <a:normAutofit/>
          </a:bodyPr>
          <a:lstStyle/>
          <a:p>
            <a:r>
              <a:rPr lang="en-US" sz="3600" dirty="0" smtClean="0"/>
              <a:t>Any activity, which engages a person’s resources of time and energy and is composed of skills and values.</a:t>
            </a:r>
            <a:endParaRPr lang="en-US" sz="3600" dirty="0"/>
          </a:p>
        </p:txBody>
      </p:sp>
    </p:spTree>
    <p:extLst>
      <p:ext uri="{BB962C8B-B14F-4D97-AF65-F5344CB8AC3E}">
        <p14:creationId xmlns="" xmlns:p14="http://schemas.microsoft.com/office/powerpoint/2010/main" val="2131434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DEFINITION</a:t>
            </a:r>
            <a:endParaRPr lang="en-US" sz="5400" dirty="0"/>
          </a:p>
        </p:txBody>
      </p:sp>
      <p:sp>
        <p:nvSpPr>
          <p:cNvPr id="3" name="Content Placeholder 2"/>
          <p:cNvSpPr>
            <a:spLocks noGrp="1"/>
          </p:cNvSpPr>
          <p:nvPr>
            <p:ph idx="1"/>
          </p:nvPr>
        </p:nvSpPr>
        <p:spPr/>
        <p:txBody>
          <a:bodyPr/>
          <a:lstStyle/>
          <a:p>
            <a:r>
              <a:rPr lang="en-US" sz="3600" dirty="0" smtClean="0"/>
              <a:t>Occupational therapy is the application of goal -oriented  and, purposeful activity in the assessment and treatment of individuals with psychological, physical or developmental disabilities</a:t>
            </a:r>
            <a:r>
              <a:rPr lang="en-US" dirty="0" smtClean="0"/>
              <a:t>.  </a:t>
            </a:r>
            <a:endParaRPr lang="en-US" dirty="0"/>
          </a:p>
        </p:txBody>
      </p:sp>
    </p:spTree>
    <p:extLst>
      <p:ext uri="{BB962C8B-B14F-4D97-AF65-F5344CB8AC3E}">
        <p14:creationId xmlns="" xmlns:p14="http://schemas.microsoft.com/office/powerpoint/2010/main" val="3403149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00446"/>
            <a:ext cx="10018713" cy="1606731"/>
          </a:xfrm>
        </p:spPr>
        <p:txBody>
          <a:bodyPr>
            <a:normAutofit/>
          </a:bodyPr>
          <a:lstStyle/>
          <a:p>
            <a:r>
              <a:rPr lang="en-US" sz="5400" dirty="0" smtClean="0"/>
              <a:t>CHARACTERISTICS</a:t>
            </a:r>
            <a:endParaRPr lang="en-US" sz="5400" dirty="0"/>
          </a:p>
        </p:txBody>
      </p:sp>
      <p:sp>
        <p:nvSpPr>
          <p:cNvPr id="3" name="Content Placeholder 2"/>
          <p:cNvSpPr>
            <a:spLocks noGrp="1"/>
          </p:cNvSpPr>
          <p:nvPr>
            <p:ph idx="1"/>
          </p:nvPr>
        </p:nvSpPr>
        <p:spPr>
          <a:xfrm>
            <a:off x="1484310" y="1554481"/>
            <a:ext cx="10507393" cy="5016136"/>
          </a:xfrm>
        </p:spPr>
        <p:txBody>
          <a:bodyPr>
            <a:normAutofit fontScale="85000" lnSpcReduction="20000"/>
          </a:bodyPr>
          <a:lstStyle/>
          <a:p>
            <a:r>
              <a:rPr lang="en-US" sz="3600" dirty="0" smtClean="0"/>
              <a:t>Be goal-directed</a:t>
            </a:r>
          </a:p>
          <a:p>
            <a:r>
              <a:rPr lang="en-US" sz="3600" dirty="0" smtClean="0"/>
              <a:t>Be meaningful to the client</a:t>
            </a:r>
          </a:p>
          <a:p>
            <a:r>
              <a:rPr lang="en-US" sz="3600" dirty="0" smtClean="0"/>
              <a:t>Be a suitable tool for the prevention of dysfunction, maintenance or improvement of function, skill, and quality of life</a:t>
            </a:r>
          </a:p>
          <a:p>
            <a:r>
              <a:rPr lang="en-US" sz="3600" dirty="0" smtClean="0"/>
              <a:t>Promote client participation in activities of daily living</a:t>
            </a:r>
          </a:p>
          <a:p>
            <a:r>
              <a:rPr lang="en-US" sz="3600" dirty="0" smtClean="0"/>
              <a:t>Be determined by the occupational therapist professional judgment based on knowledge of the pathology, specific procedures, interpersonal relationships, and the specific value of such activity.</a:t>
            </a:r>
            <a:r>
              <a:rPr lang="en-US" dirty="0" smtClean="0"/>
              <a:t/>
            </a:r>
            <a:br>
              <a:rPr lang="en-US" dirty="0" smtClean="0"/>
            </a:br>
            <a:endParaRPr lang="en-US" dirty="0"/>
          </a:p>
        </p:txBody>
      </p:sp>
    </p:spTree>
    <p:extLst>
      <p:ext uri="{BB962C8B-B14F-4D97-AF65-F5344CB8AC3E}">
        <p14:creationId xmlns="" xmlns:p14="http://schemas.microsoft.com/office/powerpoint/2010/main" val="3734416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30630"/>
            <a:ext cx="10018713" cy="1567541"/>
          </a:xfrm>
        </p:spPr>
        <p:txBody>
          <a:bodyPr>
            <a:noAutofit/>
          </a:bodyPr>
          <a:lstStyle/>
          <a:p>
            <a:r>
              <a:rPr lang="en-US" sz="5400" dirty="0" smtClean="0"/>
              <a:t>CONCEPTS OF OCCUPATIONAL THERAPY</a:t>
            </a:r>
            <a:endParaRPr lang="en-US" sz="5400" dirty="0"/>
          </a:p>
        </p:txBody>
      </p:sp>
      <p:sp>
        <p:nvSpPr>
          <p:cNvPr id="3" name="Content Placeholder 2"/>
          <p:cNvSpPr>
            <a:spLocks noGrp="1"/>
          </p:cNvSpPr>
          <p:nvPr>
            <p:ph idx="1"/>
          </p:nvPr>
        </p:nvSpPr>
        <p:spPr>
          <a:xfrm>
            <a:off x="1484310" y="1698171"/>
            <a:ext cx="10468204" cy="4924698"/>
          </a:xfrm>
        </p:spPr>
        <p:txBody>
          <a:bodyPr>
            <a:noAutofit/>
          </a:bodyPr>
          <a:lstStyle/>
          <a:p>
            <a:r>
              <a:rPr lang="en-US" sz="3600" dirty="0"/>
              <a:t>Occupational therapy is a health-related profession using selected activity to prevent and overcome many physical, emotional or social disabilities in people of all ages. The objective is to promote, maintain and/or restore functional independence in daily living </a:t>
            </a:r>
            <a:r>
              <a:rPr lang="en-US" sz="3600" dirty="0" smtClean="0"/>
              <a:t>skills.</a:t>
            </a:r>
          </a:p>
        </p:txBody>
      </p:sp>
    </p:spTree>
    <p:extLst>
      <p:ext uri="{BB962C8B-B14F-4D97-AF65-F5344CB8AC3E}">
        <p14:creationId xmlns="" xmlns:p14="http://schemas.microsoft.com/office/powerpoint/2010/main" val="706585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84310" y="685801"/>
            <a:ext cx="10018713" cy="5105400"/>
          </a:xfrm>
        </p:spPr>
        <p:txBody>
          <a:bodyPr/>
          <a:lstStyle/>
          <a:p>
            <a:r>
              <a:rPr lang="en-US" sz="3600" dirty="0"/>
              <a:t>Occupational therapy is concerned with human occupation and its importance in health for persons of all ages. Occupational therapists evaluate the physical, psychosocial and environmental factors which reduce a person’s ability to participate in everyday activities of occupation.</a:t>
            </a:r>
          </a:p>
          <a:p>
            <a:endParaRPr lang="en-US" dirty="0"/>
          </a:p>
        </p:txBody>
      </p:sp>
    </p:spTree>
    <p:extLst>
      <p:ext uri="{BB962C8B-B14F-4D97-AF65-F5344CB8AC3E}">
        <p14:creationId xmlns="" xmlns:p14="http://schemas.microsoft.com/office/powerpoint/2010/main" val="1053367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84310" y="0"/>
            <a:ext cx="10018713" cy="6857999"/>
          </a:xfrm>
        </p:spPr>
        <p:txBody>
          <a:bodyPr>
            <a:normAutofit/>
          </a:bodyPr>
          <a:lstStyle/>
          <a:p>
            <a:r>
              <a:rPr lang="en-US" sz="2800" dirty="0"/>
              <a:t>Therapeutic objectives are achieved through techniques or activities designed to:</a:t>
            </a:r>
          </a:p>
          <a:p>
            <a:pPr lvl="1"/>
            <a:r>
              <a:rPr lang="en-US" sz="2800" dirty="0"/>
              <a:t>Diminish and control pathology</a:t>
            </a:r>
          </a:p>
          <a:p>
            <a:pPr lvl="1"/>
            <a:r>
              <a:rPr lang="en-US" sz="2800" dirty="0"/>
              <a:t>Restore and/or reinforce functional capacity</a:t>
            </a:r>
          </a:p>
          <a:p>
            <a:pPr lvl="1"/>
            <a:r>
              <a:rPr lang="en-US" sz="2800" dirty="0"/>
              <a:t>Facilitate learning of skills and function essential for adaptation to the environment</a:t>
            </a:r>
          </a:p>
          <a:p>
            <a:pPr lvl="1"/>
            <a:r>
              <a:rPr lang="en-US" sz="2800" dirty="0"/>
              <a:t>Promote and maintain health</a:t>
            </a:r>
          </a:p>
          <a:p>
            <a:r>
              <a:rPr lang="en-US" sz="2800" dirty="0"/>
              <a:t>Occupational therapy is a health profession which teaches</a:t>
            </a:r>
            <a:r>
              <a:rPr lang="en-US" sz="2800" dirty="0" smtClean="0"/>
              <a:t>, maintains</a:t>
            </a:r>
            <a:r>
              <a:rPr lang="en-US" sz="2800" dirty="0"/>
              <a:t>, and promotes competent </a:t>
            </a:r>
            <a:r>
              <a:rPr lang="en-US" sz="2800" dirty="0" smtClean="0"/>
              <a:t>behavior in </a:t>
            </a:r>
            <a:r>
              <a:rPr lang="en-US" sz="2800" dirty="0"/>
              <a:t>the areas of daily living, learning and working to individuals experiencing illness, developmental deficits and/or physical and psychological dysfunction or who are otherwise at risk.</a:t>
            </a:r>
          </a:p>
          <a:p>
            <a:endParaRPr lang="en-US" dirty="0"/>
          </a:p>
        </p:txBody>
      </p:sp>
    </p:spTree>
    <p:extLst>
      <p:ext uri="{BB962C8B-B14F-4D97-AF65-F5344CB8AC3E}">
        <p14:creationId xmlns="" xmlns:p14="http://schemas.microsoft.com/office/powerpoint/2010/main" val="814410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39844"/>
            <a:ext cx="10018713" cy="1693887"/>
          </a:xfrm>
        </p:spPr>
        <p:txBody>
          <a:bodyPr>
            <a:normAutofit fontScale="90000"/>
          </a:bodyPr>
          <a:lstStyle/>
          <a:p>
            <a:r>
              <a:rPr lang="en-US" sz="5400" dirty="0" smtClean="0"/>
              <a:t>GOALS AND AIMS OF OCCUPATIONAL THERAPY </a:t>
            </a:r>
            <a:endParaRPr lang="en-US" sz="5400" dirty="0"/>
          </a:p>
        </p:txBody>
      </p:sp>
      <p:sp>
        <p:nvSpPr>
          <p:cNvPr id="3" name="Content Placeholder 2"/>
          <p:cNvSpPr>
            <a:spLocks noGrp="1"/>
          </p:cNvSpPr>
          <p:nvPr>
            <p:ph idx="1"/>
          </p:nvPr>
        </p:nvSpPr>
        <p:spPr>
          <a:xfrm>
            <a:off x="1484310" y="1933731"/>
            <a:ext cx="10567782" cy="4646951"/>
          </a:xfrm>
        </p:spPr>
        <p:txBody>
          <a:bodyPr>
            <a:normAutofit/>
          </a:bodyPr>
          <a:lstStyle/>
          <a:p>
            <a:r>
              <a:rPr lang="en-US" sz="4400" dirty="0"/>
              <a:t>Disability prevention</a:t>
            </a:r>
            <a:r>
              <a:rPr lang="en-US" sz="4400" dirty="0" smtClean="0"/>
              <a:t>:</a:t>
            </a:r>
          </a:p>
          <a:p>
            <a:pPr marL="0" indent="0">
              <a:buNone/>
            </a:pPr>
            <a:r>
              <a:rPr lang="en-US" sz="3600" dirty="0"/>
              <a:t>O</a:t>
            </a:r>
            <a:r>
              <a:rPr lang="en-US" sz="3600" dirty="0" smtClean="0"/>
              <a:t>ccupational </a:t>
            </a:r>
            <a:r>
              <a:rPr lang="en-US" sz="3600" dirty="0"/>
              <a:t>therapists help clients avoid problems in activities of daily living, prevent occupational dysfunctions, prevent future injuries or diseases in occupational performance, and participate in projects and actions aimed at the prevention of disability at the community level.</a:t>
            </a:r>
          </a:p>
          <a:p>
            <a:endParaRPr lang="en-US" dirty="0"/>
          </a:p>
        </p:txBody>
      </p:sp>
    </p:spTree>
    <p:extLst>
      <p:ext uri="{BB962C8B-B14F-4D97-AF65-F5344CB8AC3E}">
        <p14:creationId xmlns="" xmlns:p14="http://schemas.microsoft.com/office/powerpoint/2010/main" val="36055169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214</TotalTime>
  <Words>618</Words>
  <Application>Microsoft Office PowerPoint</Application>
  <PresentationFormat>Custom</PresentationFormat>
  <Paragraphs>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Parallax</vt:lpstr>
      <vt:lpstr>       INTRODUCTION TO OCCUPATIONAL THERAPY</vt:lpstr>
      <vt:lpstr>INTRODUCTION </vt:lpstr>
      <vt:lpstr>OCCUPATION</vt:lpstr>
      <vt:lpstr>DEFINITION</vt:lpstr>
      <vt:lpstr>CHARACTERISTICS</vt:lpstr>
      <vt:lpstr>CONCEPTS OF OCCUPATIONAL THERAPY</vt:lpstr>
      <vt:lpstr>  </vt:lpstr>
      <vt:lpstr>  </vt:lpstr>
      <vt:lpstr>GOALS AND AIMS OF OCCUPATIONAL THERAPY </vt:lpstr>
      <vt:lpstr>  </vt:lpstr>
      <vt:lpstr>  </vt:lpstr>
      <vt:lpstr>  </vt:lpstr>
      <vt:lpstr>  </vt:lpstr>
      <vt:lpstr>OCCUPATIONAL THERAPISTS ROLE</vt:lpstr>
      <vt:lpstr>AREAS THAT OCCUPATIONAL THERAPISTS WORK INCLUDE</vt:lpstr>
      <vt:lpstr>REERENCES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TO OCCUPATIONAL THERAPY</dc:title>
  <dc:creator>Windows User</dc:creator>
  <cp:lastModifiedBy>Hp</cp:lastModifiedBy>
  <cp:revision>18</cp:revision>
  <dcterms:created xsi:type="dcterms:W3CDTF">2022-01-04T18:05:10Z</dcterms:created>
  <dcterms:modified xsi:type="dcterms:W3CDTF">2022-01-12T07:11:46Z</dcterms:modified>
</cp:coreProperties>
</file>