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2B8893-D51C-4624-AB0F-32FE51A569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A6830-B298-4380-AEE3-A4454504D0D4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512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3BF66-7862-4593-A771-ABBF4D3A97B6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DB1784-004F-49FC-9C05-BF2B91A9FE92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560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85E21-68AE-40EC-A5B0-1C3AA1EB40B2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765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69AEA-C2ED-47C6-A463-676F99DB9CED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969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E96BC-D5E2-4F14-A262-864167E5CB58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3174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B5E51D-F058-4B6E-9AD2-7BAE6AB9F842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3481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47E87-29C3-4CC3-BABC-45426B5CD835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3686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A0C96-3F0D-4AB2-92DF-58FC2828D5DC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389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9BF35-2A4C-46FA-B387-E70ABC7A414E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4096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D35E6-2F16-4181-AA76-DBE770E7A4BE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717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B4E4B-F1D3-447A-89F3-73CA0B07B6D0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921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66EDC-9391-44A0-A974-EF5A45D2034F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1126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AF1E5-1881-4BEA-96F1-1932DC8F176E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13315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5C2D9-8528-4894-92BC-3EF250818F8D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15363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9CDB0-E525-4832-8810-3DA6651A4E49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17411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FC23B-00E9-43DE-AE85-B4BCD8477D03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1945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E1A3C-D517-4627-AFD3-B74626C44999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41438" y="915988"/>
            <a:ext cx="4176712" cy="3132137"/>
          </a:xfrm>
          <a:solidFill>
            <a:srgbClr val="FFFFFF"/>
          </a:solidFill>
          <a:ln/>
        </p:spPr>
      </p:sp>
      <p:sp>
        <p:nvSpPr>
          <p:cNvPr id="21507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04087-C304-4F11-B652-676C375B3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36E96-EA8C-4140-9C4C-5EE6381D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D7886E-3E21-4C9F-96BA-098A50525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6EAA52-D621-486F-B034-976100585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B2AAB-D3B5-4CB6-AE5A-637CFAC84B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154ECC-BE66-40B5-A973-66DCA8FEF1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702EFA-CEBF-43C7-8411-E5FCAFED0E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B00B17-8FD4-400E-A36E-B60977A40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3F3BB9-39CB-4BBC-990C-DF7F3E9B0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0D02E-369C-4460-9D86-ADFC376B3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C0EC7-3707-4064-AA33-1081567FC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8C92D-CBD6-420A-B940-A1EAB25049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0B6283-1811-4E03-89A7-D3F9F6E0C6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3825" y="104775"/>
            <a:ext cx="5819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sz="2000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81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 dirty="0">
              <a:solidFill>
                <a:srgbClr val="00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 dirty="0">
              <a:solidFill>
                <a:srgbClr val="66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 dirty="0">
              <a:solidFill>
                <a:srgbClr val="66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 dirty="0">
              <a:solidFill>
                <a:srgbClr val="660066"/>
              </a:solidFill>
            </a:endParaRPr>
          </a:p>
          <a:p>
            <a:pPr marL="392113" indent="-293688" algn="ctr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E4005C"/>
                </a:solidFill>
              </a:rPr>
              <a:t>ISO - OSI </a:t>
            </a:r>
            <a:r>
              <a:rPr lang="en-US" sz="4000" b="1" dirty="0">
                <a:solidFill>
                  <a:srgbClr val="E4005C"/>
                </a:solidFill>
              </a:rPr>
              <a:t>MODEL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Network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Implements routing of frames (packets) through the network.</a:t>
            </a:r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None/>
            </a:pPr>
            <a:endParaRPr lang="en-GB" sz="2400"/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Defines the most optimum path the packet should take from the source to the destination</a:t>
            </a:r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Defines logical addressing so that any endpoint can be identified. </a:t>
            </a:r>
            <a:endParaRPr lang="en-US" sz="2400" b="1">
              <a:solidFill>
                <a:srgbClr val="000066"/>
              </a:solidFill>
            </a:endParaRPr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Handles congestion in the network.</a:t>
            </a:r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Facilitates interconnection between heterogeneous networks (Internetworking).</a:t>
            </a:r>
          </a:p>
          <a:p>
            <a:pPr marL="392113" indent="-293688" algn="just" defTabSz="414338">
              <a:lnSpc>
                <a:spcPct val="9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network layer also defines how to fragment a packet into smaller packets to accommodate different media.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Transport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Purpose of this layer is to provide a reliable mechanism for the exchange of data between two processes in different computers.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Ensures that the data units are delivered error free.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Ensures that data units are delivered in sequence.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Ensures that there is no loss or duplication of data units.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Provides connectionless or connection oriented service.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Provides for the connection management.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Multiplex  multiple connection over a single channel.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Session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/>
          </a:bodyPr>
          <a:lstStyle/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Session layer provides mechanism for controlling the dialogue between the two end systems. It defines how to start, control and end conversations (called sessions) between applications.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None/>
            </a:pPr>
            <a:endParaRPr lang="en-US" sz="1400" b="1">
              <a:solidFill>
                <a:srgbClr val="000066"/>
              </a:solidFill>
            </a:endParaRP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This layer requests for a logical connection to be established on an end-user’s request.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Any necessary log-on or password validation is also handled by this layer.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Session layer is also responsible for terminating the connection.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This layer provides services like dialogue discipline which can be full duplex or half duplex.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Session layer can also provide check-pointing mechanism such that if a failure of some sort occurs between checkpoints, all data can be retransmitted from the last checkpoint.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Presentation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Presentation layer defines the format in which the data is to be exchanged between the two communicating entities.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Also handles data compression and data encryption (cryptography).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Application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Application layer interacts with application programs and is the highest level of OSI model.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Application layer contains management functions to support distributed applications.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Examples of application layer are applications such as file transfer, electronic mail, remote login etc.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OSI in Action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>
                <a:solidFill>
                  <a:srgbClr val="000066"/>
                </a:solidFill>
                <a:cs typeface="Arial" charset="0"/>
              </a:rPr>
              <a:t>A message begins at the top application layer and moves down the OSI layers to the bottom physical layer.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>
                <a:solidFill>
                  <a:srgbClr val="000066"/>
                </a:solidFill>
                <a:cs typeface="Arial" charset="0"/>
              </a:rPr>
              <a:t>As the message descends, each successive OSI model layer adds a header to it.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>
                <a:solidFill>
                  <a:srgbClr val="000066"/>
                </a:solidFill>
                <a:cs typeface="Arial" charset="0"/>
              </a:rPr>
              <a:t>A header is layer-specific information that basically explains what functions the layer carried out.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000" b="1">
                <a:solidFill>
                  <a:srgbClr val="000066"/>
                </a:solidFill>
                <a:cs typeface="Arial" charset="0"/>
              </a:rPr>
              <a:t>Conversely, at the receiving end, headers are striped from the message as it travels up the corresponding layers.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000" b="1">
              <a:solidFill>
                <a:srgbClr val="000066"/>
              </a:solidFill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sz="28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9125" y="1600200"/>
            <a:ext cx="29114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3913" y="3938588"/>
            <a:ext cx="25019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>
              <a:solidFill>
                <a:srgbClr val="66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>
              <a:solidFill>
                <a:srgbClr val="660066"/>
              </a:solidFill>
            </a:endParaRP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endParaRPr lang="en-US" sz="2000" b="1">
              <a:solidFill>
                <a:srgbClr val="660066"/>
              </a:solidFill>
            </a:endParaRPr>
          </a:p>
          <a:p>
            <a:pPr marL="392113" indent="-293688" algn="ctr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4000" b="1">
                <a:solidFill>
                  <a:srgbClr val="E4005C"/>
                </a:solidFill>
              </a:rPr>
              <a:t>TCP/IP MODEL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674688"/>
            <a:ext cx="7808912" cy="1147762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TCP/IP Model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OSI &amp; TCP/IP Models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TCP/IP Model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81000" y="2027238"/>
          <a:ext cx="3733800" cy="3916362"/>
        </p:xfrm>
        <a:graphic>
          <a:graphicData uri="http://schemas.openxmlformats.org/presentationml/2006/ole">
            <p:oleObj spid="_x0000_s37897" name="Bitmap Image" r:id="rId4" imgW="3952381" imgH="2142857" progId="Paint.Picture">
              <p:embed/>
            </p:oleObj>
          </a:graphicData>
        </a:graphic>
      </p:graphicFrame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474913"/>
            <a:ext cx="464820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TCP/IP Model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TCP/IP Model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066800" y="1676400"/>
            <a:ext cx="7086600" cy="7620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AU" sz="2800" b="1">
                <a:solidFill>
                  <a:srgbClr val="660066"/>
                </a:solidFill>
              </a:rPr>
              <a:t>Application Layer</a:t>
            </a:r>
            <a:endParaRPr lang="en-AU" sz="2800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>
                <a:solidFill>
                  <a:srgbClr val="660066"/>
                </a:solidFill>
              </a:rPr>
              <a:t>Application programs using the network</a:t>
            </a:r>
            <a:endParaRPr lang="en-AU" sz="2400" b="1">
              <a:solidFill>
                <a:srgbClr val="660066"/>
              </a:solidFill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066800" y="2514600"/>
            <a:ext cx="7086600" cy="11430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tr-TR" sz="2400" b="1">
                <a:solidFill>
                  <a:srgbClr val="660066"/>
                </a:solidFill>
              </a:rPr>
              <a:t>Transport Layer</a:t>
            </a:r>
            <a:r>
              <a:rPr lang="en-US" sz="2400" b="1">
                <a:solidFill>
                  <a:srgbClr val="660066"/>
                </a:solidFill>
              </a:rPr>
              <a:t> (TCP/UDP)</a:t>
            </a:r>
            <a:endParaRPr lang="tr-TR" sz="2400" b="1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>
                <a:solidFill>
                  <a:srgbClr val="660066"/>
                </a:solidFill>
              </a:rPr>
              <a:t>Management of end-to-end message transmission,</a:t>
            </a:r>
          </a:p>
          <a:p>
            <a:pPr algn="ctr" eaLnBrk="0" hangingPunct="0"/>
            <a:r>
              <a:rPr lang="tr-TR" sz="2400">
                <a:solidFill>
                  <a:srgbClr val="660066"/>
                </a:solidFill>
              </a:rPr>
              <a:t>error detection and error correction</a:t>
            </a:r>
            <a:endParaRPr lang="en-AU" sz="2400" b="1">
              <a:solidFill>
                <a:srgbClr val="660066"/>
              </a:solidFill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066800" y="3733800"/>
            <a:ext cx="7086600" cy="838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660066"/>
                </a:solidFill>
              </a:rPr>
              <a:t>Network </a:t>
            </a:r>
            <a:r>
              <a:rPr lang="tr-TR" sz="2400" b="1">
                <a:solidFill>
                  <a:srgbClr val="660066"/>
                </a:solidFill>
              </a:rPr>
              <a:t>Layer</a:t>
            </a:r>
            <a:r>
              <a:rPr lang="en-US" sz="2400" b="1">
                <a:solidFill>
                  <a:srgbClr val="660066"/>
                </a:solidFill>
              </a:rPr>
              <a:t> (IP)</a:t>
            </a:r>
            <a:endParaRPr lang="tr-TR" sz="2400" b="1">
              <a:solidFill>
                <a:srgbClr val="660066"/>
              </a:solidFill>
            </a:endParaRPr>
          </a:p>
          <a:p>
            <a:pPr algn="ctr" eaLnBrk="0" hangingPunct="0"/>
            <a:r>
              <a:rPr lang="tr-TR" sz="2400">
                <a:solidFill>
                  <a:srgbClr val="660066"/>
                </a:solidFill>
              </a:rPr>
              <a:t>Handling of datagrams : routing and congestion</a:t>
            </a:r>
            <a:endParaRPr lang="en-AU" sz="2400" b="1">
              <a:solidFill>
                <a:srgbClr val="660066"/>
              </a:solidFill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066800" y="4648200"/>
            <a:ext cx="7086600" cy="10668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660066"/>
                </a:solidFill>
              </a:rPr>
              <a:t>Data Link </a:t>
            </a:r>
            <a:r>
              <a:rPr lang="tr-TR" sz="2400" b="1">
                <a:solidFill>
                  <a:srgbClr val="660066"/>
                </a:solidFill>
              </a:rPr>
              <a:t>Layer</a:t>
            </a:r>
          </a:p>
          <a:p>
            <a:pPr algn="ctr" eaLnBrk="0" hangingPunct="0"/>
            <a:r>
              <a:rPr lang="tr-TR" sz="2200">
                <a:solidFill>
                  <a:srgbClr val="660066"/>
                </a:solidFill>
              </a:rPr>
              <a:t>Management of cost effective and reliable data delivery,</a:t>
            </a:r>
          </a:p>
          <a:p>
            <a:pPr algn="ctr" eaLnBrk="0" hangingPunct="0"/>
            <a:r>
              <a:rPr lang="tr-TR" sz="2200">
                <a:solidFill>
                  <a:srgbClr val="660066"/>
                </a:solidFill>
              </a:rPr>
              <a:t>access to physical networks</a:t>
            </a:r>
            <a:endParaRPr lang="en-AU" sz="2200" b="1">
              <a:solidFill>
                <a:srgbClr val="660066"/>
              </a:solidFill>
            </a:endParaRP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066800" y="5791200"/>
            <a:ext cx="7086600" cy="91440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660066"/>
                </a:solidFill>
              </a:rPr>
              <a:t>Physical Layer</a:t>
            </a:r>
            <a:endParaRPr lang="tr-TR" sz="2400" b="1">
              <a:solidFill>
                <a:srgbClr val="660066"/>
              </a:solidFill>
            </a:endParaRPr>
          </a:p>
          <a:p>
            <a:pPr algn="ctr" eaLnBrk="0" hangingPunct="0"/>
            <a:r>
              <a:rPr lang="en-US" sz="2400">
                <a:solidFill>
                  <a:srgbClr val="660066"/>
                </a:solidFill>
              </a:rPr>
              <a:t>Physical Media</a:t>
            </a:r>
            <a:endParaRPr lang="en-AU" sz="2400" b="1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Communication Architecture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Strategy for connecting host computers and other communicating equipment.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Defines necessary elements for data communication between devices.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A communication  architecture, therefore, defines a standard for the communicating hosts.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A programmer formats data in a manner defined by the communication architecture and passes it on to the communication software.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 dirty="0">
                <a:solidFill>
                  <a:srgbClr val="000066"/>
                </a:solidFill>
              </a:rPr>
              <a:t>Separating communication functions adds flexibility, for example, we do not need to modify the entire host software to include more communication devices.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 dirty="0">
              <a:solidFill>
                <a:srgbClr val="000066"/>
              </a:solidFill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Layer Architecture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Layer architecture simplifies the network design.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It is easy to debug network applications in a layered architecture network.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The network management is easier due to the layered architecture.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Network layers follow a set of rules, called protocol.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The protocol defines the format of the data being exchanged, and the control and timing for the handshake between layers.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>
            <a:normAutofit fontScale="90000"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Open Systems Interconnection (OSI) Model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International standard organization (ISO) established a committee in 1977 to develop an architecture for computer communication.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Open Systems Interconnection (OSI) reference model is the result of this effort.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In 1984, the Open Systems Interconnection (OSI) reference model was approved as an international standard for communications architecture.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Term  “open”  denotes the ability to connect any two systems which conform to the reference model and associated standards.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11175" y="1535113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35000" y="1657350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990600" y="1905000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OSI Reference Model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392113" indent="-293688" algn="just" defTabSz="414338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OSI model is now considered the primary Architectural  model for inter-computer communications.</a:t>
            </a:r>
          </a:p>
          <a:p>
            <a:pPr marL="392113" indent="-293688" algn="just" defTabSz="414338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OSI model describes how information or data makes its way from application programmes (such as spreadsheets) through a network medium (such as wire) to another application programme located on another network.</a:t>
            </a:r>
          </a:p>
          <a:p>
            <a:pPr marL="392113" indent="-293688" algn="just" defTabSz="414338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OSI reference model divides the problem of moving information between computers over a network medium into SEVEN smaller and more manageable problems .</a:t>
            </a:r>
          </a:p>
          <a:p>
            <a:pPr marL="392113" indent="-293688" algn="just" defTabSz="414338">
              <a:lnSpc>
                <a:spcPct val="9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This separation into smaller more manageable functions is known as layering.</a:t>
            </a: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8488" y="2281893"/>
            <a:ext cx="5067024" cy="2924452"/>
          </a:xfrm>
          <a:noFill/>
          <a:ln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ln/>
        </p:spPr>
        <p:txBody>
          <a:bodyPr lIns="0" tIns="0" rIns="0" bIns="0">
            <a:normAutofit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OSI Reference Model: 7 Layers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>
            <a:normAutofit/>
          </a:bodyPr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OSI: A Layered Network Model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process of breaking up the functions or tasks of networking into layers reduces complexity.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Each layer provides a service to the layer above it in the protocol specification.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 Each layer communicates with the same layer’s software or hardware on other computers.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lower 4 layers (transport, network, data link and physical —Layers 4, 3, 2, and 1) are concerned with the flow of data from end to end through the network.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The upper four layers of the OSI model (application, presentation and session—Layers 7, 6 and 5) are orientated more toward services to the applications. 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45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GB" sz="2400" b="1">
                <a:solidFill>
                  <a:srgbClr val="000066"/>
                </a:solidFill>
              </a:rPr>
              <a:t>Data is </a:t>
            </a:r>
            <a:r>
              <a:rPr lang="en-US" sz="2400" b="1">
                <a:solidFill>
                  <a:srgbClr val="000066"/>
                </a:solidFill>
              </a:rPr>
              <a:t>Encapsulated with the necessary protocol information as it moves down the layers before network transit.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Physical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Provides physical interface for transmission of information.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Defines rules by which bits are passed from one system to another on a physical communication medium.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Covers all - mechanical, electrical, functional and procedural - aspects for physical communication.</a:t>
            </a:r>
          </a:p>
          <a:p>
            <a:pPr marL="392113" indent="-293688" algn="just" defTabSz="414338">
              <a:lnSpc>
                <a:spcPct val="80000"/>
              </a:lnSpc>
              <a:spcBef>
                <a:spcPct val="50000"/>
              </a:spcBef>
              <a:spcAft>
                <a:spcPts val="500"/>
              </a:spcAft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Such characteristics as voltage levels, timing of voltage changes, physical data rates, maximum transmission distances, physical connectors, and other similar attributes are defined by physical layer specifications. 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  <a:ln/>
        </p:spPr>
        <p:txBody>
          <a:bodyPr lIns="0" tIns="0" rIns="0" bIns="0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b="1">
                <a:solidFill>
                  <a:srgbClr val="E4005C"/>
                </a:solidFill>
              </a:rPr>
              <a:t>Data Link Layer</a:t>
            </a:r>
            <a:endParaRPr lang="en-GB" sz="4000" b="1">
              <a:solidFill>
                <a:srgbClr val="E4005C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Data link layer attempts to provide reliable communication over the physical layer interface. 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Breaks the outgoing data into frames and reassemble the received frames.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Create and detect frame boundaries.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Handle errors by implementing an acknowledgement and retransmission scheme.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Implement flow control.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Supports points-to-point as well as broadcast communication.</a:t>
            </a:r>
          </a:p>
          <a:p>
            <a:pPr marL="392113" indent="-293688" algn="just" defTabSz="414338">
              <a:lnSpc>
                <a:spcPct val="80000"/>
              </a:lnSpc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r>
              <a:rPr lang="en-US" sz="2400" b="1">
                <a:solidFill>
                  <a:srgbClr val="000066"/>
                </a:solidFill>
              </a:rPr>
              <a:t>Supports simplex, half-duplex or full-duplex communication.</a:t>
            </a:r>
          </a:p>
          <a:p>
            <a:pPr marL="392113" indent="-293688" defTabSz="414338">
              <a:lnSpc>
                <a:spcPct val="80000"/>
              </a:lnSpc>
              <a:spcBef>
                <a:spcPct val="50000"/>
              </a:spcBef>
              <a:buClr>
                <a:srgbClr val="CC0000"/>
              </a:buClr>
              <a:buFont typeface="Wingdings" pitchFamily="2" charset="2"/>
              <a:buBlip>
                <a:blip r:embed="rId3"/>
              </a:buBlip>
            </a:pPr>
            <a:endParaRPr lang="en-US" sz="2400" b="1">
              <a:solidFill>
                <a:srgbClr val="000066"/>
              </a:solidFill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0" y="0"/>
            <a:ext cx="9144000" cy="565150"/>
          </a:xfrm>
          <a:prstGeom prst="roundRect">
            <a:avLst>
              <a:gd name="adj" fmla="val 255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11175" y="1270000"/>
            <a:ext cx="247650" cy="247650"/>
          </a:xfrm>
          <a:prstGeom prst="roundRect">
            <a:avLst>
              <a:gd name="adj" fmla="val 579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635000" y="1392238"/>
            <a:ext cx="247650" cy="247650"/>
          </a:xfrm>
          <a:prstGeom prst="roundRect">
            <a:avLst>
              <a:gd name="adj" fmla="val 579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969963" y="1552575"/>
            <a:ext cx="7407275" cy="36513"/>
          </a:xfrm>
          <a:prstGeom prst="roundRect">
            <a:avLst>
              <a:gd name="adj" fmla="val 4167"/>
            </a:avLst>
          </a:prstGeom>
          <a:gradFill rotWithShape="0">
            <a:gsLst>
              <a:gs pos="0">
                <a:srgbClr val="800080"/>
              </a:gs>
              <a:gs pos="100000">
                <a:srgbClr val="008000"/>
              </a:gs>
            </a:gsLst>
            <a:lin ang="90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23825" y="104775"/>
            <a:ext cx="58197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b="1">
                <a:solidFill>
                  <a:schemeClr val="bg1"/>
                </a:solidFill>
              </a:rPr>
              <a:t>OSI Model</a:t>
            </a:r>
          </a:p>
          <a:p>
            <a:pPr defTabSz="828675"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endParaRPr lang="en-GB" sz="2000" b="1">
              <a:solidFill>
                <a:schemeClr val="bg1"/>
              </a:solidFill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0" y="4989513"/>
            <a:ext cx="106363" cy="1868487"/>
          </a:xfrm>
          <a:prstGeom prst="roundRect">
            <a:avLst>
              <a:gd name="adj" fmla="val 1347"/>
            </a:avLst>
          </a:prstGeom>
          <a:solidFill>
            <a:srgbClr val="21426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1143</Words>
  <Application>Microsoft PowerPoint</Application>
  <PresentationFormat>On-screen Show (4:3)</PresentationFormat>
  <Paragraphs>142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StarSymbol</vt:lpstr>
      <vt:lpstr>Wingdings</vt:lpstr>
      <vt:lpstr>Times New Roman</vt:lpstr>
      <vt:lpstr>Concourse</vt:lpstr>
      <vt:lpstr>Bitmap Image</vt:lpstr>
      <vt:lpstr>Slide 1</vt:lpstr>
      <vt:lpstr>Communication Architecture</vt:lpstr>
      <vt:lpstr>Layer Architecture</vt:lpstr>
      <vt:lpstr>Open Systems Interconnection (OSI) Model</vt:lpstr>
      <vt:lpstr>OSI Reference Model</vt:lpstr>
      <vt:lpstr>OSI Reference Model: 7 Layers</vt:lpstr>
      <vt:lpstr>OSI: A Layered Network Model</vt:lpstr>
      <vt:lpstr>Physical Layer</vt:lpstr>
      <vt:lpstr>Data Link Layer</vt:lpstr>
      <vt:lpstr>Network Layer</vt:lpstr>
      <vt:lpstr>Transport Layer</vt:lpstr>
      <vt:lpstr>Session Layer</vt:lpstr>
      <vt:lpstr>Presentation Layer</vt:lpstr>
      <vt:lpstr>Application Layer</vt:lpstr>
      <vt:lpstr>OSI in Action</vt:lpstr>
      <vt:lpstr>Slide 16</vt:lpstr>
      <vt:lpstr>OSI &amp; TCP/IP Models</vt:lpstr>
      <vt:lpstr>TCP/IP Model</vt:lpstr>
    </vt:vector>
  </TitlesOfParts>
  <Company>IITK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Mr.Navpreet Singh</dc:creator>
  <cp:lastModifiedBy>Admin</cp:lastModifiedBy>
  <cp:revision>5</cp:revision>
  <dcterms:created xsi:type="dcterms:W3CDTF">1999-01-01T11:11:23Z</dcterms:created>
  <dcterms:modified xsi:type="dcterms:W3CDTF">2021-11-18T06:30:03Z</dcterms:modified>
</cp:coreProperties>
</file>