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BF6A4D-F012-4B98-8690-6A96559947B7}" type="datetimeFigureOut">
              <a:rPr lang="en-US" smtClean="0"/>
              <a:t>10/8/2022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166E12-ADCA-4C14-93DA-E8E526CE11D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BF6A4D-F012-4B98-8690-6A96559947B7}" type="datetimeFigureOut">
              <a:rPr lang="en-US" smtClean="0"/>
              <a:t>10/8/2022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166E12-ADCA-4C14-93DA-E8E526CE11D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BF6A4D-F012-4B98-8690-6A96559947B7}" type="datetimeFigureOut">
              <a:rPr lang="en-US" smtClean="0"/>
              <a:t>10/8/2022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166E12-ADCA-4C14-93DA-E8E526CE11D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BF6A4D-F012-4B98-8690-6A96559947B7}" type="datetimeFigureOut">
              <a:rPr lang="en-US" smtClean="0"/>
              <a:t>10/8/2022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166E12-ADCA-4C14-93DA-E8E526CE11D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BF6A4D-F012-4B98-8690-6A96559947B7}" type="datetimeFigureOut">
              <a:rPr lang="en-US" smtClean="0"/>
              <a:t>10/8/2022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166E12-ADCA-4C14-93DA-E8E526CE11D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BF6A4D-F012-4B98-8690-6A96559947B7}" type="datetimeFigureOut">
              <a:rPr lang="en-US" smtClean="0"/>
              <a:t>10/8/2022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166E12-ADCA-4C14-93DA-E8E526CE11D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BF6A4D-F012-4B98-8690-6A96559947B7}" type="datetimeFigureOut">
              <a:rPr lang="en-US" smtClean="0"/>
              <a:t>10/8/2022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166E12-ADCA-4C14-93DA-E8E526CE11D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BF6A4D-F012-4B98-8690-6A96559947B7}" type="datetimeFigureOut">
              <a:rPr lang="en-US" smtClean="0"/>
              <a:t>10/8/2022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166E12-ADCA-4C14-93DA-E8E526CE11D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BF6A4D-F012-4B98-8690-6A96559947B7}" type="datetimeFigureOut">
              <a:rPr lang="en-US" smtClean="0"/>
              <a:t>10/8/2022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166E12-ADCA-4C14-93DA-E8E526CE11D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BF6A4D-F012-4B98-8690-6A96559947B7}" type="datetimeFigureOut">
              <a:rPr lang="en-US" smtClean="0"/>
              <a:t>10/8/2022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166E12-ADCA-4C14-93DA-E8E526CE11D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BF6A4D-F012-4B98-8690-6A96559947B7}" type="datetimeFigureOut">
              <a:rPr lang="en-US" smtClean="0"/>
              <a:t>10/8/2022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166E12-ADCA-4C14-93DA-E8E526CE11D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BF6A4D-F012-4B98-8690-6A96559947B7}" type="datetimeFigureOut">
              <a:rPr lang="en-US" smtClean="0"/>
              <a:t>10/8/2022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166E12-ADCA-4C14-93DA-E8E526CE11D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600200"/>
          </a:xfrm>
        </p:spPr>
        <p:txBody>
          <a:bodyPr>
            <a:normAutofit fontScale="90000"/>
          </a:bodyPr>
          <a:lstStyle/>
          <a:p>
            <a:pPr>
              <a:defRPr/>
            </a:pPr>
            <a:r>
              <a:rPr lang="en-US" sz="4000" dirty="0" smtClean="0">
                <a:solidFill>
                  <a:srgbClr val="FF0000"/>
                </a:solidFill>
              </a:rPr>
              <a:t/>
            </a:r>
            <a:br>
              <a:rPr lang="en-US" sz="4000" dirty="0" smtClean="0">
                <a:solidFill>
                  <a:srgbClr val="FF0000"/>
                </a:solidFill>
              </a:rPr>
            </a:br>
            <a:r>
              <a:rPr lang="en-US" dirty="0" smtClean="0"/>
              <a:t/>
            </a:r>
            <a:br>
              <a:rPr lang="en-US" dirty="0" smtClean="0"/>
            </a:br>
            <a:r>
              <a:rPr lang="en-US" dirty="0" smtClean="0"/>
              <a:t>  </a:t>
            </a:r>
            <a:endParaRPr lang="en-US" dirty="0"/>
          </a:p>
        </p:txBody>
      </p:sp>
      <p:sp>
        <p:nvSpPr>
          <p:cNvPr id="3" name="Content Placeholder 2"/>
          <p:cNvSpPr>
            <a:spLocks noGrp="1"/>
          </p:cNvSpPr>
          <p:nvPr>
            <p:ph idx="1"/>
          </p:nvPr>
        </p:nvSpPr>
        <p:spPr>
          <a:xfrm>
            <a:off x="228600" y="1066800"/>
            <a:ext cx="8686800" cy="5257800"/>
          </a:xfrm>
          <a:solidFill>
            <a:srgbClr val="FFFF00"/>
          </a:solidFill>
          <a:ln>
            <a:solidFill>
              <a:schemeClr val="accent3">
                <a:lumMod val="50000"/>
              </a:schemeClr>
            </a:solidFill>
          </a:ln>
        </p:spPr>
        <p:txBody>
          <a:bodyPr>
            <a:normAutofit/>
          </a:bodyPr>
          <a:lstStyle/>
          <a:p>
            <a:pPr algn="ctr">
              <a:buFont typeface="Arial" charset="0"/>
              <a:buNone/>
              <a:defRPr/>
            </a:pPr>
            <a:endParaRPr lang="en-US" b="1" dirty="0" smtClean="0">
              <a:solidFill>
                <a:srgbClr val="FF0066"/>
              </a:solidFill>
            </a:endParaRPr>
          </a:p>
          <a:p>
            <a:pPr algn="ctr">
              <a:buNone/>
              <a:defRPr/>
            </a:pPr>
            <a:r>
              <a:rPr lang="en-US" b="1" dirty="0" smtClean="0">
                <a:ln w="10541" cmpd="sng">
                  <a:solidFill>
                    <a:schemeClr val="accent1">
                      <a:shade val="88000"/>
                      <a:satMod val="110000"/>
                    </a:schemeClr>
                  </a:solidFill>
                  <a:prstDash val="solid"/>
                </a:ln>
                <a:solidFill>
                  <a:srgbClr val="00FF00"/>
                </a:solidFill>
              </a:rPr>
              <a:t> </a:t>
            </a:r>
            <a:r>
              <a:rPr lang="en-US" sz="4800" b="1" dirty="0" smtClean="0">
                <a:ln w="10541" cmpd="sng">
                  <a:solidFill>
                    <a:schemeClr val="accent1">
                      <a:shade val="88000"/>
                      <a:satMod val="110000"/>
                    </a:schemeClr>
                  </a:solidFill>
                  <a:prstDash val="solid"/>
                </a:ln>
                <a:solidFill>
                  <a:srgbClr val="FF0066"/>
                </a:solidFill>
                <a:latin typeface="Agency FB" pitchFamily="34" charset="0"/>
              </a:rPr>
              <a:t>Drugs and Cosmetics Act, 1940 and its Rules 1945</a:t>
            </a: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sz="1800" b="1" dirty="0" smtClean="0">
                <a:solidFill>
                  <a:srgbClr val="FF0066"/>
                </a:solidFill>
                <a:latin typeface="Times New Roman" pitchFamily="18" charset="0"/>
                <a:cs typeface="Times New Roman" pitchFamily="18" charset="0"/>
              </a:rPr>
              <a:t>Course Content:- (Unit-I &amp; II)</a:t>
            </a:r>
          </a:p>
          <a:p>
            <a:pPr algn="ctr">
              <a:buNone/>
              <a:defRPr/>
            </a:pPr>
            <a:r>
              <a:rPr lang="en-US" dirty="0" smtClean="0"/>
              <a:t>Topic: Import of drugs &amp; cosmetics</a:t>
            </a:r>
            <a:endParaRPr lang="en-US" dirty="0"/>
          </a:p>
          <a:p>
            <a:pPr algn="ctr">
              <a:buFont typeface="Arial" charset="0"/>
              <a:buNone/>
              <a:defRPr/>
            </a:pPr>
            <a:r>
              <a:rPr lang="en-US" sz="2000" i="1" dirty="0" smtClean="0">
                <a:solidFill>
                  <a:srgbClr val="002060"/>
                </a:solidFill>
                <a:latin typeface="Agency FB" pitchFamily="34" charset="0"/>
              </a:rPr>
              <a:t>Dr. Prakash Chandra Gupta</a:t>
            </a:r>
          </a:p>
          <a:p>
            <a:pPr algn="ctr">
              <a:buFont typeface="Arial" charset="0"/>
              <a:buNone/>
              <a:defRPr/>
            </a:pPr>
            <a:r>
              <a:rPr lang="en-US" sz="2000" i="1" dirty="0" smtClean="0">
                <a:solidFill>
                  <a:srgbClr val="002060"/>
                </a:solidFill>
                <a:latin typeface="Agency FB" pitchFamily="34" charset="0"/>
              </a:rPr>
              <a:t>Assistant Professor</a:t>
            </a:r>
          </a:p>
          <a:p>
            <a:pPr algn="ctr">
              <a:buFont typeface="Arial" charset="0"/>
              <a:buNone/>
              <a:defRPr/>
            </a:pPr>
            <a:r>
              <a:rPr lang="en-US" sz="2000" i="1" dirty="0" smtClean="0">
                <a:solidFill>
                  <a:srgbClr val="002060"/>
                </a:solidFill>
                <a:latin typeface="Agency FB" pitchFamily="34" charset="0"/>
              </a:rPr>
              <a:t>University Institute of Pharmacy</a:t>
            </a:r>
          </a:p>
          <a:p>
            <a:pPr algn="ctr">
              <a:buFont typeface="Arial" charset="0"/>
              <a:buNone/>
              <a:defRPr/>
            </a:pPr>
            <a:r>
              <a:rPr lang="en-US" sz="2000" i="1" dirty="0" smtClean="0">
                <a:solidFill>
                  <a:srgbClr val="002060"/>
                </a:solidFill>
                <a:latin typeface="Agency FB" pitchFamily="34" charset="0"/>
              </a:rPr>
              <a:t>C.S.J.M. University, Kanpur</a:t>
            </a:r>
          </a:p>
          <a:p>
            <a:pPr>
              <a:buFont typeface="Arial" charset="0"/>
              <a:buNone/>
              <a:defRPr/>
            </a:pPr>
            <a:endParaRPr lang="en-US" sz="2400" dirty="0" smtClean="0">
              <a:solidFill>
                <a:srgbClr val="003399"/>
              </a:solidFill>
            </a:endParaRPr>
          </a:p>
          <a:p>
            <a:pPr>
              <a:buFont typeface="Arial" charset="0"/>
              <a:buNone/>
              <a:defRPr/>
            </a:pPr>
            <a:endParaRPr lang="en-US" dirty="0" smtClean="0"/>
          </a:p>
          <a:p>
            <a:pPr algn="ctr">
              <a:buFont typeface="Arial" charset="0"/>
              <a:buNone/>
              <a:defRPr/>
            </a:pPr>
            <a:endParaRPr lang="en-US" dirty="0"/>
          </a:p>
          <a:p>
            <a:pPr algn="ctr">
              <a:buFont typeface="Arial" charset="0"/>
              <a:buNone/>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solidFill>
                  <a:srgbClr val="FF0000"/>
                </a:solidFill>
              </a:rPr>
              <a:t>Import of drugs for personal use</a:t>
            </a:r>
            <a:endParaRPr lang="en-US" b="1" dirty="0">
              <a:solidFill>
                <a:srgbClr val="FF0000"/>
              </a:solidFill>
            </a:endParaRPr>
          </a:p>
        </p:txBody>
      </p:sp>
      <p:sp>
        <p:nvSpPr>
          <p:cNvPr id="3" name="Content Placeholder 2"/>
          <p:cNvSpPr>
            <a:spLocks noGrp="1"/>
          </p:cNvSpPr>
          <p:nvPr>
            <p:ph idx="1"/>
          </p:nvPr>
        </p:nvSpPr>
        <p:spPr>
          <a:xfrm>
            <a:off x="457200" y="990600"/>
            <a:ext cx="8229600" cy="5135563"/>
          </a:xfrm>
        </p:spPr>
        <p:txBody>
          <a:bodyPr>
            <a:normAutofit fontScale="85000" lnSpcReduction="10000"/>
          </a:bodyPr>
          <a:lstStyle/>
          <a:p>
            <a:pPr algn="just">
              <a:buFont typeface="Wingdings" pitchFamily="2" charset="2"/>
              <a:buChar char="Ø"/>
            </a:pPr>
            <a:r>
              <a:rPr lang="en-US" dirty="0" smtClean="0">
                <a:solidFill>
                  <a:srgbClr val="0033CC"/>
                </a:solidFill>
              </a:rPr>
              <a:t>The drug whose import is otherwise prohibited may be imported  in small quantity for personal use without any license subject to the following conditions.</a:t>
            </a:r>
          </a:p>
          <a:p>
            <a:pPr algn="just">
              <a:buFont typeface="Wingdings" pitchFamily="2" charset="2"/>
              <a:buChar char="§"/>
            </a:pPr>
            <a:r>
              <a:rPr lang="en-US" dirty="0" smtClean="0">
                <a:solidFill>
                  <a:srgbClr val="950B7B"/>
                </a:solidFill>
              </a:rPr>
              <a:t>The drug shall form the passenger’s </a:t>
            </a:r>
            <a:r>
              <a:rPr lang="en-US" dirty="0" err="1" smtClean="0">
                <a:solidFill>
                  <a:srgbClr val="950B7B"/>
                </a:solidFill>
              </a:rPr>
              <a:t>bonafide</a:t>
            </a:r>
            <a:r>
              <a:rPr lang="en-US" dirty="0" smtClean="0">
                <a:solidFill>
                  <a:srgbClr val="950B7B"/>
                </a:solidFill>
              </a:rPr>
              <a:t> baggage and must be exclusively for personal use of the passenger. </a:t>
            </a:r>
          </a:p>
          <a:p>
            <a:pPr algn="just">
              <a:buFont typeface="Wingdings" pitchFamily="2" charset="2"/>
              <a:buChar char="§"/>
            </a:pPr>
            <a:r>
              <a:rPr lang="en-US" dirty="0" smtClean="0">
                <a:solidFill>
                  <a:srgbClr val="950B7B"/>
                </a:solidFill>
              </a:rPr>
              <a:t>The drug shall be declared to the customs authority, if so direct </a:t>
            </a:r>
          </a:p>
          <a:p>
            <a:pPr algn="just">
              <a:buFont typeface="Wingdings" pitchFamily="2" charset="2"/>
              <a:buChar char="§"/>
            </a:pPr>
            <a:r>
              <a:rPr lang="en-US" dirty="0" smtClean="0">
                <a:solidFill>
                  <a:srgbClr val="950B7B"/>
                </a:solidFill>
              </a:rPr>
              <a:t>The quantity of any single drug so imported must not exceed 100 doses.</a:t>
            </a:r>
          </a:p>
          <a:p>
            <a:pPr algn="just">
              <a:buFont typeface="Wingdings" pitchFamily="2" charset="2"/>
              <a:buChar char="Ø"/>
            </a:pPr>
            <a:r>
              <a:rPr lang="en-US" dirty="0" smtClean="0">
                <a:solidFill>
                  <a:srgbClr val="FF3300"/>
                </a:solidFill>
              </a:rPr>
              <a:t> The licensing authority may in an exceptional case, sanction the import of large quantity. </a:t>
            </a:r>
            <a:endParaRPr lang="en-US" dirty="0">
              <a:solidFill>
                <a:srgbClr val="FF33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381000"/>
            <a:ext cx="8229600" cy="5745163"/>
          </a:xfrm>
        </p:spPr>
        <p:txBody>
          <a:bodyPr>
            <a:normAutofit/>
          </a:bodyPr>
          <a:lstStyle/>
          <a:p>
            <a:pPr algn="just">
              <a:buFont typeface="Wingdings" pitchFamily="2" charset="2"/>
              <a:buChar char="Ø"/>
            </a:pPr>
            <a:r>
              <a:rPr lang="en-US" sz="2700" dirty="0" smtClean="0">
                <a:solidFill>
                  <a:srgbClr val="950B7B"/>
                </a:solidFill>
              </a:rPr>
              <a:t>Drug is not forming a part of </a:t>
            </a:r>
            <a:r>
              <a:rPr lang="en-US" sz="2700" dirty="0" err="1" smtClean="0">
                <a:solidFill>
                  <a:srgbClr val="950B7B"/>
                </a:solidFill>
              </a:rPr>
              <a:t>bonafide</a:t>
            </a:r>
            <a:r>
              <a:rPr lang="en-US" sz="2700" dirty="0" smtClean="0">
                <a:solidFill>
                  <a:srgbClr val="950B7B"/>
                </a:solidFill>
              </a:rPr>
              <a:t> personal luggage  of the passenger may be allowed on an application made to Licensing authority in Form 12-A. If Licensing authority is satisfy that: </a:t>
            </a:r>
          </a:p>
          <a:p>
            <a:pPr algn="just">
              <a:buFont typeface="Wingdings" pitchFamily="2" charset="2"/>
              <a:buChar char="§"/>
            </a:pPr>
            <a:r>
              <a:rPr lang="en-US" sz="2700" dirty="0" smtClean="0"/>
              <a:t> </a:t>
            </a:r>
            <a:r>
              <a:rPr lang="en-US" sz="2700" dirty="0" smtClean="0">
                <a:solidFill>
                  <a:srgbClr val="006600"/>
                </a:solidFill>
              </a:rPr>
              <a:t>The drug is for </a:t>
            </a:r>
            <a:r>
              <a:rPr lang="en-US" sz="2700" dirty="0" err="1" smtClean="0">
                <a:solidFill>
                  <a:srgbClr val="006600"/>
                </a:solidFill>
              </a:rPr>
              <a:t>bonafide</a:t>
            </a:r>
            <a:r>
              <a:rPr lang="en-US" sz="2700" dirty="0" smtClean="0">
                <a:solidFill>
                  <a:srgbClr val="006600"/>
                </a:solidFill>
              </a:rPr>
              <a:t> personal use. </a:t>
            </a:r>
          </a:p>
          <a:p>
            <a:pPr algn="just">
              <a:buFont typeface="Wingdings" pitchFamily="2" charset="2"/>
              <a:buChar char="§"/>
            </a:pPr>
            <a:r>
              <a:rPr lang="en-US" sz="2700" dirty="0" smtClean="0">
                <a:solidFill>
                  <a:srgbClr val="006600"/>
                </a:solidFill>
              </a:rPr>
              <a:t>The quantity to be imported is reasonable and  is covered by prescription of RMP.</a:t>
            </a:r>
          </a:p>
          <a:p>
            <a:pPr algn="just">
              <a:buFont typeface="Wingdings" pitchFamily="2" charset="2"/>
              <a:buChar char="§"/>
            </a:pPr>
            <a:r>
              <a:rPr lang="en-US" sz="2700" dirty="0" smtClean="0">
                <a:solidFill>
                  <a:srgbClr val="006600"/>
                </a:solidFill>
              </a:rPr>
              <a:t>A permit is granted in respect of the said drug in Form 12-B</a:t>
            </a:r>
          </a:p>
          <a:p>
            <a:pPr algn="just"/>
            <a:endParaRPr lang="en-US" sz="27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4000" b="1" dirty="0" smtClean="0">
                <a:solidFill>
                  <a:srgbClr val="FF0000"/>
                </a:solidFill>
              </a:rPr>
              <a:t>Import of drugs and cosmetics</a:t>
            </a:r>
            <a:endParaRPr lang="en-US" sz="4000" b="1" dirty="0">
              <a:solidFill>
                <a:srgbClr val="FF0000"/>
              </a:solidFill>
            </a:endParaRPr>
          </a:p>
        </p:txBody>
      </p:sp>
      <p:sp>
        <p:nvSpPr>
          <p:cNvPr id="3" name="Content Placeholder 2"/>
          <p:cNvSpPr>
            <a:spLocks noGrp="1"/>
          </p:cNvSpPr>
          <p:nvPr>
            <p:ph idx="1"/>
          </p:nvPr>
        </p:nvSpPr>
        <p:spPr>
          <a:xfrm>
            <a:off x="457200" y="1066800"/>
            <a:ext cx="8229600" cy="5059363"/>
          </a:xfrm>
        </p:spPr>
        <p:txBody>
          <a:bodyPr>
            <a:noAutofit/>
          </a:bodyPr>
          <a:lstStyle/>
          <a:p>
            <a:pPr marL="514350" indent="-514350">
              <a:buFont typeface="+mj-lt"/>
              <a:buAutoNum type="arabicPeriod"/>
            </a:pPr>
            <a:r>
              <a:rPr lang="en-US" sz="3000" dirty="0" smtClean="0">
                <a:solidFill>
                  <a:srgbClr val="0033CC"/>
                </a:solidFill>
              </a:rPr>
              <a:t>Classes of drugs prohibited to import.</a:t>
            </a:r>
          </a:p>
          <a:p>
            <a:pPr marL="514350" indent="-514350">
              <a:buFont typeface="+mj-lt"/>
              <a:buAutoNum type="arabicPeriod"/>
            </a:pPr>
            <a:r>
              <a:rPr lang="en-US" sz="3000" dirty="0" smtClean="0">
                <a:solidFill>
                  <a:srgbClr val="0033CC"/>
                </a:solidFill>
              </a:rPr>
              <a:t>Import of drug under license </a:t>
            </a:r>
          </a:p>
          <a:p>
            <a:pPr marL="571500" indent="-571500">
              <a:lnSpc>
                <a:spcPct val="110000"/>
              </a:lnSpc>
              <a:buFont typeface="+mj-lt"/>
              <a:buAutoNum type="romanLcPeriod"/>
            </a:pPr>
            <a:r>
              <a:rPr lang="en-US" sz="3000" dirty="0" smtClean="0">
                <a:solidFill>
                  <a:srgbClr val="006600"/>
                </a:solidFill>
              </a:rPr>
              <a:t>Specified in Schedule C/C1 </a:t>
            </a:r>
          </a:p>
          <a:p>
            <a:pPr marL="571500" indent="-571500">
              <a:lnSpc>
                <a:spcPct val="110000"/>
              </a:lnSpc>
              <a:buFont typeface="+mj-lt"/>
              <a:buAutoNum type="romanLcPeriod"/>
            </a:pPr>
            <a:r>
              <a:rPr lang="en-US" sz="3000" dirty="0" smtClean="0">
                <a:solidFill>
                  <a:srgbClr val="006600"/>
                </a:solidFill>
              </a:rPr>
              <a:t>Specified in Schedule X </a:t>
            </a:r>
          </a:p>
          <a:p>
            <a:pPr marL="571500" indent="-571500">
              <a:lnSpc>
                <a:spcPct val="110000"/>
              </a:lnSpc>
              <a:buFont typeface="+mj-lt"/>
              <a:buAutoNum type="romanLcPeriod"/>
            </a:pPr>
            <a:r>
              <a:rPr lang="en-US" sz="3000" dirty="0" smtClean="0">
                <a:solidFill>
                  <a:srgbClr val="006600"/>
                </a:solidFill>
              </a:rPr>
              <a:t>Imported for Test/Analysis </a:t>
            </a:r>
          </a:p>
          <a:p>
            <a:pPr marL="571500" indent="-571500">
              <a:lnSpc>
                <a:spcPct val="110000"/>
              </a:lnSpc>
              <a:buFont typeface="+mj-lt"/>
              <a:buAutoNum type="romanLcPeriod"/>
            </a:pPr>
            <a:r>
              <a:rPr lang="en-US" sz="3000" dirty="0" smtClean="0">
                <a:solidFill>
                  <a:srgbClr val="006600"/>
                </a:solidFill>
              </a:rPr>
              <a:t>Imported for personal use </a:t>
            </a:r>
          </a:p>
          <a:p>
            <a:pPr marL="571500" indent="-571500">
              <a:buFont typeface="+mj-lt"/>
              <a:buAutoNum type="romanLcPeriod"/>
            </a:pPr>
            <a:r>
              <a:rPr lang="en-US" sz="3000" dirty="0" smtClean="0">
                <a:solidFill>
                  <a:srgbClr val="006600"/>
                </a:solidFill>
              </a:rPr>
              <a:t>Import of Homeopathic &amp; Cosmetics Drugs </a:t>
            </a:r>
          </a:p>
          <a:p>
            <a:pPr marL="571500" indent="-571500">
              <a:buAutoNum type="arabicPeriod" startAt="3"/>
            </a:pPr>
            <a:r>
              <a:rPr lang="en-US" sz="3000" dirty="0" smtClean="0">
                <a:solidFill>
                  <a:srgbClr val="0033CC"/>
                </a:solidFill>
              </a:rPr>
              <a:t>Drugs exempted from provisions of import </a:t>
            </a:r>
          </a:p>
          <a:p>
            <a:pPr marL="571500" indent="-571500">
              <a:buFont typeface="+mj-lt"/>
              <a:buAutoNum type="arabicPeriod" startAt="3"/>
            </a:pPr>
            <a:r>
              <a:rPr lang="en-US" sz="3000" dirty="0" smtClean="0">
                <a:solidFill>
                  <a:srgbClr val="0033CC"/>
                </a:solidFill>
              </a:rPr>
              <a:t>Offences and Penalties</a:t>
            </a:r>
            <a:endParaRPr lang="en-US" sz="3000" dirty="0">
              <a:solidFill>
                <a:srgbClr val="0033CC"/>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solidFill>
                  <a:srgbClr val="FF0000"/>
                </a:solidFill>
              </a:rPr>
              <a:t>Classes of Drugs Prohibited to Import</a:t>
            </a:r>
            <a:endParaRPr lang="en-US" b="1" dirty="0">
              <a:solidFill>
                <a:srgbClr val="FF0000"/>
              </a:solidFill>
            </a:endParaRPr>
          </a:p>
        </p:txBody>
      </p:sp>
      <p:sp>
        <p:nvSpPr>
          <p:cNvPr id="3" name="Content Placeholder 2"/>
          <p:cNvSpPr>
            <a:spLocks noGrp="1"/>
          </p:cNvSpPr>
          <p:nvPr>
            <p:ph idx="1"/>
          </p:nvPr>
        </p:nvSpPr>
        <p:spPr>
          <a:xfrm>
            <a:off x="457200" y="990600"/>
            <a:ext cx="8229600" cy="5135563"/>
          </a:xfrm>
        </p:spPr>
        <p:txBody>
          <a:bodyPr>
            <a:normAutofit/>
          </a:bodyPr>
          <a:lstStyle/>
          <a:p>
            <a:pPr algn="just">
              <a:buFont typeface="Wingdings" pitchFamily="2" charset="2"/>
              <a:buChar char="Ø"/>
            </a:pPr>
            <a:r>
              <a:rPr lang="en-US" sz="3000" dirty="0" smtClean="0">
                <a:solidFill>
                  <a:srgbClr val="FF0066"/>
                </a:solidFill>
              </a:rPr>
              <a:t>Any drug which is not of standard quality. </a:t>
            </a:r>
          </a:p>
          <a:p>
            <a:pPr algn="just">
              <a:buFont typeface="Wingdings" pitchFamily="2" charset="2"/>
              <a:buChar char="Ø"/>
            </a:pPr>
            <a:r>
              <a:rPr lang="en-US" sz="3000" dirty="0" smtClean="0">
                <a:solidFill>
                  <a:srgbClr val="FF0066"/>
                </a:solidFill>
              </a:rPr>
              <a:t>Any misbranded, spurious or adulterated drug </a:t>
            </a:r>
          </a:p>
          <a:p>
            <a:pPr algn="just">
              <a:buFont typeface="Wingdings" pitchFamily="2" charset="2"/>
              <a:buChar char="Ø"/>
            </a:pPr>
            <a:r>
              <a:rPr lang="en-US" sz="3000" dirty="0" smtClean="0">
                <a:solidFill>
                  <a:srgbClr val="FF0066"/>
                </a:solidFill>
              </a:rPr>
              <a:t>Any misbranded or spurious cosmetic </a:t>
            </a:r>
          </a:p>
          <a:p>
            <a:pPr algn="just">
              <a:buFont typeface="Wingdings" pitchFamily="2" charset="2"/>
              <a:buChar char="Ø"/>
            </a:pPr>
            <a:r>
              <a:rPr lang="en-US" sz="3000" dirty="0" smtClean="0">
                <a:solidFill>
                  <a:srgbClr val="FF0066"/>
                </a:solidFill>
              </a:rPr>
              <a:t>Any drugs not labeled / packed in prescribed manner.</a:t>
            </a:r>
          </a:p>
          <a:p>
            <a:pPr algn="just">
              <a:buFont typeface="Wingdings" pitchFamily="2" charset="2"/>
              <a:buChar char="Ø"/>
            </a:pPr>
            <a:r>
              <a:rPr lang="en-US" sz="3000" dirty="0" smtClean="0">
                <a:solidFill>
                  <a:srgbClr val="009900"/>
                </a:solidFill>
              </a:rPr>
              <a:t>Any drug or cosmetics which require import license and if imported without such license. </a:t>
            </a:r>
          </a:p>
          <a:p>
            <a:pPr algn="just">
              <a:buFont typeface="Wingdings" pitchFamily="2" charset="2"/>
              <a:buChar char="Ø"/>
            </a:pPr>
            <a:r>
              <a:rPr lang="en-US" sz="3000" dirty="0" smtClean="0">
                <a:solidFill>
                  <a:srgbClr val="009900"/>
                </a:solidFill>
              </a:rPr>
              <a:t>Patent/Proprietary medicines whose true formula is not disclosed.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685800"/>
            <a:ext cx="8229600" cy="5440363"/>
          </a:xfrm>
        </p:spPr>
        <p:txBody>
          <a:bodyPr/>
          <a:lstStyle/>
          <a:p>
            <a:pPr algn="just">
              <a:buFont typeface="Wingdings" pitchFamily="2" charset="2"/>
              <a:buChar char="Ø"/>
            </a:pPr>
            <a:r>
              <a:rPr lang="en-US" dirty="0" smtClean="0">
                <a:solidFill>
                  <a:srgbClr val="0033CC"/>
                </a:solidFill>
              </a:rPr>
              <a:t>Any cosmetics containing any such ingredient which may render it unsafe or harmful for use. </a:t>
            </a:r>
          </a:p>
          <a:p>
            <a:pPr algn="just">
              <a:buFont typeface="Wingdings" pitchFamily="2" charset="2"/>
              <a:buChar char="Ø"/>
            </a:pPr>
            <a:r>
              <a:rPr lang="en-US" dirty="0" smtClean="0">
                <a:solidFill>
                  <a:srgbClr val="0033CC"/>
                </a:solidFill>
              </a:rPr>
              <a:t>Any drug which claim to cure or prevent any disease or ailment described in schedule J. </a:t>
            </a:r>
          </a:p>
          <a:p>
            <a:pPr algn="just">
              <a:buFont typeface="Wingdings" pitchFamily="2" charset="2"/>
              <a:buChar char="Ø"/>
            </a:pPr>
            <a:r>
              <a:rPr lang="en-US" dirty="0" smtClean="0">
                <a:solidFill>
                  <a:srgbClr val="F00E34"/>
                </a:solidFill>
              </a:rPr>
              <a:t>Any drug or cosmetic the import of which is prohibited by rules.</a:t>
            </a:r>
          </a:p>
          <a:p>
            <a:pPr algn="just">
              <a:buFont typeface="Wingdings" pitchFamily="2" charset="2"/>
              <a:buChar char="Ø"/>
            </a:pPr>
            <a:r>
              <a:rPr lang="en-US" dirty="0" smtClean="0">
                <a:solidFill>
                  <a:srgbClr val="F00E34"/>
                </a:solidFill>
              </a:rPr>
              <a:t>Drugs of biological products (C/C1) after the date of expiry</a:t>
            </a:r>
          </a:p>
          <a:p>
            <a:pPr algn="just"/>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39762"/>
          </a:xfrm>
        </p:spPr>
        <p:txBody>
          <a:bodyPr>
            <a:normAutofit fontScale="90000"/>
          </a:bodyPr>
          <a:lstStyle/>
          <a:p>
            <a:pPr algn="l"/>
            <a:r>
              <a:rPr lang="en-US" dirty="0" smtClean="0"/>
              <a:t>. </a:t>
            </a:r>
            <a:r>
              <a:rPr lang="en-US" sz="3100" b="1" dirty="0" smtClean="0">
                <a:solidFill>
                  <a:srgbClr val="FF0000"/>
                </a:solidFill>
              </a:rPr>
              <a:t>Import of drug &amp; cosmetics permitted under license only </a:t>
            </a:r>
            <a:endParaRPr lang="en-US" sz="3100" b="1" dirty="0">
              <a:solidFill>
                <a:srgbClr val="FF0000"/>
              </a:solidFill>
            </a:endParaRPr>
          </a:p>
        </p:txBody>
      </p:sp>
      <p:sp>
        <p:nvSpPr>
          <p:cNvPr id="3" name="Content Placeholder 2"/>
          <p:cNvSpPr>
            <a:spLocks noGrp="1"/>
          </p:cNvSpPr>
          <p:nvPr>
            <p:ph idx="1"/>
          </p:nvPr>
        </p:nvSpPr>
        <p:spPr>
          <a:xfrm>
            <a:off x="304800" y="1143000"/>
            <a:ext cx="8382000" cy="4983163"/>
          </a:xfrm>
        </p:spPr>
        <p:txBody>
          <a:bodyPr/>
          <a:lstStyle/>
          <a:p>
            <a:pPr marL="571500" indent="-571500">
              <a:buFont typeface="+mj-lt"/>
              <a:buAutoNum type="romanUcPeriod"/>
            </a:pPr>
            <a:r>
              <a:rPr lang="en-US" dirty="0" smtClean="0">
                <a:solidFill>
                  <a:srgbClr val="003399"/>
                </a:solidFill>
              </a:rPr>
              <a:t>Drugs specified in schedule C &amp; C1</a:t>
            </a:r>
          </a:p>
          <a:p>
            <a:pPr marL="571500" indent="-571500">
              <a:buFont typeface="+mj-lt"/>
              <a:buAutoNum type="romanUcPeriod"/>
            </a:pPr>
            <a:r>
              <a:rPr lang="en-US" dirty="0" smtClean="0">
                <a:solidFill>
                  <a:srgbClr val="003399"/>
                </a:solidFill>
              </a:rPr>
              <a:t>Drugs specified in schedule X </a:t>
            </a:r>
          </a:p>
          <a:p>
            <a:pPr marL="571500" indent="-571500">
              <a:buFont typeface="+mj-lt"/>
              <a:buAutoNum type="romanUcPeriod"/>
            </a:pPr>
            <a:r>
              <a:rPr lang="en-US" dirty="0" smtClean="0">
                <a:solidFill>
                  <a:srgbClr val="009900"/>
                </a:solidFill>
              </a:rPr>
              <a:t>Drugs for examination, test or analysis </a:t>
            </a:r>
          </a:p>
          <a:p>
            <a:pPr marL="571500" indent="-571500">
              <a:buFont typeface="+mj-lt"/>
              <a:buAutoNum type="romanUcPeriod"/>
            </a:pPr>
            <a:r>
              <a:rPr lang="en-US" dirty="0" smtClean="0">
                <a:solidFill>
                  <a:srgbClr val="009900"/>
                </a:solidFill>
              </a:rPr>
              <a:t>Drugs for personal use </a:t>
            </a:r>
          </a:p>
          <a:p>
            <a:pPr marL="571500" indent="-571500">
              <a:buFont typeface="+mj-lt"/>
              <a:buAutoNum type="romanUcPeriod"/>
            </a:pPr>
            <a:r>
              <a:rPr lang="en-US" dirty="0" smtClean="0">
                <a:solidFill>
                  <a:srgbClr val="009900"/>
                </a:solidFill>
              </a:rPr>
              <a:t>Any new drug </a:t>
            </a:r>
            <a:endParaRPr lang="en-US" dirty="0">
              <a:solidFill>
                <a:srgbClr val="0099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Import of drug under license/permit</a:t>
            </a:r>
            <a:endParaRPr lang="en-US" b="1" dirty="0">
              <a:solidFill>
                <a:srgbClr val="FF0000"/>
              </a:solidFill>
            </a:endParaRPr>
          </a:p>
        </p:txBody>
      </p:sp>
      <p:sp>
        <p:nvSpPr>
          <p:cNvPr id="3" name="Content Placeholder 2"/>
          <p:cNvSpPr>
            <a:spLocks noGrp="1"/>
          </p:cNvSpPr>
          <p:nvPr>
            <p:ph idx="1"/>
          </p:nvPr>
        </p:nvSpPr>
        <p:spPr/>
        <p:txBody>
          <a:bodyPr/>
          <a:lstStyle/>
          <a:p>
            <a:pPr algn="just">
              <a:buFont typeface="Wingdings" pitchFamily="2" charset="2"/>
              <a:buChar char="Ø"/>
            </a:pPr>
            <a:r>
              <a:rPr lang="en-US" dirty="0" smtClean="0">
                <a:solidFill>
                  <a:srgbClr val="FF0066"/>
                </a:solidFill>
              </a:rPr>
              <a:t>License is required for import of drug </a:t>
            </a:r>
          </a:p>
          <a:p>
            <a:pPr algn="just">
              <a:buFont typeface="Wingdings" pitchFamily="2" charset="2"/>
              <a:buChar char="Ø"/>
            </a:pPr>
            <a:r>
              <a:rPr lang="en-US" dirty="0" smtClean="0">
                <a:solidFill>
                  <a:srgbClr val="FF0066"/>
                </a:solidFill>
              </a:rPr>
              <a:t>An application should be made to licensing authority to obtain import license </a:t>
            </a:r>
          </a:p>
          <a:p>
            <a:pPr algn="just">
              <a:buFont typeface="Wingdings" pitchFamily="2" charset="2"/>
              <a:buChar char="Ø"/>
            </a:pPr>
            <a:r>
              <a:rPr lang="en-US" dirty="0" smtClean="0">
                <a:solidFill>
                  <a:srgbClr val="0033CC"/>
                </a:solidFill>
              </a:rPr>
              <a:t>License is valid up to 31st December. </a:t>
            </a:r>
          </a:p>
          <a:p>
            <a:pPr algn="just">
              <a:buFont typeface="Wingdings" pitchFamily="2" charset="2"/>
              <a:buChar char="Ø"/>
            </a:pPr>
            <a:r>
              <a:rPr lang="en-US" dirty="0" smtClean="0">
                <a:solidFill>
                  <a:srgbClr val="0033CC"/>
                </a:solidFill>
              </a:rPr>
              <a:t>Licensee should inform to the licensing authority, if any changes.</a:t>
            </a:r>
            <a:endParaRPr lang="en-US" dirty="0">
              <a:solidFill>
                <a:srgbClr val="0033CC"/>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b="1" dirty="0" smtClean="0">
                <a:solidFill>
                  <a:srgbClr val="FF0000"/>
                </a:solidFill>
              </a:rPr>
              <a:t>Import of schedule C and C1 drugs</a:t>
            </a:r>
            <a:endParaRPr lang="en-US" b="1" dirty="0">
              <a:solidFill>
                <a:srgbClr val="FF0000"/>
              </a:solidFill>
            </a:endParaRPr>
          </a:p>
        </p:txBody>
      </p:sp>
      <p:sp>
        <p:nvSpPr>
          <p:cNvPr id="3" name="Content Placeholder 2"/>
          <p:cNvSpPr>
            <a:spLocks noGrp="1"/>
          </p:cNvSpPr>
          <p:nvPr>
            <p:ph idx="1"/>
          </p:nvPr>
        </p:nvSpPr>
        <p:spPr>
          <a:xfrm>
            <a:off x="228600" y="762000"/>
            <a:ext cx="8686800" cy="5943600"/>
          </a:xfrm>
        </p:spPr>
        <p:txBody>
          <a:bodyPr>
            <a:normAutofit fontScale="40000" lnSpcReduction="20000"/>
          </a:bodyPr>
          <a:lstStyle/>
          <a:p>
            <a:pPr>
              <a:buNone/>
            </a:pPr>
            <a:r>
              <a:rPr lang="en-US" sz="3100" dirty="0" smtClean="0"/>
              <a:t>Conditions to be fulfilled </a:t>
            </a:r>
            <a:r>
              <a:rPr lang="en-US" dirty="0" smtClean="0"/>
              <a:t>:</a:t>
            </a:r>
          </a:p>
          <a:p>
            <a:pPr algn="just">
              <a:lnSpc>
                <a:spcPct val="120000"/>
              </a:lnSpc>
              <a:buFont typeface="Wingdings" pitchFamily="2" charset="2"/>
              <a:buChar char="Ø"/>
            </a:pPr>
            <a:r>
              <a:rPr lang="en-US" sz="6300" dirty="0" smtClean="0">
                <a:solidFill>
                  <a:srgbClr val="009900"/>
                </a:solidFill>
              </a:rPr>
              <a:t>Licensee must have adequate facility for the storage.</a:t>
            </a:r>
          </a:p>
          <a:p>
            <a:pPr algn="just">
              <a:lnSpc>
                <a:spcPct val="120000"/>
              </a:lnSpc>
              <a:buFont typeface="Wingdings" pitchFamily="2" charset="2"/>
              <a:buChar char="Ø"/>
            </a:pPr>
            <a:r>
              <a:rPr lang="en-US" sz="6300" dirty="0" smtClean="0">
                <a:solidFill>
                  <a:srgbClr val="009900"/>
                </a:solidFill>
              </a:rPr>
              <a:t>Licensee must maintain a record of the sale, showing the particulars of the names of drugs and of the persons to whom they have been sold. </a:t>
            </a:r>
          </a:p>
          <a:p>
            <a:pPr algn="just">
              <a:lnSpc>
                <a:spcPct val="120000"/>
              </a:lnSpc>
              <a:buFont typeface="Wingdings" pitchFamily="2" charset="2"/>
              <a:buChar char="Ø"/>
            </a:pPr>
            <a:r>
              <a:rPr lang="en-US" sz="6300" dirty="0" smtClean="0">
                <a:solidFill>
                  <a:srgbClr val="0033CC"/>
                </a:solidFill>
              </a:rPr>
              <a:t>Licensee must allow an inspector to inspect premises and to check the records. </a:t>
            </a:r>
          </a:p>
          <a:p>
            <a:pPr algn="just">
              <a:lnSpc>
                <a:spcPct val="120000"/>
              </a:lnSpc>
              <a:buFont typeface="Wingdings" pitchFamily="2" charset="2"/>
              <a:buChar char="Ø"/>
            </a:pPr>
            <a:r>
              <a:rPr lang="en-US" sz="6300" dirty="0" smtClean="0">
                <a:solidFill>
                  <a:srgbClr val="0033CC"/>
                </a:solidFill>
              </a:rPr>
              <a:t>Licensee must furnish the sample to the authority.</a:t>
            </a:r>
          </a:p>
          <a:p>
            <a:pPr algn="just">
              <a:lnSpc>
                <a:spcPct val="120000"/>
              </a:lnSpc>
              <a:buFont typeface="Wingdings" pitchFamily="2" charset="2"/>
              <a:buChar char="Ø"/>
            </a:pPr>
            <a:r>
              <a:rPr lang="en-US" sz="6300" dirty="0" smtClean="0">
                <a:solidFill>
                  <a:srgbClr val="0033CC"/>
                </a:solidFill>
              </a:rPr>
              <a:t>Licensee must not sell the drugs from any batch from which samples have been supplied to the licensing authority, except under the advise of the licensing authority. </a:t>
            </a:r>
          </a:p>
          <a:p>
            <a:pPr algn="just">
              <a:lnSpc>
                <a:spcPct val="120000"/>
              </a:lnSpc>
              <a:buFont typeface="Wingdings" pitchFamily="2" charset="2"/>
              <a:buChar char="Ø"/>
            </a:pPr>
            <a:r>
              <a:rPr lang="en-US" sz="6300" dirty="0" smtClean="0">
                <a:solidFill>
                  <a:srgbClr val="F00E34"/>
                </a:solidFill>
              </a:rPr>
              <a:t>Licensee must comply with undertaking given in Form 9</a:t>
            </a:r>
          </a:p>
          <a:p>
            <a:pPr algn="just">
              <a:lnSpc>
                <a:spcPct val="120000"/>
              </a:lnSpc>
              <a:buFont typeface="Wingdings" pitchFamily="2" charset="2"/>
              <a:buChar char="Ø"/>
            </a:pPr>
            <a:r>
              <a:rPr lang="en-US" sz="6300" dirty="0" smtClean="0">
                <a:solidFill>
                  <a:srgbClr val="F00E34"/>
                </a:solidFill>
              </a:rPr>
              <a:t>The import license may be cancelled or suspended, if conditions are not satisfied.</a:t>
            </a:r>
            <a:endParaRPr lang="en-US" sz="6300" dirty="0">
              <a:solidFill>
                <a:srgbClr val="F00E34"/>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4000" b="1" dirty="0" smtClean="0">
                <a:solidFill>
                  <a:srgbClr val="FF0000"/>
                </a:solidFill>
              </a:rPr>
              <a:t>Import of schedule X drugs</a:t>
            </a:r>
            <a:endParaRPr lang="en-US" sz="4000" b="1" dirty="0">
              <a:solidFill>
                <a:srgbClr val="FF0000"/>
              </a:solidFill>
            </a:endParaRPr>
          </a:p>
        </p:txBody>
      </p:sp>
      <p:sp>
        <p:nvSpPr>
          <p:cNvPr id="3" name="Content Placeholder 2"/>
          <p:cNvSpPr>
            <a:spLocks noGrp="1"/>
          </p:cNvSpPr>
          <p:nvPr>
            <p:ph idx="1"/>
          </p:nvPr>
        </p:nvSpPr>
        <p:spPr>
          <a:xfrm>
            <a:off x="457200" y="990600"/>
            <a:ext cx="8305800" cy="5486400"/>
          </a:xfrm>
        </p:spPr>
        <p:txBody>
          <a:bodyPr>
            <a:normAutofit fontScale="85000" lnSpcReduction="20000"/>
          </a:bodyPr>
          <a:lstStyle/>
          <a:p>
            <a:pPr algn="just">
              <a:lnSpc>
                <a:spcPct val="120000"/>
              </a:lnSpc>
              <a:buNone/>
            </a:pPr>
            <a:r>
              <a:rPr lang="en-US" dirty="0" smtClean="0">
                <a:solidFill>
                  <a:srgbClr val="0033CC"/>
                </a:solidFill>
              </a:rPr>
              <a:t>    The license for the import of schedule X drug is granted subject to the following condition. </a:t>
            </a:r>
          </a:p>
          <a:p>
            <a:pPr algn="just">
              <a:lnSpc>
                <a:spcPct val="120000"/>
              </a:lnSpc>
              <a:buFont typeface="Wingdings" pitchFamily="2" charset="2"/>
              <a:buChar char="Ø"/>
            </a:pPr>
            <a:r>
              <a:rPr lang="en-US" dirty="0" smtClean="0">
                <a:solidFill>
                  <a:srgbClr val="0033CC"/>
                </a:solidFill>
              </a:rPr>
              <a:t>Licensee must have adequate facilities for the storage of imported drugs, so that the properties of drugs are preserved. </a:t>
            </a:r>
          </a:p>
          <a:p>
            <a:pPr algn="just">
              <a:lnSpc>
                <a:spcPct val="120000"/>
              </a:lnSpc>
              <a:buFont typeface="Wingdings" pitchFamily="2" charset="2"/>
              <a:buChar char="Ø"/>
            </a:pPr>
            <a:r>
              <a:rPr lang="en-US" dirty="0" smtClean="0">
                <a:solidFill>
                  <a:srgbClr val="F00E34"/>
                </a:solidFill>
              </a:rPr>
              <a:t>Licensing authority may also refuse to grant the license if the license granted to the applicant previously was suspended or cancelled. Or in case if the applicant failed to comply with any provision of the Act I</a:t>
            </a:r>
          </a:p>
          <a:p>
            <a:pPr algn="just">
              <a:lnSpc>
                <a:spcPct val="120000"/>
              </a:lnSpc>
              <a:buFont typeface="Wingdings" pitchFamily="2" charset="2"/>
              <a:buChar char="Ø"/>
            </a:pPr>
            <a:r>
              <a:rPr lang="en-US" dirty="0" smtClean="0">
                <a:solidFill>
                  <a:srgbClr val="009900"/>
                </a:solidFill>
              </a:rPr>
              <a:t>However if the applicant is not satisfied with the decision may appeal to central government within 30 days.</a:t>
            </a:r>
            <a:endParaRPr lang="en-US" dirty="0">
              <a:solidFill>
                <a:srgbClr val="0099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534400" cy="838200"/>
          </a:xfrm>
        </p:spPr>
        <p:txBody>
          <a:bodyPr>
            <a:normAutofit fontScale="90000"/>
          </a:bodyPr>
          <a:lstStyle/>
          <a:p>
            <a:r>
              <a:rPr lang="en-US" sz="3800" b="1" dirty="0" smtClean="0">
                <a:solidFill>
                  <a:srgbClr val="FF0000"/>
                </a:solidFill>
              </a:rPr>
              <a:t>Import of small quantities of drug for examination, test or analysis</a:t>
            </a:r>
            <a:endParaRPr lang="en-US" sz="3800" b="1" dirty="0">
              <a:solidFill>
                <a:srgbClr val="FF0000"/>
              </a:solidFill>
            </a:endParaRPr>
          </a:p>
        </p:txBody>
      </p:sp>
      <p:sp>
        <p:nvSpPr>
          <p:cNvPr id="3" name="Content Placeholder 2"/>
          <p:cNvSpPr>
            <a:spLocks noGrp="1"/>
          </p:cNvSpPr>
          <p:nvPr>
            <p:ph idx="1"/>
          </p:nvPr>
        </p:nvSpPr>
        <p:spPr>
          <a:xfrm>
            <a:off x="228600" y="1066800"/>
            <a:ext cx="8686800" cy="5059363"/>
          </a:xfrm>
        </p:spPr>
        <p:txBody>
          <a:bodyPr>
            <a:noAutofit/>
          </a:bodyPr>
          <a:lstStyle/>
          <a:p>
            <a:pPr algn="just">
              <a:buFont typeface="Wingdings" pitchFamily="2" charset="2"/>
              <a:buChar char="Ø"/>
            </a:pPr>
            <a:r>
              <a:rPr lang="en-US" sz="2500" dirty="0" smtClean="0">
                <a:solidFill>
                  <a:srgbClr val="0033CC"/>
                </a:solidFill>
              </a:rPr>
              <a:t>Small quantities of drugs, the import of which is prohibited under the act may be imported for the purpose of examination, test or analysis, subject to the following conditions. </a:t>
            </a:r>
          </a:p>
          <a:p>
            <a:pPr algn="just">
              <a:buFont typeface="Wingdings" pitchFamily="2" charset="2"/>
              <a:buChar char="Ø"/>
            </a:pPr>
            <a:r>
              <a:rPr lang="en-US" sz="2500" dirty="0" smtClean="0">
                <a:solidFill>
                  <a:srgbClr val="0033CC"/>
                </a:solidFill>
              </a:rPr>
              <a:t>Imported only under a license in form-11</a:t>
            </a:r>
          </a:p>
          <a:p>
            <a:pPr algn="just">
              <a:buFont typeface="Wingdings" pitchFamily="2" charset="2"/>
              <a:buChar char="Ø"/>
            </a:pPr>
            <a:r>
              <a:rPr lang="en-US" sz="2500" dirty="0" smtClean="0">
                <a:solidFill>
                  <a:srgbClr val="FF0066"/>
                </a:solidFill>
              </a:rPr>
              <a:t> The licensee must use imported drug exclusively for the purpose for which they are imported &amp; specified in the license. </a:t>
            </a:r>
          </a:p>
          <a:p>
            <a:pPr algn="just">
              <a:buFont typeface="Wingdings" pitchFamily="2" charset="2"/>
              <a:buChar char="Ø"/>
            </a:pPr>
            <a:r>
              <a:rPr lang="en-US" sz="2500" dirty="0" smtClean="0">
                <a:solidFill>
                  <a:srgbClr val="FF0066"/>
                </a:solidFill>
              </a:rPr>
              <a:t>Licensee must maintain the records of imported drugs, showing particulars of their quantities, names of manufacturer and date of import. </a:t>
            </a:r>
          </a:p>
          <a:p>
            <a:pPr algn="just">
              <a:buFont typeface="Wingdings" pitchFamily="2" charset="2"/>
              <a:buChar char="Ø"/>
            </a:pPr>
            <a:r>
              <a:rPr lang="en-US" sz="2500" dirty="0" smtClean="0">
                <a:solidFill>
                  <a:srgbClr val="006600"/>
                </a:solidFill>
              </a:rPr>
              <a:t>Licensee must allow the inspector to inspect the premises where imported drugs are kept &amp; to check the record and to take the samples for test or analysis. </a:t>
            </a:r>
          </a:p>
          <a:p>
            <a:pPr algn="just">
              <a:buFont typeface="Wingdings" pitchFamily="2" charset="2"/>
              <a:buChar char="Ø"/>
            </a:pPr>
            <a:r>
              <a:rPr lang="en-US" sz="2500" dirty="0" smtClean="0">
                <a:solidFill>
                  <a:srgbClr val="006600"/>
                </a:solidFill>
              </a:rPr>
              <a:t>Licensee must comply with other conditions as prescribed.</a:t>
            </a:r>
            <a:endParaRPr lang="en-US" sz="2500" dirty="0">
              <a:solidFill>
                <a:srgbClr val="0066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785</Words>
  <Application>Microsoft Office PowerPoint</Application>
  <PresentationFormat>On-screen Show (4:3)</PresentationFormat>
  <Paragraphs>75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vt:lpstr>
      <vt:lpstr>Import of drugs and cosmetics</vt:lpstr>
      <vt:lpstr>Classes of Drugs Prohibited to Import</vt:lpstr>
      <vt:lpstr>.</vt:lpstr>
      <vt:lpstr>. Import of drug &amp; cosmetics permitted under license only </vt:lpstr>
      <vt:lpstr>Import of drug under license/permit</vt:lpstr>
      <vt:lpstr>Import of schedule C and C1 drugs</vt:lpstr>
      <vt:lpstr>Import of schedule X drugs</vt:lpstr>
      <vt:lpstr>Import of small quantities of drug for examination, test or analysis</vt:lpstr>
      <vt:lpstr>Import of drugs for personal use</vt:lpstr>
      <vt:lpst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dc:creator>
  <cp:lastModifiedBy>A</cp:lastModifiedBy>
  <cp:revision>1</cp:revision>
  <dcterms:created xsi:type="dcterms:W3CDTF">2022-10-08T13:46:08Z</dcterms:created>
  <dcterms:modified xsi:type="dcterms:W3CDTF">2022-10-08T13:48:52Z</dcterms:modified>
</cp:coreProperties>
</file>