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357" r:id="rId2"/>
    <p:sldId id="356" r:id="rId3"/>
    <p:sldId id="349" r:id="rId4"/>
    <p:sldId id="359" r:id="rId5"/>
    <p:sldId id="360" r:id="rId6"/>
    <p:sldId id="350" r:id="rId7"/>
    <p:sldId id="361" r:id="rId8"/>
    <p:sldId id="353" r:id="rId9"/>
    <p:sldId id="354" r:id="rId10"/>
    <p:sldId id="35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8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8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8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8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23C29AA-0F63-4CD9-A77F-8191CEC8F4E8}" type="datetimeFigureOut">
              <a:rPr lang="en-IN" smtClean="0"/>
              <a:pPr/>
              <a:t>26-11-2021</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D43EA232-7E16-4861-A990-AE6A07B325F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3C29AA-0F63-4CD9-A77F-8191CEC8F4E8}" type="datetimeFigureOut">
              <a:rPr lang="en-IN" smtClean="0"/>
              <a:pPr/>
              <a:t>26-11-2021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EA232-7E16-4861-A990-AE6A07B325F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3C29AA-0F63-4CD9-A77F-8191CEC8F4E8}" type="datetimeFigureOut">
              <a:rPr lang="en-IN" smtClean="0"/>
              <a:pPr/>
              <a:t>26-11-2021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EA232-7E16-4861-A990-AE6A07B325F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23C29AA-0F63-4CD9-A77F-8191CEC8F4E8}" type="datetimeFigureOut">
              <a:rPr lang="en-IN" smtClean="0"/>
              <a:pPr/>
              <a:t>26-11-2021</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D43EA232-7E16-4861-A990-AE6A07B325F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23C29AA-0F63-4CD9-A77F-8191CEC8F4E8}" type="datetimeFigureOut">
              <a:rPr lang="en-IN" smtClean="0"/>
              <a:pPr/>
              <a:t>26-11-2021</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D43EA232-7E16-4861-A990-AE6A07B325F6}" type="slidenum">
              <a:rPr lang="en-IN" smtClean="0"/>
              <a:pPr/>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23C29AA-0F63-4CD9-A77F-8191CEC8F4E8}" type="datetimeFigureOut">
              <a:rPr lang="en-IN" smtClean="0"/>
              <a:pPr/>
              <a:t>26-11-2021</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D43EA232-7E16-4861-A990-AE6A07B325F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23C29AA-0F63-4CD9-A77F-8191CEC8F4E8}" type="datetimeFigureOut">
              <a:rPr lang="en-IN" smtClean="0"/>
              <a:pPr/>
              <a:t>26-11-2021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D43EA232-7E16-4861-A990-AE6A07B325F6}" type="slidenum">
              <a:rPr lang="en-IN" smtClean="0"/>
              <a:pPr/>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23C29AA-0F63-4CD9-A77F-8191CEC8F4E8}" type="datetimeFigureOut">
              <a:rPr lang="en-IN" smtClean="0"/>
              <a:pPr/>
              <a:t>26-11-2021</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EA232-7E16-4861-A990-AE6A07B325F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23C29AA-0F63-4CD9-A77F-8191CEC8F4E8}" type="datetimeFigureOut">
              <a:rPr lang="en-IN" smtClean="0"/>
              <a:pPr/>
              <a:t>26-11-2021</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3EA232-7E16-4861-A990-AE6A07B325F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23C29AA-0F63-4CD9-A77F-8191CEC8F4E8}" type="datetimeFigureOut">
              <a:rPr lang="en-IN" smtClean="0"/>
              <a:pPr/>
              <a:t>26-11-2021</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3EA232-7E16-4861-A990-AE6A07B325F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23C29AA-0F63-4CD9-A77F-8191CEC8F4E8}" type="datetimeFigureOut">
              <a:rPr lang="en-IN" smtClean="0"/>
              <a:pPr/>
              <a:t>26-11-2021</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D43EA232-7E16-4861-A990-AE6A07B325F6}" type="slidenum">
              <a:rPr lang="en-IN" smtClean="0"/>
              <a:pPr/>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23C29AA-0F63-4CD9-A77F-8191CEC8F4E8}" type="datetimeFigureOut">
              <a:rPr lang="en-IN" smtClean="0"/>
              <a:pPr/>
              <a:t>26-11-2021</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43EA232-7E16-4861-A990-AE6A07B325F6}" type="slidenum">
              <a:rPr lang="en-IN" smtClean="0"/>
              <a:pPr/>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olecularinfo.com/" TargetMode="External"/><Relationship Id="rId2" Type="http://schemas.openxmlformats.org/officeDocument/2006/relationships/hyperlink" Target="http://learnspectroscopy.blo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Instrumentation and application of U.V- Vis Spectroscopy</a:t>
            </a:r>
            <a:br>
              <a:rPr lang="en-US" dirty="0" smtClean="0"/>
            </a:br>
            <a:endParaRPr lang="en-US" dirty="0"/>
          </a:p>
        </p:txBody>
      </p:sp>
      <p:sp>
        <p:nvSpPr>
          <p:cNvPr id="3" name="Subtitle 2"/>
          <p:cNvSpPr>
            <a:spLocks noGrp="1"/>
          </p:cNvSpPr>
          <p:nvPr>
            <p:ph type="subTitle" idx="1"/>
          </p:nvPr>
        </p:nvSpPr>
        <p:spPr/>
        <p:txBody>
          <a:bodyPr/>
          <a:lstStyle/>
          <a:p>
            <a:r>
              <a:rPr lang="en-US" dirty="0" smtClean="0"/>
              <a:t>Unit -1 part 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p:txBody>
          <a:bodyPr>
            <a:normAutofit/>
          </a:bodyPr>
          <a:lstStyle/>
          <a:p>
            <a:r>
              <a:rPr lang="en-IN" sz="4000" dirty="0">
                <a:latin typeface="Times New Roman" panose="02020603050405020304" pitchFamily="18" charset="0"/>
                <a:cs typeface="Times New Roman" panose="02020603050405020304" pitchFamily="18" charset="0"/>
              </a:rPr>
              <a:t>Reference</a:t>
            </a:r>
          </a:p>
        </p:txBody>
      </p:sp>
      <p:sp>
        <p:nvSpPr>
          <p:cNvPr id="1048634" name="Content Placeholder 2"/>
          <p:cNvSpPr>
            <a:spLocks noGrp="1"/>
          </p:cNvSpPr>
          <p:nvPr>
            <p:ph idx="1"/>
          </p:nvPr>
        </p:nvSpPr>
        <p:spPr/>
        <p:txBody>
          <a:bodyPr>
            <a:normAutofit/>
          </a:bodyPr>
          <a:lstStyle/>
          <a:p>
            <a:pPr>
              <a:buFont typeface="Wingdings" pitchFamily="2" charset="2"/>
              <a:buChar char="Ø"/>
            </a:pPr>
            <a:r>
              <a:rPr lang="en-IN" sz="2400" dirty="0">
                <a:latin typeface="Times New Roman" pitchFamily="18" charset="0"/>
                <a:cs typeface="Times New Roman" pitchFamily="18" charset="0"/>
              </a:rPr>
              <a:t>Chatwal </a:t>
            </a:r>
            <a:r>
              <a:rPr lang="en-IN" sz="2400" dirty="0" err="1">
                <a:latin typeface="Times New Roman" pitchFamily="18" charset="0"/>
                <a:cs typeface="Times New Roman" pitchFamily="18" charset="0"/>
              </a:rPr>
              <a:t>Gurdeep</a:t>
            </a:r>
            <a:r>
              <a:rPr lang="en-IN" sz="2400" dirty="0">
                <a:latin typeface="Times New Roman" pitchFamily="18" charset="0"/>
                <a:cs typeface="Times New Roman" pitchFamily="18" charset="0"/>
              </a:rPr>
              <a:t> R &amp; </a:t>
            </a:r>
            <a:r>
              <a:rPr lang="en-IN" sz="2400" dirty="0" err="1">
                <a:latin typeface="Times New Roman" pitchFamily="18" charset="0"/>
                <a:cs typeface="Times New Roman" pitchFamily="18" charset="0"/>
              </a:rPr>
              <a:t>Anand</a:t>
            </a:r>
            <a:r>
              <a:rPr lang="en-IN" sz="2400" dirty="0">
                <a:latin typeface="Times New Roman" pitchFamily="18" charset="0"/>
                <a:cs typeface="Times New Roman" pitchFamily="18" charset="0"/>
              </a:rPr>
              <a:t> Sham K “ Instrumental Method of Chemical Analysis” 5</a:t>
            </a:r>
            <a:r>
              <a:rPr lang="en-IN" sz="2400" baseline="30000" dirty="0">
                <a:latin typeface="Times New Roman" pitchFamily="18" charset="0"/>
                <a:cs typeface="Times New Roman" pitchFamily="18" charset="0"/>
              </a:rPr>
              <a:t>th</a:t>
            </a:r>
            <a:r>
              <a:rPr lang="en-IN" sz="2400" dirty="0">
                <a:latin typeface="Times New Roman" pitchFamily="18" charset="0"/>
                <a:cs typeface="Times New Roman" pitchFamily="18" charset="0"/>
              </a:rPr>
              <a:t> edition, 2007, Published by Himalaya Publication House, page No. 2.107-2.148</a:t>
            </a:r>
          </a:p>
          <a:p>
            <a:pPr>
              <a:buFont typeface="Wingdings" pitchFamily="2" charset="2"/>
              <a:buChar char="Ø"/>
            </a:pPr>
            <a:r>
              <a:rPr lang="en-IN" sz="2400" dirty="0">
                <a:latin typeface="Times New Roman" pitchFamily="18" charset="0"/>
                <a:cs typeface="Times New Roman" pitchFamily="18" charset="0"/>
              </a:rPr>
              <a:t>Sharma Y.R &amp; Chand K “ Elementary Organic Chemistry Organic Spectroscopy, Principle and Chemical Applications”, 4</a:t>
            </a:r>
            <a:r>
              <a:rPr lang="en-IN" sz="2400" baseline="30000" dirty="0">
                <a:latin typeface="Times New Roman" pitchFamily="18" charset="0"/>
                <a:cs typeface="Times New Roman" pitchFamily="18" charset="0"/>
              </a:rPr>
              <a:t>th</a:t>
            </a:r>
            <a:r>
              <a:rPr lang="en-IN" sz="2400" dirty="0">
                <a:latin typeface="Times New Roman" pitchFamily="18" charset="0"/>
                <a:cs typeface="Times New Roman" pitchFamily="18" charset="0"/>
              </a:rPr>
              <a:t> edition 2009, Published by </a:t>
            </a:r>
            <a:r>
              <a:rPr lang="en-IN" sz="2400" dirty="0" err="1">
                <a:latin typeface="Times New Roman" pitchFamily="18" charset="0"/>
                <a:cs typeface="Times New Roman" pitchFamily="18" charset="0"/>
              </a:rPr>
              <a:t>S.Chand</a:t>
            </a:r>
            <a:r>
              <a:rPr lang="en-IN" sz="2400" dirty="0">
                <a:latin typeface="Times New Roman" pitchFamily="18" charset="0"/>
                <a:cs typeface="Times New Roman" pitchFamily="18" charset="0"/>
              </a:rPr>
              <a:t> &amp; Company Ltd. Page No: 09-64</a:t>
            </a:r>
          </a:p>
          <a:p>
            <a:pPr>
              <a:buFont typeface="Wingdings" pitchFamily="2" charset="2"/>
              <a:buChar char="Ø"/>
            </a:pPr>
            <a:r>
              <a:rPr lang="en-IN" sz="2400" dirty="0">
                <a:latin typeface="Times New Roman" pitchFamily="18" charset="0"/>
                <a:cs typeface="Times New Roman" pitchFamily="18" charset="0"/>
                <a:hlinkClick r:id="rId2"/>
              </a:rPr>
              <a:t>http://learnspectroscopy.blog.com</a:t>
            </a:r>
            <a:endParaRPr lang="en-IN" sz="2400" dirty="0">
              <a:latin typeface="Times New Roman" pitchFamily="18" charset="0"/>
              <a:cs typeface="Times New Roman" pitchFamily="18" charset="0"/>
            </a:endParaRPr>
          </a:p>
          <a:p>
            <a:pPr>
              <a:buFont typeface="Wingdings" pitchFamily="2" charset="2"/>
              <a:buChar char="Ø"/>
            </a:pPr>
            <a:r>
              <a:rPr lang="en-IN" sz="2400" dirty="0">
                <a:latin typeface="Times New Roman" pitchFamily="18" charset="0"/>
                <a:cs typeface="Times New Roman" pitchFamily="18" charset="0"/>
              </a:rPr>
              <a:t>Wikipedia.org</a:t>
            </a:r>
          </a:p>
          <a:p>
            <a:pPr>
              <a:buFont typeface="Wingdings" pitchFamily="2" charset="2"/>
              <a:buChar char="Ø"/>
            </a:pPr>
            <a:r>
              <a:rPr lang="en-IN" sz="2400" dirty="0">
                <a:latin typeface="Times New Roman" pitchFamily="18" charset="0"/>
                <a:cs typeface="Times New Roman" pitchFamily="18" charset="0"/>
                <a:hlinkClick r:id="rId3"/>
              </a:rPr>
              <a:t>www.molecularinfo.com</a:t>
            </a:r>
            <a:endParaRPr lang="en-IN" sz="2400" dirty="0">
              <a:latin typeface="Times New Roman" pitchFamily="18" charset="0"/>
              <a:cs typeface="Times New Roman" pitchFamily="18" charset="0"/>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normAutofit/>
          </a:bodyPr>
          <a:lstStyle/>
          <a:p>
            <a:r>
              <a:rPr lang="en-US" sz="4000" dirty="0" smtClean="0">
                <a:latin typeface="Calibri" pitchFamily="34" charset="0"/>
              </a:rPr>
              <a:t>Instrumentation of U.V-Vis Spectroscopy</a:t>
            </a:r>
          </a:p>
          <a:p>
            <a:r>
              <a:rPr lang="en-US" sz="4000" dirty="0" smtClean="0">
                <a:latin typeface="Calibri" pitchFamily="34" charset="0"/>
              </a:rPr>
              <a:t>Single beam spectrophotometer</a:t>
            </a:r>
          </a:p>
          <a:p>
            <a:r>
              <a:rPr lang="en-US" sz="4000" dirty="0" smtClean="0">
                <a:latin typeface="Calibri" pitchFamily="34" charset="0"/>
              </a:rPr>
              <a:t>Double beam spectrophotometer</a:t>
            </a:r>
          </a:p>
          <a:p>
            <a:r>
              <a:rPr lang="en-US" sz="4000" dirty="0" smtClean="0">
                <a:latin typeface="Calibri" pitchFamily="34" charset="0"/>
              </a:rPr>
              <a:t>Application of </a:t>
            </a:r>
            <a:r>
              <a:rPr lang="en-US" sz="4000" dirty="0" smtClean="0">
                <a:latin typeface="Calibri" pitchFamily="34" charset="0"/>
              </a:rPr>
              <a:t>U.V-Vis Spectroscopy</a:t>
            </a:r>
            <a:endParaRPr lang="en-US" sz="4000"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ctrTitle"/>
          </p:nvPr>
        </p:nvSpPr>
        <p:spPr>
          <a:xfrm>
            <a:off x="422030" y="0"/>
            <a:ext cx="8229600" cy="1196752"/>
          </a:xfrm>
        </p:spPr>
        <p:txBody>
          <a:bodyPr>
            <a:normAutofit fontScale="90000"/>
          </a:bodyPr>
          <a:lstStyle/>
          <a:p>
            <a:r>
              <a:rPr lang="en-US" sz="4000" dirty="0" smtClean="0">
                <a:latin typeface="Times New Roman" panose="02020603050405020304" pitchFamily="18" charset="0"/>
                <a:cs typeface="Times New Roman" panose="02020603050405020304" pitchFamily="18" charset="0"/>
              </a:rPr>
              <a:t>Single beam ultraviolet  spectrometers</a:t>
            </a:r>
            <a:endParaRPr lang="en-IN" sz="4000" dirty="0"/>
          </a:p>
        </p:txBody>
      </p:sp>
      <p:sp>
        <p:nvSpPr>
          <p:cNvPr id="1048622" name="Subtitle 2"/>
          <p:cNvSpPr>
            <a:spLocks noGrp="1"/>
          </p:cNvSpPr>
          <p:nvPr>
            <p:ph type="subTitle" idx="1"/>
          </p:nvPr>
        </p:nvSpPr>
        <p:spPr>
          <a:xfrm>
            <a:off x="467544" y="1268760"/>
            <a:ext cx="8280920" cy="5589240"/>
          </a:xfrm>
        </p:spPr>
        <p:txBody>
          <a:bodyPr>
            <a:normAutofit fontScale="32500" lnSpcReduction="20000"/>
          </a:bodyPr>
          <a:lstStyle/>
          <a:p>
            <a:pPr algn="just">
              <a:buFont typeface="Wingdings" pitchFamily="2" charset="2"/>
              <a:buChar char="Ø"/>
            </a:pPr>
            <a:r>
              <a:rPr lang="en-US" sz="9600" dirty="0" smtClean="0">
                <a:latin typeface="Times New Roman" panose="02020603050405020304" pitchFamily="18" charset="0"/>
                <a:cs typeface="Times New Roman" panose="02020603050405020304" pitchFamily="18" charset="0"/>
              </a:rPr>
              <a:t>This consists of a tungsten lamp as source of light The light radiation is </a:t>
            </a:r>
            <a:r>
              <a:rPr lang="en-US" sz="9600" dirty="0" smtClean="0">
                <a:latin typeface="Times New Roman" panose="02020603050405020304" pitchFamily="18" charset="0"/>
                <a:cs typeface="Times New Roman" panose="02020603050405020304" pitchFamily="18" charset="0"/>
              </a:rPr>
              <a:t>focused on </a:t>
            </a:r>
            <a:r>
              <a:rPr lang="en-US" sz="9600" dirty="0" smtClean="0">
                <a:latin typeface="Times New Roman" panose="02020603050405020304" pitchFamily="18" charset="0"/>
                <a:cs typeface="Times New Roman" panose="02020603050405020304" pitchFamily="18" charset="0"/>
              </a:rPr>
              <a:t>to a slit by using a concave mirror. </a:t>
            </a:r>
            <a:endParaRPr lang="en-US" sz="9600" dirty="0" smtClean="0">
              <a:latin typeface="Times New Roman" panose="02020603050405020304" pitchFamily="18" charset="0"/>
              <a:cs typeface="Times New Roman" panose="02020603050405020304" pitchFamily="18" charset="0"/>
            </a:endParaRPr>
          </a:p>
          <a:p>
            <a:pPr algn="just">
              <a:buFont typeface="Wingdings" pitchFamily="2" charset="2"/>
              <a:buChar char="Ø"/>
            </a:pPr>
            <a:r>
              <a:rPr lang="en-US" sz="9600" dirty="0" smtClean="0">
                <a:latin typeface="Times New Roman" panose="02020603050405020304" pitchFamily="18" charset="0"/>
                <a:cs typeface="Times New Roman" panose="02020603050405020304" pitchFamily="18" charset="0"/>
              </a:rPr>
              <a:t>This </a:t>
            </a:r>
            <a:r>
              <a:rPr lang="en-US" sz="9600" dirty="0" smtClean="0">
                <a:latin typeface="Times New Roman" panose="02020603050405020304" pitchFamily="18" charset="0"/>
                <a:cs typeface="Times New Roman" panose="02020603050405020304" pitchFamily="18" charset="0"/>
              </a:rPr>
              <a:t>light passes through a simple absorption filter where only the required wavelength of light passes through it falls on the sample cell where the solution to be </a:t>
            </a:r>
            <a:r>
              <a:rPr lang="en-US" sz="9600" dirty="0" smtClean="0">
                <a:latin typeface="Times New Roman" panose="02020603050405020304" pitchFamily="18" charset="0"/>
                <a:cs typeface="Times New Roman" panose="02020603050405020304" pitchFamily="18" charset="0"/>
              </a:rPr>
              <a:t>analyze </a:t>
            </a:r>
            <a:r>
              <a:rPr lang="en-US" sz="9600" dirty="0" smtClean="0">
                <a:latin typeface="Times New Roman" panose="02020603050405020304" pitchFamily="18" charset="0"/>
                <a:cs typeface="Times New Roman" panose="02020603050405020304" pitchFamily="18" charset="0"/>
              </a:rPr>
              <a:t>is present </a:t>
            </a:r>
            <a:r>
              <a:rPr lang="en-US" sz="9600" dirty="0" smtClean="0">
                <a:latin typeface="Times New Roman" panose="02020603050405020304" pitchFamily="18" charset="0"/>
                <a:cs typeface="Times New Roman" panose="02020603050405020304" pitchFamily="18" charset="0"/>
              </a:rPr>
              <a:t>.</a:t>
            </a:r>
          </a:p>
          <a:p>
            <a:pPr algn="just">
              <a:buFont typeface="Wingdings" pitchFamily="2" charset="2"/>
              <a:buChar char="Ø"/>
            </a:pPr>
            <a:r>
              <a:rPr lang="en-US" sz="9600" dirty="0" smtClean="0">
                <a:latin typeface="Times New Roman" panose="02020603050405020304" pitchFamily="18" charset="0"/>
                <a:cs typeface="Times New Roman" panose="02020603050405020304" pitchFamily="18" charset="0"/>
              </a:rPr>
              <a:t>The </a:t>
            </a:r>
            <a:r>
              <a:rPr lang="en-US" sz="9600" dirty="0" smtClean="0">
                <a:latin typeface="Times New Roman" panose="02020603050405020304" pitchFamily="18" charset="0"/>
                <a:cs typeface="Times New Roman" panose="02020603050405020304" pitchFamily="18" charset="0"/>
              </a:rPr>
              <a:t>sample or standard solution absorbs a part of the radiation and the rest is transmitted </a:t>
            </a:r>
            <a:r>
              <a:rPr lang="en-US" sz="9600" dirty="0" smtClean="0">
                <a:latin typeface="Times New Roman" panose="02020603050405020304" pitchFamily="18" charset="0"/>
                <a:cs typeface="Times New Roman" panose="02020603050405020304" pitchFamily="18" charset="0"/>
              </a:rPr>
              <a:t>.</a:t>
            </a:r>
          </a:p>
          <a:p>
            <a:pPr algn="just">
              <a:buFont typeface="Wingdings" pitchFamily="2" charset="2"/>
              <a:buChar char="Ø"/>
            </a:pPr>
            <a:r>
              <a:rPr lang="en-US" sz="9600" dirty="0" smtClean="0">
                <a:latin typeface="Times New Roman" panose="02020603050405020304" pitchFamily="18" charset="0"/>
                <a:cs typeface="Times New Roman" panose="02020603050405020304" pitchFamily="18" charset="0"/>
              </a:rPr>
              <a:t>The </a:t>
            </a:r>
            <a:r>
              <a:rPr lang="en-US" sz="9600" dirty="0" smtClean="0">
                <a:latin typeface="Times New Roman" panose="02020603050405020304" pitchFamily="18" charset="0"/>
                <a:cs typeface="Times New Roman" panose="02020603050405020304" pitchFamily="18" charset="0"/>
              </a:rPr>
              <a:t>intensity of the transmitted or the unabsorbed radiation is determined using a photo voltaic cell using a digital display.</a:t>
            </a:r>
            <a:endParaRPr lang="en-IN" sz="9600" dirty="0" smtClean="0">
              <a:latin typeface="Times New Roman" panose="02020603050405020304" pitchFamily="18" charset="0"/>
              <a:cs typeface="Times New Roman" panose="02020603050405020304" pitchFamily="18" charset="0"/>
            </a:endParaRPr>
          </a:p>
          <a:p>
            <a:pPr algn="l"/>
            <a:r>
              <a:rPr lang="en-IN" sz="9600" dirty="0" smtClean="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Merits :</a:t>
            </a: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Simple in construction</a:t>
            </a:r>
            <a:endParaRPr lang="en-IN" dirty="0" smtClean="0">
              <a:latin typeface="Times New Roman" panose="02020603050405020304" pitchFamily="18" charset="0"/>
              <a:cs typeface="Times New Roman" panose="02020603050405020304" pitchFamily="18" charset="0"/>
            </a:endParaRP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 Inexpensive</a:t>
            </a:r>
            <a:endParaRPr lang="en-IN" dirty="0" smtClean="0">
              <a:latin typeface="Times New Roman" panose="02020603050405020304" pitchFamily="18" charset="0"/>
              <a:cs typeface="Times New Roman" panose="02020603050405020304" pitchFamily="18" charset="0"/>
            </a:endParaRP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 Easy to operate</a:t>
            </a:r>
            <a:endParaRPr lang="en-IN" dirty="0" smtClean="0">
              <a:latin typeface="Times New Roman" panose="02020603050405020304" pitchFamily="18" charset="0"/>
              <a:cs typeface="Times New Roman" panose="02020603050405020304" pitchFamily="18" charset="0"/>
            </a:endParaRPr>
          </a:p>
          <a:p>
            <a:endParaRPr lang="en-IN" dirty="0" smtClean="0">
              <a:latin typeface="Times New Roman" panose="02020603050405020304" pitchFamily="18" charset="0"/>
              <a:cs typeface="Times New Roman" panose="02020603050405020304" pitchFamily="18" charset="0"/>
            </a:endParaRPr>
          </a:p>
          <a:p>
            <a:pPr marL="137160"/>
            <a:r>
              <a:rPr lang="en-US" dirty="0" smtClean="0">
                <a:latin typeface="Times New Roman" panose="02020603050405020304" pitchFamily="18" charset="0"/>
                <a:cs typeface="Times New Roman" panose="02020603050405020304" pitchFamily="18" charset="0"/>
              </a:rPr>
              <a:t>Demerits:</a:t>
            </a: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Fluctuation </a:t>
            </a:r>
            <a:endParaRPr lang="en-IN" dirty="0" smtClean="0">
              <a:latin typeface="Times New Roman" panose="02020603050405020304" pitchFamily="18" charset="0"/>
              <a:cs typeface="Times New Roman" panose="02020603050405020304" pitchFamily="18" charset="0"/>
            </a:endParaRP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Recorder cannot be used with single beam type</a:t>
            </a:r>
            <a:endParaRPr lang="en-IN"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Block diagram </a:t>
            </a:r>
            <a:r>
              <a:rPr lang="en-US" dirty="0" smtClean="0"/>
              <a:t>of Single Beam </a:t>
            </a:r>
            <a:r>
              <a:rPr lang="en-US" dirty="0" err="1" smtClean="0"/>
              <a:t>u.V</a:t>
            </a:r>
            <a:r>
              <a:rPr lang="en-US" dirty="0" smtClean="0"/>
              <a:t> –Vis. Spectrophotometer</a:t>
            </a:r>
            <a:endParaRPr lang="en-US" dirty="0"/>
          </a:p>
        </p:txBody>
      </p:sp>
      <p:pic>
        <p:nvPicPr>
          <p:cNvPr id="4" name="Picture 1" descr="678a67d4-dd4e-4c04-ad87-d5a97ac66070.jpg"/>
          <p:cNvPicPr>
            <a:picLocks noGrp="1" noChangeAspect="1"/>
          </p:cNvPicPr>
          <p:nvPr>
            <p:ph idx="1"/>
          </p:nvPr>
        </p:nvPicPr>
        <p:blipFill>
          <a:blip r:embed="rId2" cstate="print"/>
          <a:stretch>
            <a:fillRect/>
          </a:stretch>
        </p:blipFill>
        <p:spPr>
          <a:xfrm>
            <a:off x="304800" y="2296954"/>
            <a:ext cx="8686800" cy="30403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p:txBody>
          <a:bodyPr>
            <a:noAutofit/>
          </a:bodyPr>
          <a:lstStyle/>
          <a:p>
            <a:r>
              <a:rPr lang="en-US" sz="4000" dirty="0">
                <a:latin typeface="Times New Roman" panose="02020603050405020304" pitchFamily="18" charset="0"/>
                <a:cs typeface="Times New Roman" panose="02020603050405020304" pitchFamily="18" charset="0"/>
              </a:rPr>
              <a:t>Double Beam UV spectrophotometer </a:t>
            </a:r>
            <a:endParaRPr lang="en-IN" sz="4000" dirty="0">
              <a:latin typeface="Times New Roman" panose="02020603050405020304" pitchFamily="18" charset="0"/>
              <a:cs typeface="Times New Roman" panose="02020603050405020304" pitchFamily="18" charset="0"/>
            </a:endParaRPr>
          </a:p>
        </p:txBody>
      </p:sp>
      <p:sp>
        <p:nvSpPr>
          <p:cNvPr id="1048624" name="Content Placeholder 2"/>
          <p:cNvSpPr>
            <a:spLocks noGrp="1"/>
          </p:cNvSpPr>
          <p:nvPr>
            <p:ph idx="1"/>
          </p:nvPr>
        </p:nvSpPr>
        <p:spPr>
          <a:xfrm>
            <a:off x="457200" y="1600200"/>
            <a:ext cx="8229600" cy="4061048"/>
          </a:xfrm>
        </p:spPr>
        <p:txBody>
          <a:bodyPr>
            <a:normAutofit/>
          </a:bodyPr>
          <a:lstStyle/>
          <a:p>
            <a:pPr algn="just"/>
            <a:r>
              <a:rPr lang="en-US" sz="2400" dirty="0">
                <a:latin typeface="Times New Roman" panose="02020603050405020304" pitchFamily="18" charset="0"/>
                <a:cs typeface="Times New Roman" panose="02020603050405020304" pitchFamily="18" charset="0"/>
              </a:rPr>
              <a:t>Here the light beam after passing through a filter of monochromatic is split into sample beam and reference beam by using a beam </a:t>
            </a:r>
            <a:r>
              <a:rPr lang="en-US" sz="2400" dirty="0" err="1" smtClean="0">
                <a:latin typeface="Times New Roman" panose="02020603050405020304" pitchFamily="18" charset="0"/>
                <a:cs typeface="Times New Roman" panose="02020603050405020304" pitchFamily="18" charset="0"/>
              </a:rPr>
              <a:t>spliter</a:t>
            </a:r>
            <a:r>
              <a:rPr lang="en-US" sz="2400" dirty="0" smtClean="0">
                <a:latin typeface="Times New Roman" panose="02020603050405020304" pitchFamily="18" charset="0"/>
                <a:cs typeface="Times New Roman" panose="02020603050405020304" pitchFamily="18" charset="0"/>
              </a:rPr>
              <a:t>. These </a:t>
            </a:r>
            <a:r>
              <a:rPr lang="en-US" sz="2400" dirty="0">
                <a:latin typeface="Times New Roman" panose="02020603050405020304" pitchFamily="18" charset="0"/>
                <a:cs typeface="Times New Roman" panose="02020603050405020304" pitchFamily="18" charset="0"/>
              </a:rPr>
              <a:t>beam pass through sample and reference solution and fall on two detectors separately .The final read </a:t>
            </a:r>
            <a:r>
              <a:rPr lang="en-US" sz="2400" dirty="0" smtClean="0">
                <a:latin typeface="Times New Roman" panose="02020603050405020304" pitchFamily="18" charset="0"/>
                <a:cs typeface="Times New Roman" panose="02020603050405020304" pitchFamily="18" charset="0"/>
              </a:rPr>
              <a:t>out is in the </a:t>
            </a:r>
            <a:r>
              <a:rPr lang="en-US" sz="2400" dirty="0">
                <a:latin typeface="Times New Roman" panose="02020603050405020304" pitchFamily="18" charset="0"/>
                <a:cs typeface="Times New Roman" panose="02020603050405020304" pitchFamily="18" charset="0"/>
              </a:rPr>
              <a:t>absorbance or transmittance obtained after electronic manipulation of the two detectors</a:t>
            </a:r>
            <a:r>
              <a:rPr lang="en-US" sz="2400" dirty="0" smtClean="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Advantages - It facilitates rapid scanning over wide  </a:t>
            </a:r>
            <a:r>
              <a:rPr lang="en-US" sz="2400" dirty="0" smtClean="0">
                <a:latin typeface="Times New Roman" panose="02020603050405020304" pitchFamily="18" charset="0"/>
                <a:cs typeface="Times New Roman" panose="02020603050405020304" pitchFamily="18" charset="0"/>
              </a:rPr>
              <a:t>lambda </a:t>
            </a:r>
            <a:r>
              <a:rPr lang="en-US" sz="2400" dirty="0">
                <a:latin typeface="Times New Roman" panose="02020603050405020304" pitchFamily="18" charset="0"/>
                <a:cs typeface="Times New Roman" panose="02020603050405020304" pitchFamily="18" charset="0"/>
              </a:rPr>
              <a:t>region.</a:t>
            </a:r>
            <a:endParaRPr lang="en-IN"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Fluctuation are minimum. </a:t>
            </a:r>
            <a:endParaRPr lang="en-IN"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Block diagram of double Beam Spectrophotometer</a:t>
            </a:r>
            <a:endParaRPr lang="en-US" dirty="0"/>
          </a:p>
        </p:txBody>
      </p:sp>
      <p:pic>
        <p:nvPicPr>
          <p:cNvPr id="4" name="Content Placeholder 3" descr="Explain Construction and Working of Double Beam Spectrophotometer. |  Spectroscopy | Analytical - YouTube"/>
          <p:cNvPicPr>
            <a:picLocks noGrp="1"/>
          </p:cNvPicPr>
          <p:nvPr>
            <p:ph idx="1"/>
          </p:nvPr>
        </p:nvPicPr>
        <p:blipFill>
          <a:blip r:embed="rId2"/>
          <a:srcRect t="12340" b="13191"/>
          <a:stretch>
            <a:fillRect/>
          </a:stretch>
        </p:blipFill>
        <p:spPr bwMode="auto">
          <a:xfrm>
            <a:off x="357158" y="2114782"/>
            <a:ext cx="8429684" cy="431461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p:txBody>
          <a:bodyPr>
            <a:noAutofit/>
          </a:bodyPr>
          <a:lstStyle/>
          <a:p>
            <a:r>
              <a:rPr lang="en-IN" sz="4000" dirty="0">
                <a:latin typeface="Times New Roman" panose="02020603050405020304" pitchFamily="18" charset="0"/>
                <a:cs typeface="Times New Roman" panose="02020603050405020304" pitchFamily="18" charset="0"/>
              </a:rPr>
              <a:t>Application for UV- Visible Spectroscopy</a:t>
            </a:r>
          </a:p>
        </p:txBody>
      </p:sp>
      <p:sp>
        <p:nvSpPr>
          <p:cNvPr id="1048630" name="Content Placeholder 2"/>
          <p:cNvSpPr>
            <a:spLocks noGrp="1"/>
          </p:cNvSpPr>
          <p:nvPr>
            <p:ph idx="1"/>
          </p:nvPr>
        </p:nvSpPr>
        <p:spPr/>
        <p:txBody>
          <a:bodyPr>
            <a:normAutofit/>
          </a:bodyPr>
          <a:lstStyle/>
          <a:p>
            <a:pPr algn="just"/>
            <a:r>
              <a:rPr lang="en-IN" sz="2400" dirty="0">
                <a:latin typeface="Times New Roman" pitchFamily="18" charset="0"/>
                <a:cs typeface="Times New Roman" pitchFamily="18" charset="0"/>
              </a:rPr>
              <a:t>Qualitative &amp; Quantitative Analysis: It is the used for characterizing aromatic compounds and conjugated olefins. It can be used to find out molar conc. Of the solute under study.</a:t>
            </a:r>
          </a:p>
          <a:p>
            <a:pPr algn="just"/>
            <a:r>
              <a:rPr lang="en-IN" sz="2400" dirty="0">
                <a:latin typeface="Times New Roman" pitchFamily="18" charset="0"/>
                <a:cs typeface="Times New Roman" pitchFamily="18" charset="0"/>
              </a:rPr>
              <a:t>Detection of Impurities: One of the most important method to detect impurities in organic solvents. Additional peaks can be observed due to impurities in the sample and it can be compared with that of standard raw material.</a:t>
            </a:r>
          </a:p>
          <a:p>
            <a:pPr algn="just"/>
            <a:r>
              <a:rPr lang="en-IN" sz="2400" dirty="0">
                <a:latin typeface="Times New Roman" pitchFamily="18" charset="0"/>
                <a:cs typeface="Times New Roman" pitchFamily="18" charset="0"/>
              </a:rPr>
              <a:t>Structure elucidation of organic compounds: The presence or absence of unsaturation, the presence of hetero atoms like S,N,O or halogens can be determined.</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Content Placeholder 2"/>
          <p:cNvSpPr>
            <a:spLocks noGrp="1"/>
          </p:cNvSpPr>
          <p:nvPr>
            <p:ph idx="1"/>
          </p:nvPr>
        </p:nvSpPr>
        <p:spPr/>
        <p:txBody>
          <a:bodyPr>
            <a:normAutofit fontScale="82143" lnSpcReduction="20000"/>
          </a:bodyPr>
          <a:lstStyle/>
          <a:p>
            <a:pPr algn="just"/>
            <a:r>
              <a:rPr lang="en-IN" dirty="0">
                <a:latin typeface="Times New Roman" pitchFamily="18" charset="0"/>
                <a:cs typeface="Times New Roman" pitchFamily="18" charset="0"/>
              </a:rPr>
              <a:t>Structural analysis of organic compounds:</a:t>
            </a:r>
          </a:p>
          <a:p>
            <a:pPr algn="just">
              <a:buNone/>
            </a:pPr>
            <a:r>
              <a:rPr lang="en-IN" dirty="0">
                <a:latin typeface="Times New Roman" pitchFamily="18" charset="0"/>
                <a:cs typeface="Times New Roman" pitchFamily="18" charset="0"/>
              </a:rPr>
              <a:t>      Effect of conjugation : Extended conjugation shifts the lambda max to longer lambda (</a:t>
            </a:r>
            <a:r>
              <a:rPr lang="en-IN" dirty="0" err="1">
                <a:latin typeface="Times New Roman" pitchFamily="18" charset="0"/>
                <a:cs typeface="Times New Roman" pitchFamily="18" charset="0"/>
              </a:rPr>
              <a:t>Bathochromatic</a:t>
            </a:r>
            <a:r>
              <a:rPr lang="en-IN" dirty="0">
                <a:latin typeface="Times New Roman" pitchFamily="18" charset="0"/>
                <a:cs typeface="Times New Roman" pitchFamily="18" charset="0"/>
              </a:rPr>
              <a:t> shift) and reduction of the compound or saturation of double bonds leads to the opposite effect i.e. </a:t>
            </a:r>
            <a:r>
              <a:rPr lang="en-IN" dirty="0" err="1">
                <a:latin typeface="Times New Roman" pitchFamily="18" charset="0"/>
                <a:cs typeface="Times New Roman" pitchFamily="18" charset="0"/>
              </a:rPr>
              <a:t>hypsochromic</a:t>
            </a:r>
            <a:r>
              <a:rPr lang="en-IN" dirty="0">
                <a:latin typeface="Times New Roman" pitchFamily="18" charset="0"/>
                <a:cs typeface="Times New Roman" pitchFamily="18" charset="0"/>
              </a:rPr>
              <a:t> shift.</a:t>
            </a:r>
          </a:p>
          <a:p>
            <a:pPr algn="just"/>
            <a:r>
              <a:rPr lang="en-IN" dirty="0">
                <a:latin typeface="Times New Roman" pitchFamily="18" charset="0"/>
                <a:cs typeface="Times New Roman" pitchFamily="18" charset="0"/>
              </a:rPr>
              <a:t>Effect of geometric isomerism: Trans isomer absorbs at longer </a:t>
            </a:r>
            <a:r>
              <a:rPr lang="en-IN" dirty="0" err="1">
                <a:latin typeface="Times New Roman" pitchFamily="18" charset="0"/>
                <a:cs typeface="Times New Roman" pitchFamily="18" charset="0"/>
              </a:rPr>
              <a:t>wavelenght</a:t>
            </a:r>
            <a:r>
              <a:rPr lang="en-IN" dirty="0">
                <a:latin typeface="Times New Roman" pitchFamily="18" charset="0"/>
                <a:cs typeface="Times New Roman" pitchFamily="18" charset="0"/>
              </a:rPr>
              <a:t> than </a:t>
            </a:r>
            <a:r>
              <a:rPr lang="en-IN" dirty="0" err="1">
                <a:latin typeface="Times New Roman" pitchFamily="18" charset="0"/>
                <a:cs typeface="Times New Roman" pitchFamily="18" charset="0"/>
              </a:rPr>
              <a:t>cic</a:t>
            </a:r>
            <a:r>
              <a:rPr lang="en-IN" dirty="0">
                <a:latin typeface="Times New Roman" pitchFamily="18" charset="0"/>
                <a:cs typeface="Times New Roman" pitchFamily="18" charset="0"/>
              </a:rPr>
              <a:t> isomers. Cis to trans conversion is bathochromic shift and hyper- chromic effect.</a:t>
            </a:r>
          </a:p>
          <a:p>
            <a:pPr algn="just"/>
            <a:r>
              <a:rPr lang="en-IN" dirty="0">
                <a:latin typeface="Times New Roman" pitchFamily="18" charset="0"/>
                <a:cs typeface="Times New Roman" pitchFamily="18" charset="0"/>
              </a:rPr>
              <a:t>Alkyl substitution: shift the lambda max to longer </a:t>
            </a:r>
            <a:r>
              <a:rPr lang="en-IN" dirty="0" err="1">
                <a:latin typeface="Times New Roman" pitchFamily="18" charset="0"/>
                <a:cs typeface="Times New Roman" pitchFamily="18" charset="0"/>
              </a:rPr>
              <a:t>wavelenght</a:t>
            </a:r>
            <a:r>
              <a:rPr lang="en-IN" dirty="0">
                <a:latin typeface="Times New Roman" pitchFamily="18" charset="0"/>
                <a:cs typeface="Times New Roman" pitchFamily="18" charset="0"/>
              </a:rPr>
              <a:t>.</a:t>
            </a:r>
          </a:p>
          <a:p>
            <a:pPr algn="just"/>
            <a:r>
              <a:rPr lang="en-IN" dirty="0">
                <a:latin typeface="Times New Roman" pitchFamily="18" charset="0"/>
                <a:cs typeface="Times New Roman" pitchFamily="18" charset="0"/>
              </a:rPr>
              <a:t>Number of rings: The addition of rings causes bathochromic shift.</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120</TotalTime>
  <Words>508</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Instrumentation and application of U.V- Vis Spectroscopy </vt:lpstr>
      <vt:lpstr>Content</vt:lpstr>
      <vt:lpstr>Single beam ultraviolet  spectrometers</vt:lpstr>
      <vt:lpstr>Slide 4</vt:lpstr>
      <vt:lpstr>Block diagram of Single Beam u.V –Vis. Spectrophotometer</vt:lpstr>
      <vt:lpstr>Double Beam UV spectrophotometer </vt:lpstr>
      <vt:lpstr>Block diagram of double Beam Spectrophotometer</vt:lpstr>
      <vt:lpstr>Application for UV- Visible Spectroscopy</vt:lpstr>
      <vt:lpstr>Slide 9</vt:lpstr>
      <vt:lpstr>Reference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Instrumentation and Pharmaceutical Application of U.V Spectroscopy</dc:title>
  <dc:creator>User</dc:creator>
  <cp:lastModifiedBy>LENOVO</cp:lastModifiedBy>
  <cp:revision>14</cp:revision>
  <dcterms:created xsi:type="dcterms:W3CDTF">2021-11-23T17:30:04Z</dcterms:created>
  <dcterms:modified xsi:type="dcterms:W3CDTF">2021-11-26T10:23:35Z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f944b88cad2f445684f82b511c57749e</vt:lpwstr>
  </property>
</Properties>
</file>