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6" r:id="rId2"/>
    <p:sldId id="257" r:id="rId3"/>
    <p:sldId id="258" r:id="rId4"/>
    <p:sldId id="259" r:id="rId5"/>
    <p:sldId id="260" r:id="rId6"/>
    <p:sldId id="261" r:id="rId7"/>
    <p:sldId id="262" r:id="rId8"/>
    <p:sldId id="270" r:id="rId9"/>
    <p:sldId id="263" r:id="rId10"/>
    <p:sldId id="264" r:id="rId11"/>
    <p:sldId id="265" r:id="rId12"/>
    <p:sldId id="266"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022947-E7B7-4978-A019-ACA3615C552C}" v="89" dt="2022-09-23T15:55:05.626"/>
    <p1510:client id="{4DBBC8B1-51C1-4C86-9B9F-B5B3760CEB19}" v="104" dt="2022-09-24T10:21:23.893"/>
    <p1510:client id="{569F553F-EB88-4D1C-9610-6E82ABC04A39}" v="522" dt="2022-09-24T11:15:06.505"/>
    <p1510:client id="{AFA02683-6B46-4CF7-BA33-31F65D66C7E2}" v="53" dt="2022-09-23T15:21:42.1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p:scale>
          <a:sx n="79" d="100"/>
          <a:sy n="79" d="100"/>
        </p:scale>
        <p:origin x="-1098" y="-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xmlns="" id="{1D227D51-204B-ED48-AF9A-0BE9633FE04A}"/>
              </a:ext>
            </a:extLst>
          </p:cNvPr>
          <p:cNvSpPr/>
          <p:nvPr/>
        </p:nvSpPr>
        <p:spPr>
          <a:xfrm>
            <a:off x="5224243" y="1096772"/>
            <a:ext cx="6503180"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ross 49">
            <a:extLst>
              <a:ext uri="{FF2B5EF4-FFF2-40B4-BE49-F238E27FC236}">
                <a16:creationId xmlns:a16="http://schemas.microsoft.com/office/drawing/2014/main" xmlns="" id="{57A23F45-CDAE-8A40-8DE7-92A0BBC119B7}"/>
              </a:ext>
            </a:extLst>
          </p:cNvPr>
          <p:cNvSpPr/>
          <p:nvPr/>
        </p:nvSpPr>
        <p:spPr>
          <a:xfrm>
            <a:off x="5016811" y="5624450"/>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xmlns="" id="{68546383-CCC4-544B-B0D8-DE78DE39BB78}"/>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BA5D1728-714F-2942-A0D1-82FF9419B496}"/>
              </a:ext>
            </a:extLst>
          </p:cNvPr>
          <p:cNvSpPr>
            <a:spLocks noGrp="1"/>
          </p:cNvSpPr>
          <p:nvPr>
            <p:ph type="ctrTitle"/>
          </p:nvPr>
        </p:nvSpPr>
        <p:spPr>
          <a:xfrm>
            <a:off x="797106" y="1625608"/>
            <a:ext cx="8035342" cy="2722164"/>
          </a:xfrm>
        </p:spPr>
        <p:txBody>
          <a:bodyPr anchor="b"/>
          <a:lstStyle>
            <a:lvl1pPr algn="l">
              <a:defRPr sz="8000" spc="-150"/>
            </a:lvl1pPr>
          </a:lstStyle>
          <a:p>
            <a:r>
              <a:rPr lang="en-US"/>
              <a:t>Click to edit Master title style</a:t>
            </a:r>
          </a:p>
        </p:txBody>
      </p:sp>
      <p:sp>
        <p:nvSpPr>
          <p:cNvPr id="3" name="Subtitle 2">
            <a:extLst>
              <a:ext uri="{FF2B5EF4-FFF2-40B4-BE49-F238E27FC236}">
                <a16:creationId xmlns:a16="http://schemas.microsoft.com/office/drawing/2014/main" xmlns="" id="{5BD072D4-1496-3347-BBF8-5879DF263BBD}"/>
              </a:ext>
            </a:extLst>
          </p:cNvPr>
          <p:cNvSpPr>
            <a:spLocks noGrp="1"/>
          </p:cNvSpPr>
          <p:nvPr>
            <p:ph type="subTitle" idx="1"/>
          </p:nvPr>
        </p:nvSpPr>
        <p:spPr>
          <a:xfrm>
            <a:off x="797106" y="4466845"/>
            <a:ext cx="8035342" cy="88290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EBEFC724-B499-364B-AEB5-B6517F6AD52B}"/>
              </a:ext>
            </a:extLst>
          </p:cNvPr>
          <p:cNvSpPr>
            <a:spLocks noGrp="1"/>
          </p:cNvSpPr>
          <p:nvPr>
            <p:ph type="dt" sz="half" idx="10"/>
          </p:nvPr>
        </p:nvSpPr>
        <p:spPr>
          <a:xfrm>
            <a:off x="797105" y="5708747"/>
            <a:ext cx="3882843" cy="365125"/>
          </a:xfrm>
        </p:spPr>
        <p:txBody>
          <a:bodyPr/>
          <a:lstStyle>
            <a:lvl1pPr>
              <a:defRPr sz="1400"/>
            </a:lvl1pPr>
          </a:lstStyle>
          <a:p>
            <a:fld id="{73C3BD54-29B9-3D42-B178-776ED395AA85}" type="datetimeFigureOut">
              <a:rPr lang="en-US" smtClean="0"/>
              <a:pPr/>
              <a:t>10/1/2022</a:t>
            </a:fld>
            <a:endParaRPr lang="en-US" sz="1400"/>
          </a:p>
        </p:txBody>
      </p:sp>
      <p:sp>
        <p:nvSpPr>
          <p:cNvPr id="5" name="Footer Placeholder 4">
            <a:extLst>
              <a:ext uri="{FF2B5EF4-FFF2-40B4-BE49-F238E27FC236}">
                <a16:creationId xmlns:a16="http://schemas.microsoft.com/office/drawing/2014/main" xmlns="" id="{8033889C-A4E9-B24E-818F-46A1124C5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A40F50F-250E-6D45-AEBC-2573FED0C310}"/>
              </a:ext>
            </a:extLst>
          </p:cNvPr>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125796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xmlns="" id="{9F6C0E12-251D-EA44-BF81-4ABDFBB94321}"/>
              </a:ext>
            </a:extLst>
          </p:cNvPr>
          <p:cNvSpPr/>
          <p:nvPr/>
        </p:nvSpPr>
        <p:spPr>
          <a:xfrm>
            <a:off x="7087169" y="1096772"/>
            <a:ext cx="4652226"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EDC5FF4-095A-114E-87B6-73C7ADFF97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A11E6EC9-9650-2042-8581-5B4082F941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D4A0800-B373-3B40-B187-30AFE44CDD1D}"/>
              </a:ext>
            </a:extLst>
          </p:cNvPr>
          <p:cNvSpPr>
            <a:spLocks noGrp="1"/>
          </p:cNvSpPr>
          <p:nvPr>
            <p:ph type="dt" sz="half" idx="10"/>
          </p:nvPr>
        </p:nvSpPr>
        <p:spPr/>
        <p:txBody>
          <a:bodyPr/>
          <a:lstStyle/>
          <a:p>
            <a:fld id="{73C3BD54-29B9-3D42-B178-776ED395AA85}" type="datetimeFigureOut">
              <a:rPr lang="en-US" smtClean="0"/>
              <a:t>10/1/2022</a:t>
            </a:fld>
            <a:endParaRPr lang="en-US"/>
          </a:p>
        </p:txBody>
      </p:sp>
      <p:sp>
        <p:nvSpPr>
          <p:cNvPr id="5" name="Footer Placeholder 4">
            <a:extLst>
              <a:ext uri="{FF2B5EF4-FFF2-40B4-BE49-F238E27FC236}">
                <a16:creationId xmlns:a16="http://schemas.microsoft.com/office/drawing/2014/main" xmlns="" id="{C10A4C1C-C790-B449-8C06-78E8303F94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143E620-F86B-F447-AB06-DDAB39192507}"/>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49" name="Rectangle 48">
            <a:extLst>
              <a:ext uri="{FF2B5EF4-FFF2-40B4-BE49-F238E27FC236}">
                <a16:creationId xmlns:a16="http://schemas.microsoft.com/office/drawing/2014/main" xmlns="" id="{80487CB5-43E0-974C-9DDC-252A8A37107F}"/>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ross 9">
            <a:extLst>
              <a:ext uri="{FF2B5EF4-FFF2-40B4-BE49-F238E27FC236}">
                <a16:creationId xmlns:a16="http://schemas.microsoft.com/office/drawing/2014/main" xmlns="" id="{E9CB83EF-4143-5A45-9B3A-9E70DD50253B}"/>
              </a:ext>
            </a:extLst>
          </p:cNvPr>
          <p:cNvSpPr/>
          <p:nvPr/>
        </p:nvSpPr>
        <p:spPr>
          <a:xfrm>
            <a:off x="11415183"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3918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09DF801-FF8E-6247-9065-D9304CD6093A}"/>
              </a:ext>
            </a:extLst>
          </p:cNvPr>
          <p:cNvSpPr>
            <a:spLocks noGrp="1"/>
          </p:cNvSpPr>
          <p:nvPr>
            <p:ph type="title" orient="vert"/>
          </p:nvPr>
        </p:nvSpPr>
        <p:spPr>
          <a:xfrm>
            <a:off x="9355667" y="1204722"/>
            <a:ext cx="1853360" cy="467664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20E2615-7E4D-AB47-ACE6-236D716D7D24}"/>
              </a:ext>
            </a:extLst>
          </p:cNvPr>
          <p:cNvSpPr>
            <a:spLocks noGrp="1"/>
          </p:cNvSpPr>
          <p:nvPr>
            <p:ph type="body" orient="vert" idx="1"/>
          </p:nvPr>
        </p:nvSpPr>
        <p:spPr>
          <a:xfrm>
            <a:off x="973667" y="1204722"/>
            <a:ext cx="8274047" cy="46969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91F0223-5AC9-374E-BD0C-344F67E2A85B}"/>
              </a:ext>
            </a:extLst>
          </p:cNvPr>
          <p:cNvSpPr>
            <a:spLocks noGrp="1"/>
          </p:cNvSpPr>
          <p:nvPr>
            <p:ph type="dt" sz="half" idx="10"/>
          </p:nvPr>
        </p:nvSpPr>
        <p:spPr/>
        <p:txBody>
          <a:bodyPr/>
          <a:lstStyle/>
          <a:p>
            <a:fld id="{73C3BD54-29B9-3D42-B178-776ED395AA85}" type="datetimeFigureOut">
              <a:rPr lang="en-US" smtClean="0"/>
              <a:t>10/1/2022</a:t>
            </a:fld>
            <a:endParaRPr lang="en-US"/>
          </a:p>
        </p:txBody>
      </p:sp>
      <p:sp>
        <p:nvSpPr>
          <p:cNvPr id="5" name="Footer Placeholder 4">
            <a:extLst>
              <a:ext uri="{FF2B5EF4-FFF2-40B4-BE49-F238E27FC236}">
                <a16:creationId xmlns:a16="http://schemas.microsoft.com/office/drawing/2014/main" xmlns="" id="{3EBEDD42-54A1-E648-8829-140EC4C57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28FDF8F-8DBC-8A47-8000-5BA35DF9F903}"/>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51" name="Rectangle 50">
            <a:extLst>
              <a:ext uri="{FF2B5EF4-FFF2-40B4-BE49-F238E27FC236}">
                <a16:creationId xmlns:a16="http://schemas.microsoft.com/office/drawing/2014/main" xmlns="" id="{F2CE2A98-5154-A544-BE2A-FDC0811C19A0}"/>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xmlns="" id="{DC4EC832-8181-5643-8A62-117E43F0E498}"/>
              </a:ext>
            </a:extLst>
          </p:cNvPr>
          <p:cNvSpPr/>
          <p:nvPr/>
        </p:nvSpPr>
        <p:spPr>
          <a:xfrm>
            <a:off x="-1" y="1096772"/>
            <a:ext cx="263565"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ross 9">
            <a:extLst>
              <a:ext uri="{FF2B5EF4-FFF2-40B4-BE49-F238E27FC236}">
                <a16:creationId xmlns:a16="http://schemas.microsoft.com/office/drawing/2014/main" xmlns="" id="{24AF3281-BC22-374D-A461-8B3181F600AA}"/>
              </a:ext>
            </a:extLst>
          </p:cNvPr>
          <p:cNvSpPr/>
          <p:nvPr/>
        </p:nvSpPr>
        <p:spPr>
          <a:xfrm>
            <a:off x="5824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3750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xmlns="" id="{9F291BE0-7A7E-D04F-974F-9F4577FB2F46}"/>
              </a:ext>
            </a:extLst>
          </p:cNvPr>
          <p:cNvSpPr/>
          <p:nvPr/>
        </p:nvSpPr>
        <p:spPr>
          <a:xfrm>
            <a:off x="6163735" y="1096772"/>
            <a:ext cx="5571066"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ross 49">
            <a:extLst>
              <a:ext uri="{FF2B5EF4-FFF2-40B4-BE49-F238E27FC236}">
                <a16:creationId xmlns:a16="http://schemas.microsoft.com/office/drawing/2014/main" xmlns="" id="{BD33FF1F-6094-0B4A-A3E4-6B0D9283DB44}"/>
              </a:ext>
            </a:extLst>
          </p:cNvPr>
          <p:cNvSpPr/>
          <p:nvPr/>
        </p:nvSpPr>
        <p:spPr>
          <a:xfrm>
            <a:off x="11529484"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xmlns="" id="{B78A6D9C-C7A5-414B-8CB7-E31470D7D280}"/>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B21D850E-6310-C04D-8CAC-B7FA9F332D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E5B7FB3-5DFC-6547-9567-C0ABE874C6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727D2DB-A7B1-204E-8416-E938952BCC83}"/>
              </a:ext>
            </a:extLst>
          </p:cNvPr>
          <p:cNvSpPr>
            <a:spLocks noGrp="1"/>
          </p:cNvSpPr>
          <p:nvPr>
            <p:ph type="dt" sz="half" idx="10"/>
          </p:nvPr>
        </p:nvSpPr>
        <p:spPr/>
        <p:txBody>
          <a:bodyPr/>
          <a:lstStyle/>
          <a:p>
            <a:fld id="{73C3BD54-29B9-3D42-B178-776ED395AA85}" type="datetimeFigureOut">
              <a:rPr lang="en-US" smtClean="0"/>
              <a:t>10/1/2022</a:t>
            </a:fld>
            <a:endParaRPr lang="en-US"/>
          </a:p>
        </p:txBody>
      </p:sp>
      <p:sp>
        <p:nvSpPr>
          <p:cNvPr id="5" name="Footer Placeholder 4">
            <a:extLst>
              <a:ext uri="{FF2B5EF4-FFF2-40B4-BE49-F238E27FC236}">
                <a16:creationId xmlns:a16="http://schemas.microsoft.com/office/drawing/2014/main" xmlns="" id="{FD324BA1-E2D0-1E4B-9DB3-664FE27337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3AE64B2-36E4-5A4E-A78A-A629829A334F}"/>
              </a:ext>
            </a:extLst>
          </p:cNvPr>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21161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xmlns="" id="{C97F6C6D-13AE-FD40-841C-4AB96460C390}"/>
              </a:ext>
            </a:extLst>
          </p:cNvPr>
          <p:cNvSpPr/>
          <p:nvPr/>
        </p:nvSpPr>
        <p:spPr>
          <a:xfrm>
            <a:off x="4291015" y="1096772"/>
            <a:ext cx="7436404"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ross 49">
            <a:extLst>
              <a:ext uri="{FF2B5EF4-FFF2-40B4-BE49-F238E27FC236}">
                <a16:creationId xmlns:a16="http://schemas.microsoft.com/office/drawing/2014/main" xmlns="" id="{24E27617-2112-2342-9FF1-39F2A241CCCC}"/>
              </a:ext>
            </a:extLst>
          </p:cNvPr>
          <p:cNvSpPr/>
          <p:nvPr/>
        </p:nvSpPr>
        <p:spPr>
          <a:xfrm>
            <a:off x="4086371" y="5624450"/>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xmlns="" id="{C33CE582-7AFE-D048-B5BC-212A12A28F25}"/>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BD9EAEF4-E84F-CF40-B27B-01E1D2AFC96D}"/>
              </a:ext>
            </a:extLst>
          </p:cNvPr>
          <p:cNvSpPr>
            <a:spLocks noGrp="1"/>
          </p:cNvSpPr>
          <p:nvPr>
            <p:ph type="title"/>
          </p:nvPr>
        </p:nvSpPr>
        <p:spPr>
          <a:xfrm>
            <a:off x="565150" y="1881951"/>
            <a:ext cx="7335836" cy="1987707"/>
          </a:xfrm>
        </p:spPr>
        <p:txBody>
          <a:bodyPr anchor="b"/>
          <a:lstStyle>
            <a:lvl1pPr>
              <a:defRPr sz="6000" spc="-150"/>
            </a:lvl1pPr>
          </a:lstStyle>
          <a:p>
            <a:r>
              <a:rPr lang="en-US" dirty="0"/>
              <a:t>Click to edit Master title style</a:t>
            </a:r>
          </a:p>
        </p:txBody>
      </p:sp>
      <p:sp>
        <p:nvSpPr>
          <p:cNvPr id="3" name="Text Placeholder 2">
            <a:extLst>
              <a:ext uri="{FF2B5EF4-FFF2-40B4-BE49-F238E27FC236}">
                <a16:creationId xmlns:a16="http://schemas.microsoft.com/office/drawing/2014/main" xmlns="" id="{5287B7E1-CC48-2441-975D-F1A5412B8A49}"/>
              </a:ext>
            </a:extLst>
          </p:cNvPr>
          <p:cNvSpPr>
            <a:spLocks noGrp="1"/>
          </p:cNvSpPr>
          <p:nvPr>
            <p:ph type="body" idx="1"/>
          </p:nvPr>
        </p:nvSpPr>
        <p:spPr>
          <a:xfrm>
            <a:off x="565149" y="3869661"/>
            <a:ext cx="7335836" cy="948465"/>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4526218-1FCF-7A4D-B138-D1B1DE91A4B7}"/>
              </a:ext>
            </a:extLst>
          </p:cNvPr>
          <p:cNvSpPr>
            <a:spLocks noGrp="1"/>
          </p:cNvSpPr>
          <p:nvPr>
            <p:ph type="dt" sz="half" idx="10"/>
          </p:nvPr>
        </p:nvSpPr>
        <p:spPr/>
        <p:txBody>
          <a:bodyPr/>
          <a:lstStyle/>
          <a:p>
            <a:fld id="{73C3BD54-29B9-3D42-B178-776ED395AA85}" type="datetimeFigureOut">
              <a:rPr lang="en-US" smtClean="0"/>
              <a:t>10/1/2022</a:t>
            </a:fld>
            <a:endParaRPr lang="en-US"/>
          </a:p>
        </p:txBody>
      </p:sp>
      <p:sp>
        <p:nvSpPr>
          <p:cNvPr id="5" name="Footer Placeholder 4">
            <a:extLst>
              <a:ext uri="{FF2B5EF4-FFF2-40B4-BE49-F238E27FC236}">
                <a16:creationId xmlns:a16="http://schemas.microsoft.com/office/drawing/2014/main" xmlns="" id="{50984204-038C-FD4B-8E1C-0A9967BF22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5359AB9-E1C6-C841-B423-FD2BB13C333F}"/>
              </a:ext>
            </a:extLst>
          </p:cNvPr>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4173538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AB057A-C120-5E4E-BB74-223EB6D005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F9EB7BE-6258-C84C-8242-9865D1361C9E}"/>
              </a:ext>
            </a:extLst>
          </p:cNvPr>
          <p:cNvSpPr>
            <a:spLocks noGrp="1"/>
          </p:cNvSpPr>
          <p:nvPr>
            <p:ph sz="half" idx="1"/>
          </p:nvPr>
        </p:nvSpPr>
        <p:spPr>
          <a:xfrm>
            <a:off x="565111" y="2691637"/>
            <a:ext cx="4946643" cy="31897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373D23CD-80DB-5740-AE68-76414CA31A26}"/>
              </a:ext>
            </a:extLst>
          </p:cNvPr>
          <p:cNvSpPr>
            <a:spLocks noGrp="1"/>
          </p:cNvSpPr>
          <p:nvPr>
            <p:ph sz="half" idx="2"/>
          </p:nvPr>
        </p:nvSpPr>
        <p:spPr>
          <a:xfrm>
            <a:off x="6076903" y="2691637"/>
            <a:ext cx="4946639" cy="31897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03FE0921-9102-1440-B315-778888723C9D}"/>
              </a:ext>
            </a:extLst>
          </p:cNvPr>
          <p:cNvSpPr>
            <a:spLocks noGrp="1"/>
          </p:cNvSpPr>
          <p:nvPr>
            <p:ph type="dt" sz="half" idx="10"/>
          </p:nvPr>
        </p:nvSpPr>
        <p:spPr/>
        <p:txBody>
          <a:bodyPr/>
          <a:lstStyle/>
          <a:p>
            <a:fld id="{73C3BD54-29B9-3D42-B178-776ED395AA85}" type="datetimeFigureOut">
              <a:rPr lang="en-US" smtClean="0"/>
              <a:t>10/1/2022</a:t>
            </a:fld>
            <a:endParaRPr lang="en-US"/>
          </a:p>
        </p:txBody>
      </p:sp>
      <p:sp>
        <p:nvSpPr>
          <p:cNvPr id="6" name="Footer Placeholder 5">
            <a:extLst>
              <a:ext uri="{FF2B5EF4-FFF2-40B4-BE49-F238E27FC236}">
                <a16:creationId xmlns:a16="http://schemas.microsoft.com/office/drawing/2014/main" xmlns="" id="{24D7802F-1937-2F43-8FF4-846135D6FC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0609C72-E794-4F4F-8E09-D4883EED7237}"/>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50" name="Rectangle 49">
            <a:extLst>
              <a:ext uri="{FF2B5EF4-FFF2-40B4-BE49-F238E27FC236}">
                <a16:creationId xmlns:a16="http://schemas.microsoft.com/office/drawing/2014/main" xmlns="" id="{FFEFA3E2-0F30-664C-AAE4-DE6526B5C716}"/>
              </a:ext>
            </a:extLst>
          </p:cNvPr>
          <p:cNvSpPr/>
          <p:nvPr/>
        </p:nvSpPr>
        <p:spPr>
          <a:xfrm>
            <a:off x="11738231" y="1096772"/>
            <a:ext cx="453769"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55" name="Rectangle 54">
            <a:extLst>
              <a:ext uri="{FF2B5EF4-FFF2-40B4-BE49-F238E27FC236}">
                <a16:creationId xmlns:a16="http://schemas.microsoft.com/office/drawing/2014/main" xmlns="" id="{0C3D7AFF-BC7E-BA41-9C64-B5F9619C0EA1}"/>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ross 10">
            <a:extLst>
              <a:ext uri="{FF2B5EF4-FFF2-40B4-BE49-F238E27FC236}">
                <a16:creationId xmlns:a16="http://schemas.microsoft.com/office/drawing/2014/main" xmlns="" id="{671D2311-E9B8-F041-A7B8-D5696903F22A}"/>
              </a:ext>
            </a:extLst>
          </p:cNvPr>
          <p:cNvSpPr/>
          <p:nvPr/>
        </p:nvSpPr>
        <p:spPr>
          <a:xfrm>
            <a:off x="11531286"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1403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09CA91-F119-0244-888A-95539A84DD6F}"/>
              </a:ext>
            </a:extLst>
          </p:cNvPr>
          <p:cNvSpPr>
            <a:spLocks noGrp="1"/>
          </p:cNvSpPr>
          <p:nvPr>
            <p:ph type="title"/>
          </p:nvPr>
        </p:nvSpPr>
        <p:spPr>
          <a:xfrm>
            <a:off x="565110" y="1204721"/>
            <a:ext cx="8266175" cy="1444752"/>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B08A3EAC-4422-D548-8D7F-E9944566FBA9}"/>
              </a:ext>
            </a:extLst>
          </p:cNvPr>
          <p:cNvSpPr>
            <a:spLocks noGrp="1"/>
          </p:cNvSpPr>
          <p:nvPr>
            <p:ph type="body" idx="1"/>
          </p:nvPr>
        </p:nvSpPr>
        <p:spPr>
          <a:xfrm>
            <a:off x="565111" y="2691638"/>
            <a:ext cx="4946644"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xmlns="" id="{49140CA2-88A9-CC42-A375-8B87E47CC5F9}"/>
              </a:ext>
            </a:extLst>
          </p:cNvPr>
          <p:cNvSpPr>
            <a:spLocks noGrp="1"/>
          </p:cNvSpPr>
          <p:nvPr>
            <p:ph sz="half" idx="2"/>
          </p:nvPr>
        </p:nvSpPr>
        <p:spPr>
          <a:xfrm>
            <a:off x="565111" y="3515550"/>
            <a:ext cx="4946644" cy="23662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B05F960C-714E-2E4A-8141-A88F38274E48}"/>
              </a:ext>
            </a:extLst>
          </p:cNvPr>
          <p:cNvSpPr>
            <a:spLocks noGrp="1"/>
          </p:cNvSpPr>
          <p:nvPr>
            <p:ph type="body" sz="quarter" idx="3"/>
          </p:nvPr>
        </p:nvSpPr>
        <p:spPr>
          <a:xfrm>
            <a:off x="6076866" y="2691162"/>
            <a:ext cx="4946644"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697BC24-C907-EC4B-872D-17429A657716}"/>
              </a:ext>
            </a:extLst>
          </p:cNvPr>
          <p:cNvSpPr>
            <a:spLocks noGrp="1"/>
          </p:cNvSpPr>
          <p:nvPr>
            <p:ph sz="quarter" idx="4"/>
          </p:nvPr>
        </p:nvSpPr>
        <p:spPr>
          <a:xfrm>
            <a:off x="6076866" y="3515074"/>
            <a:ext cx="4946644" cy="23662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6E2A045-4283-3C47-B125-68CF3B19FB08}"/>
              </a:ext>
            </a:extLst>
          </p:cNvPr>
          <p:cNvSpPr>
            <a:spLocks noGrp="1"/>
          </p:cNvSpPr>
          <p:nvPr>
            <p:ph type="dt" sz="half" idx="10"/>
          </p:nvPr>
        </p:nvSpPr>
        <p:spPr/>
        <p:txBody>
          <a:bodyPr/>
          <a:lstStyle/>
          <a:p>
            <a:fld id="{73C3BD54-29B9-3D42-B178-776ED395AA85}" type="datetimeFigureOut">
              <a:rPr lang="en-US" smtClean="0"/>
              <a:t>10/1/2022</a:t>
            </a:fld>
            <a:endParaRPr lang="en-US"/>
          </a:p>
        </p:txBody>
      </p:sp>
      <p:sp>
        <p:nvSpPr>
          <p:cNvPr id="8" name="Footer Placeholder 7">
            <a:extLst>
              <a:ext uri="{FF2B5EF4-FFF2-40B4-BE49-F238E27FC236}">
                <a16:creationId xmlns:a16="http://schemas.microsoft.com/office/drawing/2014/main" xmlns="" id="{7EBC25BC-2C98-574D-BCCD-E36CAB07F2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BCA5C95A-7789-E042-8471-D442D9BB545F}"/>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52" name="Rectangle 51">
            <a:extLst>
              <a:ext uri="{FF2B5EF4-FFF2-40B4-BE49-F238E27FC236}">
                <a16:creationId xmlns:a16="http://schemas.microsoft.com/office/drawing/2014/main" xmlns="" id="{3DF1BA5B-EDD8-B648-8A3E-E2B3570B1EA0}"/>
              </a:ext>
            </a:extLst>
          </p:cNvPr>
          <p:cNvSpPr/>
          <p:nvPr/>
        </p:nvSpPr>
        <p:spPr>
          <a:xfrm>
            <a:off x="11738231" y="1096772"/>
            <a:ext cx="453769"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57" name="Rectangle 56">
            <a:extLst>
              <a:ext uri="{FF2B5EF4-FFF2-40B4-BE49-F238E27FC236}">
                <a16:creationId xmlns:a16="http://schemas.microsoft.com/office/drawing/2014/main" xmlns="" id="{D7476360-629C-DE48-85B7-F4BE6CC457DB}"/>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ross 13">
            <a:extLst>
              <a:ext uri="{FF2B5EF4-FFF2-40B4-BE49-F238E27FC236}">
                <a16:creationId xmlns:a16="http://schemas.microsoft.com/office/drawing/2014/main" xmlns="" id="{C5F6C588-FC1B-3147-AFA1-CD7D76C5AEAC}"/>
              </a:ext>
            </a:extLst>
          </p:cNvPr>
          <p:cNvSpPr/>
          <p:nvPr/>
        </p:nvSpPr>
        <p:spPr>
          <a:xfrm>
            <a:off x="11531286"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4880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915401-5318-7045-8AE3-B1A99F2D82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6E2F55F-EB76-AE49-B554-12B65B636A90}"/>
              </a:ext>
            </a:extLst>
          </p:cNvPr>
          <p:cNvSpPr>
            <a:spLocks noGrp="1"/>
          </p:cNvSpPr>
          <p:nvPr>
            <p:ph type="dt" sz="half" idx="10"/>
          </p:nvPr>
        </p:nvSpPr>
        <p:spPr/>
        <p:txBody>
          <a:bodyPr/>
          <a:lstStyle/>
          <a:p>
            <a:fld id="{73C3BD54-29B9-3D42-B178-776ED395AA85}" type="datetimeFigureOut">
              <a:rPr lang="en-US" smtClean="0"/>
              <a:t>10/1/2022</a:t>
            </a:fld>
            <a:endParaRPr lang="en-US"/>
          </a:p>
        </p:txBody>
      </p:sp>
      <p:sp>
        <p:nvSpPr>
          <p:cNvPr id="4" name="Footer Placeholder 3">
            <a:extLst>
              <a:ext uri="{FF2B5EF4-FFF2-40B4-BE49-F238E27FC236}">
                <a16:creationId xmlns:a16="http://schemas.microsoft.com/office/drawing/2014/main" xmlns="" id="{86CB6E6E-D81E-C44A-AC54-CBE0134C10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92E025B9-9F46-3049-9977-0119B96D393C}"/>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48" name="Rectangle 47">
            <a:extLst>
              <a:ext uri="{FF2B5EF4-FFF2-40B4-BE49-F238E27FC236}">
                <a16:creationId xmlns:a16="http://schemas.microsoft.com/office/drawing/2014/main" xmlns="" id="{65760068-EADA-2B4B-9819-CF981184FAEB}"/>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xmlns="" id="{81DA7622-137E-184A-A93C-8DBB10318AE6}"/>
              </a:ext>
            </a:extLst>
          </p:cNvPr>
          <p:cNvSpPr/>
          <p:nvPr/>
        </p:nvSpPr>
        <p:spPr>
          <a:xfrm>
            <a:off x="11738231" y="1096772"/>
            <a:ext cx="453769"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9" name="Cross 8">
            <a:extLst>
              <a:ext uri="{FF2B5EF4-FFF2-40B4-BE49-F238E27FC236}">
                <a16:creationId xmlns:a16="http://schemas.microsoft.com/office/drawing/2014/main" xmlns="" id="{54FB0990-6F8D-B048-8309-19B0D1A41033}"/>
              </a:ext>
            </a:extLst>
          </p:cNvPr>
          <p:cNvSpPr/>
          <p:nvPr/>
        </p:nvSpPr>
        <p:spPr>
          <a:xfrm>
            <a:off x="11531286"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8192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BAF81DD-2B1F-3444-8023-DD52318FE9F6}"/>
              </a:ext>
            </a:extLst>
          </p:cNvPr>
          <p:cNvSpPr>
            <a:spLocks noGrp="1"/>
          </p:cNvSpPr>
          <p:nvPr>
            <p:ph type="dt" sz="half" idx="10"/>
          </p:nvPr>
        </p:nvSpPr>
        <p:spPr/>
        <p:txBody>
          <a:bodyPr/>
          <a:lstStyle/>
          <a:p>
            <a:fld id="{73C3BD54-29B9-3D42-B178-776ED395AA85}" type="datetimeFigureOut">
              <a:rPr lang="en-US" smtClean="0"/>
              <a:t>10/1/2022</a:t>
            </a:fld>
            <a:endParaRPr lang="en-US"/>
          </a:p>
        </p:txBody>
      </p:sp>
      <p:sp>
        <p:nvSpPr>
          <p:cNvPr id="3" name="Footer Placeholder 2">
            <a:extLst>
              <a:ext uri="{FF2B5EF4-FFF2-40B4-BE49-F238E27FC236}">
                <a16:creationId xmlns:a16="http://schemas.microsoft.com/office/drawing/2014/main" xmlns="" id="{36927EE3-DAA3-D948-B8FD-48417540B5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BC4532D4-FFBF-6C47-A6C9-D55196D91B87}"/>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47" name="Rectangle 46">
            <a:extLst>
              <a:ext uri="{FF2B5EF4-FFF2-40B4-BE49-F238E27FC236}">
                <a16:creationId xmlns:a16="http://schemas.microsoft.com/office/drawing/2014/main" xmlns="" id="{DB8D5541-7726-BA46-8BFA-BF6AA8D42BD7}"/>
              </a:ext>
            </a:extLst>
          </p:cNvPr>
          <p:cNvSpPr/>
          <p:nvPr/>
        </p:nvSpPr>
        <p:spPr>
          <a:xfrm>
            <a:off x="-1" y="1096772"/>
            <a:ext cx="263565"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ross 47">
            <a:extLst>
              <a:ext uri="{FF2B5EF4-FFF2-40B4-BE49-F238E27FC236}">
                <a16:creationId xmlns:a16="http://schemas.microsoft.com/office/drawing/2014/main" xmlns="" id="{97F434CF-7503-CE4F-8426-C312C6315AD0}"/>
              </a:ext>
            </a:extLst>
          </p:cNvPr>
          <p:cNvSpPr/>
          <p:nvPr/>
        </p:nvSpPr>
        <p:spPr>
          <a:xfrm>
            <a:off x="5824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xmlns="" id="{FEDBFB2F-FE34-E349-9484-C275FBE31614}"/>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927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2DCFD-BEE6-AC49-BABD-D8B89C3B69D0}"/>
              </a:ext>
            </a:extLst>
          </p:cNvPr>
          <p:cNvSpPr>
            <a:spLocks noGrp="1"/>
          </p:cNvSpPr>
          <p:nvPr>
            <p:ph type="title"/>
          </p:nvPr>
        </p:nvSpPr>
        <p:spPr>
          <a:xfrm>
            <a:off x="565149" y="1203800"/>
            <a:ext cx="4114800" cy="1077218"/>
          </a:xfrm>
        </p:spPr>
        <p:txBody>
          <a:bodyPr anchor="b">
            <a:normAutofit/>
          </a:bodyPr>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xmlns="" id="{431DE035-8260-4443-B1D9-A9C8D584039E}"/>
              </a:ext>
            </a:extLst>
          </p:cNvPr>
          <p:cNvSpPr>
            <a:spLocks noGrp="1"/>
          </p:cNvSpPr>
          <p:nvPr>
            <p:ph idx="1"/>
          </p:nvPr>
        </p:nvSpPr>
        <p:spPr>
          <a:xfrm>
            <a:off x="5611813" y="1508252"/>
            <a:ext cx="5606518" cy="4045881"/>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xmlns="" id="{CCC1AA53-7507-D04B-9B8E-6A4F7122ECA5}"/>
              </a:ext>
            </a:extLst>
          </p:cNvPr>
          <p:cNvSpPr>
            <a:spLocks noGrp="1"/>
          </p:cNvSpPr>
          <p:nvPr>
            <p:ph type="body" sz="half" idx="2"/>
          </p:nvPr>
        </p:nvSpPr>
        <p:spPr>
          <a:xfrm>
            <a:off x="565149" y="2368295"/>
            <a:ext cx="4114800" cy="31858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356E11F-3003-0745-ACAB-FAA4E676EFCD}"/>
              </a:ext>
            </a:extLst>
          </p:cNvPr>
          <p:cNvSpPr>
            <a:spLocks noGrp="1"/>
          </p:cNvSpPr>
          <p:nvPr>
            <p:ph type="dt" sz="half" idx="10"/>
          </p:nvPr>
        </p:nvSpPr>
        <p:spPr/>
        <p:txBody>
          <a:bodyPr/>
          <a:lstStyle/>
          <a:p>
            <a:fld id="{73C3BD54-29B9-3D42-B178-776ED395AA85}" type="datetimeFigureOut">
              <a:rPr lang="en-US" smtClean="0"/>
              <a:t>10/1/2022</a:t>
            </a:fld>
            <a:endParaRPr lang="en-US"/>
          </a:p>
        </p:txBody>
      </p:sp>
      <p:sp>
        <p:nvSpPr>
          <p:cNvPr id="6" name="Footer Placeholder 5">
            <a:extLst>
              <a:ext uri="{FF2B5EF4-FFF2-40B4-BE49-F238E27FC236}">
                <a16:creationId xmlns:a16="http://schemas.microsoft.com/office/drawing/2014/main" xmlns="" id="{92BC11A6-59AC-FE45-8A1C-9DDC00582A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AD6F51E-1A94-034C-BBEE-C26A3AF0E815}"/>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50" name="Rectangle 49">
            <a:extLst>
              <a:ext uri="{FF2B5EF4-FFF2-40B4-BE49-F238E27FC236}">
                <a16:creationId xmlns:a16="http://schemas.microsoft.com/office/drawing/2014/main" xmlns="" id="{50B7D330-76C0-224C-9C3C-27C4D2B0DDB4}"/>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xmlns="" id="{35464D55-5C51-844B-A38A-8143590FB934}"/>
              </a:ext>
            </a:extLst>
          </p:cNvPr>
          <p:cNvSpPr/>
          <p:nvPr/>
        </p:nvSpPr>
        <p:spPr>
          <a:xfrm>
            <a:off x="-1" y="1096772"/>
            <a:ext cx="263565"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ross 10">
            <a:extLst>
              <a:ext uri="{FF2B5EF4-FFF2-40B4-BE49-F238E27FC236}">
                <a16:creationId xmlns:a16="http://schemas.microsoft.com/office/drawing/2014/main" xmlns="" id="{FD988250-C554-DE44-B887-57D0B2AA8E37}"/>
              </a:ext>
            </a:extLst>
          </p:cNvPr>
          <p:cNvSpPr/>
          <p:nvPr/>
        </p:nvSpPr>
        <p:spPr>
          <a:xfrm>
            <a:off x="5824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542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686C7C-36AD-9A4E-8524-8F44E8839EA8}"/>
              </a:ext>
            </a:extLst>
          </p:cNvPr>
          <p:cNvSpPr>
            <a:spLocks noGrp="1"/>
          </p:cNvSpPr>
          <p:nvPr>
            <p:ph type="title"/>
          </p:nvPr>
        </p:nvSpPr>
        <p:spPr>
          <a:xfrm>
            <a:off x="565149" y="1203800"/>
            <a:ext cx="4114800" cy="1077218"/>
          </a:xfrm>
        </p:spPr>
        <p:txBody>
          <a:bodyPr anchor="b">
            <a:normAutofit/>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A1015248-4C80-3348-A8A9-6C9F5D32FCE3}"/>
              </a:ext>
            </a:extLst>
          </p:cNvPr>
          <p:cNvSpPr>
            <a:spLocks noGrp="1"/>
          </p:cNvSpPr>
          <p:nvPr>
            <p:ph type="pic" idx="1"/>
          </p:nvPr>
        </p:nvSpPr>
        <p:spPr>
          <a:xfrm>
            <a:off x="5631151" y="1096772"/>
            <a:ext cx="6096270" cy="57612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74B3083-CA16-C54A-B130-7BEE6DF9D815}"/>
              </a:ext>
            </a:extLst>
          </p:cNvPr>
          <p:cNvSpPr>
            <a:spLocks noGrp="1"/>
          </p:cNvSpPr>
          <p:nvPr>
            <p:ph type="body" sz="half" idx="2"/>
          </p:nvPr>
        </p:nvSpPr>
        <p:spPr>
          <a:xfrm>
            <a:off x="565149" y="2370666"/>
            <a:ext cx="4114800" cy="318346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93C6EB5-D7D1-E247-B9D7-D319E5AAB962}"/>
              </a:ext>
            </a:extLst>
          </p:cNvPr>
          <p:cNvSpPr>
            <a:spLocks noGrp="1"/>
          </p:cNvSpPr>
          <p:nvPr>
            <p:ph type="dt" sz="half" idx="10"/>
          </p:nvPr>
        </p:nvSpPr>
        <p:spPr/>
        <p:txBody>
          <a:bodyPr/>
          <a:lstStyle/>
          <a:p>
            <a:fld id="{73C3BD54-29B9-3D42-B178-776ED395AA85}" type="datetimeFigureOut">
              <a:rPr lang="en-US" smtClean="0"/>
              <a:t>10/1/2022</a:t>
            </a:fld>
            <a:endParaRPr lang="en-US"/>
          </a:p>
        </p:txBody>
      </p:sp>
      <p:sp>
        <p:nvSpPr>
          <p:cNvPr id="6" name="Footer Placeholder 5">
            <a:extLst>
              <a:ext uri="{FF2B5EF4-FFF2-40B4-BE49-F238E27FC236}">
                <a16:creationId xmlns:a16="http://schemas.microsoft.com/office/drawing/2014/main" xmlns="" id="{75FBF6CC-F5C4-9847-BADB-8B7441C8F3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8763FE4-B2F5-7741-B517-533F1C98CE1B}"/>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54" name="Rectangle 53">
            <a:extLst>
              <a:ext uri="{FF2B5EF4-FFF2-40B4-BE49-F238E27FC236}">
                <a16:creationId xmlns:a16="http://schemas.microsoft.com/office/drawing/2014/main" xmlns="" id="{AB80A771-7D8E-0F4A-93A3-B977667D338E}"/>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xmlns="" id="{2C9320FA-0E3A-2749-9085-DF30FA26F4BD}"/>
              </a:ext>
            </a:extLst>
          </p:cNvPr>
          <p:cNvSpPr/>
          <p:nvPr/>
        </p:nvSpPr>
        <p:spPr>
          <a:xfrm>
            <a:off x="-1" y="1096772"/>
            <a:ext cx="263565"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ross 10">
            <a:extLst>
              <a:ext uri="{FF2B5EF4-FFF2-40B4-BE49-F238E27FC236}">
                <a16:creationId xmlns:a16="http://schemas.microsoft.com/office/drawing/2014/main" xmlns="" id="{5A3DF5D0-8A2C-A049-9132-EE1EF7D014D4}"/>
              </a:ext>
            </a:extLst>
          </p:cNvPr>
          <p:cNvSpPr/>
          <p:nvPr/>
        </p:nvSpPr>
        <p:spPr>
          <a:xfrm>
            <a:off x="5824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3623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8952BFD-D607-6845-9C7B-1C8D3B4EE760}"/>
              </a:ext>
            </a:extLst>
          </p:cNvPr>
          <p:cNvSpPr>
            <a:spLocks noGrp="1"/>
          </p:cNvSpPr>
          <p:nvPr>
            <p:ph type="title"/>
          </p:nvPr>
        </p:nvSpPr>
        <p:spPr>
          <a:xfrm>
            <a:off x="565149" y="1204721"/>
            <a:ext cx="8267296" cy="144655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xmlns="" id="{EEBB52FF-3B04-8245-BF0B-89C9E293362A}"/>
              </a:ext>
            </a:extLst>
          </p:cNvPr>
          <p:cNvSpPr>
            <a:spLocks noGrp="1"/>
          </p:cNvSpPr>
          <p:nvPr>
            <p:ph type="body" idx="1"/>
          </p:nvPr>
        </p:nvSpPr>
        <p:spPr>
          <a:xfrm>
            <a:off x="565150" y="2691638"/>
            <a:ext cx="8267296" cy="31885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EDA99BFE-CBDD-C344-A21E-44A52F11B662}"/>
              </a:ext>
            </a:extLst>
          </p:cNvPr>
          <p:cNvSpPr>
            <a:spLocks noGrp="1"/>
          </p:cNvSpPr>
          <p:nvPr>
            <p:ph type="dt" sz="half" idx="2"/>
          </p:nvPr>
        </p:nvSpPr>
        <p:spPr>
          <a:xfrm>
            <a:off x="565149" y="5949696"/>
            <a:ext cx="4114800" cy="365125"/>
          </a:xfrm>
          <a:prstGeom prst="rect">
            <a:avLst/>
          </a:prstGeom>
        </p:spPr>
        <p:txBody>
          <a:bodyPr vert="horz" lIns="91440" tIns="45720" rIns="91440" bIns="45720" rtlCol="0" anchor="ctr" anchorCtr="0"/>
          <a:lstStyle>
            <a:lvl1pPr algn="l">
              <a:defRPr lang="en-US" sz="1050" smtClean="0">
                <a:latin typeface="+mn-lt"/>
              </a:defRPr>
            </a:lvl1pPr>
          </a:lstStyle>
          <a:p>
            <a:fld id="{73C3BD54-29B9-3D42-B178-776ED395AA85}" type="datetimeFigureOut">
              <a:rPr lang="en-US" smtClean="0"/>
              <a:pPr/>
              <a:t>10/1/2022</a:t>
            </a:fld>
            <a:endParaRPr lang="en-US" dirty="0"/>
          </a:p>
        </p:txBody>
      </p:sp>
      <p:sp>
        <p:nvSpPr>
          <p:cNvPr id="5" name="Footer Placeholder 4">
            <a:extLst>
              <a:ext uri="{FF2B5EF4-FFF2-40B4-BE49-F238E27FC236}">
                <a16:creationId xmlns:a16="http://schemas.microsoft.com/office/drawing/2014/main" xmlns="" id="{BDC371C0-3DCE-0743-946F-C7540DD7895F}"/>
              </a:ext>
            </a:extLst>
          </p:cNvPr>
          <p:cNvSpPr>
            <a:spLocks noGrp="1"/>
          </p:cNvSpPr>
          <p:nvPr>
            <p:ph type="ftr" sz="quarter" idx="3"/>
          </p:nvPr>
        </p:nvSpPr>
        <p:spPr>
          <a:xfrm>
            <a:off x="565150" y="543179"/>
            <a:ext cx="4114800" cy="246888"/>
          </a:xfrm>
          <a:prstGeom prst="rect">
            <a:avLst/>
          </a:prstGeom>
        </p:spPr>
        <p:txBody>
          <a:bodyPr vert="horz" lIns="91440" tIns="45720" rIns="91440" bIns="45720" rtlCol="0" anchor="ctr" anchorCtr="0"/>
          <a:lstStyle>
            <a:lvl1pPr algn="l">
              <a:defRPr lang="en-US" sz="1050">
                <a:latin typeface="+mn-lt"/>
              </a:defRPr>
            </a:lvl1pPr>
          </a:lstStyle>
          <a:p>
            <a:endParaRPr lang="en-US" dirty="0"/>
          </a:p>
        </p:txBody>
      </p:sp>
      <p:sp>
        <p:nvSpPr>
          <p:cNvPr id="6" name="Slide Number Placeholder 5">
            <a:extLst>
              <a:ext uri="{FF2B5EF4-FFF2-40B4-BE49-F238E27FC236}">
                <a16:creationId xmlns:a16="http://schemas.microsoft.com/office/drawing/2014/main" xmlns="" id="{E6E32ADB-4517-194F-8B4B-A9D26B3C02E3}"/>
              </a:ext>
            </a:extLst>
          </p:cNvPr>
          <p:cNvSpPr>
            <a:spLocks noGrp="1"/>
          </p:cNvSpPr>
          <p:nvPr>
            <p:ph type="sldNum" sz="quarter" idx="4"/>
          </p:nvPr>
        </p:nvSpPr>
        <p:spPr>
          <a:xfrm>
            <a:off x="10813024" y="511175"/>
            <a:ext cx="914400" cy="310896"/>
          </a:xfrm>
          <a:prstGeom prst="rect">
            <a:avLst/>
          </a:prstGeom>
        </p:spPr>
        <p:txBody>
          <a:bodyPr vert="horz" lIns="91440" tIns="45720" rIns="91440" bIns="45720" rtlCol="0" anchor="ctr"/>
          <a:lstStyle>
            <a:lvl1pPr algn="r">
              <a:defRPr sz="1400" b="0" i="0">
                <a:solidFill>
                  <a:schemeClr val="tx1"/>
                </a:solidFill>
                <a:latin typeface="+mn-lt"/>
              </a:defRPr>
            </a:lvl1pPr>
          </a:lstStyle>
          <a:p>
            <a:fld id="{86BB3423-611C-6944-BA94-F2572F362413}" type="slidenum">
              <a:rPr lang="en-US" smtClean="0"/>
              <a:pPr/>
              <a:t>‹#›</a:t>
            </a:fld>
            <a:endParaRPr lang="en-US"/>
          </a:p>
        </p:txBody>
      </p:sp>
    </p:spTree>
    <p:extLst>
      <p:ext uri="{BB962C8B-B14F-4D97-AF65-F5344CB8AC3E}">
        <p14:creationId xmlns:p14="http://schemas.microsoft.com/office/powerpoint/2010/main" val="215799702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System Font Regular"/>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System Font Regular"/>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System Font Regular"/>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System Font Regular"/>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System Font Regular"/>
        <a:buChar char="–"/>
        <a:defRPr sz="16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6CA2C65D-0168-1245-86C8-62A8A6F7B8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62614" y="1625608"/>
            <a:ext cx="4655719" cy="2722164"/>
          </a:xfrm>
        </p:spPr>
        <p:txBody>
          <a:bodyPr>
            <a:normAutofit/>
          </a:bodyPr>
          <a:lstStyle/>
          <a:p>
            <a:pPr>
              <a:lnSpc>
                <a:spcPct val="90000"/>
              </a:lnSpc>
            </a:pPr>
            <a:r>
              <a:rPr lang="en-US" sz="6200">
                <a:cs typeface="Calibri Light"/>
              </a:rPr>
              <a:t>Introduction of Data Mining</a:t>
            </a:r>
          </a:p>
        </p:txBody>
      </p:sp>
      <p:sp>
        <p:nvSpPr>
          <p:cNvPr id="3" name="Subtitle 2"/>
          <p:cNvSpPr>
            <a:spLocks noGrp="1"/>
          </p:cNvSpPr>
          <p:nvPr>
            <p:ph type="subTitle" idx="1"/>
          </p:nvPr>
        </p:nvSpPr>
        <p:spPr>
          <a:xfrm>
            <a:off x="6562614" y="4466845"/>
            <a:ext cx="4655719" cy="882904"/>
          </a:xfrm>
        </p:spPr>
        <p:txBody>
          <a:bodyPr>
            <a:normAutofit/>
          </a:bodyPr>
          <a:lstStyle/>
          <a:p>
            <a:endParaRPr lang="en-US"/>
          </a:p>
        </p:txBody>
      </p:sp>
      <p:pic>
        <p:nvPicPr>
          <p:cNvPr id="4" name="Picture 3">
            <a:extLst>
              <a:ext uri="{FF2B5EF4-FFF2-40B4-BE49-F238E27FC236}">
                <a16:creationId xmlns:a16="http://schemas.microsoft.com/office/drawing/2014/main" xmlns="" id="{BEC84F1D-2E02-AC44-8A70-730C9D774F32}"/>
              </a:ext>
            </a:extLst>
          </p:cNvPr>
          <p:cNvPicPr>
            <a:picLocks noChangeAspect="1"/>
          </p:cNvPicPr>
          <p:nvPr/>
        </p:nvPicPr>
        <p:blipFill rotWithShape="1">
          <a:blip r:embed="rId2"/>
          <a:srcRect r="-9" b="8915"/>
          <a:stretch/>
        </p:blipFill>
        <p:spPr>
          <a:xfrm>
            <a:off x="20" y="10"/>
            <a:ext cx="6038037" cy="6857990"/>
          </a:xfrm>
          <a:prstGeom prst="rect">
            <a:avLst/>
          </a:prstGeom>
        </p:spPr>
      </p:pic>
      <p:sp>
        <p:nvSpPr>
          <p:cNvPr id="11" name="Cross 10">
            <a:extLst>
              <a:ext uri="{FF2B5EF4-FFF2-40B4-BE49-F238E27FC236}">
                <a16:creationId xmlns:a16="http://schemas.microsoft.com/office/drawing/2014/main" xmlns="" id="{12E8ED90-6D42-AE40-963A-3924EE2073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830625" y="5623560"/>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755E9273-3717-C94C-9BFF-75E87E47C4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C4925C-B144-31A3-07B8-E044D136B977}"/>
              </a:ext>
            </a:extLst>
          </p:cNvPr>
          <p:cNvSpPr>
            <a:spLocks noGrp="1"/>
          </p:cNvSpPr>
          <p:nvPr>
            <p:ph type="title"/>
          </p:nvPr>
        </p:nvSpPr>
        <p:spPr>
          <a:xfrm>
            <a:off x="565149" y="1204721"/>
            <a:ext cx="8267296" cy="882879"/>
          </a:xfrm>
        </p:spPr>
        <p:txBody>
          <a:bodyPr/>
          <a:lstStyle/>
          <a:p>
            <a:r>
              <a:rPr lang="en-US" b="1" dirty="0">
                <a:ea typeface="+mj-lt"/>
                <a:cs typeface="+mj-lt"/>
              </a:rPr>
              <a:t>Relational Database:</a:t>
            </a:r>
            <a:endParaRPr lang="en-US" dirty="0"/>
          </a:p>
        </p:txBody>
      </p:sp>
      <p:sp>
        <p:nvSpPr>
          <p:cNvPr id="3" name="Content Placeholder 2">
            <a:extLst>
              <a:ext uri="{FF2B5EF4-FFF2-40B4-BE49-F238E27FC236}">
                <a16:creationId xmlns:a16="http://schemas.microsoft.com/office/drawing/2014/main" xmlns="" id="{7D4C358E-C1E8-1DB7-03E7-CB911145192B}"/>
              </a:ext>
            </a:extLst>
          </p:cNvPr>
          <p:cNvSpPr>
            <a:spLocks noGrp="1"/>
          </p:cNvSpPr>
          <p:nvPr>
            <p:ph idx="1"/>
          </p:nvPr>
        </p:nvSpPr>
        <p:spPr>
          <a:xfrm>
            <a:off x="565150" y="1940077"/>
            <a:ext cx="8267296" cy="4503818"/>
          </a:xfrm>
        </p:spPr>
        <p:txBody>
          <a:bodyPr vert="horz" lIns="91440" tIns="45720" rIns="91440" bIns="45720" rtlCol="0" anchor="t">
            <a:noAutofit/>
          </a:bodyPr>
          <a:lstStyle/>
          <a:p>
            <a:pPr marL="0" indent="0">
              <a:buNone/>
            </a:pPr>
            <a:r>
              <a:rPr lang="en-US" sz="3200" dirty="0">
                <a:ea typeface="+mn-lt"/>
                <a:cs typeface="+mn-lt"/>
              </a:rPr>
              <a:t>A relational database is a collection of multiple data sets formally organized by tables, records, and columns from which data can be accessed in various ways without having to recognize the database tables. Tables convey and share information, which facilitates data searchability, reporting, and organization.</a:t>
            </a:r>
            <a:endParaRPr lang="en-US" sz="3200" dirty="0"/>
          </a:p>
        </p:txBody>
      </p:sp>
    </p:spTree>
    <p:extLst>
      <p:ext uri="{BB962C8B-B14F-4D97-AF65-F5344CB8AC3E}">
        <p14:creationId xmlns:p14="http://schemas.microsoft.com/office/powerpoint/2010/main" val="3594588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35EA7E-438B-0891-3D16-FCA70FF3E02D}"/>
              </a:ext>
            </a:extLst>
          </p:cNvPr>
          <p:cNvSpPr>
            <a:spLocks noGrp="1"/>
          </p:cNvSpPr>
          <p:nvPr>
            <p:ph type="title"/>
          </p:nvPr>
        </p:nvSpPr>
        <p:spPr>
          <a:xfrm>
            <a:off x="565149" y="421845"/>
            <a:ext cx="8267296" cy="851564"/>
          </a:xfrm>
        </p:spPr>
        <p:txBody>
          <a:bodyPr/>
          <a:lstStyle/>
          <a:p>
            <a:r>
              <a:rPr lang="en-US" b="1" dirty="0">
                <a:ea typeface="+mj-lt"/>
                <a:cs typeface="+mj-lt"/>
              </a:rPr>
              <a:t>Data warehouses:</a:t>
            </a:r>
            <a:endParaRPr lang="en-US" dirty="0"/>
          </a:p>
        </p:txBody>
      </p:sp>
      <p:sp>
        <p:nvSpPr>
          <p:cNvPr id="3" name="Content Placeholder 2">
            <a:extLst>
              <a:ext uri="{FF2B5EF4-FFF2-40B4-BE49-F238E27FC236}">
                <a16:creationId xmlns:a16="http://schemas.microsoft.com/office/drawing/2014/main" xmlns="" id="{4D24E825-4179-19AE-BBDD-5672DB7A1269}"/>
              </a:ext>
            </a:extLst>
          </p:cNvPr>
          <p:cNvSpPr>
            <a:spLocks noGrp="1"/>
          </p:cNvSpPr>
          <p:nvPr>
            <p:ph idx="1"/>
          </p:nvPr>
        </p:nvSpPr>
        <p:spPr>
          <a:xfrm>
            <a:off x="565150" y="1178078"/>
            <a:ext cx="8267296" cy="5443269"/>
          </a:xfrm>
        </p:spPr>
        <p:txBody>
          <a:bodyPr vert="horz" lIns="91440" tIns="45720" rIns="91440" bIns="45720" rtlCol="0" anchor="t">
            <a:noAutofit/>
          </a:bodyPr>
          <a:lstStyle/>
          <a:p>
            <a:pPr marL="0" indent="0">
              <a:buNone/>
            </a:pPr>
            <a:r>
              <a:rPr lang="en-US" sz="3200" dirty="0">
                <a:ea typeface="+mn-lt"/>
                <a:cs typeface="+mn-lt"/>
              </a:rPr>
              <a:t>A Data Warehouse is the technology that collects the data from various sources within the organization to provide meaningful business insights. The huge amount of data comes from multiple places such as Marketing and Finance. The extracted data is utilized for analytical purposes and helps in decision- making for a business organization. The data warehouse is designed for the analysis of data rather than transaction processing.</a:t>
            </a:r>
            <a:endParaRPr lang="en-US" sz="3200" dirty="0"/>
          </a:p>
        </p:txBody>
      </p:sp>
    </p:spTree>
    <p:extLst>
      <p:ext uri="{BB962C8B-B14F-4D97-AF65-F5344CB8AC3E}">
        <p14:creationId xmlns:p14="http://schemas.microsoft.com/office/powerpoint/2010/main" val="1511878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43D73C-D8F7-1BB5-1675-00948422821B}"/>
              </a:ext>
            </a:extLst>
          </p:cNvPr>
          <p:cNvSpPr>
            <a:spLocks noGrp="1"/>
          </p:cNvSpPr>
          <p:nvPr>
            <p:ph type="title"/>
          </p:nvPr>
        </p:nvSpPr>
        <p:spPr>
          <a:xfrm>
            <a:off x="565149" y="860256"/>
            <a:ext cx="8267296" cy="1060330"/>
          </a:xfrm>
        </p:spPr>
        <p:txBody>
          <a:bodyPr/>
          <a:lstStyle/>
          <a:p>
            <a:r>
              <a:rPr lang="en-US" b="1" dirty="0">
                <a:ea typeface="+mj-lt"/>
                <a:cs typeface="+mj-lt"/>
              </a:rPr>
              <a:t>Data Repositories:</a:t>
            </a:r>
            <a:endParaRPr lang="en-US" dirty="0"/>
          </a:p>
        </p:txBody>
      </p:sp>
      <p:sp>
        <p:nvSpPr>
          <p:cNvPr id="3" name="Content Placeholder 2">
            <a:extLst>
              <a:ext uri="{FF2B5EF4-FFF2-40B4-BE49-F238E27FC236}">
                <a16:creationId xmlns:a16="http://schemas.microsoft.com/office/drawing/2014/main" xmlns="" id="{1A7DB54D-E2B2-5A87-3938-E0D1789DC094}"/>
              </a:ext>
            </a:extLst>
          </p:cNvPr>
          <p:cNvSpPr>
            <a:spLocks noGrp="1"/>
          </p:cNvSpPr>
          <p:nvPr>
            <p:ph idx="1"/>
          </p:nvPr>
        </p:nvSpPr>
        <p:spPr>
          <a:xfrm>
            <a:off x="565150" y="2493309"/>
            <a:ext cx="8267296" cy="3125956"/>
          </a:xfrm>
        </p:spPr>
        <p:txBody>
          <a:bodyPr vert="horz" lIns="91440" tIns="45720" rIns="91440" bIns="45720" rtlCol="0" anchor="t">
            <a:normAutofit fontScale="92500"/>
          </a:bodyPr>
          <a:lstStyle/>
          <a:p>
            <a:pPr marL="0" indent="0">
              <a:buNone/>
            </a:pPr>
            <a:r>
              <a:rPr lang="en-US" sz="3200" dirty="0">
                <a:solidFill>
                  <a:srgbClr val="333333"/>
                </a:solidFill>
                <a:latin typeface="inter-regular"/>
                <a:ea typeface="inter-regular"/>
                <a:cs typeface="inter-regular"/>
              </a:rPr>
              <a:t>The Data Repository generally refers to a destination for data storage. However, many IT professionals utilize the term more clearly to refer to a specific kind of setup within an IT structure. For example, a group of databases, where an organization has kept various kinds of information</a:t>
            </a:r>
            <a:endParaRPr lang="en-US" sz="3200" dirty="0"/>
          </a:p>
        </p:txBody>
      </p:sp>
    </p:spTree>
    <p:extLst>
      <p:ext uri="{BB962C8B-B14F-4D97-AF65-F5344CB8AC3E}">
        <p14:creationId xmlns:p14="http://schemas.microsoft.com/office/powerpoint/2010/main" val="1998716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1C6C2F-3D53-25B4-90CA-EFCCF97431AF}"/>
              </a:ext>
            </a:extLst>
          </p:cNvPr>
          <p:cNvSpPr>
            <a:spLocks noGrp="1"/>
          </p:cNvSpPr>
          <p:nvPr>
            <p:ph type="title"/>
          </p:nvPr>
        </p:nvSpPr>
        <p:spPr>
          <a:xfrm>
            <a:off x="565149" y="108694"/>
            <a:ext cx="8267296" cy="945509"/>
          </a:xfrm>
        </p:spPr>
        <p:txBody>
          <a:bodyPr/>
          <a:lstStyle/>
          <a:p>
            <a:r>
              <a:rPr lang="en-US" b="1" dirty="0">
                <a:ea typeface="+mj-lt"/>
                <a:cs typeface="+mj-lt"/>
              </a:rPr>
              <a:t>Object-Relational Database:</a:t>
            </a:r>
            <a:endParaRPr lang="en-US" dirty="0"/>
          </a:p>
        </p:txBody>
      </p:sp>
      <p:sp>
        <p:nvSpPr>
          <p:cNvPr id="3" name="Content Placeholder 2">
            <a:extLst>
              <a:ext uri="{FF2B5EF4-FFF2-40B4-BE49-F238E27FC236}">
                <a16:creationId xmlns:a16="http://schemas.microsoft.com/office/drawing/2014/main" xmlns="" id="{A09B8356-AF77-19AD-D963-CBE07764DDA7}"/>
              </a:ext>
            </a:extLst>
          </p:cNvPr>
          <p:cNvSpPr>
            <a:spLocks noGrp="1"/>
          </p:cNvSpPr>
          <p:nvPr>
            <p:ph idx="1"/>
          </p:nvPr>
        </p:nvSpPr>
        <p:spPr>
          <a:xfrm>
            <a:off x="565150" y="1052817"/>
            <a:ext cx="8267296" cy="5359763"/>
          </a:xfrm>
        </p:spPr>
        <p:txBody>
          <a:bodyPr vert="horz" lIns="91440" tIns="45720" rIns="91440" bIns="45720" rtlCol="0" anchor="t">
            <a:normAutofit/>
          </a:bodyPr>
          <a:lstStyle/>
          <a:p>
            <a:pPr marL="0" indent="0">
              <a:buNone/>
            </a:pPr>
            <a:r>
              <a:rPr lang="en-US" sz="3200" dirty="0">
                <a:ea typeface="+mn-lt"/>
                <a:cs typeface="+mn-lt"/>
              </a:rPr>
              <a:t>A combination of an object-oriented database model and relational database model is called an object-relational model. It supports Classes, Objects, Inheritance, etc.</a:t>
            </a:r>
          </a:p>
          <a:p>
            <a:pPr marL="0" indent="0">
              <a:buNone/>
            </a:pPr>
            <a:r>
              <a:rPr lang="en-US" sz="3200" dirty="0">
                <a:ea typeface="+mn-lt"/>
                <a:cs typeface="+mn-lt"/>
              </a:rPr>
              <a:t>One of the primary objectives of the Object-relational data model is to close the gap between the Relational database and the object-oriented model practices frequently utilized in many programming languages, for example, C++, Java, C#, and so on.</a:t>
            </a:r>
            <a:endParaRPr lang="en-US" dirty="0"/>
          </a:p>
        </p:txBody>
      </p:sp>
    </p:spTree>
    <p:extLst>
      <p:ext uri="{BB962C8B-B14F-4D97-AF65-F5344CB8AC3E}">
        <p14:creationId xmlns:p14="http://schemas.microsoft.com/office/powerpoint/2010/main" val="2088865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1DEEA1-1CBD-8C93-152E-873795E40E3F}"/>
              </a:ext>
            </a:extLst>
          </p:cNvPr>
          <p:cNvSpPr>
            <a:spLocks noGrp="1"/>
          </p:cNvSpPr>
          <p:nvPr>
            <p:ph type="title"/>
          </p:nvPr>
        </p:nvSpPr>
        <p:spPr/>
        <p:txBody>
          <a:bodyPr/>
          <a:lstStyle/>
          <a:p>
            <a:r>
              <a:rPr lang="en-US" b="1" dirty="0">
                <a:ea typeface="+mj-lt"/>
                <a:cs typeface="+mj-lt"/>
              </a:rPr>
              <a:t>Transactional Database:</a:t>
            </a:r>
            <a:endParaRPr lang="en-US" dirty="0"/>
          </a:p>
        </p:txBody>
      </p:sp>
      <p:sp>
        <p:nvSpPr>
          <p:cNvPr id="3" name="Content Placeholder 2">
            <a:extLst>
              <a:ext uri="{FF2B5EF4-FFF2-40B4-BE49-F238E27FC236}">
                <a16:creationId xmlns:a16="http://schemas.microsoft.com/office/drawing/2014/main" xmlns="" id="{B03BB8B8-DA17-C83D-B021-688A6C9C599A}"/>
              </a:ext>
            </a:extLst>
          </p:cNvPr>
          <p:cNvSpPr>
            <a:spLocks noGrp="1"/>
          </p:cNvSpPr>
          <p:nvPr>
            <p:ph idx="1"/>
          </p:nvPr>
        </p:nvSpPr>
        <p:spPr>
          <a:xfrm>
            <a:off x="565150" y="1992269"/>
            <a:ext cx="8267296" cy="3887955"/>
          </a:xfrm>
        </p:spPr>
        <p:txBody>
          <a:bodyPr vert="horz" lIns="91440" tIns="45720" rIns="91440" bIns="45720" rtlCol="0" anchor="t">
            <a:noAutofit/>
          </a:bodyPr>
          <a:lstStyle/>
          <a:p>
            <a:pPr marL="0" indent="0">
              <a:buNone/>
            </a:pPr>
            <a:r>
              <a:rPr lang="en-US" sz="3200" dirty="0">
                <a:ea typeface="+mn-lt"/>
                <a:cs typeface="+mn-lt"/>
              </a:rPr>
              <a:t>A transactional database refers to a database management system (DBMS) that has the potential to undo a database transaction if it is not performed appropriately. Even though this was a unique capability a very long while back, today, most of the relational database systems support transactional database activities.</a:t>
            </a:r>
            <a:endParaRPr lang="en-US" sz="3200"/>
          </a:p>
        </p:txBody>
      </p:sp>
    </p:spTree>
    <p:extLst>
      <p:ext uri="{BB962C8B-B14F-4D97-AF65-F5344CB8AC3E}">
        <p14:creationId xmlns:p14="http://schemas.microsoft.com/office/powerpoint/2010/main" val="2612747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4E7363-B87B-2172-4BB6-7918138A07F8}"/>
              </a:ext>
            </a:extLst>
          </p:cNvPr>
          <p:cNvSpPr>
            <a:spLocks noGrp="1"/>
          </p:cNvSpPr>
          <p:nvPr>
            <p:ph type="title"/>
          </p:nvPr>
        </p:nvSpPr>
        <p:spPr>
          <a:xfrm>
            <a:off x="565149" y="2895735"/>
            <a:ext cx="10793378" cy="1196029"/>
          </a:xfrm>
        </p:spPr>
        <p:txBody>
          <a:bodyPr>
            <a:normAutofit/>
          </a:bodyPr>
          <a:lstStyle/>
          <a:p>
            <a:r>
              <a:rPr lang="en-US" sz="5400" b="1" dirty="0">
                <a:solidFill>
                  <a:srgbClr val="610B38"/>
                </a:solidFill>
                <a:latin typeface="erdana"/>
                <a:ea typeface="erdana"/>
                <a:cs typeface="erdana"/>
              </a:rPr>
              <a:t>    Advantages of Data Mining</a:t>
            </a:r>
            <a:endParaRPr lang="en-US" sz="5400" b="1" dirty="0"/>
          </a:p>
        </p:txBody>
      </p:sp>
    </p:spTree>
    <p:extLst>
      <p:ext uri="{BB962C8B-B14F-4D97-AF65-F5344CB8AC3E}">
        <p14:creationId xmlns:p14="http://schemas.microsoft.com/office/powerpoint/2010/main" val="523486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80E52E8-A7B5-BD48-0B59-9F7BC21DED30}"/>
              </a:ext>
            </a:extLst>
          </p:cNvPr>
          <p:cNvSpPr>
            <a:spLocks noGrp="1"/>
          </p:cNvSpPr>
          <p:nvPr>
            <p:ph idx="1"/>
          </p:nvPr>
        </p:nvSpPr>
        <p:spPr>
          <a:xfrm>
            <a:off x="565150" y="708351"/>
            <a:ext cx="9384200" cy="5537215"/>
          </a:xfrm>
        </p:spPr>
        <p:txBody>
          <a:bodyPr vert="horz" lIns="91440" tIns="45720" rIns="91440" bIns="45720" rtlCol="0" anchor="t">
            <a:noAutofit/>
          </a:bodyPr>
          <a:lstStyle/>
          <a:p>
            <a:pPr algn="just">
              <a:buChar char="•"/>
            </a:pPr>
            <a:r>
              <a:rPr lang="en-US" sz="3600" dirty="0">
                <a:solidFill>
                  <a:srgbClr val="000000"/>
                </a:solidFill>
                <a:latin typeface="inter-regular"/>
                <a:ea typeface="inter-regular"/>
                <a:cs typeface="inter-regular"/>
              </a:rPr>
              <a:t>The Data Mining technique enables organizations to obtain knowledge-based data.</a:t>
            </a:r>
          </a:p>
          <a:p>
            <a:pPr algn="just">
              <a:buChar char="•"/>
            </a:pPr>
            <a:r>
              <a:rPr lang="en-US" sz="3600" dirty="0">
                <a:solidFill>
                  <a:srgbClr val="000000"/>
                </a:solidFill>
                <a:latin typeface="inter-regular"/>
                <a:ea typeface="inter-regular"/>
                <a:cs typeface="inter-regular"/>
              </a:rPr>
              <a:t>Data mining enables organizations to make lucrative modifications in operation and production.</a:t>
            </a:r>
          </a:p>
          <a:p>
            <a:pPr algn="just">
              <a:buChar char="•"/>
            </a:pPr>
            <a:r>
              <a:rPr lang="en-US" sz="3600" dirty="0">
                <a:solidFill>
                  <a:srgbClr val="000000"/>
                </a:solidFill>
                <a:latin typeface="inter-regular"/>
                <a:ea typeface="inter-regular"/>
                <a:cs typeface="inter-regular"/>
              </a:rPr>
              <a:t>Compared with other statistical data applications, data mining is a cost-efficient.</a:t>
            </a:r>
            <a:endParaRPr lang="en-US" sz="3600" dirty="0"/>
          </a:p>
        </p:txBody>
      </p:sp>
    </p:spTree>
    <p:extLst>
      <p:ext uri="{BB962C8B-B14F-4D97-AF65-F5344CB8AC3E}">
        <p14:creationId xmlns:p14="http://schemas.microsoft.com/office/powerpoint/2010/main" val="4215741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4E0B645-60F9-137F-30EC-EA711C59291D}"/>
              </a:ext>
            </a:extLst>
          </p:cNvPr>
          <p:cNvSpPr>
            <a:spLocks noGrp="1"/>
          </p:cNvSpPr>
          <p:nvPr>
            <p:ph idx="1"/>
          </p:nvPr>
        </p:nvSpPr>
        <p:spPr>
          <a:xfrm>
            <a:off x="565150" y="1710433"/>
            <a:ext cx="10041816" cy="4169791"/>
          </a:xfrm>
        </p:spPr>
        <p:txBody>
          <a:bodyPr vert="horz" lIns="91440" tIns="45720" rIns="91440" bIns="45720" rtlCol="0" anchor="t">
            <a:normAutofit/>
          </a:bodyPr>
          <a:lstStyle/>
          <a:p>
            <a:pPr algn="just">
              <a:buChar char="•"/>
            </a:pPr>
            <a:r>
              <a:rPr lang="en-US" sz="3600" dirty="0">
                <a:solidFill>
                  <a:srgbClr val="000000"/>
                </a:solidFill>
                <a:latin typeface="inter-regular"/>
                <a:ea typeface="inter-regular"/>
                <a:cs typeface="inter-regular"/>
              </a:rPr>
              <a:t>Data Mining helps the decision-making process of an organization.</a:t>
            </a:r>
          </a:p>
          <a:p>
            <a:pPr algn="just">
              <a:buChar char="•"/>
            </a:pPr>
            <a:r>
              <a:rPr lang="en-US" sz="3600" dirty="0">
                <a:solidFill>
                  <a:srgbClr val="000000"/>
                </a:solidFill>
                <a:latin typeface="inter-regular"/>
                <a:ea typeface="inter-regular"/>
                <a:cs typeface="inter-regular"/>
              </a:rPr>
              <a:t>It Facilitates the automated discovery of hidden patterns as well as the prediction of trends and behaviors.</a:t>
            </a:r>
            <a:endParaRPr lang="en-US" sz="3600" dirty="0"/>
          </a:p>
        </p:txBody>
      </p:sp>
    </p:spTree>
    <p:extLst>
      <p:ext uri="{BB962C8B-B14F-4D97-AF65-F5344CB8AC3E}">
        <p14:creationId xmlns:p14="http://schemas.microsoft.com/office/powerpoint/2010/main" val="572356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D97CD6B-35D8-BA82-A603-50D633E0BEFE}"/>
              </a:ext>
            </a:extLst>
          </p:cNvPr>
          <p:cNvSpPr>
            <a:spLocks noGrp="1"/>
          </p:cNvSpPr>
          <p:nvPr>
            <p:ph idx="1"/>
          </p:nvPr>
        </p:nvSpPr>
        <p:spPr>
          <a:xfrm>
            <a:off x="565150" y="1867008"/>
            <a:ext cx="10041816" cy="4013216"/>
          </a:xfrm>
        </p:spPr>
        <p:txBody>
          <a:bodyPr vert="horz" lIns="91440" tIns="45720" rIns="91440" bIns="45720" rtlCol="0" anchor="t">
            <a:normAutofit/>
          </a:bodyPr>
          <a:lstStyle/>
          <a:p>
            <a:pPr algn="just">
              <a:buChar char="•"/>
            </a:pPr>
            <a:r>
              <a:rPr lang="en-US" sz="3600">
                <a:solidFill>
                  <a:srgbClr val="000000"/>
                </a:solidFill>
                <a:latin typeface="inter-regular"/>
                <a:ea typeface="inter-regular"/>
                <a:cs typeface="inter-regular"/>
              </a:rPr>
              <a:t>It can be induced in the new system as well as the existing platforms.</a:t>
            </a:r>
          </a:p>
          <a:p>
            <a:pPr algn="just">
              <a:buChar char="•"/>
            </a:pPr>
            <a:r>
              <a:rPr lang="en-US" sz="3600">
                <a:solidFill>
                  <a:srgbClr val="000000"/>
                </a:solidFill>
                <a:latin typeface="inter-regular"/>
                <a:ea typeface="inter-regular"/>
                <a:cs typeface="inter-regular"/>
              </a:rPr>
              <a:t>It is a quick process that makes it easy for new users to analyze enormous amounts of data in a short time.</a:t>
            </a:r>
            <a:endParaRPr lang="en-US" sz="3600"/>
          </a:p>
        </p:txBody>
      </p:sp>
    </p:spTree>
    <p:extLst>
      <p:ext uri="{BB962C8B-B14F-4D97-AF65-F5344CB8AC3E}">
        <p14:creationId xmlns:p14="http://schemas.microsoft.com/office/powerpoint/2010/main" val="3771498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46333E-A5FD-6F3F-5E97-AF250753704D}"/>
              </a:ext>
            </a:extLst>
          </p:cNvPr>
          <p:cNvSpPr>
            <a:spLocks noGrp="1"/>
          </p:cNvSpPr>
          <p:nvPr>
            <p:ph type="title"/>
          </p:nvPr>
        </p:nvSpPr>
        <p:spPr>
          <a:xfrm>
            <a:off x="565149" y="2770475"/>
            <a:ext cx="10250584" cy="1289974"/>
          </a:xfrm>
        </p:spPr>
        <p:txBody>
          <a:bodyPr/>
          <a:lstStyle/>
          <a:p>
            <a:pPr algn="just"/>
            <a:r>
              <a:rPr lang="en-US" sz="5400" b="1" dirty="0"/>
              <a:t>Disadvantages   of   Data Mining</a:t>
            </a:r>
          </a:p>
          <a:p>
            <a:endParaRPr lang="en-US" dirty="0"/>
          </a:p>
        </p:txBody>
      </p:sp>
    </p:spTree>
    <p:extLst>
      <p:ext uri="{BB962C8B-B14F-4D97-AF65-F5344CB8AC3E}">
        <p14:creationId xmlns:p14="http://schemas.microsoft.com/office/powerpoint/2010/main" val="1244358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D08D244-6E4A-F59D-119D-2B328A6FBC9C}"/>
              </a:ext>
            </a:extLst>
          </p:cNvPr>
          <p:cNvSpPr>
            <a:spLocks noGrp="1"/>
          </p:cNvSpPr>
          <p:nvPr>
            <p:ph idx="1"/>
          </p:nvPr>
        </p:nvSpPr>
        <p:spPr>
          <a:xfrm>
            <a:off x="565150" y="624845"/>
            <a:ext cx="8267296" cy="5255379"/>
          </a:xfrm>
        </p:spPr>
        <p:txBody>
          <a:bodyPr vert="horz" lIns="91440" tIns="45720" rIns="91440" bIns="45720" rtlCol="0" anchor="t">
            <a:normAutofit/>
          </a:bodyPr>
          <a:lstStyle/>
          <a:p>
            <a:pPr marL="0" indent="0" algn="just">
              <a:buNone/>
            </a:pPr>
            <a:endParaRPr lang="en-US" sz="2800" dirty="0">
              <a:solidFill>
                <a:srgbClr val="333333"/>
              </a:solidFill>
              <a:latin typeface="inter-regular"/>
              <a:ea typeface="inter-regular"/>
              <a:cs typeface="inter-regular"/>
            </a:endParaRPr>
          </a:p>
          <a:p>
            <a:pPr algn="just">
              <a:buFont typeface="Wingdings"/>
              <a:buChar char="§"/>
            </a:pPr>
            <a:r>
              <a:rPr lang="en-US" sz="2800" dirty="0">
                <a:solidFill>
                  <a:srgbClr val="333333"/>
                </a:solidFill>
                <a:latin typeface="inter-regular"/>
                <a:ea typeface="inter-regular"/>
                <a:cs typeface="inter-regular"/>
              </a:rPr>
              <a:t>Data mining is one of the most useful techniques that help entrepreneurs, researchers, and individuals to extract valuable information from huge sets of data.</a:t>
            </a:r>
          </a:p>
          <a:p>
            <a:pPr algn="just">
              <a:buFont typeface="Wingdings"/>
              <a:buChar char="§"/>
            </a:pPr>
            <a:r>
              <a:rPr lang="en-US" sz="2800" dirty="0">
                <a:ea typeface="+mn-lt"/>
                <a:cs typeface="+mn-lt"/>
              </a:rPr>
              <a:t>Data mining is also called </a:t>
            </a:r>
            <a:r>
              <a:rPr lang="en-US" sz="2800" b="1" i="1" dirty="0">
                <a:ea typeface="+mn-lt"/>
                <a:cs typeface="+mn-lt"/>
              </a:rPr>
              <a:t>Knowledge Discovery in Database (KDD)</a:t>
            </a:r>
            <a:r>
              <a:rPr lang="en-US" sz="2800" dirty="0">
                <a:ea typeface="+mn-lt"/>
                <a:cs typeface="+mn-lt"/>
              </a:rPr>
              <a:t>. </a:t>
            </a:r>
            <a:endParaRPr lang="en-US" sz="2800" dirty="0">
              <a:solidFill>
                <a:srgbClr val="333333"/>
              </a:solidFill>
              <a:latin typeface="inter-regular"/>
              <a:ea typeface="+mn-lt"/>
              <a:cs typeface="+mn-lt"/>
            </a:endParaRPr>
          </a:p>
          <a:p>
            <a:pPr algn="just">
              <a:buFont typeface="Wingdings"/>
              <a:buChar char="§"/>
            </a:pPr>
            <a:r>
              <a:rPr lang="en-US" sz="2800" dirty="0">
                <a:ea typeface="+mn-lt"/>
                <a:cs typeface="+mn-lt"/>
              </a:rPr>
              <a:t>The knowledge discovery process includes Data cleaning, Data integration, Data selection, Data transformation, Data mining, Pattern evaluation, and Knowledge presentation.</a:t>
            </a:r>
            <a:endParaRPr lang="en-US" sz="2800" dirty="0">
              <a:solidFill>
                <a:srgbClr val="333333"/>
              </a:solidFill>
              <a:latin typeface="inter-regular"/>
            </a:endParaRPr>
          </a:p>
        </p:txBody>
      </p:sp>
    </p:spTree>
    <p:extLst>
      <p:ext uri="{BB962C8B-B14F-4D97-AF65-F5344CB8AC3E}">
        <p14:creationId xmlns:p14="http://schemas.microsoft.com/office/powerpoint/2010/main" val="355161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92BDE74-36F1-5DF0-50CC-E545C36FF312}"/>
              </a:ext>
            </a:extLst>
          </p:cNvPr>
          <p:cNvSpPr>
            <a:spLocks noGrp="1"/>
          </p:cNvSpPr>
          <p:nvPr>
            <p:ph idx="1"/>
          </p:nvPr>
        </p:nvSpPr>
        <p:spPr>
          <a:xfrm>
            <a:off x="565150" y="1000625"/>
            <a:ext cx="10020939" cy="4879599"/>
          </a:xfrm>
        </p:spPr>
        <p:txBody>
          <a:bodyPr vert="horz" lIns="91440" tIns="45720" rIns="91440" bIns="45720" rtlCol="0" anchor="t">
            <a:normAutofit/>
          </a:bodyPr>
          <a:lstStyle/>
          <a:p>
            <a:pPr>
              <a:buFont typeface="Wingdings"/>
              <a:buChar char="§"/>
            </a:pPr>
            <a:r>
              <a:rPr lang="en-US" sz="3600" dirty="0">
                <a:solidFill>
                  <a:srgbClr val="000000"/>
                </a:solidFill>
                <a:latin typeface="inter-regular"/>
                <a:ea typeface="inter-regular"/>
                <a:cs typeface="inter-regular"/>
              </a:rPr>
              <a:t>There is a probability that the organizations may sell useful data of customers to other organizations for money. As per the report, American Express has sold credit card purchases of their customers to other organizations.</a:t>
            </a:r>
            <a:endParaRPr lang="en-US" sz="3600" dirty="0"/>
          </a:p>
        </p:txBody>
      </p:sp>
    </p:spTree>
    <p:extLst>
      <p:ext uri="{BB962C8B-B14F-4D97-AF65-F5344CB8AC3E}">
        <p14:creationId xmlns:p14="http://schemas.microsoft.com/office/powerpoint/2010/main" val="2329498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843175A-6962-AF6C-2D74-3917742B5EE6}"/>
              </a:ext>
            </a:extLst>
          </p:cNvPr>
          <p:cNvSpPr>
            <a:spLocks noGrp="1"/>
          </p:cNvSpPr>
          <p:nvPr>
            <p:ph idx="1"/>
          </p:nvPr>
        </p:nvSpPr>
        <p:spPr>
          <a:xfrm>
            <a:off x="565150" y="2107089"/>
            <a:ext cx="9457268" cy="3773135"/>
          </a:xfrm>
        </p:spPr>
        <p:txBody>
          <a:bodyPr vert="horz" lIns="91440" tIns="45720" rIns="91440" bIns="45720" rtlCol="0" anchor="t">
            <a:normAutofit/>
          </a:bodyPr>
          <a:lstStyle/>
          <a:p>
            <a:pPr>
              <a:buFont typeface="Wingdings"/>
              <a:buChar char="§"/>
            </a:pPr>
            <a:r>
              <a:rPr lang="en-US" sz="3600" dirty="0">
                <a:solidFill>
                  <a:srgbClr val="000000"/>
                </a:solidFill>
                <a:latin typeface="inter-regular"/>
                <a:ea typeface="inter-regular"/>
                <a:cs typeface="inter-regular"/>
              </a:rPr>
              <a:t>Many data mining analytics software is difficult to operate and needs advance training to work on.</a:t>
            </a:r>
            <a:endParaRPr lang="en-US" sz="3600" dirty="0"/>
          </a:p>
        </p:txBody>
      </p:sp>
    </p:spTree>
    <p:extLst>
      <p:ext uri="{BB962C8B-B14F-4D97-AF65-F5344CB8AC3E}">
        <p14:creationId xmlns:p14="http://schemas.microsoft.com/office/powerpoint/2010/main" val="12265120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A249CFE-66CC-0518-E6AB-5A9D93D03F99}"/>
              </a:ext>
            </a:extLst>
          </p:cNvPr>
          <p:cNvSpPr>
            <a:spLocks noGrp="1"/>
          </p:cNvSpPr>
          <p:nvPr>
            <p:ph idx="1"/>
          </p:nvPr>
        </p:nvSpPr>
        <p:spPr>
          <a:xfrm>
            <a:off x="565150" y="1668679"/>
            <a:ext cx="10271460" cy="4211545"/>
          </a:xfrm>
        </p:spPr>
        <p:txBody>
          <a:bodyPr vert="horz" lIns="91440" tIns="45720" rIns="91440" bIns="45720" rtlCol="0" anchor="t">
            <a:normAutofit/>
          </a:bodyPr>
          <a:lstStyle/>
          <a:p>
            <a:pPr>
              <a:buFont typeface="Wingdings"/>
              <a:buChar char="§"/>
            </a:pPr>
            <a:r>
              <a:rPr lang="en-US" sz="3600" dirty="0">
                <a:solidFill>
                  <a:srgbClr val="000000"/>
                </a:solidFill>
                <a:latin typeface="inter-regular"/>
                <a:ea typeface="inter-regular"/>
                <a:cs typeface="inter-regular"/>
              </a:rPr>
              <a:t>Different data mining instruments operate in distinct ways due to the different algorithms used in their design. Therefore, the selection of the right data mining tools is a very challenging task.</a:t>
            </a:r>
            <a:endParaRPr lang="en-US" sz="3600" dirty="0"/>
          </a:p>
        </p:txBody>
      </p:sp>
    </p:spTree>
    <p:extLst>
      <p:ext uri="{BB962C8B-B14F-4D97-AF65-F5344CB8AC3E}">
        <p14:creationId xmlns:p14="http://schemas.microsoft.com/office/powerpoint/2010/main" val="2687388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12EB1F4-1B1D-C1D7-5F9E-EAAB146E99B0}"/>
              </a:ext>
            </a:extLst>
          </p:cNvPr>
          <p:cNvSpPr>
            <a:spLocks noGrp="1"/>
          </p:cNvSpPr>
          <p:nvPr>
            <p:ph idx="1"/>
          </p:nvPr>
        </p:nvSpPr>
        <p:spPr>
          <a:xfrm>
            <a:off x="565150" y="1814816"/>
            <a:ext cx="9425953" cy="4065408"/>
          </a:xfrm>
        </p:spPr>
        <p:txBody>
          <a:bodyPr vert="horz" lIns="91440" tIns="45720" rIns="91440" bIns="45720" rtlCol="0" anchor="t">
            <a:normAutofit/>
          </a:bodyPr>
          <a:lstStyle/>
          <a:p>
            <a:pPr>
              <a:buFont typeface="Wingdings"/>
              <a:buChar char="§"/>
            </a:pPr>
            <a:r>
              <a:rPr lang="en-US" sz="3600" dirty="0">
                <a:solidFill>
                  <a:srgbClr val="000000"/>
                </a:solidFill>
                <a:latin typeface="inter-regular"/>
                <a:ea typeface="inter-regular"/>
                <a:cs typeface="inter-regular"/>
              </a:rPr>
              <a:t>The data mining techniques are not precise, so that it may lead to severe consequences in certain conditions.</a:t>
            </a:r>
            <a:endParaRPr lang="en-US" sz="3600" dirty="0"/>
          </a:p>
        </p:txBody>
      </p:sp>
    </p:spTree>
    <p:extLst>
      <p:ext uri="{BB962C8B-B14F-4D97-AF65-F5344CB8AC3E}">
        <p14:creationId xmlns:p14="http://schemas.microsoft.com/office/powerpoint/2010/main" val="759647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E960DC-CB03-E4F0-0BFE-DBB29F8A8E83}"/>
              </a:ext>
            </a:extLst>
          </p:cNvPr>
          <p:cNvSpPr>
            <a:spLocks noGrp="1"/>
          </p:cNvSpPr>
          <p:nvPr>
            <p:ph type="title"/>
          </p:nvPr>
        </p:nvSpPr>
        <p:spPr>
          <a:xfrm>
            <a:off x="565149" y="2958364"/>
            <a:ext cx="9916556" cy="1070770"/>
          </a:xfrm>
        </p:spPr>
        <p:txBody>
          <a:bodyPr/>
          <a:lstStyle/>
          <a:p>
            <a:pPr algn="just"/>
            <a:r>
              <a:rPr lang="en-US" sz="5400" b="1" dirty="0"/>
              <a:t>Data Mining   Applications</a:t>
            </a:r>
          </a:p>
          <a:p>
            <a:endParaRPr lang="en-US" sz="5400" b="1" dirty="0"/>
          </a:p>
        </p:txBody>
      </p:sp>
    </p:spTree>
    <p:extLst>
      <p:ext uri="{BB962C8B-B14F-4D97-AF65-F5344CB8AC3E}">
        <p14:creationId xmlns:p14="http://schemas.microsoft.com/office/powerpoint/2010/main" val="2066721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CA89533-60AB-F9F4-03ED-95E0490A062C}"/>
              </a:ext>
            </a:extLst>
          </p:cNvPr>
          <p:cNvSpPr>
            <a:spLocks noGrp="1"/>
          </p:cNvSpPr>
          <p:nvPr>
            <p:ph idx="1"/>
          </p:nvPr>
        </p:nvSpPr>
        <p:spPr>
          <a:xfrm>
            <a:off x="565150" y="1480789"/>
            <a:ext cx="9175432" cy="4399435"/>
          </a:xfrm>
        </p:spPr>
        <p:txBody>
          <a:bodyPr vert="horz" lIns="91440" tIns="45720" rIns="91440" bIns="45720" rtlCol="0" anchor="t">
            <a:normAutofit/>
          </a:bodyPr>
          <a:lstStyle/>
          <a:p>
            <a:pPr>
              <a:buFont typeface="Wingdings"/>
              <a:buChar char="§"/>
            </a:pPr>
            <a:r>
              <a:rPr lang="en-US" sz="3600" dirty="0">
                <a:ea typeface="+mn-lt"/>
                <a:cs typeface="+mn-lt"/>
              </a:rPr>
              <a:t>Data Mining is primarily used by organizations with intense consumer demands- Retail, Communication, Financial, marketing company, determine price, consumer preferences, product positioning, and impact on sales, customer satisfaction, and corporate profits.</a:t>
            </a:r>
            <a:endParaRPr lang="en-US" sz="3600" dirty="0"/>
          </a:p>
        </p:txBody>
      </p:sp>
    </p:spTree>
    <p:extLst>
      <p:ext uri="{BB962C8B-B14F-4D97-AF65-F5344CB8AC3E}">
        <p14:creationId xmlns:p14="http://schemas.microsoft.com/office/powerpoint/2010/main" val="16115508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B6C86DE-25BA-6AB2-71AF-0FE1AA6ED642}"/>
              </a:ext>
            </a:extLst>
          </p:cNvPr>
          <p:cNvSpPr>
            <a:spLocks noGrp="1"/>
          </p:cNvSpPr>
          <p:nvPr>
            <p:ph idx="1"/>
          </p:nvPr>
        </p:nvSpPr>
        <p:spPr>
          <a:xfrm>
            <a:off x="565150" y="1856569"/>
            <a:ext cx="8862282" cy="4023655"/>
          </a:xfrm>
        </p:spPr>
        <p:txBody>
          <a:bodyPr vert="horz" lIns="91440" tIns="45720" rIns="91440" bIns="45720" rtlCol="0" anchor="t">
            <a:normAutofit/>
          </a:bodyPr>
          <a:lstStyle/>
          <a:p>
            <a:pPr algn="just">
              <a:buFont typeface="Wingdings"/>
              <a:buChar char="§"/>
            </a:pPr>
            <a:r>
              <a:rPr lang="en-US" sz="3600" dirty="0">
                <a:ea typeface="+mn-lt"/>
                <a:cs typeface="+mn-lt"/>
              </a:rPr>
              <a:t>Data mining enables a retailer to use point-of-sale records of customer purchases to develop products and promotions that help the organization to attract the customer.</a:t>
            </a:r>
            <a:endParaRPr lang="en-US" sz="3600" dirty="0"/>
          </a:p>
          <a:p>
            <a:pPr marL="0" indent="0">
              <a:buNone/>
            </a:pPr>
            <a:r>
              <a:rPr lang="en-US" dirty="0"/>
              <a:t/>
            </a:r>
            <a:br>
              <a:rPr lang="en-US" dirty="0"/>
            </a:br>
            <a:endParaRPr lang="en-US" sz="3600"/>
          </a:p>
        </p:txBody>
      </p:sp>
    </p:spTree>
    <p:extLst>
      <p:ext uri="{BB962C8B-B14F-4D97-AF65-F5344CB8AC3E}">
        <p14:creationId xmlns:p14="http://schemas.microsoft.com/office/powerpoint/2010/main" val="26317501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xmlns="" id="{813BF649-A856-2647-CB82-F404953B5D93}"/>
              </a:ext>
            </a:extLst>
          </p:cNvPr>
          <p:cNvPicPr>
            <a:picLocks noGrp="1" noChangeAspect="1"/>
          </p:cNvPicPr>
          <p:nvPr>
            <p:ph idx="1"/>
          </p:nvPr>
        </p:nvPicPr>
        <p:blipFill>
          <a:blip r:embed="rId2"/>
          <a:stretch>
            <a:fillRect/>
          </a:stretch>
        </p:blipFill>
        <p:spPr>
          <a:xfrm>
            <a:off x="1033716" y="54877"/>
            <a:ext cx="9096070" cy="6732489"/>
          </a:xfrm>
        </p:spPr>
      </p:pic>
    </p:spTree>
    <p:extLst>
      <p:ext uri="{BB962C8B-B14F-4D97-AF65-F5344CB8AC3E}">
        <p14:creationId xmlns:p14="http://schemas.microsoft.com/office/powerpoint/2010/main" val="34291476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DBAE68-12B0-0DD3-EF55-7E2F93B7C8D0}"/>
              </a:ext>
            </a:extLst>
          </p:cNvPr>
          <p:cNvSpPr>
            <a:spLocks noGrp="1"/>
          </p:cNvSpPr>
          <p:nvPr>
            <p:ph type="title"/>
          </p:nvPr>
        </p:nvSpPr>
        <p:spPr>
          <a:xfrm>
            <a:off x="565149" y="2619863"/>
            <a:ext cx="9537296" cy="2184360"/>
          </a:xfrm>
        </p:spPr>
        <p:txBody>
          <a:bodyPr vert="horz" lIns="91440" tIns="45720" rIns="91440" bIns="45720" rtlCol="0" anchor="t">
            <a:noAutofit/>
          </a:bodyPr>
          <a:lstStyle/>
          <a:p>
            <a:r>
              <a:rPr lang="en-US" sz="5400" b="1" dirty="0"/>
              <a:t>Application areas where Data mining is widely used</a:t>
            </a:r>
          </a:p>
        </p:txBody>
      </p:sp>
    </p:spTree>
    <p:extLst>
      <p:ext uri="{BB962C8B-B14F-4D97-AF65-F5344CB8AC3E}">
        <p14:creationId xmlns:p14="http://schemas.microsoft.com/office/powerpoint/2010/main" val="36790498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D37BA4-1A3A-B851-D8EA-93D56A373442}"/>
              </a:ext>
            </a:extLst>
          </p:cNvPr>
          <p:cNvSpPr>
            <a:spLocks noGrp="1"/>
          </p:cNvSpPr>
          <p:nvPr>
            <p:ph type="title"/>
          </p:nvPr>
        </p:nvSpPr>
        <p:spPr>
          <a:xfrm>
            <a:off x="565149" y="1204721"/>
            <a:ext cx="8267296" cy="868165"/>
          </a:xfrm>
        </p:spPr>
        <p:txBody>
          <a:bodyPr/>
          <a:lstStyle/>
          <a:p>
            <a:r>
              <a:rPr lang="en-US" b="1" dirty="0">
                <a:ea typeface="+mj-lt"/>
                <a:cs typeface="+mj-lt"/>
              </a:rPr>
              <a:t>Data Mining in Healthcare:</a:t>
            </a:r>
            <a:endParaRPr lang="en-US" dirty="0"/>
          </a:p>
        </p:txBody>
      </p:sp>
      <p:sp>
        <p:nvSpPr>
          <p:cNvPr id="3" name="Content Placeholder 2">
            <a:extLst>
              <a:ext uri="{FF2B5EF4-FFF2-40B4-BE49-F238E27FC236}">
                <a16:creationId xmlns:a16="http://schemas.microsoft.com/office/drawing/2014/main" xmlns="" id="{97F5A095-2735-DBB3-2922-3C6ADB52D081}"/>
              </a:ext>
            </a:extLst>
          </p:cNvPr>
          <p:cNvSpPr>
            <a:spLocks noGrp="1"/>
          </p:cNvSpPr>
          <p:nvPr>
            <p:ph idx="1"/>
          </p:nvPr>
        </p:nvSpPr>
        <p:spPr>
          <a:xfrm>
            <a:off x="565150" y="2076531"/>
            <a:ext cx="9699488" cy="4685042"/>
          </a:xfrm>
        </p:spPr>
        <p:txBody>
          <a:bodyPr vert="horz" lIns="91440" tIns="45720" rIns="91440" bIns="45720" rtlCol="0" anchor="t">
            <a:noAutofit/>
          </a:bodyPr>
          <a:lstStyle/>
          <a:p>
            <a:pPr marL="0" indent="0">
              <a:buNone/>
            </a:pPr>
            <a:r>
              <a:rPr lang="en-US" sz="3200" dirty="0">
                <a:ea typeface="+mn-lt"/>
                <a:cs typeface="+mn-lt"/>
              </a:rPr>
              <a:t>Data mining in healthcare has excellent potential to improve the health system. It uses data and analytics for better insights and to identify best practices that will enhance health care services and reduce costs. Analysts use data mining approaches such as Machine learning, Multi-dimensional database, Data visualization, Soft computing, and statistics.</a:t>
            </a:r>
            <a:endParaRPr lang="en-US" sz="3200"/>
          </a:p>
        </p:txBody>
      </p:sp>
    </p:spTree>
    <p:extLst>
      <p:ext uri="{BB962C8B-B14F-4D97-AF65-F5344CB8AC3E}">
        <p14:creationId xmlns:p14="http://schemas.microsoft.com/office/powerpoint/2010/main" val="4185344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9DB254-6242-3E43-47D5-17AFAB1D06F3}"/>
              </a:ext>
            </a:extLst>
          </p:cNvPr>
          <p:cNvSpPr>
            <a:spLocks noGrp="1"/>
          </p:cNvSpPr>
          <p:nvPr>
            <p:ph type="title"/>
          </p:nvPr>
        </p:nvSpPr>
        <p:spPr/>
        <p:txBody>
          <a:bodyPr/>
          <a:lstStyle/>
          <a:p>
            <a:pPr algn="just"/>
            <a:r>
              <a:rPr lang="en-US" sz="4800" dirty="0"/>
              <a:t>What is Data Mining?</a:t>
            </a:r>
          </a:p>
          <a:p>
            <a:endParaRPr lang="en-US" dirty="0"/>
          </a:p>
        </p:txBody>
      </p:sp>
      <p:sp>
        <p:nvSpPr>
          <p:cNvPr id="3" name="Content Placeholder 2">
            <a:extLst>
              <a:ext uri="{FF2B5EF4-FFF2-40B4-BE49-F238E27FC236}">
                <a16:creationId xmlns:a16="http://schemas.microsoft.com/office/drawing/2014/main" xmlns="" id="{712A9088-83D5-6FA2-5EEE-356B8D928F9C}"/>
              </a:ext>
            </a:extLst>
          </p:cNvPr>
          <p:cNvSpPr>
            <a:spLocks noGrp="1"/>
          </p:cNvSpPr>
          <p:nvPr>
            <p:ph idx="1"/>
          </p:nvPr>
        </p:nvSpPr>
        <p:spPr>
          <a:xfrm>
            <a:off x="565150" y="2148844"/>
            <a:ext cx="8267296" cy="3731380"/>
          </a:xfrm>
        </p:spPr>
        <p:txBody>
          <a:bodyPr vert="horz" lIns="91440" tIns="45720" rIns="91440" bIns="45720" rtlCol="0" anchor="t">
            <a:normAutofit/>
          </a:bodyPr>
          <a:lstStyle/>
          <a:p>
            <a:pPr>
              <a:buFont typeface="Wingdings"/>
              <a:buChar char="§"/>
            </a:pPr>
            <a:r>
              <a:rPr lang="en-US" sz="3200" dirty="0">
                <a:ea typeface="+mn-lt"/>
                <a:cs typeface="+mn-lt"/>
              </a:rPr>
              <a:t>The process of extracting information to identify patterns, trends, and useful data that would allow the business to take the data-driven decision from huge sets of data is called Data Mining.</a:t>
            </a:r>
          </a:p>
          <a:p>
            <a:pPr>
              <a:buFont typeface="Wingdings"/>
              <a:buChar char="§"/>
            </a:pPr>
            <a:endParaRPr lang="en-US" sz="3200" dirty="0"/>
          </a:p>
        </p:txBody>
      </p:sp>
    </p:spTree>
    <p:extLst>
      <p:ext uri="{BB962C8B-B14F-4D97-AF65-F5344CB8AC3E}">
        <p14:creationId xmlns:p14="http://schemas.microsoft.com/office/powerpoint/2010/main" val="16466858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F84165-A385-5DA6-10C5-1471F38CBEB3}"/>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xmlns="" id="{1AB3A7B6-85D2-2B0A-24B6-950DD4ABB798}"/>
              </a:ext>
            </a:extLst>
          </p:cNvPr>
          <p:cNvSpPr>
            <a:spLocks noGrp="1"/>
          </p:cNvSpPr>
          <p:nvPr>
            <p:ph idx="1"/>
          </p:nvPr>
        </p:nvSpPr>
        <p:spPr>
          <a:xfrm>
            <a:off x="565150" y="2094892"/>
            <a:ext cx="9387343" cy="3785332"/>
          </a:xfrm>
        </p:spPr>
        <p:txBody>
          <a:bodyPr vert="horz" lIns="91440" tIns="45720" rIns="91440" bIns="45720" rtlCol="0" anchor="t">
            <a:noAutofit/>
          </a:bodyPr>
          <a:lstStyle/>
          <a:p>
            <a:pPr marL="0" indent="0">
              <a:buNone/>
            </a:pPr>
            <a:r>
              <a:rPr lang="en-US" sz="3600" dirty="0">
                <a:ea typeface="+mn-lt"/>
                <a:cs typeface="+mn-lt"/>
              </a:rPr>
              <a:t>Data Mining can be used to forecast patients in each category. The procedures ensure that the patients get intensive care at the right place and at the right time. Data mining also enables healthcare insurers to recognize fraud and abuse.</a:t>
            </a:r>
            <a:endParaRPr lang="en-US" sz="3600" dirty="0"/>
          </a:p>
        </p:txBody>
      </p:sp>
    </p:spTree>
    <p:extLst>
      <p:ext uri="{BB962C8B-B14F-4D97-AF65-F5344CB8AC3E}">
        <p14:creationId xmlns:p14="http://schemas.microsoft.com/office/powerpoint/2010/main" val="31305286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6AF5B4-58B6-5C7D-54EA-8FF7CC56B8E8}"/>
              </a:ext>
            </a:extLst>
          </p:cNvPr>
          <p:cNvSpPr>
            <a:spLocks noGrp="1"/>
          </p:cNvSpPr>
          <p:nvPr>
            <p:ph type="title"/>
          </p:nvPr>
        </p:nvSpPr>
        <p:spPr/>
        <p:txBody>
          <a:bodyPr/>
          <a:lstStyle/>
          <a:p>
            <a:r>
              <a:rPr lang="en-US" b="1" dirty="0">
                <a:ea typeface="+mj-lt"/>
                <a:cs typeface="+mj-lt"/>
              </a:rPr>
              <a:t>Data Mining in Market Basket Analysis:</a:t>
            </a:r>
            <a:endParaRPr lang="en-US" dirty="0"/>
          </a:p>
        </p:txBody>
      </p:sp>
      <p:sp>
        <p:nvSpPr>
          <p:cNvPr id="3" name="Content Placeholder 2">
            <a:extLst>
              <a:ext uri="{FF2B5EF4-FFF2-40B4-BE49-F238E27FC236}">
                <a16:creationId xmlns:a16="http://schemas.microsoft.com/office/drawing/2014/main" xmlns="" id="{494B140A-CCCD-BB87-4A52-DEA4A16A321B}"/>
              </a:ext>
            </a:extLst>
          </p:cNvPr>
          <p:cNvSpPr>
            <a:spLocks noGrp="1"/>
          </p:cNvSpPr>
          <p:nvPr>
            <p:ph idx="1"/>
          </p:nvPr>
        </p:nvSpPr>
        <p:spPr>
          <a:xfrm>
            <a:off x="565150" y="2654916"/>
            <a:ext cx="9580139" cy="3610898"/>
          </a:xfrm>
        </p:spPr>
        <p:txBody>
          <a:bodyPr vert="horz" lIns="91440" tIns="45720" rIns="91440" bIns="45720" rtlCol="0" anchor="t">
            <a:noAutofit/>
          </a:bodyPr>
          <a:lstStyle/>
          <a:p>
            <a:pPr marL="0" indent="0">
              <a:buNone/>
            </a:pPr>
            <a:r>
              <a:rPr lang="en-US" sz="3600" dirty="0">
                <a:ea typeface="+mn-lt"/>
                <a:cs typeface="+mn-lt"/>
              </a:rPr>
              <a:t>Market basket analysis is a modeling method based on a hypothesis. If you buy a specific group of products, then you are more likely to buy another group of products. This technique may enable the retailer to understand the purchase behavior of a buyer.</a:t>
            </a:r>
            <a:endParaRPr lang="en-US" sz="3600" dirty="0"/>
          </a:p>
        </p:txBody>
      </p:sp>
    </p:spTree>
    <p:extLst>
      <p:ext uri="{BB962C8B-B14F-4D97-AF65-F5344CB8AC3E}">
        <p14:creationId xmlns:p14="http://schemas.microsoft.com/office/powerpoint/2010/main" val="23890534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B0161A-6920-E26E-6F8D-6CDE3D0CBE68}"/>
              </a:ext>
            </a:extLst>
          </p:cNvPr>
          <p:cNvSpPr>
            <a:spLocks noGrp="1"/>
          </p:cNvSpPr>
          <p:nvPr>
            <p:ph type="title"/>
          </p:nvPr>
        </p:nvSpPr>
        <p:spPr>
          <a:xfrm>
            <a:off x="565149" y="1204721"/>
            <a:ext cx="8267296" cy="886527"/>
          </a:xfrm>
        </p:spPr>
        <p:txBody>
          <a:bodyPr/>
          <a:lstStyle/>
          <a:p>
            <a:r>
              <a:rPr lang="en-US" dirty="0"/>
              <a:t>Continued...</a:t>
            </a:r>
          </a:p>
        </p:txBody>
      </p:sp>
      <p:sp>
        <p:nvSpPr>
          <p:cNvPr id="3" name="Content Placeholder 2">
            <a:extLst>
              <a:ext uri="{FF2B5EF4-FFF2-40B4-BE49-F238E27FC236}">
                <a16:creationId xmlns:a16="http://schemas.microsoft.com/office/drawing/2014/main" xmlns="" id="{C4BA0CF6-AACA-8E0F-C319-005A12528337}"/>
              </a:ext>
            </a:extLst>
          </p:cNvPr>
          <p:cNvSpPr>
            <a:spLocks noGrp="1"/>
          </p:cNvSpPr>
          <p:nvPr>
            <p:ph idx="1"/>
          </p:nvPr>
        </p:nvSpPr>
        <p:spPr>
          <a:xfrm>
            <a:off x="565150" y="2094892"/>
            <a:ext cx="9717850" cy="3785332"/>
          </a:xfrm>
        </p:spPr>
        <p:txBody>
          <a:bodyPr vert="horz" lIns="91440" tIns="45720" rIns="91440" bIns="45720" rtlCol="0" anchor="t">
            <a:noAutofit/>
          </a:bodyPr>
          <a:lstStyle/>
          <a:p>
            <a:pPr marL="0" indent="0">
              <a:buNone/>
            </a:pPr>
            <a:r>
              <a:rPr lang="en-US" sz="3600" dirty="0">
                <a:ea typeface="+mn-lt"/>
                <a:cs typeface="+mn-lt"/>
              </a:rPr>
              <a:t>This data may assist the retailer in understanding the requirements of the buyer and altering the store's layout accordingly. Using a different analytical comparison of results between various stores, between customers in different demographic groups can be done.</a:t>
            </a:r>
            <a:endParaRPr lang="en-US" sz="3600" dirty="0"/>
          </a:p>
        </p:txBody>
      </p:sp>
    </p:spTree>
    <p:extLst>
      <p:ext uri="{BB962C8B-B14F-4D97-AF65-F5344CB8AC3E}">
        <p14:creationId xmlns:p14="http://schemas.microsoft.com/office/powerpoint/2010/main" val="27660906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F0C4AB-A030-6109-C7E4-EF39252EDEBF}"/>
              </a:ext>
            </a:extLst>
          </p:cNvPr>
          <p:cNvSpPr>
            <a:spLocks noGrp="1"/>
          </p:cNvSpPr>
          <p:nvPr>
            <p:ph type="title"/>
          </p:nvPr>
        </p:nvSpPr>
        <p:spPr/>
        <p:txBody>
          <a:bodyPr/>
          <a:lstStyle/>
          <a:p>
            <a:r>
              <a:rPr lang="en-US" b="1" dirty="0">
                <a:ea typeface="+mj-lt"/>
                <a:cs typeface="+mj-lt"/>
              </a:rPr>
              <a:t>Data mining in Education:</a:t>
            </a:r>
            <a:endParaRPr lang="en-US" dirty="0"/>
          </a:p>
        </p:txBody>
      </p:sp>
      <p:sp>
        <p:nvSpPr>
          <p:cNvPr id="3" name="Content Placeholder 2">
            <a:extLst>
              <a:ext uri="{FF2B5EF4-FFF2-40B4-BE49-F238E27FC236}">
                <a16:creationId xmlns:a16="http://schemas.microsoft.com/office/drawing/2014/main" xmlns="" id="{6A16F16C-A64B-49C9-45A0-80F4C1157A18}"/>
              </a:ext>
            </a:extLst>
          </p:cNvPr>
          <p:cNvSpPr>
            <a:spLocks noGrp="1"/>
          </p:cNvSpPr>
          <p:nvPr>
            <p:ph idx="1"/>
          </p:nvPr>
        </p:nvSpPr>
        <p:spPr>
          <a:xfrm>
            <a:off x="565150" y="2168337"/>
            <a:ext cx="9727030" cy="3711887"/>
          </a:xfrm>
        </p:spPr>
        <p:txBody>
          <a:bodyPr vert="horz" lIns="91440" tIns="45720" rIns="91440" bIns="45720" rtlCol="0" anchor="t">
            <a:noAutofit/>
          </a:bodyPr>
          <a:lstStyle/>
          <a:p>
            <a:pPr marL="0" indent="0">
              <a:buNone/>
            </a:pPr>
            <a:r>
              <a:rPr lang="en-US" sz="3200" dirty="0">
                <a:ea typeface="+mn-lt"/>
                <a:cs typeface="+mn-lt"/>
              </a:rPr>
              <a:t>Education data mining is a newly emerging field, concerned with developing techniques that explore knowledge from the data generated from educational Environments. EDM objectives are recognized as affirming student's future learning behavior, studying the impact of educational support, and promoting learning science.</a:t>
            </a:r>
            <a:endParaRPr lang="en-US" sz="3200" dirty="0"/>
          </a:p>
        </p:txBody>
      </p:sp>
    </p:spTree>
    <p:extLst>
      <p:ext uri="{BB962C8B-B14F-4D97-AF65-F5344CB8AC3E}">
        <p14:creationId xmlns:p14="http://schemas.microsoft.com/office/powerpoint/2010/main" val="7968334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BE09DB-D472-35FF-B6D6-518CD34C2A58}"/>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xmlns="" id="{472AF407-55E7-00A9-28CE-074B14FFB53B}"/>
              </a:ext>
            </a:extLst>
          </p:cNvPr>
          <p:cNvSpPr>
            <a:spLocks noGrp="1"/>
          </p:cNvSpPr>
          <p:nvPr>
            <p:ph idx="1"/>
          </p:nvPr>
        </p:nvSpPr>
        <p:spPr>
          <a:xfrm>
            <a:off x="565150" y="2168337"/>
            <a:ext cx="9919826" cy="3711887"/>
          </a:xfrm>
        </p:spPr>
        <p:txBody>
          <a:bodyPr vert="horz" lIns="91440" tIns="45720" rIns="91440" bIns="45720" rtlCol="0" anchor="t">
            <a:noAutofit/>
          </a:bodyPr>
          <a:lstStyle/>
          <a:p>
            <a:pPr marL="0" indent="0">
              <a:buNone/>
            </a:pPr>
            <a:r>
              <a:rPr lang="en-US" sz="3600" dirty="0">
                <a:ea typeface="+mn-lt"/>
                <a:cs typeface="+mn-lt"/>
              </a:rPr>
              <a:t>An organization can use data mining to make precise decisions and also to predict the results of the student. With the results, the institution can concentrate on what to teach and how to teach.</a:t>
            </a:r>
            <a:endParaRPr lang="en-US" sz="3600" dirty="0"/>
          </a:p>
        </p:txBody>
      </p:sp>
    </p:spTree>
    <p:extLst>
      <p:ext uri="{BB962C8B-B14F-4D97-AF65-F5344CB8AC3E}">
        <p14:creationId xmlns:p14="http://schemas.microsoft.com/office/powerpoint/2010/main" val="42070591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8DC182-2313-01D0-E1AF-A6ED987A1727}"/>
              </a:ext>
            </a:extLst>
          </p:cNvPr>
          <p:cNvSpPr>
            <a:spLocks noGrp="1"/>
          </p:cNvSpPr>
          <p:nvPr>
            <p:ph type="title"/>
          </p:nvPr>
        </p:nvSpPr>
        <p:spPr/>
        <p:txBody>
          <a:bodyPr/>
          <a:lstStyle/>
          <a:p>
            <a:r>
              <a:rPr lang="en-US" b="1" dirty="0">
                <a:ea typeface="+mj-lt"/>
                <a:cs typeface="+mj-lt"/>
              </a:rPr>
              <a:t>Data Mining in Manufacturing Engineering:</a:t>
            </a:r>
            <a:endParaRPr lang="en-US" dirty="0"/>
          </a:p>
        </p:txBody>
      </p:sp>
      <p:sp>
        <p:nvSpPr>
          <p:cNvPr id="3" name="Content Placeholder 2">
            <a:extLst>
              <a:ext uri="{FF2B5EF4-FFF2-40B4-BE49-F238E27FC236}">
                <a16:creationId xmlns:a16="http://schemas.microsoft.com/office/drawing/2014/main" xmlns="" id="{3FA1FD35-9823-BC80-D9D7-26F66DED150D}"/>
              </a:ext>
            </a:extLst>
          </p:cNvPr>
          <p:cNvSpPr>
            <a:spLocks noGrp="1"/>
          </p:cNvSpPr>
          <p:nvPr>
            <p:ph idx="1"/>
          </p:nvPr>
        </p:nvSpPr>
        <p:spPr>
          <a:xfrm>
            <a:off x="565150" y="2664096"/>
            <a:ext cx="11104139" cy="3216128"/>
          </a:xfrm>
        </p:spPr>
        <p:txBody>
          <a:bodyPr vert="horz" lIns="91440" tIns="45720" rIns="91440" bIns="45720" rtlCol="0" anchor="t">
            <a:normAutofit/>
          </a:bodyPr>
          <a:lstStyle/>
          <a:p>
            <a:pPr marL="0" indent="0">
              <a:buNone/>
            </a:pPr>
            <a:r>
              <a:rPr lang="en-US" sz="3600" dirty="0">
                <a:ea typeface="+mn-lt"/>
                <a:cs typeface="+mn-lt"/>
              </a:rPr>
              <a:t>Knowledge is the best asset possessed by a manufacturing company. Data mining tools can be beneficial to find patterns in a complex manufacturing process.</a:t>
            </a:r>
            <a:endParaRPr lang="en-US" sz="3600" dirty="0"/>
          </a:p>
        </p:txBody>
      </p:sp>
    </p:spTree>
    <p:extLst>
      <p:ext uri="{BB962C8B-B14F-4D97-AF65-F5344CB8AC3E}">
        <p14:creationId xmlns:p14="http://schemas.microsoft.com/office/powerpoint/2010/main" val="1444238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DC0F89-DC16-5AE4-5EA2-C9517D866D63}"/>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xmlns="" id="{22A5BEE5-07C0-6CD4-0687-8D610C1B11C9}"/>
              </a:ext>
            </a:extLst>
          </p:cNvPr>
          <p:cNvSpPr>
            <a:spLocks noGrp="1"/>
          </p:cNvSpPr>
          <p:nvPr>
            <p:ph idx="1"/>
          </p:nvPr>
        </p:nvSpPr>
        <p:spPr>
          <a:xfrm>
            <a:off x="565150" y="1993904"/>
            <a:ext cx="11058235" cy="3886320"/>
          </a:xfrm>
        </p:spPr>
        <p:txBody>
          <a:bodyPr vert="horz" lIns="91440" tIns="45720" rIns="91440" bIns="45720" rtlCol="0" anchor="t">
            <a:noAutofit/>
          </a:bodyPr>
          <a:lstStyle/>
          <a:p>
            <a:pPr marL="0" indent="0">
              <a:buNone/>
            </a:pPr>
            <a:r>
              <a:rPr lang="en-US" sz="3600" dirty="0">
                <a:ea typeface="+mn-lt"/>
                <a:cs typeface="+mn-lt"/>
              </a:rPr>
              <a:t>Data mining can be used in system-level designing to obtain the relationships between product architecture, product portfolio, and data needs of the customers. It can also be used to forecast the product development period, cost, and expectations among the other tasks.</a:t>
            </a:r>
            <a:endParaRPr lang="en-US" sz="3600" dirty="0"/>
          </a:p>
        </p:txBody>
      </p:sp>
    </p:spTree>
    <p:extLst>
      <p:ext uri="{BB962C8B-B14F-4D97-AF65-F5344CB8AC3E}">
        <p14:creationId xmlns:p14="http://schemas.microsoft.com/office/powerpoint/2010/main" val="2016650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5B644F-D63D-5D7E-2A43-7BFD13C621CB}"/>
              </a:ext>
            </a:extLst>
          </p:cNvPr>
          <p:cNvSpPr>
            <a:spLocks noGrp="1"/>
          </p:cNvSpPr>
          <p:nvPr>
            <p:ph type="title"/>
          </p:nvPr>
        </p:nvSpPr>
        <p:spPr/>
        <p:txBody>
          <a:bodyPr/>
          <a:lstStyle/>
          <a:p>
            <a:r>
              <a:rPr lang="en-US" b="1" dirty="0">
                <a:ea typeface="+mj-lt"/>
                <a:cs typeface="+mj-lt"/>
              </a:rPr>
              <a:t>Data Mining in CRM (Customer Relationship Management):</a:t>
            </a:r>
            <a:endParaRPr lang="en-US" dirty="0"/>
          </a:p>
        </p:txBody>
      </p:sp>
      <p:sp>
        <p:nvSpPr>
          <p:cNvPr id="3" name="Content Placeholder 2">
            <a:extLst>
              <a:ext uri="{FF2B5EF4-FFF2-40B4-BE49-F238E27FC236}">
                <a16:creationId xmlns:a16="http://schemas.microsoft.com/office/drawing/2014/main" xmlns="" id="{A73149FF-0468-820D-909D-4009CF53A0A2}"/>
              </a:ext>
            </a:extLst>
          </p:cNvPr>
          <p:cNvSpPr>
            <a:spLocks noGrp="1"/>
          </p:cNvSpPr>
          <p:nvPr>
            <p:ph idx="1"/>
          </p:nvPr>
        </p:nvSpPr>
        <p:spPr>
          <a:xfrm>
            <a:off x="565150" y="2664096"/>
            <a:ext cx="11186765" cy="3216128"/>
          </a:xfrm>
        </p:spPr>
        <p:txBody>
          <a:bodyPr vert="horz" lIns="91440" tIns="45720" rIns="91440" bIns="45720" rtlCol="0" anchor="t">
            <a:normAutofit/>
          </a:bodyPr>
          <a:lstStyle/>
          <a:p>
            <a:pPr marL="0" indent="0">
              <a:buNone/>
            </a:pPr>
            <a:r>
              <a:rPr lang="en-US" sz="3600" dirty="0">
                <a:ea typeface="+mn-lt"/>
                <a:cs typeface="+mn-lt"/>
              </a:rPr>
              <a:t>Customer Relationship Management (CRM) is all about obtaining and holding Customers, also enhancing customer loyalty and implementing customer-oriented strategies.</a:t>
            </a:r>
            <a:endParaRPr lang="en-US" sz="3600" dirty="0"/>
          </a:p>
        </p:txBody>
      </p:sp>
    </p:spTree>
    <p:extLst>
      <p:ext uri="{BB962C8B-B14F-4D97-AF65-F5344CB8AC3E}">
        <p14:creationId xmlns:p14="http://schemas.microsoft.com/office/powerpoint/2010/main" val="15304049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29F2F9-69ED-454F-919A-77FDEE5DF4C9}"/>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xmlns="" id="{F39D8D2C-0DFE-3774-9357-529531A5FCC4}"/>
              </a:ext>
            </a:extLst>
          </p:cNvPr>
          <p:cNvSpPr>
            <a:spLocks noGrp="1"/>
          </p:cNvSpPr>
          <p:nvPr>
            <p:ph idx="1"/>
          </p:nvPr>
        </p:nvSpPr>
        <p:spPr>
          <a:xfrm>
            <a:off x="565150" y="2039807"/>
            <a:ext cx="11058235" cy="3840417"/>
          </a:xfrm>
        </p:spPr>
        <p:txBody>
          <a:bodyPr vert="horz" lIns="91440" tIns="45720" rIns="91440" bIns="45720" rtlCol="0" anchor="t">
            <a:normAutofit/>
          </a:bodyPr>
          <a:lstStyle/>
          <a:p>
            <a:pPr marL="0" indent="0">
              <a:buNone/>
            </a:pPr>
            <a:r>
              <a:rPr lang="en-US" sz="3600" dirty="0">
                <a:ea typeface="+mn-lt"/>
                <a:cs typeface="+mn-lt"/>
              </a:rPr>
              <a:t> To get a decent relationship with the customer, a business organization needs to collect data and analyze the data. With data mining technologies, the collected data can be used for analytics.</a:t>
            </a:r>
            <a:endParaRPr lang="en-US" sz="3600" dirty="0"/>
          </a:p>
        </p:txBody>
      </p:sp>
    </p:spTree>
    <p:extLst>
      <p:ext uri="{BB962C8B-B14F-4D97-AF65-F5344CB8AC3E}">
        <p14:creationId xmlns:p14="http://schemas.microsoft.com/office/powerpoint/2010/main" val="33633849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740904-7668-532A-E93F-487A34A40084}"/>
              </a:ext>
            </a:extLst>
          </p:cNvPr>
          <p:cNvSpPr>
            <a:spLocks noGrp="1"/>
          </p:cNvSpPr>
          <p:nvPr>
            <p:ph type="title"/>
          </p:nvPr>
        </p:nvSpPr>
        <p:spPr/>
        <p:txBody>
          <a:bodyPr/>
          <a:lstStyle/>
          <a:p>
            <a:r>
              <a:rPr lang="en-US" b="1" dirty="0">
                <a:ea typeface="+mj-lt"/>
                <a:cs typeface="+mj-lt"/>
              </a:rPr>
              <a:t>Data Mining in Fraud detection:</a:t>
            </a:r>
            <a:endParaRPr lang="en-US" dirty="0"/>
          </a:p>
        </p:txBody>
      </p:sp>
      <p:sp>
        <p:nvSpPr>
          <p:cNvPr id="3" name="Content Placeholder 2">
            <a:extLst>
              <a:ext uri="{FF2B5EF4-FFF2-40B4-BE49-F238E27FC236}">
                <a16:creationId xmlns:a16="http://schemas.microsoft.com/office/drawing/2014/main" xmlns="" id="{F3AE702B-1745-1781-7ABF-39EAF4DDA408}"/>
              </a:ext>
            </a:extLst>
          </p:cNvPr>
          <p:cNvSpPr>
            <a:spLocks noGrp="1"/>
          </p:cNvSpPr>
          <p:nvPr>
            <p:ph idx="1"/>
          </p:nvPr>
        </p:nvSpPr>
        <p:spPr>
          <a:xfrm>
            <a:off x="565150" y="2664096"/>
            <a:ext cx="11067416" cy="3216128"/>
          </a:xfrm>
        </p:spPr>
        <p:txBody>
          <a:bodyPr vert="horz" lIns="91440" tIns="45720" rIns="91440" bIns="45720" rtlCol="0" anchor="t">
            <a:noAutofit/>
          </a:bodyPr>
          <a:lstStyle/>
          <a:p>
            <a:pPr marL="0" indent="0">
              <a:buNone/>
            </a:pPr>
            <a:r>
              <a:rPr lang="en-US" sz="3600" dirty="0">
                <a:ea typeface="+mn-lt"/>
                <a:cs typeface="+mn-lt"/>
              </a:rPr>
              <a:t>Billions of dollars are lost to the action of frauds. Traditional methods of fraud detection are a little bit time consuming and sophisticated. Data mining provides meaningful patterns and turning data into information.</a:t>
            </a:r>
            <a:endParaRPr lang="en-US" sz="3600" dirty="0"/>
          </a:p>
        </p:txBody>
      </p:sp>
    </p:spTree>
    <p:extLst>
      <p:ext uri="{BB962C8B-B14F-4D97-AF65-F5344CB8AC3E}">
        <p14:creationId xmlns:p14="http://schemas.microsoft.com/office/powerpoint/2010/main" val="1911787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E67AF5-168A-A0CA-9865-B58EBBA40A4B}"/>
              </a:ext>
            </a:extLst>
          </p:cNvPr>
          <p:cNvSpPr>
            <a:spLocks noGrp="1"/>
          </p:cNvSpPr>
          <p:nvPr>
            <p:ph type="title"/>
          </p:nvPr>
        </p:nvSpPr>
        <p:spPr>
          <a:xfrm>
            <a:off x="565149" y="1204721"/>
            <a:ext cx="8267296" cy="726304"/>
          </a:xfrm>
        </p:spPr>
        <p:txBody>
          <a:bodyPr>
            <a:normAutofit/>
          </a:bodyPr>
          <a:lstStyle/>
          <a:p>
            <a:r>
              <a:rPr lang="en-US" sz="3600" dirty="0"/>
              <a:t>Continued...</a:t>
            </a:r>
          </a:p>
        </p:txBody>
      </p:sp>
      <p:sp>
        <p:nvSpPr>
          <p:cNvPr id="3" name="Content Placeholder 2">
            <a:extLst>
              <a:ext uri="{FF2B5EF4-FFF2-40B4-BE49-F238E27FC236}">
                <a16:creationId xmlns:a16="http://schemas.microsoft.com/office/drawing/2014/main" xmlns="" id="{69B9FBA9-9F2F-8021-EFBF-1CAC027E0810}"/>
              </a:ext>
            </a:extLst>
          </p:cNvPr>
          <p:cNvSpPr>
            <a:spLocks noGrp="1"/>
          </p:cNvSpPr>
          <p:nvPr>
            <p:ph idx="1"/>
          </p:nvPr>
        </p:nvSpPr>
        <p:spPr>
          <a:xfrm>
            <a:off x="565150" y="1929638"/>
            <a:ext cx="8267296" cy="3950586"/>
          </a:xfrm>
        </p:spPr>
        <p:txBody>
          <a:bodyPr vert="horz" lIns="91440" tIns="45720" rIns="91440" bIns="45720" rtlCol="0" anchor="t">
            <a:noAutofit/>
          </a:bodyPr>
          <a:lstStyle/>
          <a:p>
            <a:pPr>
              <a:buFont typeface="Wingdings"/>
              <a:buChar char="§"/>
            </a:pPr>
            <a:r>
              <a:rPr lang="en-US" sz="3200" dirty="0">
                <a:solidFill>
                  <a:srgbClr val="333333"/>
                </a:solidFill>
                <a:latin typeface="inter-regular"/>
                <a:ea typeface="inter-regular"/>
                <a:cs typeface="inter-regular"/>
              </a:rPr>
              <a:t>Data Mining is the process of investigating hidden patterns of information to various perspectives for categorization into useful data, which is collected and assembled in particular areas such as data warehouses, efficient analysis, data mining algorithm, helping decision making and other data requirement to eventually cost-cutting and generating revenue.</a:t>
            </a:r>
            <a:endParaRPr lang="en-US" sz="3200" dirty="0"/>
          </a:p>
        </p:txBody>
      </p:sp>
    </p:spTree>
    <p:extLst>
      <p:ext uri="{BB962C8B-B14F-4D97-AF65-F5344CB8AC3E}">
        <p14:creationId xmlns:p14="http://schemas.microsoft.com/office/powerpoint/2010/main" val="1627712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0A1410-9520-82A1-83AA-51C3E1D8C55B}"/>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xmlns="" id="{473E1E56-A549-EE31-816F-A4CCE87B4930}"/>
              </a:ext>
            </a:extLst>
          </p:cNvPr>
          <p:cNvSpPr>
            <a:spLocks noGrp="1"/>
          </p:cNvSpPr>
          <p:nvPr>
            <p:ph idx="1"/>
          </p:nvPr>
        </p:nvSpPr>
        <p:spPr>
          <a:xfrm>
            <a:off x="565150" y="2260145"/>
            <a:ext cx="10902163" cy="3913862"/>
          </a:xfrm>
        </p:spPr>
        <p:txBody>
          <a:bodyPr vert="horz" lIns="91440" tIns="45720" rIns="91440" bIns="45720" rtlCol="0" anchor="t">
            <a:noAutofit/>
          </a:bodyPr>
          <a:lstStyle/>
          <a:p>
            <a:pPr marL="0" indent="0">
              <a:buNone/>
            </a:pPr>
            <a:r>
              <a:rPr lang="en-US" sz="3600" dirty="0">
                <a:ea typeface="+mn-lt"/>
                <a:cs typeface="+mn-lt"/>
              </a:rPr>
              <a:t>An ideal fraud detection system should protect the data of all the users. Supervised methods consist of a collection of sample records, and these records are classified as fraudulent or non-fraudulent. A model is constructed using this data, and the technique is made to identify whether the document is fraudulent or not.</a:t>
            </a:r>
            <a:endParaRPr lang="en-US" sz="3600" dirty="0"/>
          </a:p>
        </p:txBody>
      </p:sp>
    </p:spTree>
    <p:extLst>
      <p:ext uri="{BB962C8B-B14F-4D97-AF65-F5344CB8AC3E}">
        <p14:creationId xmlns:p14="http://schemas.microsoft.com/office/powerpoint/2010/main" val="38955809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65E712-01BA-94F6-9FAF-4DD79255B45F}"/>
              </a:ext>
            </a:extLst>
          </p:cNvPr>
          <p:cNvSpPr>
            <a:spLocks noGrp="1"/>
          </p:cNvSpPr>
          <p:nvPr>
            <p:ph type="title"/>
          </p:nvPr>
        </p:nvSpPr>
        <p:spPr/>
        <p:txBody>
          <a:bodyPr/>
          <a:lstStyle/>
          <a:p>
            <a:r>
              <a:rPr lang="en-US" b="1" dirty="0">
                <a:ea typeface="+mj-lt"/>
                <a:cs typeface="+mj-lt"/>
              </a:rPr>
              <a:t>Data Mining in Lie Detection:</a:t>
            </a:r>
            <a:endParaRPr lang="en-US" dirty="0"/>
          </a:p>
        </p:txBody>
      </p:sp>
      <p:sp>
        <p:nvSpPr>
          <p:cNvPr id="3" name="Content Placeholder 2">
            <a:extLst>
              <a:ext uri="{FF2B5EF4-FFF2-40B4-BE49-F238E27FC236}">
                <a16:creationId xmlns:a16="http://schemas.microsoft.com/office/drawing/2014/main" xmlns="" id="{3F176DC6-8506-0D61-F745-D199DFBF335E}"/>
              </a:ext>
            </a:extLst>
          </p:cNvPr>
          <p:cNvSpPr>
            <a:spLocks noGrp="1"/>
          </p:cNvSpPr>
          <p:nvPr>
            <p:ph idx="1"/>
          </p:nvPr>
        </p:nvSpPr>
        <p:spPr>
          <a:xfrm>
            <a:off x="565150" y="2517204"/>
            <a:ext cx="10984789" cy="3363020"/>
          </a:xfrm>
        </p:spPr>
        <p:txBody>
          <a:bodyPr vert="horz" lIns="91440" tIns="45720" rIns="91440" bIns="45720" rtlCol="0" anchor="t">
            <a:noAutofit/>
          </a:bodyPr>
          <a:lstStyle/>
          <a:p>
            <a:pPr marL="0" indent="0">
              <a:buNone/>
            </a:pPr>
            <a:r>
              <a:rPr lang="en-US" sz="3600" dirty="0">
                <a:ea typeface="+mn-lt"/>
                <a:cs typeface="+mn-lt"/>
              </a:rPr>
              <a:t>Apprehending a criminal is not a big deal, but bringing out the truth from him is a very challenging task. Law enforcement may use data mining techniques to investigate offenses, monitor suspected terrorist communications, etc.</a:t>
            </a:r>
            <a:endParaRPr lang="en-US" sz="3600" dirty="0"/>
          </a:p>
        </p:txBody>
      </p:sp>
    </p:spTree>
    <p:extLst>
      <p:ext uri="{BB962C8B-B14F-4D97-AF65-F5344CB8AC3E}">
        <p14:creationId xmlns:p14="http://schemas.microsoft.com/office/powerpoint/2010/main" val="27952294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B37F79-BEBC-DA83-AB36-8296F8868788}"/>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xmlns="" id="{1021BC56-3D8C-1631-0EA6-E84F3DFE9449}"/>
              </a:ext>
            </a:extLst>
          </p:cNvPr>
          <p:cNvSpPr>
            <a:spLocks noGrp="1"/>
          </p:cNvSpPr>
          <p:nvPr>
            <p:ph idx="1"/>
          </p:nvPr>
        </p:nvSpPr>
        <p:spPr>
          <a:xfrm>
            <a:off x="565150" y="2342771"/>
            <a:ext cx="10984789" cy="3537453"/>
          </a:xfrm>
        </p:spPr>
        <p:txBody>
          <a:bodyPr vert="horz" lIns="91440" tIns="45720" rIns="91440" bIns="45720" rtlCol="0" anchor="t">
            <a:noAutofit/>
          </a:bodyPr>
          <a:lstStyle/>
          <a:p>
            <a:pPr marL="0" indent="0">
              <a:buNone/>
            </a:pPr>
            <a:r>
              <a:rPr lang="en-US" sz="3600" dirty="0">
                <a:ea typeface="+mn-lt"/>
                <a:cs typeface="+mn-lt"/>
              </a:rPr>
              <a:t>This technique includes text mining also, and it seeks meaningful patterns in data, which is usually unstructured text. The information collected from the previous investigations is compared, and a model for lie detection is constructed.</a:t>
            </a:r>
            <a:endParaRPr lang="en-US" sz="3600" dirty="0"/>
          </a:p>
        </p:txBody>
      </p:sp>
    </p:spTree>
    <p:extLst>
      <p:ext uri="{BB962C8B-B14F-4D97-AF65-F5344CB8AC3E}">
        <p14:creationId xmlns:p14="http://schemas.microsoft.com/office/powerpoint/2010/main" val="37449907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55D618-F11A-EE8F-BB05-FB9317CD56C6}"/>
              </a:ext>
            </a:extLst>
          </p:cNvPr>
          <p:cNvSpPr>
            <a:spLocks noGrp="1"/>
          </p:cNvSpPr>
          <p:nvPr>
            <p:ph type="title"/>
          </p:nvPr>
        </p:nvSpPr>
        <p:spPr/>
        <p:txBody>
          <a:bodyPr/>
          <a:lstStyle/>
          <a:p>
            <a:r>
              <a:rPr lang="en-US" b="1" dirty="0">
                <a:ea typeface="+mj-lt"/>
                <a:cs typeface="+mj-lt"/>
              </a:rPr>
              <a:t>Data Mining Financial Banking:</a:t>
            </a:r>
            <a:endParaRPr lang="en-US" dirty="0"/>
          </a:p>
        </p:txBody>
      </p:sp>
      <p:sp>
        <p:nvSpPr>
          <p:cNvPr id="3" name="Content Placeholder 2">
            <a:extLst>
              <a:ext uri="{FF2B5EF4-FFF2-40B4-BE49-F238E27FC236}">
                <a16:creationId xmlns:a16="http://schemas.microsoft.com/office/drawing/2014/main" xmlns="" id="{7DF3D935-E124-2604-10DA-75F60DC5A562}"/>
              </a:ext>
            </a:extLst>
          </p:cNvPr>
          <p:cNvSpPr>
            <a:spLocks noGrp="1"/>
          </p:cNvSpPr>
          <p:nvPr>
            <p:ph idx="1"/>
          </p:nvPr>
        </p:nvSpPr>
        <p:spPr>
          <a:xfrm>
            <a:off x="565150" y="2664096"/>
            <a:ext cx="10746091" cy="3216128"/>
          </a:xfrm>
        </p:spPr>
        <p:txBody>
          <a:bodyPr vert="horz" lIns="91440" tIns="45720" rIns="91440" bIns="45720" rtlCol="0" anchor="t">
            <a:noAutofit/>
          </a:bodyPr>
          <a:lstStyle/>
          <a:p>
            <a:pPr marL="0" indent="0">
              <a:buNone/>
            </a:pPr>
            <a:r>
              <a:rPr lang="en-US" sz="3600" dirty="0">
                <a:ea typeface="+mn-lt"/>
                <a:cs typeface="+mn-lt"/>
              </a:rPr>
              <a:t>The Digitalization of the banking system is supposed to generate an enormous amount of data with every new transaction. The data mining technique can help bankers by solving business-related problems in banking and finance by identifying trends, casualties, and correlations</a:t>
            </a:r>
            <a:endParaRPr lang="en-US" sz="3600" dirty="0"/>
          </a:p>
        </p:txBody>
      </p:sp>
    </p:spTree>
    <p:extLst>
      <p:ext uri="{BB962C8B-B14F-4D97-AF65-F5344CB8AC3E}">
        <p14:creationId xmlns:p14="http://schemas.microsoft.com/office/powerpoint/2010/main" val="8536964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04AA91-41F8-9B2D-D06A-23E445F97A26}"/>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xmlns="" id="{CA9FE0BF-176A-D44C-D6AC-CAC94ECD7BEE}"/>
              </a:ext>
            </a:extLst>
          </p:cNvPr>
          <p:cNvSpPr>
            <a:spLocks noGrp="1"/>
          </p:cNvSpPr>
          <p:nvPr>
            <p:ph idx="1"/>
          </p:nvPr>
        </p:nvSpPr>
        <p:spPr>
          <a:xfrm>
            <a:off x="565150" y="2324410"/>
            <a:ext cx="10691006" cy="3555814"/>
          </a:xfrm>
        </p:spPr>
        <p:txBody>
          <a:bodyPr vert="horz" lIns="91440" tIns="45720" rIns="91440" bIns="45720" rtlCol="0" anchor="t">
            <a:normAutofit fontScale="92500" lnSpcReduction="20000"/>
          </a:bodyPr>
          <a:lstStyle/>
          <a:p>
            <a:pPr algn="just">
              <a:buNone/>
            </a:pPr>
            <a:r>
              <a:rPr lang="en-US" sz="3600" dirty="0">
                <a:ea typeface="+mn-lt"/>
                <a:cs typeface="+mn-lt"/>
              </a:rPr>
              <a:t>in business information and market costs that are not instantly evident to managers or executives because the data volume is too large or are produced too rapidly on the screen by experts. The manager may find these data for better targeting, acquiring, retaining, segmenting, and maintain a profitable customer.</a:t>
            </a:r>
            <a:endParaRPr lang="en-US" sz="3600" dirty="0"/>
          </a:p>
          <a:p>
            <a:pPr marL="0" indent="0">
              <a:buNone/>
            </a:pPr>
            <a:r>
              <a:rPr lang="en-US" dirty="0"/>
              <a:t/>
            </a:r>
            <a:br>
              <a:rPr lang="en-US" dirty="0"/>
            </a:br>
            <a:endParaRPr lang="en-US" sz="3600"/>
          </a:p>
        </p:txBody>
      </p:sp>
    </p:spTree>
    <p:extLst>
      <p:ext uri="{BB962C8B-B14F-4D97-AF65-F5344CB8AC3E}">
        <p14:creationId xmlns:p14="http://schemas.microsoft.com/office/powerpoint/2010/main" val="11814979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8B73AF-8FEC-5ECC-6E2A-E94DAE4FE708}"/>
              </a:ext>
            </a:extLst>
          </p:cNvPr>
          <p:cNvSpPr>
            <a:spLocks noGrp="1"/>
          </p:cNvSpPr>
          <p:nvPr>
            <p:ph type="title"/>
          </p:nvPr>
        </p:nvSpPr>
        <p:spPr/>
        <p:txBody>
          <a:bodyPr/>
          <a:lstStyle/>
          <a:p>
            <a:pPr algn="just"/>
            <a:r>
              <a:rPr lang="en-US" dirty="0"/>
              <a:t>Challenges of Implementation in Data mining</a:t>
            </a:r>
          </a:p>
          <a:p>
            <a:endParaRPr lang="en-US" dirty="0"/>
          </a:p>
        </p:txBody>
      </p:sp>
      <p:sp>
        <p:nvSpPr>
          <p:cNvPr id="3" name="Content Placeholder 2">
            <a:extLst>
              <a:ext uri="{FF2B5EF4-FFF2-40B4-BE49-F238E27FC236}">
                <a16:creationId xmlns:a16="http://schemas.microsoft.com/office/drawing/2014/main" xmlns="" id="{66928F03-F67C-1848-A133-10F59CBF0082}"/>
              </a:ext>
            </a:extLst>
          </p:cNvPr>
          <p:cNvSpPr>
            <a:spLocks noGrp="1"/>
          </p:cNvSpPr>
          <p:nvPr>
            <p:ph idx="1"/>
          </p:nvPr>
        </p:nvSpPr>
        <p:spPr>
          <a:xfrm>
            <a:off x="565150" y="3040505"/>
            <a:ext cx="11296934" cy="2839719"/>
          </a:xfrm>
        </p:spPr>
        <p:txBody>
          <a:bodyPr vert="horz" lIns="91440" tIns="45720" rIns="91440" bIns="45720" rtlCol="0" anchor="t">
            <a:noAutofit/>
          </a:bodyPr>
          <a:lstStyle/>
          <a:p>
            <a:pPr marL="0" indent="0">
              <a:buNone/>
            </a:pPr>
            <a:r>
              <a:rPr lang="en-US" sz="3600" dirty="0">
                <a:ea typeface="+mn-lt"/>
                <a:cs typeface="+mn-lt"/>
              </a:rPr>
              <a:t> Various challenges could be related to performance, data, methods, and techniques, etc. The process of data mining becomes effective when the challenges or problems are correctly recognized and adequately resolved.</a:t>
            </a:r>
            <a:endParaRPr lang="en-US" sz="3600" dirty="0"/>
          </a:p>
        </p:txBody>
      </p:sp>
    </p:spTree>
    <p:extLst>
      <p:ext uri="{BB962C8B-B14F-4D97-AF65-F5344CB8AC3E}">
        <p14:creationId xmlns:p14="http://schemas.microsoft.com/office/powerpoint/2010/main" val="33654562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xmlns="" id="{C9655B00-40EA-243A-8111-B722B133B258}"/>
              </a:ext>
            </a:extLst>
          </p:cNvPr>
          <p:cNvPicPr>
            <a:picLocks noGrp="1" noChangeAspect="1"/>
          </p:cNvPicPr>
          <p:nvPr>
            <p:ph idx="1"/>
          </p:nvPr>
        </p:nvPicPr>
        <p:blipFill>
          <a:blip r:embed="rId2"/>
          <a:stretch>
            <a:fillRect/>
          </a:stretch>
        </p:blipFill>
        <p:spPr>
          <a:xfrm>
            <a:off x="2342193" y="334234"/>
            <a:ext cx="7143808" cy="6473242"/>
          </a:xfrm>
        </p:spPr>
      </p:pic>
    </p:spTree>
    <p:extLst>
      <p:ext uri="{BB962C8B-B14F-4D97-AF65-F5344CB8AC3E}">
        <p14:creationId xmlns:p14="http://schemas.microsoft.com/office/powerpoint/2010/main" val="6726964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0CA758-E1F5-9E3A-4BE5-71D8B2F814F7}"/>
              </a:ext>
            </a:extLst>
          </p:cNvPr>
          <p:cNvSpPr>
            <a:spLocks noGrp="1"/>
          </p:cNvSpPr>
          <p:nvPr>
            <p:ph type="title"/>
          </p:nvPr>
        </p:nvSpPr>
        <p:spPr/>
        <p:txBody>
          <a:bodyPr/>
          <a:lstStyle/>
          <a:p>
            <a:r>
              <a:rPr lang="en-US" b="1" dirty="0">
                <a:ea typeface="+mj-lt"/>
                <a:cs typeface="+mj-lt"/>
              </a:rPr>
              <a:t>Incomplete and noisy data:</a:t>
            </a:r>
            <a:endParaRPr lang="en-US" dirty="0"/>
          </a:p>
        </p:txBody>
      </p:sp>
      <p:sp>
        <p:nvSpPr>
          <p:cNvPr id="3" name="Content Placeholder 2">
            <a:extLst>
              <a:ext uri="{FF2B5EF4-FFF2-40B4-BE49-F238E27FC236}">
                <a16:creationId xmlns:a16="http://schemas.microsoft.com/office/drawing/2014/main" xmlns="" id="{0AAF3AFF-B697-C6E7-81EB-D53562A5CC39}"/>
              </a:ext>
            </a:extLst>
          </p:cNvPr>
          <p:cNvSpPr>
            <a:spLocks noGrp="1"/>
          </p:cNvSpPr>
          <p:nvPr>
            <p:ph idx="1"/>
          </p:nvPr>
        </p:nvSpPr>
        <p:spPr>
          <a:xfrm>
            <a:off x="565150" y="2670472"/>
            <a:ext cx="11220046" cy="3209752"/>
          </a:xfrm>
        </p:spPr>
        <p:txBody>
          <a:bodyPr vert="horz" lIns="91440" tIns="45720" rIns="91440" bIns="45720" rtlCol="0" anchor="t">
            <a:noAutofit/>
          </a:bodyPr>
          <a:lstStyle/>
          <a:p>
            <a:pPr marL="0" indent="0">
              <a:buNone/>
            </a:pPr>
            <a:r>
              <a:rPr lang="en-US" sz="3600" dirty="0">
                <a:ea typeface="+mn-lt"/>
                <a:cs typeface="+mn-lt"/>
              </a:rPr>
              <a:t>The process of extracting useful data from large volumes of data is data mining. The data in the real-world is heterogeneous, incomplete, and noisy. Data in huge quantities will usually be inaccurate or unreliable. These problems may occur due to data measuring instrument or because of human errors.</a:t>
            </a:r>
            <a:endParaRPr lang="en-US" sz="3600" dirty="0"/>
          </a:p>
        </p:txBody>
      </p:sp>
    </p:spTree>
    <p:extLst>
      <p:ext uri="{BB962C8B-B14F-4D97-AF65-F5344CB8AC3E}">
        <p14:creationId xmlns:p14="http://schemas.microsoft.com/office/powerpoint/2010/main" val="29749113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CC8CE1-2F13-A46F-4636-8A9A2B0A664D}"/>
              </a:ext>
            </a:extLst>
          </p:cNvPr>
          <p:cNvSpPr>
            <a:spLocks noGrp="1"/>
          </p:cNvSpPr>
          <p:nvPr>
            <p:ph type="title"/>
          </p:nvPr>
        </p:nvSpPr>
        <p:spPr/>
        <p:txBody>
          <a:bodyPr/>
          <a:lstStyle/>
          <a:p>
            <a:r>
              <a:rPr lang="en-US" b="1" dirty="0">
                <a:ea typeface="+mj-lt"/>
                <a:cs typeface="+mj-lt"/>
              </a:rPr>
              <a:t>Data Distribution:</a:t>
            </a:r>
            <a:endParaRPr lang="en-US" dirty="0"/>
          </a:p>
        </p:txBody>
      </p:sp>
      <p:sp>
        <p:nvSpPr>
          <p:cNvPr id="3" name="Content Placeholder 2">
            <a:extLst>
              <a:ext uri="{FF2B5EF4-FFF2-40B4-BE49-F238E27FC236}">
                <a16:creationId xmlns:a16="http://schemas.microsoft.com/office/drawing/2014/main" xmlns="" id="{DC673C66-5A8F-2435-D487-DBE31752EE7B}"/>
              </a:ext>
            </a:extLst>
          </p:cNvPr>
          <p:cNvSpPr>
            <a:spLocks noGrp="1"/>
          </p:cNvSpPr>
          <p:nvPr>
            <p:ph idx="1"/>
          </p:nvPr>
        </p:nvSpPr>
        <p:spPr>
          <a:xfrm>
            <a:off x="565150" y="2427055"/>
            <a:ext cx="10966046" cy="3453169"/>
          </a:xfrm>
        </p:spPr>
        <p:txBody>
          <a:bodyPr vert="horz" lIns="91440" tIns="45720" rIns="91440" bIns="45720" rtlCol="0" anchor="t">
            <a:noAutofit/>
          </a:bodyPr>
          <a:lstStyle/>
          <a:p>
            <a:pPr marL="0" indent="0">
              <a:buNone/>
            </a:pPr>
            <a:r>
              <a:rPr lang="en-US" sz="3600" dirty="0">
                <a:ea typeface="+mn-lt"/>
                <a:cs typeface="+mn-lt"/>
              </a:rPr>
              <a:t>Real-worlds data is usually stored on various platforms in a distributed computing environment. It might be in a database, individual systems, or even on the internet. Practically, It is a quite tough task to make all the data to a centralized data repository mainly due to organizational and technical concerns.</a:t>
            </a:r>
            <a:endParaRPr lang="en-US" sz="3600" dirty="0"/>
          </a:p>
        </p:txBody>
      </p:sp>
    </p:spTree>
    <p:extLst>
      <p:ext uri="{BB962C8B-B14F-4D97-AF65-F5344CB8AC3E}">
        <p14:creationId xmlns:p14="http://schemas.microsoft.com/office/powerpoint/2010/main" val="26764838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79F029-5DB6-DD61-6983-87667DFE2748}"/>
              </a:ext>
            </a:extLst>
          </p:cNvPr>
          <p:cNvSpPr>
            <a:spLocks noGrp="1"/>
          </p:cNvSpPr>
          <p:nvPr>
            <p:ph type="title"/>
          </p:nvPr>
        </p:nvSpPr>
        <p:spPr/>
        <p:txBody>
          <a:bodyPr>
            <a:normAutofit fontScale="90000"/>
          </a:bodyPr>
          <a:lstStyle/>
          <a:p>
            <a:pPr algn="just"/>
            <a:r>
              <a:rPr lang="en-US" b="1" dirty="0">
                <a:ea typeface="+mj-lt"/>
                <a:cs typeface="+mj-lt"/>
              </a:rPr>
              <a:t>Complex Data:</a:t>
            </a:r>
            <a:endParaRPr lang="en-US" dirty="0"/>
          </a:p>
          <a:p>
            <a:r>
              <a:rPr lang="en-US" dirty="0"/>
              <a:t/>
            </a:r>
            <a:br>
              <a:rPr lang="en-US" dirty="0"/>
            </a:br>
            <a:endParaRPr lang="en-US" dirty="0"/>
          </a:p>
        </p:txBody>
      </p:sp>
      <p:sp>
        <p:nvSpPr>
          <p:cNvPr id="3" name="Content Placeholder 2">
            <a:extLst>
              <a:ext uri="{FF2B5EF4-FFF2-40B4-BE49-F238E27FC236}">
                <a16:creationId xmlns:a16="http://schemas.microsoft.com/office/drawing/2014/main" xmlns="" id="{742A22CE-B24B-E47E-824C-DC4764E29A58}"/>
              </a:ext>
            </a:extLst>
          </p:cNvPr>
          <p:cNvSpPr>
            <a:spLocks noGrp="1"/>
          </p:cNvSpPr>
          <p:nvPr>
            <p:ph idx="1"/>
          </p:nvPr>
        </p:nvSpPr>
        <p:spPr>
          <a:xfrm>
            <a:off x="565150" y="2046055"/>
            <a:ext cx="11061296" cy="3834169"/>
          </a:xfrm>
        </p:spPr>
        <p:txBody>
          <a:bodyPr vert="horz" lIns="91440" tIns="45720" rIns="91440" bIns="45720" rtlCol="0" anchor="t">
            <a:noAutofit/>
          </a:bodyPr>
          <a:lstStyle/>
          <a:p>
            <a:pPr marL="0" indent="0">
              <a:buNone/>
            </a:pPr>
            <a:r>
              <a:rPr lang="en-US" sz="3600" dirty="0">
                <a:ea typeface="+mn-lt"/>
                <a:cs typeface="+mn-lt"/>
              </a:rPr>
              <a:t>Real-world data is heterogeneous, and it could be multimedia data, including audio and video, images, complex data, spatial data, time series, and so on. Managing these various types of data and extracting useful information is a tough task. Most of the time, new technologies, new tools, and methodologies would have to be refined to obtain specific information.</a:t>
            </a:r>
            <a:endParaRPr lang="en-US" sz="3600" dirty="0"/>
          </a:p>
        </p:txBody>
      </p:sp>
    </p:spTree>
    <p:extLst>
      <p:ext uri="{BB962C8B-B14F-4D97-AF65-F5344CB8AC3E}">
        <p14:creationId xmlns:p14="http://schemas.microsoft.com/office/powerpoint/2010/main" val="4129027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7EE4A1-7A26-A4AD-CC7F-317665895F00}"/>
              </a:ext>
            </a:extLst>
          </p:cNvPr>
          <p:cNvSpPr>
            <a:spLocks noGrp="1"/>
          </p:cNvSpPr>
          <p:nvPr>
            <p:ph type="title"/>
          </p:nvPr>
        </p:nvSpPr>
        <p:spPr>
          <a:xfrm>
            <a:off x="565149" y="1204721"/>
            <a:ext cx="8267296" cy="903756"/>
          </a:xfrm>
        </p:spPr>
        <p:txBody>
          <a:bodyPr/>
          <a:lstStyle/>
          <a:p>
            <a:r>
              <a:rPr lang="en-US" sz="3600" dirty="0"/>
              <a:t>Continued...</a:t>
            </a:r>
            <a:endParaRPr lang="en-US" dirty="0"/>
          </a:p>
        </p:txBody>
      </p:sp>
      <p:sp>
        <p:nvSpPr>
          <p:cNvPr id="3" name="Content Placeholder 2">
            <a:extLst>
              <a:ext uri="{FF2B5EF4-FFF2-40B4-BE49-F238E27FC236}">
                <a16:creationId xmlns:a16="http://schemas.microsoft.com/office/drawing/2014/main" xmlns="" id="{4EDE337C-BB38-BD33-B6B8-9F08617F2BD3}"/>
              </a:ext>
            </a:extLst>
          </p:cNvPr>
          <p:cNvSpPr>
            <a:spLocks noGrp="1"/>
          </p:cNvSpPr>
          <p:nvPr>
            <p:ph idx="1"/>
          </p:nvPr>
        </p:nvSpPr>
        <p:spPr>
          <a:xfrm>
            <a:off x="565150" y="1814817"/>
            <a:ext cx="8267296" cy="4065407"/>
          </a:xfrm>
        </p:spPr>
        <p:txBody>
          <a:bodyPr vert="horz" lIns="91440" tIns="45720" rIns="91440" bIns="45720" rtlCol="0" anchor="t">
            <a:normAutofit/>
          </a:bodyPr>
          <a:lstStyle/>
          <a:p>
            <a:pPr>
              <a:buFont typeface="Wingdings"/>
              <a:buChar char="§"/>
            </a:pPr>
            <a:r>
              <a:rPr lang="en-US" sz="3200" dirty="0">
                <a:solidFill>
                  <a:srgbClr val="333333"/>
                </a:solidFill>
                <a:latin typeface="inter-regular"/>
                <a:ea typeface="inter-regular"/>
                <a:cs typeface="inter-regular"/>
              </a:rPr>
              <a:t>Data Mining is a process used by organizations to extract specific data from huge databases to solve business problems. </a:t>
            </a:r>
            <a:endParaRPr lang="en-US" sz="3200">
              <a:solidFill>
                <a:srgbClr val="000000"/>
              </a:solidFill>
              <a:latin typeface="Tenorite"/>
              <a:ea typeface="inter-regular"/>
              <a:cs typeface="inter-regular"/>
            </a:endParaRPr>
          </a:p>
          <a:p>
            <a:pPr>
              <a:buFont typeface="Wingdings"/>
              <a:buChar char="§"/>
            </a:pPr>
            <a:r>
              <a:rPr lang="en-US" sz="3200" dirty="0">
                <a:solidFill>
                  <a:srgbClr val="333333"/>
                </a:solidFill>
                <a:latin typeface="inter-regular"/>
                <a:ea typeface="inter-regular"/>
                <a:cs typeface="inter-regular"/>
              </a:rPr>
              <a:t>It primarily turns raw data into useful information.</a:t>
            </a:r>
            <a:endParaRPr lang="en-US" sz="3200" dirty="0"/>
          </a:p>
        </p:txBody>
      </p:sp>
    </p:spTree>
    <p:extLst>
      <p:ext uri="{BB962C8B-B14F-4D97-AF65-F5344CB8AC3E}">
        <p14:creationId xmlns:p14="http://schemas.microsoft.com/office/powerpoint/2010/main" val="391315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1B2E15-3029-0F3E-AA5F-345A6D43E50A}"/>
              </a:ext>
            </a:extLst>
          </p:cNvPr>
          <p:cNvSpPr>
            <a:spLocks noGrp="1"/>
          </p:cNvSpPr>
          <p:nvPr>
            <p:ph type="title"/>
          </p:nvPr>
        </p:nvSpPr>
        <p:spPr/>
        <p:txBody>
          <a:bodyPr/>
          <a:lstStyle/>
          <a:p>
            <a:r>
              <a:rPr lang="en-US" b="1" dirty="0">
                <a:ea typeface="+mj-lt"/>
                <a:cs typeface="+mj-lt"/>
              </a:rPr>
              <a:t>Performance:</a:t>
            </a:r>
            <a:endParaRPr lang="en-US" dirty="0"/>
          </a:p>
        </p:txBody>
      </p:sp>
      <p:sp>
        <p:nvSpPr>
          <p:cNvPr id="3" name="Content Placeholder 2">
            <a:extLst>
              <a:ext uri="{FF2B5EF4-FFF2-40B4-BE49-F238E27FC236}">
                <a16:creationId xmlns:a16="http://schemas.microsoft.com/office/drawing/2014/main" xmlns="" id="{22DF4B3E-2389-80F5-9CC5-BBD387972035}"/>
              </a:ext>
            </a:extLst>
          </p:cNvPr>
          <p:cNvSpPr>
            <a:spLocks noGrp="1"/>
          </p:cNvSpPr>
          <p:nvPr>
            <p:ph idx="1"/>
          </p:nvPr>
        </p:nvSpPr>
        <p:spPr>
          <a:xfrm>
            <a:off x="565150" y="2670472"/>
            <a:ext cx="11114212" cy="3209752"/>
          </a:xfrm>
        </p:spPr>
        <p:txBody>
          <a:bodyPr vert="horz" lIns="91440" tIns="45720" rIns="91440" bIns="45720" rtlCol="0" anchor="t">
            <a:noAutofit/>
          </a:bodyPr>
          <a:lstStyle/>
          <a:p>
            <a:pPr marL="0" indent="0">
              <a:buNone/>
            </a:pPr>
            <a:r>
              <a:rPr lang="en-US" sz="3600" dirty="0">
                <a:ea typeface="+mn-lt"/>
                <a:cs typeface="+mn-lt"/>
              </a:rPr>
              <a:t>The data mining system's performance relies primarily on the efficiency of algorithms and techniques used. If the designed algorithm and techniques are not up to the mark, then the efficiency of the data mining process will be affected adversely.</a:t>
            </a:r>
            <a:endParaRPr lang="en-US" sz="3600" dirty="0"/>
          </a:p>
        </p:txBody>
      </p:sp>
    </p:spTree>
    <p:extLst>
      <p:ext uri="{BB962C8B-B14F-4D97-AF65-F5344CB8AC3E}">
        <p14:creationId xmlns:p14="http://schemas.microsoft.com/office/powerpoint/2010/main" val="30499802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133792-240F-434D-7F90-7CB3CDCFDC44}"/>
              </a:ext>
            </a:extLst>
          </p:cNvPr>
          <p:cNvSpPr>
            <a:spLocks noGrp="1"/>
          </p:cNvSpPr>
          <p:nvPr>
            <p:ph type="title"/>
          </p:nvPr>
        </p:nvSpPr>
        <p:spPr/>
        <p:txBody>
          <a:bodyPr/>
          <a:lstStyle/>
          <a:p>
            <a:r>
              <a:rPr lang="en-US" b="1" dirty="0">
                <a:ea typeface="+mj-lt"/>
                <a:cs typeface="+mj-lt"/>
              </a:rPr>
              <a:t>Data Privacy and Security:</a:t>
            </a:r>
            <a:endParaRPr lang="en-US" dirty="0"/>
          </a:p>
        </p:txBody>
      </p:sp>
      <p:sp>
        <p:nvSpPr>
          <p:cNvPr id="3" name="Content Placeholder 2">
            <a:extLst>
              <a:ext uri="{FF2B5EF4-FFF2-40B4-BE49-F238E27FC236}">
                <a16:creationId xmlns:a16="http://schemas.microsoft.com/office/drawing/2014/main" xmlns="" id="{C559A5A7-BF37-458A-B64F-5A778A609D19}"/>
              </a:ext>
            </a:extLst>
          </p:cNvPr>
          <p:cNvSpPr>
            <a:spLocks noGrp="1"/>
          </p:cNvSpPr>
          <p:nvPr>
            <p:ph idx="1"/>
          </p:nvPr>
        </p:nvSpPr>
        <p:spPr>
          <a:xfrm>
            <a:off x="565150" y="2659889"/>
            <a:ext cx="11198879" cy="3220335"/>
          </a:xfrm>
        </p:spPr>
        <p:txBody>
          <a:bodyPr vert="horz" lIns="91440" tIns="45720" rIns="91440" bIns="45720" rtlCol="0" anchor="t">
            <a:noAutofit/>
          </a:bodyPr>
          <a:lstStyle/>
          <a:p>
            <a:pPr marL="0" indent="0">
              <a:buNone/>
            </a:pPr>
            <a:r>
              <a:rPr lang="en-US" sz="3600" dirty="0">
                <a:ea typeface="+mn-lt"/>
                <a:cs typeface="+mn-lt"/>
              </a:rPr>
              <a:t>Data mining usually leads to serious issues in terms of data security, governance, and privacy. For example, if a retailer analyzes the details of the purchased items, then it reveals data about buying habits and preferences of the customers without their permission.</a:t>
            </a:r>
            <a:endParaRPr lang="en-US" sz="3600" dirty="0"/>
          </a:p>
        </p:txBody>
      </p:sp>
    </p:spTree>
    <p:extLst>
      <p:ext uri="{BB962C8B-B14F-4D97-AF65-F5344CB8AC3E}">
        <p14:creationId xmlns:p14="http://schemas.microsoft.com/office/powerpoint/2010/main" val="8806659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3AA7EB-BB5A-6438-42F7-29E1160F7AA9}"/>
              </a:ext>
            </a:extLst>
          </p:cNvPr>
          <p:cNvSpPr>
            <a:spLocks noGrp="1"/>
          </p:cNvSpPr>
          <p:nvPr>
            <p:ph type="title"/>
          </p:nvPr>
        </p:nvSpPr>
        <p:spPr>
          <a:xfrm>
            <a:off x="565149" y="781388"/>
            <a:ext cx="8267296" cy="1054967"/>
          </a:xfrm>
        </p:spPr>
        <p:txBody>
          <a:bodyPr>
            <a:normAutofit fontScale="90000"/>
          </a:bodyPr>
          <a:lstStyle/>
          <a:p>
            <a:pPr algn="just"/>
            <a:r>
              <a:rPr lang="en-US" b="1" dirty="0">
                <a:ea typeface="+mj-lt"/>
                <a:cs typeface="+mj-lt"/>
              </a:rPr>
              <a:t>Data Visualization:</a:t>
            </a:r>
            <a:endParaRPr lang="en-US" dirty="0"/>
          </a:p>
          <a:p>
            <a:r>
              <a:rPr lang="en-US" dirty="0"/>
              <a:t/>
            </a:r>
            <a:br>
              <a:rPr lang="en-US" dirty="0"/>
            </a:br>
            <a:endParaRPr lang="en-US" dirty="0"/>
          </a:p>
        </p:txBody>
      </p:sp>
      <p:sp>
        <p:nvSpPr>
          <p:cNvPr id="3" name="Content Placeholder 2">
            <a:extLst>
              <a:ext uri="{FF2B5EF4-FFF2-40B4-BE49-F238E27FC236}">
                <a16:creationId xmlns:a16="http://schemas.microsoft.com/office/drawing/2014/main" xmlns="" id="{57C54ABF-BBAD-E15C-B989-7A391BB3DE5F}"/>
              </a:ext>
            </a:extLst>
          </p:cNvPr>
          <p:cNvSpPr>
            <a:spLocks noGrp="1"/>
          </p:cNvSpPr>
          <p:nvPr>
            <p:ph idx="1"/>
          </p:nvPr>
        </p:nvSpPr>
        <p:spPr>
          <a:xfrm>
            <a:off x="565150" y="1770889"/>
            <a:ext cx="10923712" cy="4109335"/>
          </a:xfrm>
        </p:spPr>
        <p:txBody>
          <a:bodyPr vert="horz" lIns="91440" tIns="45720" rIns="91440" bIns="45720" rtlCol="0" anchor="t">
            <a:noAutofit/>
          </a:bodyPr>
          <a:lstStyle/>
          <a:p>
            <a:pPr marL="0" indent="0">
              <a:buNone/>
            </a:pPr>
            <a:r>
              <a:rPr lang="en-US" sz="3200" dirty="0">
                <a:ea typeface="+mn-lt"/>
                <a:cs typeface="+mn-lt"/>
              </a:rPr>
              <a:t>In data mining, data visualization is a very important process because it is the primary method that shows the output to the user in a presentable way. The extracted data should convey the exact meaning of what it intends to express. But many times, representing the information to the end-user in a precise and easy way is difficult. The input data and the output information being complicated, very efficient, and successful data visualization processes need to be implemented to make it successful.</a:t>
            </a:r>
            <a:endParaRPr lang="en-US" sz="3200"/>
          </a:p>
        </p:txBody>
      </p:sp>
    </p:spTree>
    <p:extLst>
      <p:ext uri="{BB962C8B-B14F-4D97-AF65-F5344CB8AC3E}">
        <p14:creationId xmlns:p14="http://schemas.microsoft.com/office/powerpoint/2010/main" val="231477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69DBEA-3A14-A4E2-2FF1-9588F521E368}"/>
              </a:ext>
            </a:extLst>
          </p:cNvPr>
          <p:cNvSpPr>
            <a:spLocks noGrp="1"/>
          </p:cNvSpPr>
          <p:nvPr>
            <p:ph type="title"/>
          </p:nvPr>
        </p:nvSpPr>
        <p:spPr>
          <a:xfrm>
            <a:off x="565149" y="1204721"/>
            <a:ext cx="8267296" cy="601044"/>
          </a:xfrm>
        </p:spPr>
        <p:txBody>
          <a:bodyPr>
            <a:normAutofit fontScale="90000"/>
          </a:bodyPr>
          <a:lstStyle/>
          <a:p>
            <a:r>
              <a:rPr lang="en-US" dirty="0"/>
              <a:t>Continued...</a:t>
            </a:r>
          </a:p>
        </p:txBody>
      </p:sp>
      <p:sp>
        <p:nvSpPr>
          <p:cNvPr id="3" name="Content Placeholder 2">
            <a:extLst>
              <a:ext uri="{FF2B5EF4-FFF2-40B4-BE49-F238E27FC236}">
                <a16:creationId xmlns:a16="http://schemas.microsoft.com/office/drawing/2014/main" xmlns="" id="{C5CA8920-BAB8-DCE3-1C5E-26B4E58535A4}"/>
              </a:ext>
            </a:extLst>
          </p:cNvPr>
          <p:cNvSpPr>
            <a:spLocks noGrp="1"/>
          </p:cNvSpPr>
          <p:nvPr>
            <p:ph idx="1"/>
          </p:nvPr>
        </p:nvSpPr>
        <p:spPr>
          <a:xfrm>
            <a:off x="565150" y="1814817"/>
            <a:ext cx="8267296" cy="4806530"/>
          </a:xfrm>
        </p:spPr>
        <p:txBody>
          <a:bodyPr vert="horz" lIns="91440" tIns="45720" rIns="91440" bIns="45720" rtlCol="0" anchor="t">
            <a:noAutofit/>
          </a:bodyPr>
          <a:lstStyle/>
          <a:p>
            <a:pPr>
              <a:buFont typeface="Wingdings"/>
              <a:buChar char="§"/>
            </a:pPr>
            <a:r>
              <a:rPr lang="en-US" sz="3200" dirty="0">
                <a:ea typeface="+mn-lt"/>
                <a:cs typeface="+mn-lt"/>
              </a:rPr>
              <a:t>This process includes various types of services such as text mining, web mining, audio and video mining, pictorial data mining, and social media mining.</a:t>
            </a:r>
          </a:p>
          <a:p>
            <a:pPr>
              <a:buFont typeface="Wingdings"/>
              <a:buChar char="§"/>
            </a:pPr>
            <a:r>
              <a:rPr lang="en-US" sz="3200" dirty="0">
                <a:ea typeface="+mn-lt"/>
                <a:cs typeface="+mn-lt"/>
              </a:rPr>
              <a:t> It is done through software that is simple or highly specific. By outsourcing data mining, all the work can be done faster with low operation costs. </a:t>
            </a:r>
            <a:endParaRPr lang="en-US" sz="3200"/>
          </a:p>
        </p:txBody>
      </p:sp>
    </p:spTree>
    <p:extLst>
      <p:ext uri="{BB962C8B-B14F-4D97-AF65-F5344CB8AC3E}">
        <p14:creationId xmlns:p14="http://schemas.microsoft.com/office/powerpoint/2010/main" val="1914951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xmlns="" id="{3120B130-8D02-484D-ECF1-E34A506F8D95}"/>
              </a:ext>
            </a:extLst>
          </p:cNvPr>
          <p:cNvPicPr>
            <a:picLocks noGrp="1" noChangeAspect="1"/>
          </p:cNvPicPr>
          <p:nvPr>
            <p:ph idx="1"/>
          </p:nvPr>
        </p:nvPicPr>
        <p:blipFill>
          <a:blip r:embed="rId2"/>
          <a:stretch>
            <a:fillRect/>
          </a:stretch>
        </p:blipFill>
        <p:spPr>
          <a:xfrm>
            <a:off x="684691" y="217707"/>
            <a:ext cx="10241642" cy="6313713"/>
          </a:xfrm>
        </p:spPr>
      </p:pic>
    </p:spTree>
    <p:extLst>
      <p:ext uri="{BB962C8B-B14F-4D97-AF65-F5344CB8AC3E}">
        <p14:creationId xmlns:p14="http://schemas.microsoft.com/office/powerpoint/2010/main" val="375905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B839EF-B164-167B-A381-7458A0F8E69C}"/>
              </a:ext>
            </a:extLst>
          </p:cNvPr>
          <p:cNvSpPr>
            <a:spLocks noGrp="1"/>
          </p:cNvSpPr>
          <p:nvPr>
            <p:ph type="title"/>
          </p:nvPr>
        </p:nvSpPr>
        <p:spPr>
          <a:xfrm>
            <a:off x="565149" y="3083624"/>
            <a:ext cx="10897761" cy="1081208"/>
          </a:xfrm>
        </p:spPr>
        <p:txBody>
          <a:bodyPr>
            <a:normAutofit/>
          </a:bodyPr>
          <a:lstStyle/>
          <a:p>
            <a:r>
              <a:rPr lang="en-US" sz="5400" b="1" dirty="0">
                <a:solidFill>
                  <a:srgbClr val="610B38"/>
                </a:solidFill>
                <a:latin typeface="erdana"/>
                <a:ea typeface="erdana"/>
                <a:cs typeface="erdana"/>
              </a:rPr>
              <a:t>        Types of Data Mining</a:t>
            </a:r>
            <a:endParaRPr lang="en-US" sz="5400" b="1" dirty="0"/>
          </a:p>
        </p:txBody>
      </p:sp>
    </p:spTree>
    <p:extLst>
      <p:ext uri="{BB962C8B-B14F-4D97-AF65-F5344CB8AC3E}">
        <p14:creationId xmlns:p14="http://schemas.microsoft.com/office/powerpoint/2010/main" val="3555106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245C7F-0E07-E96B-0FDD-6906FABF83B3}"/>
              </a:ext>
            </a:extLst>
          </p:cNvPr>
          <p:cNvSpPr>
            <a:spLocks noGrp="1"/>
          </p:cNvSpPr>
          <p:nvPr>
            <p:ph type="title"/>
          </p:nvPr>
        </p:nvSpPr>
        <p:spPr>
          <a:xfrm>
            <a:off x="565149" y="1204721"/>
            <a:ext cx="8267296" cy="1201622"/>
          </a:xfrm>
        </p:spPr>
        <p:txBody>
          <a:bodyPr/>
          <a:lstStyle/>
          <a:p>
            <a:endParaRPr lang="en-US" dirty="0">
              <a:solidFill>
                <a:srgbClr val="610B38"/>
              </a:solidFill>
              <a:latin typeface="erdana"/>
            </a:endParaRPr>
          </a:p>
        </p:txBody>
      </p:sp>
      <p:sp>
        <p:nvSpPr>
          <p:cNvPr id="3" name="Content Placeholder 2">
            <a:extLst>
              <a:ext uri="{FF2B5EF4-FFF2-40B4-BE49-F238E27FC236}">
                <a16:creationId xmlns:a16="http://schemas.microsoft.com/office/drawing/2014/main" xmlns="" id="{D7BBCE4C-41FC-82B7-39F5-05A0693BD578}"/>
              </a:ext>
            </a:extLst>
          </p:cNvPr>
          <p:cNvSpPr>
            <a:spLocks noGrp="1"/>
          </p:cNvSpPr>
          <p:nvPr>
            <p:ph idx="1"/>
          </p:nvPr>
        </p:nvSpPr>
        <p:spPr>
          <a:xfrm>
            <a:off x="565150" y="1074067"/>
            <a:ext cx="8267296" cy="5484650"/>
          </a:xfrm>
        </p:spPr>
        <p:txBody>
          <a:bodyPr vert="horz" lIns="91440" tIns="45720" rIns="91440" bIns="45720" rtlCol="0" anchor="t">
            <a:normAutofit/>
          </a:bodyPr>
          <a:lstStyle/>
          <a:p>
            <a:pPr marL="0" indent="0">
              <a:buNone/>
            </a:pPr>
            <a:r>
              <a:rPr lang="en-US" sz="3600" dirty="0">
                <a:ea typeface="+mn-lt"/>
                <a:cs typeface="+mn-lt"/>
              </a:rPr>
              <a:t>Data mining can be performed on the following types of data:</a:t>
            </a:r>
          </a:p>
          <a:p>
            <a:pPr>
              <a:buFont typeface="Wingdings"/>
              <a:buChar char="§"/>
            </a:pPr>
            <a:r>
              <a:rPr lang="en-US" sz="3600" dirty="0"/>
              <a:t>Relational Database</a:t>
            </a:r>
          </a:p>
          <a:p>
            <a:pPr>
              <a:buFont typeface="Wingdings"/>
              <a:buChar char="§"/>
            </a:pPr>
            <a:r>
              <a:rPr lang="en-US" sz="3600" dirty="0"/>
              <a:t>Data Warehouse</a:t>
            </a:r>
          </a:p>
          <a:p>
            <a:pPr>
              <a:buFont typeface="Wingdings"/>
              <a:buChar char="§"/>
            </a:pPr>
            <a:r>
              <a:rPr lang="en-US" sz="3600" dirty="0"/>
              <a:t>Data Repositories</a:t>
            </a:r>
          </a:p>
          <a:p>
            <a:pPr>
              <a:buFont typeface="Wingdings"/>
              <a:buChar char="§"/>
            </a:pPr>
            <a:r>
              <a:rPr lang="en-US" sz="3600" dirty="0"/>
              <a:t>Object Relational Database</a:t>
            </a:r>
          </a:p>
          <a:p>
            <a:pPr>
              <a:buFont typeface="Wingdings"/>
              <a:buChar char="§"/>
            </a:pPr>
            <a:r>
              <a:rPr lang="en-US" sz="3600" dirty="0"/>
              <a:t>Transactional Database</a:t>
            </a:r>
          </a:p>
        </p:txBody>
      </p:sp>
    </p:spTree>
    <p:extLst>
      <p:ext uri="{BB962C8B-B14F-4D97-AF65-F5344CB8AC3E}">
        <p14:creationId xmlns:p14="http://schemas.microsoft.com/office/powerpoint/2010/main" val="1660170396"/>
      </p:ext>
    </p:extLst>
  </p:cSld>
  <p:clrMapOvr>
    <a:masterClrMapping/>
  </p:clrMapOvr>
</p:sld>
</file>

<file path=ppt/theme/theme1.xml><?xml version="1.0" encoding="utf-8"?>
<a:theme xmlns:a="http://schemas.openxmlformats.org/drawingml/2006/main" name="MadridVTI">
  <a:themeElements>
    <a:clrScheme name="AnalogousFromRegularSeedRightStep">
      <a:dk1>
        <a:srgbClr val="000000"/>
      </a:dk1>
      <a:lt1>
        <a:srgbClr val="FFFFFF"/>
      </a:lt1>
      <a:dk2>
        <a:srgbClr val="2F1B30"/>
      </a:dk2>
      <a:lt2>
        <a:srgbClr val="F3F0F0"/>
      </a:lt2>
      <a:accent1>
        <a:srgbClr val="2CB3AE"/>
      </a:accent1>
      <a:accent2>
        <a:srgbClr val="2389C9"/>
      </a:accent2>
      <a:accent3>
        <a:srgbClr val="3556DB"/>
      </a:accent3>
      <a:accent4>
        <a:srgbClr val="5332CC"/>
      </a:accent4>
      <a:accent5>
        <a:srgbClr val="9E35DB"/>
      </a:accent5>
      <a:accent6>
        <a:srgbClr val="C923C1"/>
      </a:accent6>
      <a:hlink>
        <a:srgbClr val="BF3F44"/>
      </a:hlink>
      <a:folHlink>
        <a:srgbClr val="7F7F7F"/>
      </a:folHlink>
    </a:clrScheme>
    <a:fontScheme name="Madrid">
      <a:majorFont>
        <a:latin typeface="Seaford Display"/>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MadridVTI" id="{5F675924-ADDD-6B4C-A2D4-69150D1F0C16}" vid="{BEA84270-19BD-7342-8ABF-EFF1668AF117}"/>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1904</Words>
  <Application>Microsoft Office PowerPoint</Application>
  <PresentationFormat>Custom</PresentationFormat>
  <Paragraphs>100</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MadridVTI</vt:lpstr>
      <vt:lpstr>Introduction of Data Mining</vt:lpstr>
      <vt:lpstr>PowerPoint Presentation</vt:lpstr>
      <vt:lpstr>What is Data Mining? </vt:lpstr>
      <vt:lpstr>Continued...</vt:lpstr>
      <vt:lpstr>Continued...</vt:lpstr>
      <vt:lpstr>Continued...</vt:lpstr>
      <vt:lpstr>PowerPoint Presentation</vt:lpstr>
      <vt:lpstr>        Types of Data Mining</vt:lpstr>
      <vt:lpstr>PowerPoint Presentation</vt:lpstr>
      <vt:lpstr>Relational Database:</vt:lpstr>
      <vt:lpstr>Data warehouses:</vt:lpstr>
      <vt:lpstr>Data Repositories:</vt:lpstr>
      <vt:lpstr>Object-Relational Database:</vt:lpstr>
      <vt:lpstr>Transactional Database:</vt:lpstr>
      <vt:lpstr>    Advantages of Data Mining</vt:lpstr>
      <vt:lpstr>PowerPoint Presentation</vt:lpstr>
      <vt:lpstr>PowerPoint Presentation</vt:lpstr>
      <vt:lpstr>PowerPoint Presentation</vt:lpstr>
      <vt:lpstr>Disadvantages   of   Data Mining </vt:lpstr>
      <vt:lpstr>PowerPoint Presentation</vt:lpstr>
      <vt:lpstr>PowerPoint Presentation</vt:lpstr>
      <vt:lpstr>PowerPoint Presentation</vt:lpstr>
      <vt:lpstr>PowerPoint Presentation</vt:lpstr>
      <vt:lpstr>Data Mining   Applications </vt:lpstr>
      <vt:lpstr>PowerPoint Presentation</vt:lpstr>
      <vt:lpstr>PowerPoint Presentation</vt:lpstr>
      <vt:lpstr>PowerPoint Presentation</vt:lpstr>
      <vt:lpstr>Application areas where Data mining is widely used</vt:lpstr>
      <vt:lpstr>Data Mining in Healthcare:</vt:lpstr>
      <vt:lpstr>Continued...</vt:lpstr>
      <vt:lpstr>Data Mining in Market Basket Analysis:</vt:lpstr>
      <vt:lpstr>Continued...</vt:lpstr>
      <vt:lpstr>Data mining in Education:</vt:lpstr>
      <vt:lpstr>Continued...</vt:lpstr>
      <vt:lpstr>Data Mining in Manufacturing Engineering:</vt:lpstr>
      <vt:lpstr>Continued...</vt:lpstr>
      <vt:lpstr>Data Mining in CRM (Customer Relationship Management):</vt:lpstr>
      <vt:lpstr>Continued...</vt:lpstr>
      <vt:lpstr>Data Mining in Fraud detection:</vt:lpstr>
      <vt:lpstr>Continued...</vt:lpstr>
      <vt:lpstr>Data Mining in Lie Detection:</vt:lpstr>
      <vt:lpstr>Continued...</vt:lpstr>
      <vt:lpstr>Data Mining Financial Banking:</vt:lpstr>
      <vt:lpstr>Continued...</vt:lpstr>
      <vt:lpstr>Challenges of Implementation in Data mining </vt:lpstr>
      <vt:lpstr>PowerPoint Presentation</vt:lpstr>
      <vt:lpstr>Incomplete and noisy data:</vt:lpstr>
      <vt:lpstr>Data Distribution:</vt:lpstr>
      <vt:lpstr>Complex Data:  </vt:lpstr>
      <vt:lpstr>Performance:</vt:lpstr>
      <vt:lpstr>Data Privacy and Security:</vt:lpstr>
      <vt:lpstr>Data Visualization: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382</cp:revision>
  <dcterms:created xsi:type="dcterms:W3CDTF">2022-09-23T15:16:10Z</dcterms:created>
  <dcterms:modified xsi:type="dcterms:W3CDTF">2022-10-01T12:29:39Z</dcterms:modified>
</cp:coreProperties>
</file>