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ACFE00-DE2D-4537-93B3-96C321D32FE6}"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C8776-C267-40E8-8654-EBED0A4E23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CFE00-DE2D-4537-93B3-96C321D32FE6}"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C8776-C267-40E8-8654-EBED0A4E23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CFE00-DE2D-4537-93B3-96C321D32FE6}"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C8776-C267-40E8-8654-EBED0A4E23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CFE00-DE2D-4537-93B3-96C321D32FE6}"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C8776-C267-40E8-8654-EBED0A4E23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ACFE00-DE2D-4537-93B3-96C321D32FE6}"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C8776-C267-40E8-8654-EBED0A4E234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ACFE00-DE2D-4537-93B3-96C321D32FE6}" type="datetimeFigureOut">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C8776-C267-40E8-8654-EBED0A4E23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ACFE00-DE2D-4537-93B3-96C321D32FE6}" type="datetimeFigureOut">
              <a:rPr lang="en-US" smtClean="0"/>
              <a:pPr/>
              <a:t>11/15/2021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BC8776-C267-40E8-8654-EBED0A4E23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ACFE00-DE2D-4537-93B3-96C321D32FE6}" type="datetimeFigureOut">
              <a:rPr lang="en-US" smtClean="0"/>
              <a:pPr/>
              <a:t>11/15/2021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BC8776-C267-40E8-8654-EBED0A4E23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CFE00-DE2D-4537-93B3-96C321D32FE6}" type="datetimeFigureOut">
              <a:rPr lang="en-US" smtClean="0"/>
              <a:pPr/>
              <a:t>11/15/2021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BC8776-C267-40E8-8654-EBED0A4E23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ACFE00-DE2D-4537-93B3-96C321D32FE6}" type="datetimeFigureOut">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C8776-C267-40E8-8654-EBED0A4E23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ACFE00-DE2D-4537-93B3-96C321D32FE6}" type="datetimeFigureOut">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C8776-C267-40E8-8654-EBED0A4E23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CFE00-DE2D-4537-93B3-96C321D32FE6}" type="datetimeFigureOut">
              <a:rPr lang="en-US" smtClean="0"/>
              <a:pPr/>
              <a:t>11/15/2021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C8776-C267-40E8-8654-EBED0A4E23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447799"/>
          </a:xfrm>
        </p:spPr>
        <p:txBody>
          <a:bodyPr>
            <a:normAutofit/>
          </a:bodyPr>
          <a:lstStyle/>
          <a:p>
            <a:r>
              <a:rPr lang="en-US" sz="4000" dirty="0" smtClean="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Introduction &amp; Scope of </a:t>
            </a:r>
            <a:r>
              <a:rPr lang="en-US" sz="4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Pharmacology</a:t>
            </a:r>
            <a:endParaRPr lang="en-US" sz="40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1143000" y="1981200"/>
            <a:ext cx="6858000" cy="4267200"/>
          </a:xfrm>
        </p:spPr>
        <p:txBody>
          <a:bodyPr/>
          <a:lstStyle/>
          <a:p>
            <a:r>
              <a:rPr lang="en-US" sz="3000" dirty="0" smtClean="0">
                <a:solidFill>
                  <a:srgbClr val="002060"/>
                </a:solidFill>
                <a:latin typeface="Times New Roman" pitchFamily="18" charset="0"/>
                <a:cs typeface="Times New Roman" pitchFamily="18" charset="0"/>
              </a:rPr>
              <a:t>Subject: Pharmacology &amp; Toxicology</a:t>
            </a:r>
          </a:p>
          <a:p>
            <a:endParaRPr lang="en-US" sz="2800" dirty="0" smtClean="0">
              <a:solidFill>
                <a:schemeClr val="tx1"/>
              </a:solidFill>
            </a:endParaRPr>
          </a:p>
          <a:p>
            <a:endParaRPr lang="en-US" sz="2800" dirty="0" smtClean="0">
              <a:solidFill>
                <a:schemeClr val="tx1"/>
              </a:solidFill>
            </a:endParaRPr>
          </a:p>
          <a:p>
            <a:endParaRPr lang="en-US" sz="2800" dirty="0" smtClean="0">
              <a:solidFill>
                <a:schemeClr val="tx1"/>
              </a:solidFill>
            </a:endParaRPr>
          </a:p>
          <a:p>
            <a:endParaRPr lang="en-US" sz="1800" dirty="0" smtClean="0">
              <a:solidFill>
                <a:schemeClr val="tx1"/>
              </a:solidFill>
            </a:endParaRPr>
          </a:p>
          <a:p>
            <a:pPr>
              <a:lnSpc>
                <a:spcPct val="150000"/>
              </a:lnSpc>
              <a:spcBef>
                <a:spcPts val="0"/>
              </a:spcBef>
              <a:defRPr/>
            </a:pPr>
            <a:r>
              <a:rPr lang="en-US" sz="3000" dirty="0">
                <a:solidFill>
                  <a:schemeClr val="tx1"/>
                </a:solidFill>
                <a:effectLst>
                  <a:outerShdw blurRad="38100" dist="38100" dir="2700000" algn="tl">
                    <a:srgbClr val="000000">
                      <a:alpha val="43137"/>
                    </a:srgbClr>
                  </a:outerShdw>
                </a:effectLst>
                <a:latin typeface="Times New Roman" pitchFamily="18" charset="0"/>
                <a:ea typeface="ＭＳ Ｐゴシック" pitchFamily="-106" charset="-128"/>
                <a:cs typeface="Times New Roman" pitchFamily="18" charset="0"/>
              </a:rPr>
              <a:t>Dr. Ajay Kumar </a:t>
            </a:r>
            <a:r>
              <a:rPr lang="en-US" sz="3000" dirty="0" smtClean="0">
                <a:solidFill>
                  <a:schemeClr val="tx1"/>
                </a:solidFill>
                <a:effectLst>
                  <a:outerShdw blurRad="38100" dist="38100" dir="2700000" algn="tl">
                    <a:srgbClr val="000000">
                      <a:alpha val="43137"/>
                    </a:srgbClr>
                  </a:outerShdw>
                </a:effectLst>
                <a:latin typeface="Times New Roman" pitchFamily="18" charset="0"/>
                <a:ea typeface="ＭＳ Ｐゴシック" pitchFamily="-106" charset="-128"/>
                <a:cs typeface="Times New Roman" pitchFamily="18" charset="0"/>
              </a:rPr>
              <a:t>Gupta</a:t>
            </a:r>
            <a:endParaRPr lang="en-US" sz="2800" dirty="0">
              <a:solidFill>
                <a:schemeClr val="tx1"/>
              </a:solidFill>
              <a:ea typeface="ＭＳ Ｐゴシック" pitchFamily="-106" charset="-128"/>
            </a:endParaRPr>
          </a:p>
          <a:p>
            <a:pPr>
              <a:spcBef>
                <a:spcPts val="0"/>
              </a:spcBef>
              <a:defRPr/>
            </a:pPr>
            <a:r>
              <a:rPr lang="en-US" sz="2800" dirty="0">
                <a:solidFill>
                  <a:schemeClr val="tx1"/>
                </a:solidFill>
                <a:ea typeface="ＭＳ Ｐゴシック" pitchFamily="-106" charset="-128"/>
              </a:rPr>
              <a:t>C.S.J.M. University, Kanpur (U.P.) India</a:t>
            </a:r>
            <a:endParaRPr lang="en-US" sz="3000" dirty="0"/>
          </a:p>
        </p:txBody>
      </p:sp>
      <p:pic>
        <p:nvPicPr>
          <p:cNvPr id="4" name="Picture 17" descr="E:\My Documents\Herbal Monograph Development\CSJM Univ. logo\LOGO.JPG"/>
          <p:cNvPicPr>
            <a:picLocks noChangeAspect="1" noChangeArrowheads="1"/>
          </p:cNvPicPr>
          <p:nvPr/>
        </p:nvPicPr>
        <p:blipFill>
          <a:blip r:embed="rId2"/>
          <a:srcRect/>
          <a:stretch>
            <a:fillRect/>
          </a:stretch>
        </p:blipFill>
        <p:spPr bwMode="auto">
          <a:xfrm>
            <a:off x="3728942" y="2819400"/>
            <a:ext cx="1528857" cy="14970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600" dirty="0" smtClean="0">
                <a:effectLst>
                  <a:outerShdw blurRad="38100" dist="38100" dir="2700000" algn="tl">
                    <a:srgbClr val="000000">
                      <a:alpha val="43137"/>
                    </a:srgbClr>
                  </a:outerShdw>
                </a:effectLst>
                <a:latin typeface="Baskerville Old Face" pitchFamily="18" charset="0"/>
              </a:rPr>
              <a:t>Pharmacology</a:t>
            </a:r>
            <a:endParaRPr lang="en-US" sz="3600" dirty="0">
              <a:effectLst>
                <a:outerShdw blurRad="38100" dist="38100" dir="2700000" algn="tl">
                  <a:srgbClr val="000000">
                    <a:alpha val="43137"/>
                  </a:srgbClr>
                </a:outerShdw>
              </a:effectLst>
              <a:latin typeface="Baskerville Old Face" pitchFamily="18" charset="0"/>
            </a:endParaRPr>
          </a:p>
        </p:txBody>
      </p:sp>
      <p:sp>
        <p:nvSpPr>
          <p:cNvPr id="3" name="Content Placeholder 2"/>
          <p:cNvSpPr>
            <a:spLocks noGrp="1"/>
          </p:cNvSpPr>
          <p:nvPr>
            <p:ph idx="1"/>
          </p:nvPr>
        </p:nvSpPr>
        <p:spPr>
          <a:xfrm>
            <a:off x="228600" y="914400"/>
            <a:ext cx="8686800" cy="5715000"/>
          </a:xfrm>
        </p:spPr>
        <p:txBody>
          <a:bodyPr>
            <a:normAutofit/>
          </a:bodyPr>
          <a:lstStyle/>
          <a:p>
            <a:r>
              <a:rPr lang="en-US" sz="2000" dirty="0">
                <a:latin typeface="Times New Roman" pitchFamily="18" charset="0"/>
                <a:cs typeface="Times New Roman" pitchFamily="18" charset="0"/>
              </a:rPr>
              <a:t>Pharmacology is the science of drugs.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term ‘Pharmacology’ is derived from </a:t>
            </a:r>
            <a:r>
              <a:rPr lang="en-US" sz="2000" dirty="0" smtClean="0">
                <a:latin typeface="Times New Roman" pitchFamily="18" charset="0"/>
                <a:cs typeface="Times New Roman" pitchFamily="18" charset="0"/>
              </a:rPr>
              <a:t>Greek:</a:t>
            </a:r>
          </a:p>
          <a:p>
            <a:pPr>
              <a:buNone/>
            </a:pP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Pharmacon</a:t>
            </a:r>
            <a:r>
              <a:rPr lang="en-US" sz="2000" dirty="0" smtClean="0">
                <a:latin typeface="Times New Roman" pitchFamily="18" charset="0"/>
                <a:cs typeface="Times New Roman" pitchFamily="18" charset="0"/>
              </a:rPr>
              <a:t>—drug</a:t>
            </a:r>
            <a:r>
              <a:rPr lang="en-US" sz="2000" dirty="0">
                <a:latin typeface="Times New Roman" pitchFamily="18" charset="0"/>
                <a:cs typeface="Times New Roman" pitchFamily="18" charset="0"/>
              </a:rPr>
              <a:t>; logos—discourse in / the study of drug – what they do and how they </a:t>
            </a:r>
            <a:r>
              <a:rPr lang="en-US" sz="2000" dirty="0" smtClean="0">
                <a:latin typeface="Times New Roman" pitchFamily="18" charset="0"/>
                <a:cs typeface="Times New Roman" pitchFamily="18" charset="0"/>
              </a:rPr>
              <a:t>do it</a:t>
            </a:r>
            <a:r>
              <a:rPr lang="en-US" sz="2000" dirty="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Therefore</a:t>
            </a:r>
            <a:r>
              <a:rPr lang="en-US" sz="2000" dirty="0">
                <a:latin typeface="Times New Roman" pitchFamily="18" charset="0"/>
                <a:cs typeface="Times New Roman" pitchFamily="18" charset="0"/>
              </a:rPr>
              <a:t>, Pharmacology is the study of drugs or chemicals used to treat or cure a </a:t>
            </a:r>
            <a:r>
              <a:rPr lang="en-US" sz="2000" dirty="0" smtClean="0">
                <a:latin typeface="Times New Roman" pitchFamily="18" charset="0"/>
                <a:cs typeface="Times New Roman" pitchFamily="18" charset="0"/>
              </a:rPr>
              <a:t>disease and </a:t>
            </a:r>
            <a:r>
              <a:rPr lang="en-US" sz="2000" dirty="0">
                <a:latin typeface="Times New Roman" pitchFamily="18" charset="0"/>
                <a:cs typeface="Times New Roman" pitchFamily="18" charset="0"/>
              </a:rPr>
              <a:t>their interactions in the body. Within the study of pharmacology there are a number </a:t>
            </a:r>
            <a:r>
              <a:rPr lang="en-US" sz="2000" dirty="0" smtClean="0">
                <a:latin typeface="Times New Roman" pitchFamily="18" charset="0"/>
                <a:cs typeface="Times New Roman" pitchFamily="18" charset="0"/>
              </a:rPr>
              <a:t>of separate </a:t>
            </a:r>
            <a:r>
              <a:rPr lang="en-US" sz="2000" dirty="0">
                <a:latin typeface="Times New Roman" pitchFamily="18" charset="0"/>
                <a:cs typeface="Times New Roman" pitchFamily="18" charset="0"/>
              </a:rPr>
              <a:t>areas to consider, but for the nurses the most important aspects </a:t>
            </a:r>
            <a:r>
              <a:rPr lang="en-US" sz="2000" dirty="0" smtClean="0">
                <a:latin typeface="Times New Roman" pitchFamily="18" charset="0"/>
                <a:cs typeface="Times New Roman" pitchFamily="18" charset="0"/>
              </a:rPr>
              <a:t>are pharmacokinetics </a:t>
            </a:r>
            <a:r>
              <a:rPr lang="en-US" sz="2000" dirty="0">
                <a:latin typeface="Times New Roman" pitchFamily="18" charset="0"/>
                <a:cs typeface="Times New Roman" pitchFamily="18" charset="0"/>
              </a:rPr>
              <a:t>(PK) and </a:t>
            </a:r>
            <a:r>
              <a:rPr lang="en-US" sz="2000" dirty="0" err="1">
                <a:latin typeface="Times New Roman" pitchFamily="18" charset="0"/>
                <a:cs typeface="Times New Roman" pitchFamily="18" charset="0"/>
              </a:rPr>
              <a:t>pharmacodynamics</a:t>
            </a:r>
            <a:r>
              <a:rPr lang="en-US" sz="2000" dirty="0">
                <a:latin typeface="Times New Roman" pitchFamily="18" charset="0"/>
                <a:cs typeface="Times New Roman" pitchFamily="18" charset="0"/>
              </a:rPr>
              <a:t> (PD).</a:t>
            </a:r>
          </a:p>
          <a:p>
            <a:pPr algn="just"/>
            <a:r>
              <a:rPr lang="en-US" sz="2000" dirty="0" smtClean="0">
                <a:latin typeface="Times New Roman" pitchFamily="18" charset="0"/>
                <a:cs typeface="Times New Roman" pitchFamily="18" charset="0"/>
              </a:rPr>
              <a:t>Two </a:t>
            </a:r>
            <a:r>
              <a:rPr lang="en-US" sz="2000" dirty="0">
                <a:latin typeface="Times New Roman" pitchFamily="18" charset="0"/>
                <a:cs typeface="Times New Roman" pitchFamily="18" charset="0"/>
              </a:rPr>
              <a:t>important and interrelated areas are: </a:t>
            </a:r>
            <a:r>
              <a:rPr lang="en-US" sz="2000" dirty="0" smtClean="0">
                <a:latin typeface="Times New Roman" pitchFamily="18" charset="0"/>
                <a:cs typeface="Times New Roman" pitchFamily="18" charset="0"/>
              </a:rPr>
              <a:t>Pharmacokinetics </a:t>
            </a:r>
            <a:r>
              <a:rPr lang="en-US" sz="2000" dirty="0">
                <a:latin typeface="Times New Roman" pitchFamily="18" charset="0"/>
                <a:cs typeface="Times New Roman" pitchFamily="18" charset="0"/>
              </a:rPr>
              <a:t>and </a:t>
            </a:r>
            <a:r>
              <a:rPr lang="en-US" sz="2000" dirty="0" err="1" smtClean="0">
                <a:latin typeface="Times New Roman" pitchFamily="18" charset="0"/>
                <a:cs typeface="Times New Roman" pitchFamily="18" charset="0"/>
              </a:rPr>
              <a:t>Pharmacodynamic</a:t>
            </a:r>
            <a:r>
              <a:rPr lang="en-US" sz="2000" dirty="0">
                <a:latin typeface="Times New Roman" pitchFamily="18" charset="0"/>
                <a:cs typeface="Times New Roman" pitchFamily="18" charset="0"/>
              </a:rPr>
              <a:t>.</a:t>
            </a:r>
          </a:p>
          <a:p>
            <a:pPr algn="just">
              <a:buNone/>
            </a:pPr>
            <a:r>
              <a:rPr lang="en-US" sz="2000" dirty="0" smtClean="0">
                <a:latin typeface="Times New Roman" pitchFamily="18" charset="0"/>
                <a:cs typeface="Times New Roman" pitchFamily="18" charset="0"/>
              </a:rPr>
              <a:t>	1</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Pharmacokinetics (Greek: Kinesis—movement)—What the body does to the drug. </a:t>
            </a:r>
            <a:r>
              <a:rPr lang="en-US" sz="2000" i="1" dirty="0" smtClean="0">
                <a:latin typeface="Times New Roman" pitchFamily="18" charset="0"/>
                <a:cs typeface="Times New Roman" pitchFamily="18" charset="0"/>
              </a:rPr>
              <a:t>This </a:t>
            </a:r>
            <a:r>
              <a:rPr lang="en-US" sz="2000" dirty="0" smtClean="0">
                <a:latin typeface="Times New Roman" pitchFamily="18" charset="0"/>
                <a:cs typeface="Times New Roman" pitchFamily="18" charset="0"/>
              </a:rPr>
              <a:t>refers </a:t>
            </a:r>
            <a:r>
              <a:rPr lang="en-US" sz="2000" dirty="0">
                <a:latin typeface="Times New Roman" pitchFamily="18" charset="0"/>
                <a:cs typeface="Times New Roman" pitchFamily="18" charset="0"/>
              </a:rPr>
              <a:t>to movement of the drug in and alteration of the drug by the body; </a:t>
            </a:r>
            <a:r>
              <a:rPr lang="en-US" sz="2000" dirty="0" smtClean="0">
                <a:latin typeface="Times New Roman" pitchFamily="18" charset="0"/>
                <a:cs typeface="Times New Roman" pitchFamily="18" charset="0"/>
              </a:rPr>
              <a:t>absorption, distribution</a:t>
            </a:r>
            <a:r>
              <a:rPr lang="en-US" sz="2000" dirty="0">
                <a:latin typeface="Times New Roman" pitchFamily="18" charset="0"/>
                <a:cs typeface="Times New Roman" pitchFamily="18" charset="0"/>
              </a:rPr>
              <a:t>, metabolism and excretion (ADME).</a:t>
            </a:r>
          </a:p>
          <a:p>
            <a:pPr algn="just">
              <a:buNone/>
            </a:pPr>
            <a:r>
              <a:rPr lang="en-US" sz="2000" dirty="0" smtClean="0">
                <a:latin typeface="Times New Roman" pitchFamily="18" charset="0"/>
                <a:cs typeface="Times New Roman" pitchFamily="18" charset="0"/>
              </a:rPr>
              <a:t>	2</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Pharmacodynamics</a:t>
            </a:r>
            <a:r>
              <a:rPr lang="en-US" sz="2000" i="1" dirty="0">
                <a:latin typeface="Times New Roman" pitchFamily="18" charset="0"/>
                <a:cs typeface="Times New Roman" pitchFamily="18" charset="0"/>
              </a:rPr>
              <a:t> (Greek: </a:t>
            </a:r>
            <a:r>
              <a:rPr lang="en-US" sz="2000" i="1" dirty="0" err="1">
                <a:latin typeface="Times New Roman" pitchFamily="18" charset="0"/>
                <a:cs typeface="Times New Roman" pitchFamily="18" charset="0"/>
              </a:rPr>
              <a:t>dynamis</a:t>
            </a:r>
            <a:r>
              <a:rPr lang="en-US" sz="2000" i="1" dirty="0">
                <a:latin typeface="Times New Roman" pitchFamily="18" charset="0"/>
                <a:cs typeface="Times New Roman" pitchFamily="18" charset="0"/>
              </a:rPr>
              <a:t>—power) —What the drug does to the body. </a:t>
            </a:r>
            <a:r>
              <a:rPr lang="en-US" sz="2000" i="1" dirty="0" smtClean="0">
                <a:latin typeface="Times New Roman" pitchFamily="18" charset="0"/>
                <a:cs typeface="Times New Roman" pitchFamily="18" charset="0"/>
              </a:rPr>
              <a:t>This </a:t>
            </a:r>
            <a:r>
              <a:rPr lang="en-US" sz="2000" dirty="0" smtClean="0">
                <a:latin typeface="Times New Roman" pitchFamily="18" charset="0"/>
                <a:cs typeface="Times New Roman" pitchFamily="18" charset="0"/>
              </a:rPr>
              <a:t>includes </a:t>
            </a:r>
            <a:r>
              <a:rPr lang="en-US" sz="2000" dirty="0">
                <a:latin typeface="Times New Roman" pitchFamily="18" charset="0"/>
                <a:cs typeface="Times New Roman" pitchFamily="18" charset="0"/>
              </a:rPr>
              <a:t>physiological and biochemical effects of drugs and their mechanism of action </a:t>
            </a:r>
            <a:r>
              <a:rPr lang="en-US" sz="2000" dirty="0" smtClean="0">
                <a:latin typeface="Times New Roman" pitchFamily="18" charset="0"/>
                <a:cs typeface="Times New Roman" pitchFamily="18" charset="0"/>
              </a:rPr>
              <a:t>at organ </a:t>
            </a:r>
            <a:r>
              <a:rPr lang="en-US" sz="2000" dirty="0">
                <a:latin typeface="Times New Roman" pitchFamily="18" charset="0"/>
                <a:cs typeface="Times New Roman" pitchFamily="18" charset="0"/>
              </a:rPr>
              <a:t>system/</a:t>
            </a:r>
            <a:r>
              <a:rPr lang="en-US" sz="2000" dirty="0" err="1">
                <a:latin typeface="Times New Roman" pitchFamily="18" charset="0"/>
                <a:cs typeface="Times New Roman" pitchFamily="18" charset="0"/>
              </a:rPr>
              <a:t>subcellular</a:t>
            </a:r>
            <a:r>
              <a:rPr lang="en-US" sz="2000" dirty="0">
                <a:latin typeface="Times New Roman" pitchFamily="18" charset="0"/>
                <a:cs typeface="Times New Roman" pitchFamily="18" charset="0"/>
              </a:rPr>
              <a:t>/macromolecular levels.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sz="3600" dirty="0" smtClean="0">
                <a:effectLst>
                  <a:outerShdw blurRad="38100" dist="38100" dir="2700000" algn="tl">
                    <a:srgbClr val="000000">
                      <a:alpha val="43137"/>
                    </a:srgbClr>
                  </a:outerShdw>
                </a:effectLst>
              </a:rPr>
              <a:t>History of Modern Pharmacology </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762000"/>
            <a:ext cx="8686800" cy="5867400"/>
          </a:xfrm>
        </p:spPr>
        <p:txBody>
          <a:bodyPr>
            <a:noAutofit/>
          </a:bodyPr>
          <a:lstStyle/>
          <a:p>
            <a:pPr algn="just"/>
            <a:r>
              <a:rPr lang="en-US" sz="1900" dirty="0"/>
              <a:t>It is of </a:t>
            </a:r>
            <a:r>
              <a:rPr lang="en-US" sz="1900" dirty="0" smtClean="0"/>
              <a:t>academic </a:t>
            </a:r>
            <a:r>
              <a:rPr lang="en-US" sz="1900" dirty="0"/>
              <a:t>interest to know how drugs are discovered and developed. Often in </a:t>
            </a:r>
            <a:r>
              <a:rPr lang="en-US" sz="1900" dirty="0" smtClean="0"/>
              <a:t>the past</a:t>
            </a:r>
            <a:r>
              <a:rPr lang="en-US" sz="1900" dirty="0"/>
              <a:t>, this was based on folklore or intelligent observation (e.g. digitalis leaf, penicillin</a:t>
            </a:r>
            <a:r>
              <a:rPr lang="en-US" sz="1900" dirty="0" smtClean="0"/>
              <a:t>). Nowadays</a:t>
            </a:r>
            <a:r>
              <a:rPr lang="en-US" sz="1900" dirty="0"/>
              <a:t>, new drugs are mostly developed by the organic chemist working with </a:t>
            </a:r>
            <a:r>
              <a:rPr lang="en-US" sz="1900" dirty="0" smtClean="0"/>
              <a:t>a pharmacologist</a:t>
            </a:r>
            <a:r>
              <a:rPr lang="en-US" sz="1900" dirty="0"/>
              <a:t>, increasingly from basic knowledge about key molecular targets. </a:t>
            </a:r>
            <a:r>
              <a:rPr lang="en-US" sz="1900" dirty="0" smtClean="0"/>
              <a:t>Usually some </a:t>
            </a:r>
            <a:r>
              <a:rPr lang="en-US" sz="1900" dirty="0"/>
              <a:t>sort of biological </a:t>
            </a:r>
            <a:r>
              <a:rPr lang="en-US" sz="1900" dirty="0" smtClean="0"/>
              <a:t>screening </a:t>
            </a:r>
            <a:r>
              <a:rPr lang="en-US" sz="1900" dirty="0"/>
              <a:t>is used to select </a:t>
            </a:r>
            <a:r>
              <a:rPr lang="en-US" sz="1900" dirty="0" smtClean="0"/>
              <a:t>an chemical molecule with optimum pharmacological </a:t>
            </a:r>
            <a:r>
              <a:rPr lang="en-US" sz="1900" dirty="0"/>
              <a:t>activity.</a:t>
            </a:r>
          </a:p>
          <a:p>
            <a:pPr marL="287338" indent="-287338" algn="just">
              <a:buNone/>
            </a:pPr>
            <a:r>
              <a:rPr lang="en-US" sz="1900" dirty="0" smtClean="0"/>
              <a:t>	1</a:t>
            </a:r>
            <a:r>
              <a:rPr lang="en-US" sz="1900" dirty="0"/>
              <a:t>. </a:t>
            </a:r>
            <a:r>
              <a:rPr lang="en-US" sz="1900" b="1" dirty="0"/>
              <a:t>Francois </a:t>
            </a:r>
            <a:r>
              <a:rPr lang="en-US" sz="1900" b="1" dirty="0" err="1"/>
              <a:t>Magendie</a:t>
            </a:r>
            <a:r>
              <a:rPr lang="en-US" sz="1900" b="1" dirty="0"/>
              <a:t> </a:t>
            </a:r>
            <a:r>
              <a:rPr lang="en-US" sz="1900" dirty="0"/>
              <a:t>(1783-1855), a French physiologist laid down the dictum "Facts and facts </a:t>
            </a:r>
            <a:r>
              <a:rPr lang="en-US" sz="1900" dirty="0" smtClean="0"/>
              <a:t>alone are </a:t>
            </a:r>
            <a:r>
              <a:rPr lang="en-US" sz="1900" dirty="0"/>
              <a:t>the basis of science." Experimental procedures with animals are the testing grounds </a:t>
            </a:r>
            <a:r>
              <a:rPr lang="en-US" sz="1900" dirty="0" smtClean="0"/>
              <a:t>for determination </a:t>
            </a:r>
            <a:r>
              <a:rPr lang="en-US" sz="1900" dirty="0"/>
              <a:t>of drug action.</a:t>
            </a:r>
          </a:p>
          <a:p>
            <a:pPr marL="287338" indent="-287338" algn="just">
              <a:buNone/>
            </a:pPr>
            <a:r>
              <a:rPr lang="en-US" sz="1900" dirty="0" smtClean="0"/>
              <a:t>	2</a:t>
            </a:r>
            <a:r>
              <a:rPr lang="en-US" sz="1900" dirty="0"/>
              <a:t>. </a:t>
            </a:r>
            <a:r>
              <a:rPr lang="en-US" sz="1900" b="1" dirty="0"/>
              <a:t>Claude Bernard</a:t>
            </a:r>
            <a:r>
              <a:rPr lang="en-US" sz="1900" dirty="0"/>
              <a:t> (1813-1878), investigated the plant extract curare and proposed a site of </a:t>
            </a:r>
            <a:r>
              <a:rPr lang="en-US" sz="1900" dirty="0" smtClean="0"/>
              <a:t>action for </a:t>
            </a:r>
            <a:r>
              <a:rPr lang="en-US" sz="1900" dirty="0"/>
              <a:t>this agent.</a:t>
            </a:r>
          </a:p>
          <a:p>
            <a:pPr marL="287338" indent="-287338" algn="just">
              <a:buNone/>
            </a:pPr>
            <a:r>
              <a:rPr lang="en-US" sz="1900" dirty="0" smtClean="0"/>
              <a:t>	3</a:t>
            </a:r>
            <a:r>
              <a:rPr lang="en-US" sz="1900" dirty="0"/>
              <a:t>. </a:t>
            </a:r>
            <a:r>
              <a:rPr lang="en-US" sz="1900" b="1" dirty="0"/>
              <a:t>Rudolph </a:t>
            </a:r>
            <a:r>
              <a:rPr lang="en-US" sz="1900" b="1" dirty="0" err="1"/>
              <a:t>Buchheim</a:t>
            </a:r>
            <a:r>
              <a:rPr lang="en-US" sz="1900" dirty="0"/>
              <a:t> (1820-1879). In 1847 </a:t>
            </a:r>
            <a:r>
              <a:rPr lang="en-US" sz="1900" dirty="0" err="1"/>
              <a:t>Buchheim</a:t>
            </a:r>
            <a:r>
              <a:rPr lang="en-US" sz="1900" dirty="0"/>
              <a:t> established the first laboratory devoted </a:t>
            </a:r>
            <a:r>
              <a:rPr lang="en-US" sz="1900" dirty="0" smtClean="0"/>
              <a:t>to experimental </a:t>
            </a:r>
            <a:r>
              <a:rPr lang="en-US" sz="1900" dirty="0"/>
              <a:t>pharmacology in the basement of his home in </a:t>
            </a:r>
            <a:r>
              <a:rPr lang="en-US" sz="1900" dirty="0" err="1"/>
              <a:t>Dorpat</a:t>
            </a:r>
            <a:r>
              <a:rPr lang="en-US" sz="1900" dirty="0"/>
              <a:t> which is known as the cradle </a:t>
            </a:r>
            <a:r>
              <a:rPr lang="en-US" sz="1900" dirty="0" smtClean="0"/>
              <a:t>of experimental </a:t>
            </a:r>
            <a:r>
              <a:rPr lang="en-US" sz="1900" dirty="0"/>
              <a:t>pharmacology.</a:t>
            </a:r>
          </a:p>
          <a:p>
            <a:pPr marL="287338" indent="-287338" algn="just">
              <a:buNone/>
            </a:pPr>
            <a:r>
              <a:rPr lang="en-US" sz="1900" dirty="0" smtClean="0"/>
              <a:t>	4</a:t>
            </a:r>
            <a:r>
              <a:rPr lang="en-US" sz="1900" dirty="0"/>
              <a:t>. </a:t>
            </a:r>
            <a:r>
              <a:rPr lang="en-US" sz="1900" b="1" dirty="0"/>
              <a:t>Oswald </a:t>
            </a:r>
            <a:r>
              <a:rPr lang="en-US" sz="1900" b="1" dirty="0" err="1"/>
              <a:t>Schmiedeberg</a:t>
            </a:r>
            <a:r>
              <a:rPr lang="en-US" sz="1900" b="1" dirty="0"/>
              <a:t> </a:t>
            </a:r>
            <a:r>
              <a:rPr lang="en-US" sz="1900" dirty="0"/>
              <a:t>(1838-1921). In 1872 set up an institute of pharmacology in </a:t>
            </a:r>
            <a:r>
              <a:rPr lang="en-US" sz="1900" dirty="0" smtClean="0"/>
              <a:t>Strasbourg, France </a:t>
            </a:r>
            <a:r>
              <a:rPr lang="en-US" sz="1900" dirty="0"/>
              <a:t>(Germany at that time) which became a </a:t>
            </a:r>
            <a:r>
              <a:rPr lang="en-US" sz="1900" i="1" dirty="0" smtClean="0"/>
              <a:t>Mecca</a:t>
            </a:r>
            <a:r>
              <a:rPr lang="en-US" sz="1900" dirty="0" smtClean="0"/>
              <a:t> </a:t>
            </a:r>
            <a:r>
              <a:rPr lang="en-US" sz="1900" dirty="0"/>
              <a:t>for students who were interest </a:t>
            </a:r>
            <a:r>
              <a:rPr lang="en-US" sz="1900" dirty="0" smtClean="0"/>
              <a:t>in pharmacological </a:t>
            </a:r>
            <a:r>
              <a:rPr lang="en-US" sz="1900" dirty="0"/>
              <a:t>problems.</a:t>
            </a:r>
          </a:p>
          <a:p>
            <a:pPr marL="287338" indent="-287338" algn="just">
              <a:buNone/>
            </a:pPr>
            <a:r>
              <a:rPr lang="en-US" sz="1900" dirty="0" smtClean="0"/>
              <a:t>	5</a:t>
            </a:r>
            <a:r>
              <a:rPr lang="en-US" sz="1900" dirty="0"/>
              <a:t>. </a:t>
            </a:r>
            <a:r>
              <a:rPr lang="en-US" sz="1900" b="1" dirty="0"/>
              <a:t>J.N. Langley </a:t>
            </a:r>
            <a:r>
              <a:rPr lang="en-US" sz="1900" dirty="0"/>
              <a:t>(</a:t>
            </a:r>
            <a:r>
              <a:rPr lang="en-US" sz="1900" dirty="0" smtClean="0"/>
              <a:t>1852-1925) </a:t>
            </a:r>
            <a:r>
              <a:rPr lang="en-US" sz="1900" b="1" dirty="0"/>
              <a:t>and Sir Henry Dale</a:t>
            </a:r>
            <a:r>
              <a:rPr lang="en-US" sz="1900" dirty="0"/>
              <a:t> (1875-1968) pioneered pharmacology in </a:t>
            </a:r>
            <a:r>
              <a:rPr lang="en-US" sz="1900" dirty="0" smtClean="0"/>
              <a:t>England, taking </a:t>
            </a:r>
            <a:r>
              <a:rPr lang="en-US" sz="1900" dirty="0"/>
              <a:t>a physiological approach.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609600"/>
          </a:xfrm>
        </p:spPr>
        <p:txBody>
          <a:bodyPr>
            <a:normAutofit fontScale="90000"/>
          </a:bodyPr>
          <a:lstStyle/>
          <a:p>
            <a:r>
              <a:rPr lang="en-US" sz="3600" dirty="0" smtClean="0">
                <a:effectLst>
                  <a:outerShdw blurRad="38100" dist="38100" dir="2700000" algn="tl">
                    <a:srgbClr val="000000">
                      <a:alpha val="43137"/>
                    </a:srgbClr>
                  </a:outerShdw>
                </a:effectLst>
              </a:rPr>
              <a:t>Chemistry &amp; Pharmacology</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762000"/>
            <a:ext cx="8839200" cy="5943600"/>
          </a:xfrm>
        </p:spPr>
        <p:txBody>
          <a:bodyPr>
            <a:noAutofit/>
          </a:bodyPr>
          <a:lstStyle/>
          <a:p>
            <a:pPr algn="just"/>
            <a:r>
              <a:rPr lang="en-US" sz="2250" dirty="0" smtClean="0">
                <a:latin typeface="Times New Roman" pitchFamily="18" charset="0"/>
                <a:cs typeface="Times New Roman" pitchFamily="18" charset="0"/>
              </a:rPr>
              <a:t>There is good interrelation between chemistry and pharmacology. The Chemical </a:t>
            </a:r>
            <a:r>
              <a:rPr lang="en-US" sz="2250" dirty="0">
                <a:latin typeface="Times New Roman" pitchFamily="18" charset="0"/>
                <a:cs typeface="Times New Roman" pitchFamily="18" charset="0"/>
              </a:rPr>
              <a:t>structures of drugs can provide information about mechanism of </a:t>
            </a:r>
            <a:r>
              <a:rPr lang="en-US" sz="2250" dirty="0" smtClean="0">
                <a:latin typeface="Times New Roman" pitchFamily="18" charset="0"/>
                <a:cs typeface="Times New Roman" pitchFamily="18" charset="0"/>
              </a:rPr>
              <a:t>action, pharmacokinetics</a:t>
            </a:r>
            <a:r>
              <a:rPr lang="en-US" sz="2250" dirty="0">
                <a:latin typeface="Times New Roman" pitchFamily="18" charset="0"/>
                <a:cs typeface="Times New Roman" pitchFamily="18" charset="0"/>
              </a:rPr>
              <a:t>, stability</a:t>
            </a:r>
            <a:r>
              <a:rPr lang="en-US" sz="2250" dirty="0" smtClean="0">
                <a:latin typeface="Times New Roman" pitchFamily="18" charset="0"/>
                <a:cs typeface="Times New Roman" pitchFamily="18" charset="0"/>
              </a:rPr>
              <a:t>, </a:t>
            </a:r>
            <a:r>
              <a:rPr lang="en-US" sz="2250" dirty="0">
                <a:latin typeface="Times New Roman" pitchFamily="18" charset="0"/>
                <a:cs typeface="Times New Roman" pitchFamily="18" charset="0"/>
              </a:rPr>
              <a:t>metabolic </a:t>
            </a:r>
            <a:r>
              <a:rPr lang="en-US" sz="2250" dirty="0" smtClean="0">
                <a:latin typeface="Times New Roman" pitchFamily="18" charset="0"/>
                <a:cs typeface="Times New Roman" pitchFamily="18" charset="0"/>
              </a:rPr>
              <a:t>fate etc.</a:t>
            </a:r>
            <a:endParaRPr lang="en-US" sz="2250" dirty="0">
              <a:latin typeface="Times New Roman" pitchFamily="18" charset="0"/>
              <a:cs typeface="Times New Roman" pitchFamily="18" charset="0"/>
            </a:endParaRPr>
          </a:p>
          <a:p>
            <a:pPr algn="just">
              <a:buNone/>
            </a:pPr>
            <a:r>
              <a:rPr lang="en-US" sz="2250" dirty="0" smtClean="0">
                <a:latin typeface="Times New Roman" pitchFamily="18" charset="0"/>
                <a:cs typeface="Times New Roman" pitchFamily="18" charset="0"/>
              </a:rPr>
              <a:t>	</a:t>
            </a:r>
            <a:r>
              <a:rPr lang="en-US" sz="2250" b="1" dirty="0" smtClean="0">
                <a:latin typeface="Times New Roman" pitchFamily="18" charset="0"/>
                <a:cs typeface="Times New Roman" pitchFamily="18" charset="0"/>
              </a:rPr>
              <a:t>Structure-Activity Relationship</a:t>
            </a:r>
            <a:r>
              <a:rPr lang="en-US" sz="2250" dirty="0">
                <a:latin typeface="Times New Roman" pitchFamily="18" charset="0"/>
                <a:cs typeface="Times New Roman" pitchFamily="18" charset="0"/>
              </a:rPr>
              <a:t>: A modification </a:t>
            </a:r>
            <a:r>
              <a:rPr lang="en-US" sz="2250" dirty="0" smtClean="0">
                <a:latin typeface="Times New Roman" pitchFamily="18" charset="0"/>
                <a:cs typeface="Times New Roman" pitchFamily="18" charset="0"/>
              </a:rPr>
              <a:t>in a </a:t>
            </a:r>
            <a:r>
              <a:rPr lang="en-US" sz="2250" dirty="0">
                <a:latin typeface="Times New Roman" pitchFamily="18" charset="0"/>
                <a:cs typeface="Times New Roman" pitchFamily="18" charset="0"/>
              </a:rPr>
              <a:t>chemical structure of a drug </a:t>
            </a:r>
            <a:r>
              <a:rPr lang="en-US" sz="2250" dirty="0" smtClean="0">
                <a:latin typeface="Times New Roman" pitchFamily="18" charset="0"/>
                <a:cs typeface="Times New Roman" pitchFamily="18" charset="0"/>
              </a:rPr>
              <a:t>may bring outs </a:t>
            </a:r>
            <a:r>
              <a:rPr lang="en-US" sz="2250" i="1" dirty="0">
                <a:latin typeface="Times New Roman" pitchFamily="18" charset="0"/>
                <a:cs typeface="Times New Roman" pitchFamily="18" charset="0"/>
              </a:rPr>
              <a:t>or</a:t>
            </a:r>
            <a:r>
              <a:rPr lang="en-US" sz="2250" dirty="0">
                <a:latin typeface="Times New Roman" pitchFamily="18" charset="0"/>
                <a:cs typeface="Times New Roman" pitchFamily="18" charset="0"/>
              </a:rPr>
              <a:t> diminish its pharmacological effects, often providing clues as to </a:t>
            </a:r>
            <a:r>
              <a:rPr lang="en-US" sz="2250" dirty="0" smtClean="0">
                <a:latin typeface="Times New Roman" pitchFamily="18" charset="0"/>
                <a:cs typeface="Times New Roman" pitchFamily="18" charset="0"/>
              </a:rPr>
              <a:t>the mechanism </a:t>
            </a:r>
            <a:r>
              <a:rPr lang="en-US" sz="2250" dirty="0">
                <a:latin typeface="Times New Roman" pitchFamily="18" charset="0"/>
                <a:cs typeface="Times New Roman" pitchFamily="18" charset="0"/>
              </a:rPr>
              <a:t>of </a:t>
            </a:r>
            <a:r>
              <a:rPr lang="en-US" sz="2250" dirty="0" smtClean="0">
                <a:latin typeface="Times New Roman" pitchFamily="18" charset="0"/>
                <a:cs typeface="Times New Roman" pitchFamily="18" charset="0"/>
              </a:rPr>
              <a:t>action. A </a:t>
            </a:r>
            <a:r>
              <a:rPr lang="en-US" sz="2250" dirty="0">
                <a:latin typeface="Times New Roman" pitchFamily="18" charset="0"/>
                <a:cs typeface="Times New Roman" pitchFamily="18" charset="0"/>
              </a:rPr>
              <a:t>picture of the biological reactive site </a:t>
            </a:r>
            <a:r>
              <a:rPr lang="en-US" sz="2250" dirty="0" smtClean="0">
                <a:latin typeface="Times New Roman" pitchFamily="18" charset="0"/>
                <a:cs typeface="Times New Roman" pitchFamily="18" charset="0"/>
              </a:rPr>
              <a:t>(i.e. </a:t>
            </a:r>
            <a:r>
              <a:rPr lang="en-US" sz="2250" i="1" dirty="0" smtClean="0">
                <a:latin typeface="Times New Roman" pitchFamily="18" charset="0"/>
                <a:cs typeface="Times New Roman" pitchFamily="18" charset="0"/>
              </a:rPr>
              <a:t>receptor</a:t>
            </a:r>
            <a:r>
              <a:rPr lang="en-US" sz="2250" dirty="0">
                <a:latin typeface="Times New Roman" pitchFamily="18" charset="0"/>
                <a:cs typeface="Times New Roman" pitchFamily="18" charset="0"/>
              </a:rPr>
              <a:t>) </a:t>
            </a:r>
            <a:r>
              <a:rPr lang="en-US" sz="2250" dirty="0" smtClean="0">
                <a:latin typeface="Times New Roman" pitchFamily="18" charset="0"/>
                <a:cs typeface="Times New Roman" pitchFamily="18" charset="0"/>
              </a:rPr>
              <a:t>could be developed </a:t>
            </a:r>
            <a:r>
              <a:rPr lang="en-US" sz="2250" dirty="0">
                <a:latin typeface="Times New Roman" pitchFamily="18" charset="0"/>
                <a:cs typeface="Times New Roman" pitchFamily="18" charset="0"/>
              </a:rPr>
              <a:t>in such </a:t>
            </a:r>
            <a:r>
              <a:rPr lang="en-US" sz="2250" dirty="0" smtClean="0">
                <a:latin typeface="Times New Roman" pitchFamily="18" charset="0"/>
                <a:cs typeface="Times New Roman" pitchFamily="18" charset="0"/>
              </a:rPr>
              <a:t>studies.</a:t>
            </a:r>
          </a:p>
          <a:p>
            <a:pPr algn="just">
              <a:buNone/>
            </a:pPr>
            <a:r>
              <a:rPr lang="en-US" sz="2250" dirty="0">
                <a:latin typeface="Times New Roman" pitchFamily="18" charset="0"/>
                <a:cs typeface="Times New Roman" pitchFamily="18" charset="0"/>
              </a:rPr>
              <a:t>	</a:t>
            </a:r>
            <a:r>
              <a:rPr lang="en-US" sz="2250" dirty="0" smtClean="0">
                <a:latin typeface="Times New Roman" pitchFamily="18" charset="0"/>
                <a:cs typeface="Times New Roman" pitchFamily="18" charset="0"/>
              </a:rPr>
              <a:t>Also</a:t>
            </a:r>
            <a:r>
              <a:rPr lang="en-US" sz="2250" dirty="0">
                <a:latin typeface="Times New Roman" pitchFamily="18" charset="0"/>
                <a:cs typeface="Times New Roman" pitchFamily="18" charset="0"/>
              </a:rPr>
              <a:t>, </a:t>
            </a:r>
            <a:r>
              <a:rPr lang="en-US" sz="2250" dirty="0" smtClean="0">
                <a:latin typeface="Times New Roman" pitchFamily="18" charset="0"/>
                <a:cs typeface="Times New Roman" pitchFamily="18" charset="0"/>
              </a:rPr>
              <a:t>drugs </a:t>
            </a:r>
            <a:r>
              <a:rPr lang="en-US" sz="2250" dirty="0">
                <a:latin typeface="Times New Roman" pitchFamily="18" charset="0"/>
                <a:cs typeface="Times New Roman" pitchFamily="18" charset="0"/>
              </a:rPr>
              <a:t>metabolized by body systems, which may </a:t>
            </a:r>
            <a:r>
              <a:rPr lang="en-US" sz="2250" dirty="0" smtClean="0">
                <a:latin typeface="Times New Roman" pitchFamily="18" charset="0"/>
                <a:cs typeface="Times New Roman" pitchFamily="18" charset="0"/>
              </a:rPr>
              <a:t>convert the </a:t>
            </a:r>
            <a:r>
              <a:rPr lang="en-US" sz="2250" dirty="0">
                <a:latin typeface="Times New Roman" pitchFamily="18" charset="0"/>
                <a:cs typeface="Times New Roman" pitchFamily="18" charset="0"/>
              </a:rPr>
              <a:t>parent drug to a more active or a less active form. The </a:t>
            </a:r>
            <a:r>
              <a:rPr lang="en-US" sz="2250" dirty="0" smtClean="0">
                <a:latin typeface="Times New Roman" pitchFamily="18" charset="0"/>
                <a:cs typeface="Times New Roman" pitchFamily="18" charset="0"/>
              </a:rPr>
              <a:t>chemical structure could </a:t>
            </a:r>
            <a:r>
              <a:rPr lang="en-US" sz="2250" dirty="0">
                <a:latin typeface="Times New Roman" pitchFamily="18" charset="0"/>
                <a:cs typeface="Times New Roman" pitchFamily="18" charset="0"/>
              </a:rPr>
              <a:t>be modified </a:t>
            </a:r>
            <a:r>
              <a:rPr lang="en-US" sz="2250" dirty="0" smtClean="0">
                <a:latin typeface="Times New Roman" pitchFamily="18" charset="0"/>
                <a:cs typeface="Times New Roman" pitchFamily="18" charset="0"/>
              </a:rPr>
              <a:t>to enhance </a:t>
            </a:r>
            <a:r>
              <a:rPr lang="en-US" sz="2250" dirty="0">
                <a:latin typeface="Times New Roman" pitchFamily="18" charset="0"/>
                <a:cs typeface="Times New Roman" pitchFamily="18" charset="0"/>
              </a:rPr>
              <a:t>or diminish the rate of metabolic conversion.</a:t>
            </a:r>
          </a:p>
          <a:p>
            <a:pPr algn="just">
              <a:buNone/>
            </a:pPr>
            <a:r>
              <a:rPr lang="en-US" sz="2250" dirty="0" smtClean="0">
                <a:latin typeface="Times New Roman" pitchFamily="18" charset="0"/>
                <a:cs typeface="Times New Roman" pitchFamily="18" charset="0"/>
              </a:rPr>
              <a:t>	</a:t>
            </a:r>
            <a:r>
              <a:rPr lang="en-US" sz="2250" b="1" dirty="0" smtClean="0">
                <a:latin typeface="Times New Roman" pitchFamily="18" charset="0"/>
                <a:cs typeface="Times New Roman" pitchFamily="18" charset="0"/>
              </a:rPr>
              <a:t>Sites </a:t>
            </a:r>
            <a:r>
              <a:rPr lang="en-US" sz="2250" b="1" dirty="0">
                <a:latin typeface="Times New Roman" pitchFamily="18" charset="0"/>
                <a:cs typeface="Times New Roman" pitchFamily="18" charset="0"/>
              </a:rPr>
              <a:t>of Action</a:t>
            </a:r>
            <a:r>
              <a:rPr lang="en-US" sz="2250" dirty="0">
                <a:latin typeface="Times New Roman" pitchFamily="18" charset="0"/>
                <a:cs typeface="Times New Roman" pitchFamily="18" charset="0"/>
              </a:rPr>
              <a:t>: The organ or cellular target of drug action.</a:t>
            </a:r>
          </a:p>
          <a:p>
            <a:pPr algn="just">
              <a:buNone/>
            </a:pPr>
            <a:r>
              <a:rPr lang="en-US" sz="2250" dirty="0">
                <a:latin typeface="Times New Roman" pitchFamily="18" charset="0"/>
                <a:cs typeface="Times New Roman" pitchFamily="18" charset="0"/>
              </a:rPr>
              <a:t>	</a:t>
            </a:r>
            <a:r>
              <a:rPr lang="en-US" sz="2250" b="1" dirty="0" smtClean="0">
                <a:latin typeface="Times New Roman" pitchFamily="18" charset="0"/>
                <a:cs typeface="Times New Roman" pitchFamily="18" charset="0"/>
              </a:rPr>
              <a:t>Drug </a:t>
            </a:r>
            <a:r>
              <a:rPr lang="en-US" sz="2250" b="1" dirty="0">
                <a:latin typeface="Times New Roman" pitchFamily="18" charset="0"/>
                <a:cs typeface="Times New Roman" pitchFamily="18" charset="0"/>
              </a:rPr>
              <a:t>Receptors</a:t>
            </a:r>
            <a:r>
              <a:rPr lang="en-US" sz="2250" dirty="0">
                <a:latin typeface="Times New Roman" pitchFamily="18" charset="0"/>
                <a:cs typeface="Times New Roman" pitchFamily="18" charset="0"/>
              </a:rPr>
              <a:t>: Macromolecules in cells </a:t>
            </a:r>
            <a:r>
              <a:rPr lang="en-US" sz="2250" i="1" dirty="0" smtClean="0">
                <a:latin typeface="Times New Roman" pitchFamily="18" charset="0"/>
                <a:cs typeface="Times New Roman" pitchFamily="18" charset="0"/>
              </a:rPr>
              <a:t>or</a:t>
            </a:r>
            <a:r>
              <a:rPr lang="en-US" sz="2250" dirty="0" smtClean="0">
                <a:latin typeface="Times New Roman" pitchFamily="18" charset="0"/>
                <a:cs typeface="Times New Roman" pitchFamily="18" charset="0"/>
              </a:rPr>
              <a:t> </a:t>
            </a:r>
            <a:r>
              <a:rPr lang="en-US" sz="2250" dirty="0">
                <a:latin typeface="Times New Roman" pitchFamily="18" charset="0"/>
                <a:cs typeface="Times New Roman" pitchFamily="18" charset="0"/>
              </a:rPr>
              <a:t>cell membranes with which drugs interact </a:t>
            </a:r>
            <a:r>
              <a:rPr lang="en-US" sz="2250" dirty="0" smtClean="0">
                <a:latin typeface="Times New Roman" pitchFamily="18" charset="0"/>
                <a:cs typeface="Times New Roman" pitchFamily="18" charset="0"/>
              </a:rPr>
              <a:t>to exert </a:t>
            </a:r>
            <a:r>
              <a:rPr lang="en-US" sz="2250" dirty="0">
                <a:latin typeface="Times New Roman" pitchFamily="18" charset="0"/>
                <a:cs typeface="Times New Roman" pitchFamily="18" charset="0"/>
              </a:rPr>
              <a:t>their effects. Usually the interacting forces are reversible ionic and Van </a:t>
            </a:r>
            <a:r>
              <a:rPr lang="en-US" sz="2250" dirty="0" err="1">
                <a:latin typeface="Times New Roman" pitchFamily="18" charset="0"/>
                <a:cs typeface="Times New Roman" pitchFamily="18" charset="0"/>
              </a:rPr>
              <a:t>der</a:t>
            </a:r>
            <a:r>
              <a:rPr lang="en-US" sz="2250" dirty="0">
                <a:latin typeface="Times New Roman" pitchFamily="18" charset="0"/>
                <a:cs typeface="Times New Roman" pitchFamily="18" charset="0"/>
              </a:rPr>
              <a:t> </a:t>
            </a:r>
            <a:r>
              <a:rPr lang="en-US" sz="2250" dirty="0" smtClean="0">
                <a:latin typeface="Times New Roman" pitchFamily="18" charset="0"/>
                <a:cs typeface="Times New Roman" pitchFamily="18" charset="0"/>
              </a:rPr>
              <a:t>Waals </a:t>
            </a:r>
            <a:r>
              <a:rPr lang="en-US" sz="2250" dirty="0">
                <a:latin typeface="Times New Roman" pitchFamily="18" charset="0"/>
                <a:cs typeface="Times New Roman" pitchFamily="18" charset="0"/>
              </a:rPr>
              <a:t>bonds of relatively low energy, but sometimes covalent bonds are </a:t>
            </a:r>
            <a:r>
              <a:rPr lang="en-US" sz="2250" dirty="0" smtClean="0">
                <a:latin typeface="Times New Roman" pitchFamily="18" charset="0"/>
                <a:cs typeface="Times New Roman" pitchFamily="18" charset="0"/>
              </a:rPr>
              <a:t>also formed </a:t>
            </a:r>
            <a:r>
              <a:rPr lang="en-US" sz="2250" dirty="0">
                <a:latin typeface="Times New Roman" pitchFamily="18" charset="0"/>
                <a:cs typeface="Times New Roman" pitchFamily="18" charset="0"/>
              </a:rPr>
              <a:t>(e.g</a:t>
            </a:r>
            <a:r>
              <a:rPr lang="en-US" sz="2250" dirty="0" smtClean="0">
                <a:latin typeface="Times New Roman" pitchFamily="18" charset="0"/>
                <a:cs typeface="Times New Roman" pitchFamily="18" charset="0"/>
              </a:rPr>
              <a:t>. organophosphates</a:t>
            </a:r>
            <a:r>
              <a:rPr lang="en-US" sz="225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533400"/>
          </a:xfrm>
        </p:spPr>
        <p:txBody>
          <a:bodyPr>
            <a:normAutofit fontScale="90000"/>
          </a:bodyPr>
          <a:lstStyle/>
          <a:p>
            <a:r>
              <a:rPr lang="en-US" sz="3200" dirty="0" smtClean="0">
                <a:effectLst>
                  <a:outerShdw blurRad="38100" dist="38100" dir="2700000" algn="tl">
                    <a:srgbClr val="000000">
                      <a:alpha val="43137"/>
                    </a:srgbClr>
                  </a:outerShdw>
                </a:effectLst>
              </a:rPr>
              <a:t>Clinical Pharmacology and Therapeutics</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685800"/>
            <a:ext cx="8763000" cy="5943600"/>
          </a:xfrm>
        </p:spPr>
        <p:txBody>
          <a:bodyPr>
            <a:noAutofit/>
          </a:bodyPr>
          <a:lstStyle/>
          <a:p>
            <a:pPr algn="just">
              <a:buNone/>
            </a:pPr>
            <a:r>
              <a:rPr lang="en-US" sz="2050" b="1" dirty="0" smtClean="0">
                <a:latin typeface="Times New Roman" pitchFamily="18" charset="0"/>
                <a:cs typeface="Times New Roman" pitchFamily="18" charset="0"/>
              </a:rPr>
              <a:t>Indications</a:t>
            </a:r>
            <a:r>
              <a:rPr lang="en-US" sz="2050" dirty="0" smtClean="0">
                <a:latin typeface="Times New Roman" pitchFamily="18" charset="0"/>
                <a:cs typeface="Times New Roman" pitchFamily="18" charset="0"/>
              </a:rPr>
              <a:t>: </a:t>
            </a:r>
            <a:r>
              <a:rPr lang="en-US" sz="2050" u="sng" dirty="0" smtClean="0">
                <a:latin typeface="Times New Roman" pitchFamily="18" charset="0"/>
                <a:cs typeface="Times New Roman" pitchFamily="18" charset="0"/>
              </a:rPr>
              <a:t>Clinical Pharmacology</a:t>
            </a:r>
            <a:r>
              <a:rPr lang="en-US" sz="205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deals with the pharmacological effects of drugs in man. It provides information about the usefulness, potency and toxicity of new drugs in humans. It is of great importance for the effective and safe use of drugs in man; i.e. </a:t>
            </a:r>
            <a:r>
              <a:rPr lang="en-US" sz="2050" dirty="0" smtClean="0">
                <a:latin typeface="Times New Roman" pitchFamily="18" charset="0"/>
                <a:cs typeface="Times New Roman" pitchFamily="18" charset="0"/>
              </a:rPr>
              <a:t>the therapeutic use of drugs for the treatment of disease. There are specific clinic disorders or disease entities for which a given drug may be prescribed and the physician must weigh the potential benefit of drug use against the risks of adverse effects.</a:t>
            </a:r>
          </a:p>
          <a:p>
            <a:pPr algn="just">
              <a:spcBef>
                <a:spcPts val="200"/>
              </a:spcBef>
              <a:buNone/>
            </a:pPr>
            <a:r>
              <a:rPr lang="en-US" sz="2050" u="sng" dirty="0" smtClean="0">
                <a:latin typeface="Times New Roman" pitchFamily="18" charset="0"/>
                <a:cs typeface="Times New Roman" pitchFamily="18" charset="0"/>
              </a:rPr>
              <a:t>Therapeutics</a:t>
            </a:r>
            <a:r>
              <a:rPr lang="en-US" sz="2050" dirty="0" smtClean="0">
                <a:latin typeface="Times New Roman" pitchFamily="18" charset="0"/>
                <a:cs typeface="Times New Roman" pitchFamily="18" charset="0"/>
              </a:rPr>
              <a:t>: (Greek-</a:t>
            </a:r>
            <a:r>
              <a:rPr lang="en-US" sz="2050" i="1" dirty="0" err="1" smtClean="0">
                <a:latin typeface="Times New Roman" pitchFamily="18" charset="0"/>
                <a:cs typeface="Times New Roman" pitchFamily="18" charset="0"/>
              </a:rPr>
              <a:t>therapeutike</a:t>
            </a:r>
            <a:r>
              <a:rPr lang="en-US" sz="2050" dirty="0" smtClean="0">
                <a:latin typeface="Times New Roman" pitchFamily="18" charset="0"/>
                <a:cs typeface="Times New Roman" pitchFamily="18" charset="0"/>
              </a:rPr>
              <a:t>, means Medical Practice) Therapeutics is the practical branch of medicine dealing with the science and art of the treatment of disease. </a:t>
            </a:r>
            <a:r>
              <a:rPr lang="en-US" sz="2050" i="1" dirty="0" smtClean="0">
                <a:latin typeface="Times New Roman" pitchFamily="18" charset="0"/>
                <a:cs typeface="Times New Roman" pitchFamily="18" charset="0"/>
              </a:rPr>
              <a:t>Empirical therapeutics</a:t>
            </a:r>
            <a:r>
              <a:rPr lang="en-US" sz="2050" dirty="0" smtClean="0">
                <a:latin typeface="Times New Roman" pitchFamily="18" charset="0"/>
                <a:cs typeface="Times New Roman" pitchFamily="18" charset="0"/>
              </a:rPr>
              <a:t> is therapy bases on clinical evidence that the drug is effective, although the mechanism by which it act is unknown</a:t>
            </a:r>
            <a:r>
              <a:rPr lang="en-US" sz="2050" dirty="0" smtClean="0"/>
              <a:t>.</a:t>
            </a:r>
          </a:p>
          <a:p>
            <a:pPr algn="just">
              <a:spcBef>
                <a:spcPts val="200"/>
              </a:spcBef>
              <a:buNone/>
            </a:pPr>
            <a:r>
              <a:rPr lang="en-US" sz="2000" i="1" dirty="0" err="1" smtClean="0">
                <a:latin typeface="Times New Roman" pitchFamily="18" charset="0"/>
                <a:cs typeface="Times New Roman" pitchFamily="18" charset="0"/>
              </a:rPr>
              <a:t>Pharmacotherapeutics</a:t>
            </a:r>
            <a:r>
              <a:rPr lang="en-US" sz="2000" dirty="0" smtClean="0">
                <a:latin typeface="Times New Roman" pitchFamily="18" charset="0"/>
                <a:cs typeface="Times New Roman" pitchFamily="18" charset="0"/>
              </a:rPr>
              <a:t> is the treatment of disease by means of drugs. It utilizes information on drugs obtained by </a:t>
            </a:r>
            <a:r>
              <a:rPr lang="en-US" sz="2000" dirty="0" err="1" smtClean="0">
                <a:latin typeface="Times New Roman" pitchFamily="18" charset="0"/>
                <a:cs typeface="Times New Roman" pitchFamily="18" charset="0"/>
              </a:rPr>
              <a:t>pharmacodynamic</a:t>
            </a:r>
            <a:r>
              <a:rPr lang="en-US" sz="2000" dirty="0" smtClean="0">
                <a:latin typeface="Times New Roman" pitchFamily="18" charset="0"/>
                <a:cs typeface="Times New Roman" pitchFamily="18" charset="0"/>
              </a:rPr>
              <a:t> studies.</a:t>
            </a:r>
          </a:p>
          <a:p>
            <a:pPr algn="just">
              <a:buNone/>
            </a:pPr>
            <a:r>
              <a:rPr lang="en-US" sz="2050" b="1" dirty="0" smtClean="0">
                <a:latin typeface="Times New Roman" pitchFamily="18" charset="0"/>
                <a:cs typeface="Times New Roman" pitchFamily="18" charset="0"/>
              </a:rPr>
              <a:t>Contraindications and Factors may Modify Drug Action </a:t>
            </a:r>
            <a:r>
              <a:rPr lang="en-US" sz="2050" dirty="0" smtClean="0">
                <a:latin typeface="Times New Roman" pitchFamily="18" charset="0"/>
                <a:cs typeface="Times New Roman" pitchFamily="18" charset="0"/>
              </a:rPr>
              <a:t>(e.g., liver disease: as detoxification of the drug by the liver is important) It is important to know that the presence of disease or organ pathology may influence the actions of a drug. Conditions such as age, pregnancy, concomitant administration of other drugs and disease may alter the patient's response to a given drug.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Autofit/>
          </a:bodyPr>
          <a:lstStyle/>
          <a:p>
            <a:pPr algn="just"/>
            <a:r>
              <a:rPr lang="en-US" sz="2200" b="1" dirty="0" smtClean="0">
                <a:latin typeface="Times New Roman" pitchFamily="18" charset="0"/>
                <a:cs typeface="Times New Roman" pitchFamily="18" charset="0"/>
              </a:rPr>
              <a:t>Bioavailability</a:t>
            </a:r>
            <a:r>
              <a:rPr lang="en-US" sz="2200" dirty="0" smtClean="0">
                <a:latin typeface="Times New Roman" pitchFamily="18" charset="0"/>
                <a:cs typeface="Times New Roman" pitchFamily="18" charset="0"/>
              </a:rPr>
              <a:t>: The fraction of drug administered which is actually absorbed and reaches the systemic circulation following oral dosing. Preparations of the same drug by different manufacturers may have a different bioavailability.</a:t>
            </a:r>
          </a:p>
          <a:p>
            <a:pPr algn="ctr">
              <a:spcBef>
                <a:spcPts val="0"/>
              </a:spcBef>
              <a:buNone/>
            </a:pPr>
            <a:r>
              <a:rPr lang="en-US" sz="2700" b="1" dirty="0" smtClean="0"/>
              <a:t>Toxicology</a:t>
            </a:r>
          </a:p>
          <a:p>
            <a:pPr algn="just">
              <a:buNone/>
            </a:pPr>
            <a:r>
              <a:rPr lang="en-US" sz="2200" dirty="0" smtClean="0">
                <a:latin typeface="Times New Roman" pitchFamily="18" charset="0"/>
                <a:cs typeface="Times New Roman" pitchFamily="18" charset="0"/>
              </a:rPr>
              <a:t>Toxicology (Greek-</a:t>
            </a:r>
            <a:r>
              <a:rPr lang="en-US" sz="2200" i="1" dirty="0" err="1" smtClean="0">
                <a:latin typeface="Times New Roman" pitchFamily="18" charset="0"/>
                <a:cs typeface="Times New Roman" pitchFamily="18" charset="0"/>
              </a:rPr>
              <a:t>toxikon</a:t>
            </a:r>
            <a:r>
              <a:rPr lang="en-US" sz="2200" dirty="0" smtClean="0">
                <a:latin typeface="Times New Roman" pitchFamily="18" charset="0"/>
                <a:cs typeface="Times New Roman" pitchFamily="18" charset="0"/>
              </a:rPr>
              <a:t> means poison), it deals with the adverse effects of chemical/physical/ exogenous agents on biological system. Toxicology is the science of poisons, their sources, chemical composition, action, tests for detection and antidotes. It forms a major part of forensic and environmental medicine. All drugs are potential poisons when given in high doses. The term </a:t>
            </a:r>
            <a:r>
              <a:rPr lang="en-US" sz="2200" b="1" dirty="0" smtClean="0">
                <a:latin typeface="Times New Roman" pitchFamily="18" charset="0"/>
                <a:cs typeface="Times New Roman" pitchFamily="18" charset="0"/>
              </a:rPr>
              <a:t>poison</a:t>
            </a:r>
            <a:r>
              <a:rPr lang="en-US" sz="2200" dirty="0" smtClean="0">
                <a:latin typeface="Times New Roman" pitchFamily="18" charset="0"/>
                <a:cs typeface="Times New Roman" pitchFamily="18" charset="0"/>
              </a:rPr>
              <a:t> refers to agents that cause harmful effects</a:t>
            </a:r>
          </a:p>
          <a:p>
            <a:pPr algn="just">
              <a:buNone/>
            </a:pPr>
            <a:r>
              <a:rPr lang="en-US" sz="2200" dirty="0" smtClean="0">
                <a:latin typeface="Times New Roman" pitchFamily="18" charset="0"/>
                <a:cs typeface="Times New Roman" pitchFamily="18" charset="0"/>
              </a:rPr>
              <a:t>Toxicology is concerned not only with drugs used in therapy but also with the other chemicals that may be responsible for household, environmental or industrial intoxication.</a:t>
            </a:r>
          </a:p>
          <a:p>
            <a:pPr algn="just">
              <a:buNone/>
            </a:pPr>
            <a:r>
              <a:rPr lang="en-US" sz="2200" i="1" dirty="0" smtClean="0">
                <a:latin typeface="Times New Roman" pitchFamily="18" charset="0"/>
                <a:cs typeface="Times New Roman" pitchFamily="18" charset="0"/>
              </a:rPr>
              <a:t>Clinical toxicology </a:t>
            </a:r>
            <a:r>
              <a:rPr lang="en-US" sz="2200" dirty="0" smtClean="0">
                <a:latin typeface="Times New Roman" pitchFamily="18" charset="0"/>
                <a:cs typeface="Times New Roman" pitchFamily="18" charset="0"/>
              </a:rPr>
              <a:t>deals with the detection, diagnosis and treatment of poisoning. </a:t>
            </a:r>
            <a:r>
              <a:rPr lang="en-US" sz="2200" dirty="0" err="1" smtClean="0">
                <a:latin typeface="Times New Roman" pitchFamily="18" charset="0"/>
                <a:cs typeface="Times New Roman" pitchFamily="18" charset="0"/>
              </a:rPr>
              <a:t>Toxicodynamics</a:t>
            </a:r>
            <a:r>
              <a:rPr lang="en-US" sz="2200" dirty="0" smtClean="0">
                <a:latin typeface="Times New Roman" pitchFamily="18" charset="0"/>
                <a:cs typeface="Times New Roman" pitchFamily="18" charset="0"/>
              </a:rPr>
              <a:t> describes the harmful effects that a poison produces on the living organism. </a:t>
            </a:r>
            <a:r>
              <a:rPr lang="en-US" sz="2200" i="1" dirty="0" err="1" smtClean="0">
                <a:latin typeface="Times New Roman" pitchFamily="18" charset="0"/>
                <a:cs typeface="Times New Roman" pitchFamily="18" charset="0"/>
              </a:rPr>
              <a:t>Toxicokinetics</a:t>
            </a:r>
            <a:r>
              <a:rPr lang="en-US" sz="2200" dirty="0" smtClean="0">
                <a:latin typeface="Times New Roman" pitchFamily="18" charset="0"/>
                <a:cs typeface="Times New Roman" pitchFamily="18" charset="0"/>
              </a:rPr>
              <a:t> encompasses the absorption, distribution, biotransformation and elimination of the poison.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629400"/>
          </a:xfrm>
        </p:spPr>
        <p:txBody>
          <a:bodyPr>
            <a:normAutofit fontScale="70000" lnSpcReduction="20000"/>
          </a:bodyPr>
          <a:lstStyle/>
          <a:p>
            <a:pPr algn="ctr">
              <a:buNone/>
            </a:pPr>
            <a:r>
              <a:rPr lang="en-US" sz="3900" b="1" dirty="0" err="1" smtClean="0">
                <a:latin typeface="Times New Roman" pitchFamily="18" charset="0"/>
                <a:cs typeface="Times New Roman" pitchFamily="18" charset="0"/>
              </a:rPr>
              <a:t>Pharmacovigilence</a:t>
            </a:r>
            <a:endParaRPr lang="en-US" sz="3900"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t>
            </a:r>
            <a:r>
              <a:rPr lang="en-US" i="1" dirty="0" err="1" smtClean="0">
                <a:latin typeface="Times New Roman" pitchFamily="18" charset="0"/>
                <a:cs typeface="Times New Roman" pitchFamily="18" charset="0"/>
              </a:rPr>
              <a:t>Pharmacovigilence</a:t>
            </a:r>
            <a:r>
              <a:rPr lang="en-US" dirty="0" smtClean="0">
                <a:latin typeface="Times New Roman" pitchFamily="18" charset="0"/>
                <a:cs typeface="Times New Roman" pitchFamily="18" charset="0"/>
              </a:rPr>
              <a:t> mainly focuses on the effects of drugs on patient safety.</a:t>
            </a:r>
          </a:p>
          <a:p>
            <a:pPr algn="just"/>
            <a:r>
              <a:rPr lang="en-US" dirty="0" smtClean="0">
                <a:latin typeface="Times New Roman" pitchFamily="18" charset="0"/>
                <a:cs typeface="Times New Roman" pitchFamily="18" charset="0"/>
              </a:rPr>
              <a:t>Some examples of chemicals or drug-induced toxicities are given below:-</a:t>
            </a:r>
          </a:p>
          <a:p>
            <a:pPr marL="231775" indent="-231775" algn="just">
              <a:buNone/>
            </a:pP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Allergic reactions</a:t>
            </a:r>
            <a:r>
              <a:rPr lang="en-US" dirty="0" smtClean="0">
                <a:latin typeface="Times New Roman" pitchFamily="18" charset="0"/>
                <a:cs typeface="Times New Roman" pitchFamily="18" charset="0"/>
              </a:rPr>
              <a:t>: The number of serious allergic reactions to drugs involving antigen-antibody reactions is low but when they occur the physician must have sufficient knowledge to manage these problems.</a:t>
            </a:r>
          </a:p>
          <a:p>
            <a:pPr marL="231775" indent="-231775" algn="just">
              <a:buNone/>
            </a:pP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Blood </a:t>
            </a:r>
            <a:r>
              <a:rPr lang="en-US" i="1" dirty="0" err="1" smtClean="0">
                <a:latin typeface="Times New Roman" pitchFamily="18" charset="0"/>
                <a:cs typeface="Times New Roman" pitchFamily="18" charset="0"/>
              </a:rPr>
              <a:t>dyscrasias</a:t>
            </a:r>
            <a:r>
              <a:rPr lang="en-US" dirty="0" smtClean="0">
                <a:latin typeface="Times New Roman" pitchFamily="18" charset="0"/>
                <a:cs typeface="Times New Roman" pitchFamily="18" charset="0"/>
              </a:rPr>
              <a:t>: These are very serious and sometimes fatal complications of drug therapy. They include: </a:t>
            </a:r>
            <a:r>
              <a:rPr lang="en-US" dirty="0" err="1" smtClean="0">
                <a:latin typeface="Times New Roman" pitchFamily="18" charset="0"/>
                <a:cs typeface="Times New Roman" pitchFamily="18" charset="0"/>
              </a:rPr>
              <a:t>agranulocytosis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aplastic</a:t>
            </a:r>
            <a:r>
              <a:rPr lang="en-US" dirty="0" smtClean="0">
                <a:latin typeface="Times New Roman" pitchFamily="18" charset="0"/>
                <a:cs typeface="Times New Roman" pitchFamily="18" charset="0"/>
              </a:rPr>
              <a:t> anemia, hemolytic anemia, thrombocytopenia and defects in clotting factors.</a:t>
            </a:r>
          </a:p>
          <a:p>
            <a:pPr marL="231775" indent="-231775" algn="just">
              <a:buNone/>
            </a:pP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Hepatotoxicity</a:t>
            </a:r>
            <a:r>
              <a:rPr lang="en-US" i="1" dirty="0" smtClean="0">
                <a:latin typeface="Times New Roman" pitchFamily="18" charset="0"/>
                <a:cs typeface="Times New Roman" pitchFamily="18" charset="0"/>
              </a:rPr>
              <a:t> and </a:t>
            </a:r>
            <a:r>
              <a:rPr lang="en-US" i="1" dirty="0" err="1" smtClean="0">
                <a:latin typeface="Times New Roman" pitchFamily="18" charset="0"/>
                <a:cs typeface="Times New Roman" pitchFamily="18" charset="0"/>
              </a:rPr>
              <a:t>nephrotoxicity</a:t>
            </a:r>
            <a:r>
              <a:rPr lang="en-US" dirty="0" smtClean="0">
                <a:latin typeface="Times New Roman" pitchFamily="18" charset="0"/>
                <a:cs typeface="Times New Roman" pitchFamily="18" charset="0"/>
              </a:rPr>
              <a:t>: Because many chemicals and drugs are eliminated and metabolized by the liver and kidney, damage to these organs is seen commonly</a:t>
            </a:r>
          </a:p>
          <a:p>
            <a:pPr marL="231775" indent="-231775" algn="ctr">
              <a:buNone/>
            </a:pPr>
            <a:r>
              <a:rPr lang="en-US" sz="3900" b="1" dirty="0" smtClean="0">
                <a:latin typeface="Times New Roman" pitchFamily="18" charset="0"/>
                <a:cs typeface="Times New Roman" pitchFamily="18" charset="0"/>
              </a:rPr>
              <a:t>Chemotherapy</a:t>
            </a:r>
          </a:p>
          <a:p>
            <a:pPr marL="231775" indent="-231775" algn="just">
              <a:buNone/>
            </a:pPr>
            <a:r>
              <a:rPr lang="en-US" dirty="0" smtClean="0">
                <a:latin typeface="Times New Roman" pitchFamily="18" charset="0"/>
                <a:cs typeface="Times New Roman" pitchFamily="18" charset="0"/>
              </a:rPr>
              <a:t>	According to the definition proposed by </a:t>
            </a:r>
            <a:r>
              <a:rPr lang="en-US" i="1" dirty="0" smtClean="0">
                <a:latin typeface="Times New Roman" pitchFamily="18" charset="0"/>
                <a:cs typeface="Times New Roman" pitchFamily="18" charset="0"/>
              </a:rPr>
              <a:t>Paul Ehrlich</a:t>
            </a:r>
            <a:r>
              <a:rPr lang="en-US" dirty="0" smtClean="0">
                <a:latin typeface="Times New Roman" pitchFamily="18" charset="0"/>
                <a:cs typeface="Times New Roman" pitchFamily="18" charset="0"/>
              </a:rPr>
              <a:t>, deals with the use of drugs capable of inhibiting or destroying invading microbes, parasites, or cancer cells, while having minimal effect on recipient’s healthy living tissues.</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TotalTime>
  <Words>600</Words>
  <Application>Microsoft Office PowerPoint</Application>
  <PresentationFormat>On-screen Show (4:3)</PresentationFormat>
  <Paragraphs>47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Introduction &amp; Scope of Pharmacology</vt:lpstr>
      <vt:lpstr>Pharmacology</vt:lpstr>
      <vt:lpstr>History of Modern Pharmacology </vt:lpstr>
      <vt:lpstr>Chemistry &amp; Pharmacology</vt:lpstr>
      <vt:lpstr>Clinical Pharmacology and Therapeutics</vt:lpstr>
      <vt:lpstr>Slide 6</vt:lpstr>
      <vt:lpstr>Slide 7</vt:lpstr>
    </vt:vector>
  </TitlesOfParts>
  <Company>computer planet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&amp; Scope of Pharmacology</dc:title>
  <dc:creator>sandy</dc:creator>
  <cp:lastModifiedBy>sandy</cp:lastModifiedBy>
  <cp:revision>25</cp:revision>
  <dcterms:created xsi:type="dcterms:W3CDTF">2020-08-07T07:39:26Z</dcterms:created>
  <dcterms:modified xsi:type="dcterms:W3CDTF">2021-11-15T09:40:11Z</dcterms:modified>
</cp:coreProperties>
</file>