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5" r:id="rId3"/>
    <p:sldId id="257" r:id="rId4"/>
    <p:sldId id="287" r:id="rId5"/>
    <p:sldId id="286" r:id="rId6"/>
    <p:sldId id="284" r:id="rId7"/>
    <p:sldId id="259" r:id="rId8"/>
    <p:sldId id="296" r:id="rId9"/>
    <p:sldId id="260" r:id="rId10"/>
    <p:sldId id="261" r:id="rId11"/>
    <p:sldId id="263" r:id="rId12"/>
    <p:sldId id="264" r:id="rId13"/>
    <p:sldId id="265" r:id="rId14"/>
    <p:sldId id="266" r:id="rId15"/>
    <p:sldId id="267" r:id="rId16"/>
    <p:sldId id="268" r:id="rId17"/>
    <p:sldId id="288" r:id="rId18"/>
    <p:sldId id="290" r:id="rId19"/>
    <p:sldId id="289" r:id="rId20"/>
    <p:sldId id="29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6" autoAdjust="0"/>
  </p:normalViewPr>
  <p:slideViewPr>
    <p:cSldViewPr>
      <p:cViewPr>
        <p:scale>
          <a:sx n="75" d="100"/>
          <a:sy n="75" d="100"/>
        </p:scale>
        <p:origin x="-1014" y="-54"/>
      </p:cViewPr>
      <p:guideLst>
        <p:guide orient="horz" pos="2160"/>
        <p:guide pos="2880"/>
      </p:guideLst>
    </p:cSldViewPr>
  </p:slideViewPr>
  <p:outlineViewPr>
    <p:cViewPr>
      <p:scale>
        <a:sx n="33" d="100"/>
        <a:sy n="33" d="100"/>
      </p:scale>
      <p:origin x="0" y="928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987E42-7D7A-4F64-A13D-54002548C46A}" type="datetimeFigureOut">
              <a:rPr lang="en-US" smtClean="0"/>
              <a:pPr/>
              <a:t>4/12/2021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98630-08D6-4AEE-8DFA-5F802DBDC558}" type="slidenum">
              <a:rPr lang="en-US" smtClean="0"/>
              <a:pPr/>
              <a:t>‹#›</a:t>
            </a:fld>
            <a:endParaRPr lang="en-US" dirty="0"/>
          </a:p>
        </p:txBody>
      </p:sp>
    </p:spTree>
    <p:extLst>
      <p:ext uri="{BB962C8B-B14F-4D97-AF65-F5344CB8AC3E}">
        <p14:creationId xmlns:p14="http://schemas.microsoft.com/office/powerpoint/2010/main" xmlns="" val="3756221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898630-08D6-4AEE-8DFA-5F802DBDC558}" type="slidenum">
              <a:rPr lang="en-US" smtClean="0"/>
              <a:pPr/>
              <a:t>8</a:t>
            </a:fld>
            <a:endParaRPr lang="en-US" dirty="0"/>
          </a:p>
        </p:txBody>
      </p:sp>
    </p:spTree>
    <p:extLst>
      <p:ext uri="{BB962C8B-B14F-4D97-AF65-F5344CB8AC3E}">
        <p14:creationId xmlns:p14="http://schemas.microsoft.com/office/powerpoint/2010/main" xmlns="" val="7018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898630-08D6-4AEE-8DFA-5F802DBDC558}" type="slidenum">
              <a:rPr lang="en-US" smtClean="0"/>
              <a:pPr/>
              <a:t>20</a:t>
            </a:fld>
            <a:endParaRPr lang="en-US" dirty="0"/>
          </a:p>
        </p:txBody>
      </p:sp>
    </p:spTree>
    <p:extLst>
      <p:ext uri="{BB962C8B-B14F-4D97-AF65-F5344CB8AC3E}">
        <p14:creationId xmlns:p14="http://schemas.microsoft.com/office/powerpoint/2010/main" xmlns="" val="1635945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9797765-1322-43DD-AFCA-DA37379E4662}" type="datetimeFigureOut">
              <a:rPr lang="en-US" smtClean="0"/>
              <a:pPr/>
              <a:t>4/12/2021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DD7570A-9A85-4281-B360-AA241B83BB3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797765-1322-43DD-AFCA-DA37379E4662}" type="datetimeFigureOut">
              <a:rPr lang="en-US" smtClean="0"/>
              <a:pPr/>
              <a:t>4/12/2021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797765-1322-43DD-AFCA-DA37379E4662}" type="datetimeFigureOut">
              <a:rPr lang="en-US" smtClean="0"/>
              <a:pPr/>
              <a:t>4/12/2021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797765-1322-43DD-AFCA-DA37379E4662}" type="datetimeFigureOut">
              <a:rPr lang="en-US" smtClean="0"/>
              <a:pPr/>
              <a:t>4/12/2021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DD7570A-9A85-4281-B360-AA241B83BB3C}"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797765-1322-43DD-AFCA-DA37379E4662}" type="datetimeFigureOut">
              <a:rPr lang="en-US" smtClean="0"/>
              <a:pPr/>
              <a:t>4/12/2021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DD7570A-9A85-4281-B360-AA241B83BB3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797765-1322-43DD-AFCA-DA37379E4662}" type="datetimeFigureOut">
              <a:rPr lang="en-US" smtClean="0"/>
              <a:pPr/>
              <a:t>4/12/2021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DD7570A-9A85-4281-B360-AA241B83BB3C}"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797765-1322-43DD-AFCA-DA37379E4662}" type="datetimeFigureOut">
              <a:rPr lang="en-US" smtClean="0"/>
              <a:pPr/>
              <a:t>4/12/2021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9797765-1322-43DD-AFCA-DA37379E4662}" type="datetimeFigureOut">
              <a:rPr lang="en-US" smtClean="0"/>
              <a:pPr/>
              <a:t>4/12/2021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DD7570A-9A85-4281-B360-AA241B83BB3C}"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9797765-1322-43DD-AFCA-DA37379E4662}" type="datetimeFigureOut">
              <a:rPr lang="en-US" smtClean="0"/>
              <a:pPr/>
              <a:t>4/12/2021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9797765-1322-43DD-AFCA-DA37379E4662}" type="datetimeFigureOut">
              <a:rPr lang="en-US" smtClean="0"/>
              <a:pPr/>
              <a:t>4/12/2021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797765-1322-43DD-AFCA-DA37379E4662}" type="datetimeFigureOut">
              <a:rPr lang="en-US" smtClean="0"/>
              <a:pPr/>
              <a:t>4/12/2021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DD7570A-9A85-4281-B360-AA241B83BB3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797765-1322-43DD-AFCA-DA37379E4662}" type="datetimeFigureOut">
              <a:rPr lang="en-US" smtClean="0"/>
              <a:pPr/>
              <a:t>4/12/2021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DD7570A-9A85-4281-B360-AA241B83BB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900" y="609601"/>
            <a:ext cx="7861300" cy="2717800"/>
          </a:xfrm>
        </p:spPr>
        <p:txBody>
          <a:bodyPr>
            <a:noAutofit/>
          </a:bodyPr>
          <a:lstStyle/>
          <a:p>
            <a:r>
              <a:rPr lang="en-US" sz="6000" b="1" dirty="0" smtClean="0"/>
              <a:t>INTRODUCTION TO</a:t>
            </a:r>
            <a:br>
              <a:rPr lang="en-US" sz="6000" b="1" dirty="0" smtClean="0"/>
            </a:br>
            <a:r>
              <a:rPr lang="en-US" sz="6000" b="1" dirty="0" smtClean="0"/>
              <a:t>REHABILITATION AND HISTORY</a:t>
            </a:r>
            <a:endParaRPr lang="en-US" sz="6000" dirty="0"/>
          </a:p>
        </p:txBody>
      </p:sp>
      <p:sp>
        <p:nvSpPr>
          <p:cNvPr id="3" name="Subtitle 2"/>
          <p:cNvSpPr>
            <a:spLocks noGrp="1"/>
          </p:cNvSpPr>
          <p:nvPr>
            <p:ph type="subTitle" idx="1"/>
          </p:nvPr>
        </p:nvSpPr>
        <p:spPr>
          <a:xfrm>
            <a:off x="3429000" y="3886200"/>
            <a:ext cx="5334000" cy="2286000"/>
          </a:xfrm>
        </p:spPr>
        <p:txBody>
          <a:bodyPr/>
          <a:lstStyle/>
          <a:p>
            <a:r>
              <a:rPr lang="en-US" dirty="0" smtClean="0">
                <a:solidFill>
                  <a:schemeClr val="tx1"/>
                </a:solidFill>
              </a:rPr>
              <a:t>DR. DIGVIJAY SHARMA</a:t>
            </a:r>
          </a:p>
          <a:p>
            <a:r>
              <a:rPr lang="en-US" dirty="0" smtClean="0">
                <a:solidFill>
                  <a:schemeClr val="tx1"/>
                </a:solidFill>
              </a:rPr>
              <a:t>UIHS</a:t>
            </a:r>
          </a:p>
          <a:p>
            <a:r>
              <a:rPr lang="en-US" dirty="0" smtClean="0">
                <a:solidFill>
                  <a:schemeClr val="tx1"/>
                </a:solidFill>
              </a:rPr>
              <a:t>CSJMU, KANPUR</a:t>
            </a:r>
            <a:endParaRPr lang="en-US" dirty="0">
              <a:solidFill>
                <a:schemeClr val="tx1"/>
              </a:solidFill>
            </a:endParaRPr>
          </a:p>
        </p:txBody>
      </p:sp>
    </p:spTree>
    <p:extLst>
      <p:ext uri="{BB962C8B-B14F-4D97-AF65-F5344CB8AC3E}">
        <p14:creationId xmlns:p14="http://schemas.microsoft.com/office/powerpoint/2010/main" xmlns="" val="3137928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51770" y="1295400"/>
            <a:ext cx="5980426" cy="396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609600" y="5267236"/>
            <a:ext cx="8153400" cy="923330"/>
          </a:xfrm>
          <a:prstGeom prst="rect">
            <a:avLst/>
          </a:prstGeom>
        </p:spPr>
        <p:txBody>
          <a:bodyPr wrap="square">
            <a:spAutoFit/>
          </a:bodyPr>
          <a:lstStyle/>
          <a:p>
            <a:r>
              <a:rPr lang="en-US" b="1" dirty="0"/>
              <a:t>The importance of </a:t>
            </a:r>
            <a:r>
              <a:rPr lang="en-US" b="1" dirty="0" err="1"/>
              <a:t>physiatry</a:t>
            </a:r>
            <a:r>
              <a:rPr lang="en-US" b="1" dirty="0"/>
              <a:t> and rehabilitation services ensures functional</a:t>
            </a:r>
          </a:p>
          <a:p>
            <a:r>
              <a:rPr lang="en-US" b="1" dirty="0"/>
              <a:t>independence, without which the patient remains partially dependent throughout his </a:t>
            </a:r>
            <a:r>
              <a:rPr lang="en-US" b="1" dirty="0" smtClean="0"/>
              <a:t>life.</a:t>
            </a:r>
            <a:endParaRPr lang="en-US" b="1" dirty="0"/>
          </a:p>
        </p:txBody>
      </p:sp>
    </p:spTree>
    <p:extLst>
      <p:ext uri="{BB962C8B-B14F-4D97-AF65-F5344CB8AC3E}">
        <p14:creationId xmlns:p14="http://schemas.microsoft.com/office/powerpoint/2010/main" xmlns="" val="3004269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95400" y="457200"/>
            <a:ext cx="6627403" cy="417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228600" y="4826675"/>
            <a:ext cx="8534400" cy="1200329"/>
          </a:xfrm>
          <a:prstGeom prst="rect">
            <a:avLst/>
          </a:prstGeom>
        </p:spPr>
        <p:txBody>
          <a:bodyPr wrap="square">
            <a:spAutoFit/>
          </a:bodyPr>
          <a:lstStyle/>
          <a:p>
            <a:r>
              <a:rPr lang="en-US" dirty="0"/>
              <a:t>In the </a:t>
            </a:r>
            <a:r>
              <a:rPr lang="en-US" dirty="0" err="1"/>
              <a:t>prepathogenesis</a:t>
            </a:r>
            <a:r>
              <a:rPr lang="en-US" dirty="0"/>
              <a:t> period</a:t>
            </a:r>
            <a:r>
              <a:rPr lang="en-US" b="1" dirty="0"/>
              <a:t>, the interaction between host agent and environment causes disease</a:t>
            </a:r>
            <a:r>
              <a:rPr lang="en-US" b="1" dirty="0" smtClean="0"/>
              <a:t>,</a:t>
            </a:r>
            <a:r>
              <a:rPr lang="en-US" dirty="0" smtClean="0"/>
              <a:t>[this is called epidemiological triad or triangle, the traditional model for infectious disease] which passes from the subclinical stage to the clinical manifestation of disease.</a:t>
            </a:r>
            <a:endParaRPr lang="en-US" dirty="0"/>
          </a:p>
        </p:txBody>
      </p:sp>
    </p:spTree>
    <p:extLst>
      <p:ext uri="{BB962C8B-B14F-4D97-AF65-F5344CB8AC3E}">
        <p14:creationId xmlns:p14="http://schemas.microsoft.com/office/powerpoint/2010/main" xmlns="" val="1848469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305800" cy="5715000"/>
          </a:xfrm>
        </p:spPr>
        <p:txBody>
          <a:bodyPr>
            <a:normAutofit/>
          </a:bodyPr>
          <a:lstStyle/>
          <a:p>
            <a:pPr marL="0" indent="0">
              <a:buNone/>
            </a:pPr>
            <a:r>
              <a:rPr lang="en-US" sz="2000" dirty="0" smtClean="0"/>
              <a:t>Prevention </a:t>
            </a:r>
            <a:r>
              <a:rPr lang="en-US" sz="2000" dirty="0"/>
              <a:t>of disability does not start only at birth, at the onset of disease or after a primary disability occurs. Sometimes it may be done even before the child is born, by anticipating disability due to genetic defects or blood group incompatibility and can be prevented by means of genetic counseling</a:t>
            </a:r>
            <a:r>
              <a:rPr lang="en-US" sz="2000" dirty="0" smtClean="0"/>
              <a:t>.</a:t>
            </a:r>
          </a:p>
          <a:p>
            <a:pPr marL="0" indent="0">
              <a:buNone/>
            </a:pPr>
            <a:r>
              <a:rPr lang="en-US" sz="2000" dirty="0" smtClean="0"/>
              <a:t>For example- </a:t>
            </a:r>
            <a:r>
              <a:rPr lang="en-US" sz="2000" dirty="0"/>
              <a:t>I</a:t>
            </a:r>
            <a:r>
              <a:rPr lang="en-US" sz="2000" dirty="0" smtClean="0"/>
              <a:t>n </a:t>
            </a:r>
            <a:r>
              <a:rPr lang="en-US" sz="2000" dirty="0" err="1"/>
              <a:t>Duchennes</a:t>
            </a:r>
            <a:r>
              <a:rPr lang="en-US" sz="2000" dirty="0"/>
              <a:t> muscular dystrophy, it is possible to counsel the parents on having another child who might later display the symptoms of the disease</a:t>
            </a:r>
            <a:r>
              <a:rPr lang="en-US" sz="2000" dirty="0" smtClean="0"/>
              <a:t>.</a:t>
            </a:r>
          </a:p>
          <a:p>
            <a:pPr marL="0" indent="0">
              <a:buNone/>
            </a:pPr>
            <a:r>
              <a:rPr lang="en-US" sz="2000" dirty="0" smtClean="0"/>
              <a:t>It therefore follows with </a:t>
            </a:r>
            <a:r>
              <a:rPr lang="en-US" sz="2000" b="1" dirty="0" smtClean="0"/>
              <a:t>a fall in mortality levels there is a rise in morbidity levels. Rehabilitation deals with morbidity , it deals with quality of life.</a:t>
            </a:r>
          </a:p>
          <a:p>
            <a:pPr marL="0" indent="0">
              <a:buNone/>
            </a:pPr>
            <a:endParaRPr lang="en-US" sz="2000" dirty="0" smtClean="0"/>
          </a:p>
          <a:p>
            <a:pPr marL="0" indent="0">
              <a:buNone/>
            </a:pPr>
            <a:endParaRPr lang="en-US" sz="2000" dirty="0"/>
          </a:p>
        </p:txBody>
      </p:sp>
      <p:sp>
        <p:nvSpPr>
          <p:cNvPr id="2" name="Title 1"/>
          <p:cNvSpPr>
            <a:spLocks noGrp="1"/>
          </p:cNvSpPr>
          <p:nvPr>
            <p:ph type="title"/>
          </p:nvPr>
        </p:nvSpPr>
        <p:spPr>
          <a:xfrm>
            <a:off x="457200" y="274638"/>
            <a:ext cx="8229600" cy="792162"/>
          </a:xfrm>
        </p:spPr>
        <p:txBody>
          <a:bodyPr/>
          <a:lstStyle/>
          <a:p>
            <a:r>
              <a:rPr lang="en-US" u="sng" dirty="0"/>
              <a:t>PREVENTIVE REHABILITATION</a:t>
            </a:r>
          </a:p>
        </p:txBody>
      </p:sp>
    </p:spTree>
    <p:extLst>
      <p:ext uri="{BB962C8B-B14F-4D97-AF65-F5344CB8AC3E}">
        <p14:creationId xmlns:p14="http://schemas.microsoft.com/office/powerpoint/2010/main" xmlns="" val="3676899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438399"/>
          </a:xfrm>
        </p:spPr>
        <p:txBody>
          <a:bodyPr>
            <a:normAutofit fontScale="92500" lnSpcReduction="20000"/>
          </a:bodyPr>
          <a:lstStyle/>
          <a:p>
            <a:pPr marL="0" indent="0">
              <a:buNone/>
            </a:pPr>
            <a:r>
              <a:rPr lang="en-US" dirty="0" smtClean="0"/>
              <a:t>Any </a:t>
            </a:r>
            <a:r>
              <a:rPr lang="en-US" dirty="0"/>
              <a:t>health care that tries to halt a person’s slide down the slope of the health status scale is termed preventive health care and any attempt to push it up towards the peak, i.e. optimum health, is called therapeutic health care. This total spectrum is classified into three levels of prevention by the World Health </a:t>
            </a:r>
            <a:r>
              <a:rPr lang="en-US" dirty="0" smtClean="0"/>
              <a:t>Organization.</a:t>
            </a:r>
            <a:endParaRPr lang="en-US" dirty="0"/>
          </a:p>
        </p:txBody>
      </p:sp>
      <p:sp>
        <p:nvSpPr>
          <p:cNvPr id="2" name="Title 1"/>
          <p:cNvSpPr>
            <a:spLocks noGrp="1"/>
          </p:cNvSpPr>
          <p:nvPr>
            <p:ph type="title"/>
          </p:nvPr>
        </p:nvSpPr>
        <p:spPr/>
        <p:txBody>
          <a:bodyPr/>
          <a:lstStyle/>
          <a:p>
            <a:r>
              <a:rPr lang="en-US" u="sng" dirty="0" smtClean="0"/>
              <a:t>LEVELS OF PREVENTION</a:t>
            </a:r>
            <a:endParaRPr lang="en-US" u="sng"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38200" y="4267200"/>
            <a:ext cx="7086600" cy="14380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35760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 </a:t>
            </a:r>
            <a:r>
              <a:rPr lang="en-US" dirty="0"/>
              <a:t>It is explained as a measure taken before the onset of any disease, e.g. immunization against childhood infections or chlorination of drinking water. It is designed to promote general health and improve the quality of life. It incorporates health education for bringing about awareness of health problems before it occurs. This is similar to the first phase of medicine, i.e. </a:t>
            </a:r>
            <a:r>
              <a:rPr lang="en-US" b="1" dirty="0"/>
              <a:t>preventive medicine.</a:t>
            </a:r>
          </a:p>
        </p:txBody>
      </p:sp>
      <p:sp>
        <p:nvSpPr>
          <p:cNvPr id="2" name="Title 1"/>
          <p:cNvSpPr>
            <a:spLocks noGrp="1"/>
          </p:cNvSpPr>
          <p:nvPr>
            <p:ph type="title"/>
          </p:nvPr>
        </p:nvSpPr>
        <p:spPr/>
        <p:txBody>
          <a:bodyPr/>
          <a:lstStyle/>
          <a:p>
            <a:r>
              <a:rPr lang="en-US" u="sng" dirty="0"/>
              <a:t>Primary Prevention</a:t>
            </a:r>
          </a:p>
        </p:txBody>
      </p:sp>
    </p:spTree>
    <p:extLst>
      <p:ext uri="{BB962C8B-B14F-4D97-AF65-F5344CB8AC3E}">
        <p14:creationId xmlns:p14="http://schemas.microsoft.com/office/powerpoint/2010/main" xmlns="" val="590935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32000"/>
            <a:ext cx="8280400" cy="3975291"/>
          </a:xfrm>
        </p:spPr>
        <p:txBody>
          <a:bodyPr/>
          <a:lstStyle/>
          <a:p>
            <a:pPr marL="0" indent="0">
              <a:buNone/>
            </a:pPr>
            <a:r>
              <a:rPr lang="en-US" dirty="0" smtClean="0"/>
              <a:t> </a:t>
            </a:r>
            <a:r>
              <a:rPr lang="en-US" dirty="0"/>
              <a:t>It is a measure taken to arrest the progression of a disease while it is still in the early asymptomatic stage of the disease. It involves early diagnosis and immediate treatment, e.g. ergonomic intervention to prevent clinical symptoms in a patient with </a:t>
            </a:r>
            <a:r>
              <a:rPr lang="en-US" dirty="0" err="1"/>
              <a:t>spondylosis</a:t>
            </a:r>
            <a:r>
              <a:rPr lang="en-US" dirty="0"/>
              <a:t>.</a:t>
            </a:r>
          </a:p>
        </p:txBody>
      </p:sp>
      <p:sp>
        <p:nvSpPr>
          <p:cNvPr id="2" name="Title 1"/>
          <p:cNvSpPr>
            <a:spLocks noGrp="1"/>
          </p:cNvSpPr>
          <p:nvPr>
            <p:ph type="title"/>
          </p:nvPr>
        </p:nvSpPr>
        <p:spPr>
          <a:xfrm>
            <a:off x="457200" y="685800"/>
            <a:ext cx="8229600" cy="1066800"/>
          </a:xfrm>
        </p:spPr>
        <p:txBody>
          <a:bodyPr/>
          <a:lstStyle/>
          <a:p>
            <a:r>
              <a:rPr lang="en-US" u="sng" dirty="0"/>
              <a:t>Secondary Prevention</a:t>
            </a:r>
          </a:p>
        </p:txBody>
      </p:sp>
    </p:spTree>
    <p:extLst>
      <p:ext uri="{BB962C8B-B14F-4D97-AF65-F5344CB8AC3E}">
        <p14:creationId xmlns:p14="http://schemas.microsoft.com/office/powerpoint/2010/main" xmlns="" val="3780575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178491"/>
          </a:xfrm>
        </p:spPr>
        <p:txBody>
          <a:bodyPr/>
          <a:lstStyle/>
          <a:p>
            <a:pPr marL="0" indent="0">
              <a:buNone/>
            </a:pPr>
            <a:r>
              <a:rPr lang="en-US" dirty="0" smtClean="0"/>
              <a:t>It </a:t>
            </a:r>
            <a:r>
              <a:rPr lang="en-US" dirty="0"/>
              <a:t>is explained as a measure taken to minimize the consequences of a disease or injury once it has become clinically manifested, e.g. prevention of pressure sores in a paraplegic by turning the patient over regularly</a:t>
            </a:r>
            <a:r>
              <a:rPr lang="en-US" b="1" dirty="0"/>
              <a:t>. Tertiary prevention is an integral part of Rehabilitation Medicine.</a:t>
            </a:r>
          </a:p>
        </p:txBody>
      </p:sp>
      <p:sp>
        <p:nvSpPr>
          <p:cNvPr id="2" name="Title 1"/>
          <p:cNvSpPr>
            <a:spLocks noGrp="1"/>
          </p:cNvSpPr>
          <p:nvPr>
            <p:ph type="title"/>
          </p:nvPr>
        </p:nvSpPr>
        <p:spPr>
          <a:xfrm>
            <a:off x="457200" y="609600"/>
            <a:ext cx="8229600" cy="1143000"/>
          </a:xfrm>
        </p:spPr>
        <p:txBody>
          <a:bodyPr/>
          <a:lstStyle/>
          <a:p>
            <a:r>
              <a:rPr lang="en-US" u="sng" dirty="0"/>
              <a:t>Tertiary </a:t>
            </a:r>
            <a:r>
              <a:rPr lang="en-US" u="sng" dirty="0" smtClean="0"/>
              <a:t>Prevention</a:t>
            </a:r>
            <a:endParaRPr lang="en-US" u="sng" dirty="0"/>
          </a:p>
        </p:txBody>
      </p:sp>
    </p:spTree>
    <p:extLst>
      <p:ext uri="{BB962C8B-B14F-4D97-AF65-F5344CB8AC3E}">
        <p14:creationId xmlns:p14="http://schemas.microsoft.com/office/powerpoint/2010/main" xmlns="" val="1607354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8305800" cy="5029200"/>
          </a:xfrm>
        </p:spPr>
        <p:txBody>
          <a:bodyPr>
            <a:normAutofit/>
          </a:bodyPr>
          <a:lstStyle/>
          <a:p>
            <a:r>
              <a:rPr lang="en-US" dirty="0" err="1" smtClean="0"/>
              <a:t>Sociovocational</a:t>
            </a:r>
            <a:r>
              <a:rPr lang="en-US" dirty="0" smtClean="0"/>
              <a:t> rehabilitation is a team effort which aims at providing the disabled a vocation, a barrier free place to live and the right social environment to reduce his handicap.</a:t>
            </a:r>
          </a:p>
          <a:p>
            <a:r>
              <a:rPr lang="en-US" dirty="0" smtClean="0"/>
              <a:t>At the heart of vocational rehabilitation ,it is the concept of the </a:t>
            </a:r>
            <a:r>
              <a:rPr lang="en-US" b="1" dirty="0" smtClean="0"/>
              <a:t>right to work.</a:t>
            </a:r>
          </a:p>
          <a:p>
            <a:r>
              <a:rPr lang="en-US" dirty="0" smtClean="0"/>
              <a:t>It empowers persons – not just economically but in a more basic and meaningful sense.</a:t>
            </a:r>
          </a:p>
          <a:p>
            <a:r>
              <a:rPr lang="en-US" dirty="0" smtClean="0"/>
              <a:t>It makes a person stand on his on legs. It does not bind him to a job, it </a:t>
            </a:r>
            <a:r>
              <a:rPr lang="en-US" b="1" dirty="0" smtClean="0"/>
              <a:t>set him free.  </a:t>
            </a:r>
            <a:endParaRPr lang="en-US" b="1" dirty="0"/>
          </a:p>
        </p:txBody>
      </p:sp>
      <p:sp>
        <p:nvSpPr>
          <p:cNvPr id="2" name="Title 1"/>
          <p:cNvSpPr>
            <a:spLocks noGrp="1"/>
          </p:cNvSpPr>
          <p:nvPr>
            <p:ph type="title"/>
          </p:nvPr>
        </p:nvSpPr>
        <p:spPr/>
        <p:txBody>
          <a:bodyPr>
            <a:normAutofit fontScale="90000"/>
          </a:bodyPr>
          <a:lstStyle/>
          <a:p>
            <a:r>
              <a:rPr lang="en-US" u="sng" dirty="0" smtClean="0"/>
              <a:t>S0CIOVOCATIONAL REHABILITATION-</a:t>
            </a:r>
            <a:endParaRPr lang="en-US" u="sng" dirty="0"/>
          </a:p>
        </p:txBody>
      </p:sp>
    </p:spTree>
    <p:extLst>
      <p:ext uri="{BB962C8B-B14F-4D97-AF65-F5344CB8AC3E}">
        <p14:creationId xmlns:p14="http://schemas.microsoft.com/office/powerpoint/2010/main" xmlns="" val="921277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82000" cy="5486400"/>
          </a:xfrm>
        </p:spPr>
        <p:txBody>
          <a:bodyPr>
            <a:normAutofit/>
          </a:bodyPr>
          <a:lstStyle/>
          <a:p>
            <a:r>
              <a:rPr lang="en-US" dirty="0" smtClean="0"/>
              <a:t>The catchword today is </a:t>
            </a:r>
            <a:r>
              <a:rPr lang="en-US" b="1" dirty="0" smtClean="0"/>
              <a:t>empathy not sympathy. </a:t>
            </a:r>
            <a:r>
              <a:rPr lang="en-US" dirty="0" smtClean="0"/>
              <a:t>In other words , the message that the person with disability are giving throughout the world is </a:t>
            </a:r>
            <a:r>
              <a:rPr lang="en-US" b="1" dirty="0" smtClean="0"/>
              <a:t>please accept us as we are.</a:t>
            </a:r>
          </a:p>
          <a:p>
            <a:pPr marL="0" indent="0">
              <a:buNone/>
            </a:pPr>
            <a:r>
              <a:rPr lang="en-US" dirty="0" smtClean="0"/>
              <a:t>There are several shining examples for this-</a:t>
            </a:r>
          </a:p>
          <a:p>
            <a:r>
              <a:rPr lang="en-US" dirty="0" smtClean="0"/>
              <a:t>STEPHEN HAWKINS – Gross motor </a:t>
            </a:r>
            <a:r>
              <a:rPr lang="en-US" dirty="0" err="1" smtClean="0"/>
              <a:t>disabiity</a:t>
            </a:r>
            <a:endParaRPr lang="en-US" dirty="0" smtClean="0"/>
          </a:p>
          <a:p>
            <a:r>
              <a:rPr lang="en-US" dirty="0" smtClean="0"/>
              <a:t>HELEN KELLER- Visual and hearing impairment</a:t>
            </a:r>
          </a:p>
          <a:p>
            <a:r>
              <a:rPr lang="en-US" dirty="0" smtClean="0"/>
              <a:t>BHAKT SURDAS AND JOHN MILTON – Visually impaired.</a:t>
            </a:r>
          </a:p>
          <a:p>
            <a:r>
              <a:rPr lang="en-US" dirty="0" smtClean="0"/>
              <a:t>FRENKELIN D. ROOSEVELT- Guillain-Barre syndrome.</a:t>
            </a:r>
          </a:p>
          <a:p>
            <a:endParaRPr lang="en-US" dirty="0" smtClean="0"/>
          </a:p>
          <a:p>
            <a:endParaRPr lang="en-US" dirty="0"/>
          </a:p>
        </p:txBody>
      </p:sp>
      <p:sp>
        <p:nvSpPr>
          <p:cNvPr id="2" name="Title 1"/>
          <p:cNvSpPr>
            <a:spLocks noGrp="1"/>
          </p:cNvSpPr>
          <p:nvPr>
            <p:ph type="title"/>
          </p:nvPr>
        </p:nvSpPr>
        <p:spPr>
          <a:xfrm>
            <a:off x="381000" y="-304800"/>
            <a:ext cx="8229600" cy="1143000"/>
          </a:xfrm>
        </p:spPr>
        <p:txBody>
          <a:bodyPr/>
          <a:lstStyle/>
          <a:p>
            <a:endParaRPr lang="en-US" dirty="0"/>
          </a:p>
        </p:txBody>
      </p:sp>
    </p:spTree>
    <p:extLst>
      <p:ext uri="{BB962C8B-B14F-4D97-AF65-F5344CB8AC3E}">
        <p14:creationId xmlns:p14="http://schemas.microsoft.com/office/powerpoint/2010/main" xmlns="" val="3335066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passing of </a:t>
            </a:r>
            <a:r>
              <a:rPr lang="en-US" b="1" dirty="0" smtClean="0"/>
              <a:t>the </a:t>
            </a:r>
            <a:r>
              <a:rPr lang="en-US" b="1" dirty="0"/>
              <a:t>A</a:t>
            </a:r>
            <a:r>
              <a:rPr lang="en-US" b="1" dirty="0" smtClean="0"/>
              <a:t>merican with </a:t>
            </a:r>
            <a:r>
              <a:rPr lang="en-US" b="1" dirty="0" err="1" smtClean="0"/>
              <a:t>disabilties</a:t>
            </a:r>
            <a:r>
              <a:rPr lang="en-US" b="1" dirty="0" smtClean="0"/>
              <a:t> act </a:t>
            </a:r>
            <a:r>
              <a:rPr lang="en-US" dirty="0" smtClean="0"/>
              <a:t>[ADA] in 1991 was a landmark in the life of the disabled in that country in India.</a:t>
            </a:r>
          </a:p>
          <a:p>
            <a:r>
              <a:rPr lang="en-US" dirty="0" smtClean="0"/>
              <a:t>In India, the act passed is the </a:t>
            </a:r>
            <a:r>
              <a:rPr lang="en-US" b="1" dirty="0" smtClean="0"/>
              <a:t>[PWD] People with disabilities Act 1995.</a:t>
            </a:r>
          </a:p>
          <a:p>
            <a:r>
              <a:rPr lang="en-US" b="1" dirty="0" err="1" smtClean="0"/>
              <a:t>Rehabilitaton</a:t>
            </a:r>
            <a:r>
              <a:rPr lang="en-US" b="1" dirty="0" smtClean="0"/>
              <a:t> council of India [RCI] Act </a:t>
            </a:r>
            <a:r>
              <a:rPr lang="en-US" dirty="0" smtClean="0"/>
              <a:t>passed by parliament in 1992 and it become a statutory body in 1993.  </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3059134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US" dirty="0" smtClean="0"/>
              <a:t>The word rehabilitation comes from </a:t>
            </a:r>
            <a:r>
              <a:rPr lang="en-US" dirty="0" err="1" smtClean="0"/>
              <a:t>latin</a:t>
            </a:r>
            <a:r>
              <a:rPr lang="en-US" dirty="0" smtClean="0"/>
              <a:t> prefix  re- meaning</a:t>
            </a:r>
            <a:r>
              <a:rPr lang="en-US" b="1" dirty="0" smtClean="0"/>
              <a:t> again</a:t>
            </a:r>
            <a:r>
              <a:rPr lang="en-US" dirty="0" smtClean="0"/>
              <a:t> and </a:t>
            </a:r>
            <a:r>
              <a:rPr lang="en-US" dirty="0" err="1" smtClean="0"/>
              <a:t>habitare</a:t>
            </a:r>
            <a:r>
              <a:rPr lang="en-US" dirty="0" smtClean="0"/>
              <a:t> meaning</a:t>
            </a:r>
            <a:r>
              <a:rPr lang="en-US" b="1" dirty="0" smtClean="0"/>
              <a:t> make fit.</a:t>
            </a:r>
          </a:p>
          <a:p>
            <a:r>
              <a:rPr lang="en-US" dirty="0" smtClean="0"/>
              <a:t>When something falls in to disrepair and needs to be restored to a better condition , it needs rehabilitation.</a:t>
            </a:r>
          </a:p>
          <a:p>
            <a:r>
              <a:rPr lang="en-US" dirty="0" smtClean="0"/>
              <a:t>Rehabilitation is a care that can help you </a:t>
            </a:r>
            <a:r>
              <a:rPr lang="en-US" smtClean="0"/>
              <a:t>get back,  </a:t>
            </a:r>
            <a:r>
              <a:rPr lang="en-US" dirty="0" smtClean="0"/>
              <a:t>keep , or improve abilities that you needs for daily life. These abilities may be physical, mental and cognitive.</a:t>
            </a:r>
          </a:p>
          <a:p>
            <a:r>
              <a:rPr lang="en-US" dirty="0" smtClean="0"/>
              <a:t>Rehabilitation can improve your daily life and functioning.</a:t>
            </a:r>
          </a:p>
          <a:p>
            <a:endParaRPr lang="en-US" dirty="0" smtClean="0"/>
          </a:p>
          <a:p>
            <a:endParaRPr lang="en-US" dirty="0"/>
          </a:p>
        </p:txBody>
      </p:sp>
      <p:sp>
        <p:nvSpPr>
          <p:cNvPr id="13" name="Title 12"/>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1216801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normAutofit/>
          </a:bodyPr>
          <a:lstStyle/>
          <a:p>
            <a:pPr marL="0" indent="0" algn="ctr">
              <a:buNone/>
            </a:pPr>
            <a:r>
              <a:rPr lang="en-US" sz="4400" b="1" dirty="0" smtClean="0"/>
              <a:t> </a:t>
            </a:r>
            <a:r>
              <a:rPr lang="en-US" sz="10400" b="1" dirty="0"/>
              <a:t>THANK </a:t>
            </a:r>
            <a:r>
              <a:rPr lang="en-US" sz="10400" b="1" dirty="0" smtClean="0"/>
              <a:t>YOU</a:t>
            </a:r>
            <a:endParaRPr lang="en-US" sz="10400" b="1" dirty="0"/>
          </a:p>
          <a:p>
            <a:pPr marL="0" indent="0" algn="ctr">
              <a:buNone/>
            </a:pPr>
            <a:r>
              <a:rPr lang="en-US" sz="4400" b="1" dirty="0" smtClean="0"/>
              <a:t>                        </a:t>
            </a:r>
          </a:p>
          <a:p>
            <a:pPr marL="0" indent="0" algn="ctr">
              <a:buNone/>
            </a:pPr>
            <a:endParaRPr lang="en-US" sz="4400" b="1" dirty="0"/>
          </a:p>
          <a:p>
            <a:pPr marL="0" indent="0" algn="ctr">
              <a:buNone/>
            </a:pPr>
            <a:r>
              <a:rPr lang="en-US" sz="4400" b="1" dirty="0" smtClean="0"/>
              <a:t>          </a:t>
            </a:r>
            <a:endParaRPr lang="en-US" sz="4400" b="1" dirty="0"/>
          </a:p>
        </p:txBody>
      </p:sp>
    </p:spTree>
    <p:extLst>
      <p:ext uri="{BB962C8B-B14F-4D97-AF65-F5344CB8AC3E}">
        <p14:creationId xmlns:p14="http://schemas.microsoft.com/office/powerpoint/2010/main" xmlns="" val="297410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9634" y="3244334"/>
            <a:ext cx="184730" cy="1754326"/>
          </a:xfrm>
          <a:prstGeom prst="rect">
            <a:avLst/>
          </a:prstGeom>
        </p:spPr>
        <p:txBody>
          <a:bodyPr wrap="none">
            <a:spAutoFit/>
          </a:bodyPr>
          <a:lstStyle/>
          <a:p>
            <a:pPr algn="ctr"/>
            <a:endParaRPr lang="en-US" b="1" dirty="0" smtClean="0"/>
          </a:p>
          <a:p>
            <a:pPr algn="ctr"/>
            <a:endParaRPr lang="en-US" b="1" dirty="0"/>
          </a:p>
          <a:p>
            <a:pPr algn="ctr"/>
            <a:endParaRPr lang="en-US" b="1" dirty="0" smtClean="0"/>
          </a:p>
          <a:p>
            <a:pPr algn="ctr"/>
            <a:endParaRPr lang="en-US" b="1" dirty="0"/>
          </a:p>
          <a:p>
            <a:pPr algn="ctr"/>
            <a:endParaRPr lang="en-US" b="1" dirty="0" smtClean="0"/>
          </a:p>
          <a:p>
            <a:pPr algn="ctr"/>
            <a:endParaRPr lang="en-US" b="1" dirty="0" smtClean="0"/>
          </a:p>
        </p:txBody>
      </p:sp>
      <p:sp>
        <p:nvSpPr>
          <p:cNvPr id="5" name="Content Placeholder 4"/>
          <p:cNvSpPr>
            <a:spLocks noGrp="1"/>
          </p:cNvSpPr>
          <p:nvPr>
            <p:ph idx="1"/>
          </p:nvPr>
        </p:nvSpPr>
        <p:spPr>
          <a:xfrm>
            <a:off x="549564" y="1858515"/>
            <a:ext cx="8229600" cy="4525963"/>
          </a:xfrm>
        </p:spPr>
        <p:txBody>
          <a:bodyPr>
            <a:normAutofit fontScale="92500" lnSpcReduction="10000"/>
          </a:bodyPr>
          <a:lstStyle/>
          <a:p>
            <a:pPr marL="0" indent="0">
              <a:buNone/>
            </a:pPr>
            <a:r>
              <a:rPr lang="en-US" sz="2800" b="1" dirty="0"/>
              <a:t>Rehabilitation focuses on the existing capacities of the handicapped </a:t>
            </a:r>
            <a:r>
              <a:rPr lang="en-US" sz="2800" b="1" dirty="0" err="1" smtClean="0"/>
              <a:t>person,and</a:t>
            </a:r>
            <a:r>
              <a:rPr lang="en-US" sz="2800" b="1" dirty="0" smtClean="0"/>
              <a:t> </a:t>
            </a:r>
            <a:r>
              <a:rPr lang="en-US" sz="2800" b="1" dirty="0"/>
              <a:t>brings him to the optimum level of his or her functional ability by </a:t>
            </a:r>
            <a:r>
              <a:rPr lang="en-US" sz="2800" b="1" dirty="0" smtClean="0"/>
              <a:t>the combined </a:t>
            </a:r>
            <a:r>
              <a:rPr lang="en-US" sz="2800" b="1" dirty="0"/>
              <a:t>and coordinated use of medical, social, educational and </a:t>
            </a:r>
            <a:r>
              <a:rPr lang="en-US" sz="2800" b="1" dirty="0" smtClean="0"/>
              <a:t>vocational measures</a:t>
            </a:r>
            <a:r>
              <a:rPr lang="en-US" sz="2800" dirty="0"/>
              <a:t>. It makes life for the handicapped individual more meaningful, more</a:t>
            </a:r>
          </a:p>
          <a:p>
            <a:pPr marL="0" indent="0">
              <a:buNone/>
            </a:pPr>
            <a:r>
              <a:rPr lang="en-US" sz="2800" dirty="0"/>
              <a:t>productive and therefore </a:t>
            </a:r>
            <a:r>
              <a:rPr lang="en-US" sz="2800" b="1" dirty="0"/>
              <a:t>adds more life to years</a:t>
            </a:r>
            <a:r>
              <a:rPr lang="en-US" sz="2800" b="1" dirty="0" smtClean="0"/>
              <a:t>.</a:t>
            </a:r>
          </a:p>
          <a:p>
            <a:pPr marL="0" indent="0">
              <a:buNone/>
            </a:pPr>
            <a:r>
              <a:rPr lang="en-US" sz="2800" b="1" dirty="0" smtClean="0"/>
              <a:t>Rehabilitation may be medical or </a:t>
            </a:r>
            <a:r>
              <a:rPr lang="en-US" sz="2800" b="1" dirty="0" err="1" smtClean="0"/>
              <a:t>sociovocational</a:t>
            </a:r>
            <a:r>
              <a:rPr lang="en-US" sz="2800" b="1" dirty="0" smtClean="0"/>
              <a:t>.</a:t>
            </a:r>
          </a:p>
          <a:p>
            <a:pPr marL="0" indent="0">
              <a:buNone/>
            </a:pPr>
            <a:r>
              <a:rPr lang="en-US" sz="2800" b="1" dirty="0" smtClean="0"/>
              <a:t>Medical rehabilitation </a:t>
            </a:r>
            <a:r>
              <a:rPr lang="en-US" sz="2800" dirty="0" smtClean="0"/>
              <a:t>is the </a:t>
            </a:r>
            <a:r>
              <a:rPr lang="en-US" sz="2800" dirty="0" err="1" smtClean="0"/>
              <a:t>utilisation</a:t>
            </a:r>
            <a:r>
              <a:rPr lang="en-US" sz="2800" dirty="0" smtClean="0"/>
              <a:t> of medical and paramedical skills to help treat the patient.</a:t>
            </a:r>
            <a:endParaRPr lang="en-US" sz="2800" dirty="0"/>
          </a:p>
          <a:p>
            <a:pPr marL="0" indent="0">
              <a:buNone/>
            </a:pPr>
            <a:endParaRPr lang="en-US" dirty="0"/>
          </a:p>
        </p:txBody>
      </p:sp>
      <p:sp>
        <p:nvSpPr>
          <p:cNvPr id="4" name="Title 3"/>
          <p:cNvSpPr>
            <a:spLocks noGrp="1"/>
          </p:cNvSpPr>
          <p:nvPr>
            <p:ph type="title"/>
          </p:nvPr>
        </p:nvSpPr>
        <p:spPr>
          <a:xfrm>
            <a:off x="549564" y="604778"/>
            <a:ext cx="8229600" cy="1143000"/>
          </a:xfrm>
        </p:spPr>
        <p:txBody>
          <a:bodyPr>
            <a:normAutofit fontScale="90000"/>
          </a:bodyPr>
          <a:lstStyle/>
          <a:p>
            <a:r>
              <a:rPr lang="en-US" b="1" u="sng" dirty="0"/>
              <a:t>WHAT IS REHABILITATION?</a:t>
            </a:r>
            <a:r>
              <a:rPr lang="en-US" u="sng" dirty="0"/>
              <a:t/>
            </a:r>
            <a:br>
              <a:rPr lang="en-US" u="sng" dirty="0"/>
            </a:br>
            <a:endParaRPr lang="en-US" dirty="0"/>
          </a:p>
        </p:txBody>
      </p:sp>
    </p:spTree>
    <p:extLst>
      <p:ext uri="{BB962C8B-B14F-4D97-AF65-F5344CB8AC3E}">
        <p14:creationId xmlns:p14="http://schemas.microsoft.com/office/powerpoint/2010/main" xmlns="" val="3370320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a:bodyPr>
          <a:lstStyle/>
          <a:p>
            <a:pPr marL="0" indent="0">
              <a:buNone/>
            </a:pPr>
            <a:r>
              <a:rPr lang="en-US" b="1" u="sng" dirty="0" smtClean="0"/>
              <a:t>DEFINITION OF HEALTH ACCORDING TO WHO –</a:t>
            </a:r>
          </a:p>
          <a:p>
            <a:pPr marL="0" indent="0">
              <a:buNone/>
            </a:pPr>
            <a:r>
              <a:rPr lang="en-US" dirty="0" smtClean="0"/>
              <a:t>Health is a complete physical, mental and social well-being and not  merely the  absence of disease and infirmity.</a:t>
            </a:r>
          </a:p>
          <a:p>
            <a:pPr marL="0" indent="0">
              <a:buNone/>
            </a:pPr>
            <a:r>
              <a:rPr lang="en-US" b="1" u="sng" dirty="0" smtClean="0"/>
              <a:t>DEFINITION OF REHABILITATION ACCORDING TO WHO -</a:t>
            </a:r>
          </a:p>
          <a:p>
            <a:pPr marL="0" indent="0">
              <a:buNone/>
            </a:pPr>
            <a:r>
              <a:rPr lang="en-US" dirty="0" smtClean="0"/>
              <a:t>Rehabilitation is a set of measures that assist  individuals, who experience or likely to experience disability , to achieve and maintain optimum functioning in interaction with </a:t>
            </a:r>
            <a:r>
              <a:rPr lang="en-US" smtClean="0"/>
              <a:t>their environments.</a:t>
            </a:r>
            <a:endParaRPr lang="en-US" b="1" dirty="0"/>
          </a:p>
        </p:txBody>
      </p:sp>
      <p:sp>
        <p:nvSpPr>
          <p:cNvPr id="2" name="Title 1"/>
          <p:cNvSpPr>
            <a:spLocks noGrp="1"/>
          </p:cNvSpPr>
          <p:nvPr>
            <p:ph type="title"/>
          </p:nvPr>
        </p:nvSpPr>
        <p:spPr>
          <a:xfrm>
            <a:off x="533400" y="-571500"/>
            <a:ext cx="8229600" cy="1143000"/>
          </a:xfrm>
        </p:spPr>
        <p:txBody>
          <a:bodyPr/>
          <a:lstStyle/>
          <a:p>
            <a:endParaRPr lang="en-US" dirty="0"/>
          </a:p>
        </p:txBody>
      </p:sp>
    </p:spTree>
    <p:extLst>
      <p:ext uri="{BB962C8B-B14F-4D97-AF65-F5344CB8AC3E}">
        <p14:creationId xmlns:p14="http://schemas.microsoft.com/office/powerpoint/2010/main" xmlns="" val="2416875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525963"/>
          </a:xfrm>
        </p:spPr>
        <p:txBody>
          <a:bodyPr>
            <a:normAutofit fontScale="85000" lnSpcReduction="20000"/>
          </a:bodyPr>
          <a:lstStyle/>
          <a:p>
            <a:pPr marL="0" indent="0">
              <a:buNone/>
            </a:pPr>
            <a:r>
              <a:rPr lang="en-US" sz="2800" dirty="0" smtClean="0"/>
              <a:t>Rehabilitation is for people who have lost abilities that they need for daily life .</a:t>
            </a:r>
          </a:p>
          <a:p>
            <a:r>
              <a:rPr lang="en-US" sz="2800" dirty="0" smtClean="0"/>
              <a:t>Injuries and trauma including burns, fractures, traumatic brain injury, spinal cord injuries.</a:t>
            </a:r>
          </a:p>
          <a:p>
            <a:r>
              <a:rPr lang="en-US" sz="2800" dirty="0" smtClean="0"/>
              <a:t>Stroke </a:t>
            </a:r>
          </a:p>
          <a:p>
            <a:r>
              <a:rPr lang="en-US" sz="2800" dirty="0" smtClean="0"/>
              <a:t>Severe infection</a:t>
            </a:r>
          </a:p>
          <a:p>
            <a:r>
              <a:rPr lang="en-US" sz="2800" dirty="0" smtClean="0"/>
              <a:t>Certain birth defects and genetic disorders </a:t>
            </a:r>
          </a:p>
          <a:p>
            <a:r>
              <a:rPr lang="en-US" sz="2800" dirty="0" smtClean="0"/>
              <a:t>Developmental disabilities</a:t>
            </a:r>
          </a:p>
          <a:p>
            <a:r>
              <a:rPr lang="en-US" sz="2800" dirty="0" smtClean="0"/>
              <a:t>Major surgery</a:t>
            </a:r>
          </a:p>
          <a:p>
            <a:r>
              <a:rPr lang="en-US" sz="2800" dirty="0" smtClean="0"/>
              <a:t>Side effects from medical treatment such as form cancer treatments. </a:t>
            </a:r>
          </a:p>
          <a:p>
            <a:r>
              <a:rPr lang="en-US" sz="2800" dirty="0" smtClean="0"/>
              <a:t>Chronic pain including back and neck pain </a:t>
            </a:r>
          </a:p>
          <a:p>
            <a:r>
              <a:rPr lang="en-US" sz="2800" dirty="0" err="1" smtClean="0"/>
              <a:t>Intesive</a:t>
            </a:r>
            <a:r>
              <a:rPr lang="en-US" sz="2800" dirty="0" smtClean="0"/>
              <a:t> care unit patients  </a:t>
            </a:r>
          </a:p>
          <a:p>
            <a:endParaRPr lang="en-US" sz="2800" dirty="0"/>
          </a:p>
        </p:txBody>
      </p:sp>
      <p:sp>
        <p:nvSpPr>
          <p:cNvPr id="2" name="Title 1"/>
          <p:cNvSpPr>
            <a:spLocks noGrp="1"/>
          </p:cNvSpPr>
          <p:nvPr>
            <p:ph type="title"/>
          </p:nvPr>
        </p:nvSpPr>
        <p:spPr/>
        <p:txBody>
          <a:bodyPr/>
          <a:lstStyle/>
          <a:p>
            <a:r>
              <a:rPr lang="en-US" b="1" u="sng" dirty="0" smtClean="0"/>
              <a:t>WHO NEEDS REHABILITATION</a:t>
            </a:r>
            <a:endParaRPr lang="en-US" b="1" u="sng" dirty="0"/>
          </a:p>
        </p:txBody>
      </p:sp>
    </p:spTree>
    <p:extLst>
      <p:ext uri="{BB962C8B-B14F-4D97-AF65-F5344CB8AC3E}">
        <p14:creationId xmlns:p14="http://schemas.microsoft.com/office/powerpoint/2010/main" xmlns="" val="1110945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4525963"/>
          </a:xfrm>
        </p:spPr>
        <p:txBody>
          <a:bodyPr>
            <a:normAutofit fontScale="70000" lnSpcReduction="20000"/>
          </a:bodyPr>
          <a:lstStyle/>
          <a:p>
            <a:pPr marL="0" indent="0">
              <a:buNone/>
            </a:pPr>
            <a:r>
              <a:rPr lang="en-US" dirty="0" smtClean="0"/>
              <a:t>Handicapped </a:t>
            </a:r>
            <a:r>
              <a:rPr lang="en-US" dirty="0"/>
              <a:t>individuals have problems </a:t>
            </a:r>
            <a:r>
              <a:rPr lang="en-US" dirty="0" smtClean="0"/>
              <a:t>with</a:t>
            </a:r>
          </a:p>
          <a:p>
            <a:pPr marL="109728" indent="0">
              <a:buNone/>
            </a:pPr>
            <a:r>
              <a:rPr lang="en-US" dirty="0" smtClean="0"/>
              <a:t>1. </a:t>
            </a:r>
            <a:r>
              <a:rPr lang="en-US" b="1" dirty="0"/>
              <a:t>Orientation: </a:t>
            </a:r>
            <a:r>
              <a:rPr lang="en-US" dirty="0"/>
              <a:t>For a person with head injury or cerebral palsy, the orientation to surroundings would hamper his activities of daily living like feeding or toileting</a:t>
            </a:r>
            <a:r>
              <a:rPr lang="en-US" dirty="0" smtClean="0"/>
              <a:t>.</a:t>
            </a:r>
          </a:p>
          <a:p>
            <a:pPr marL="109728" indent="0">
              <a:buNone/>
            </a:pPr>
            <a:r>
              <a:rPr lang="en-US" b="1" dirty="0" smtClean="0"/>
              <a:t>2. </a:t>
            </a:r>
            <a:r>
              <a:rPr lang="en-US" b="1" dirty="0"/>
              <a:t>Physical independence: </a:t>
            </a:r>
            <a:r>
              <a:rPr lang="en-US" dirty="0"/>
              <a:t>It is the prayer of every handicapped person that he reduces dependence on the people taking care of him</a:t>
            </a:r>
            <a:r>
              <a:rPr lang="en-US" dirty="0" smtClean="0"/>
              <a:t>.</a:t>
            </a:r>
          </a:p>
          <a:p>
            <a:pPr marL="109728" indent="0">
              <a:buNone/>
            </a:pPr>
            <a:r>
              <a:rPr lang="en-US" dirty="0" smtClean="0"/>
              <a:t>3. </a:t>
            </a:r>
            <a:r>
              <a:rPr lang="en-US" b="1" dirty="0"/>
              <a:t>Mobility: </a:t>
            </a:r>
            <a:r>
              <a:rPr lang="en-US" dirty="0"/>
              <a:t>Poliomyelitis and paraplegia are conditions that severely hamper mobility and thus even day to day tasks like moving around in the house can become very challenging</a:t>
            </a:r>
            <a:r>
              <a:rPr lang="en-US" dirty="0" smtClean="0"/>
              <a:t>.</a:t>
            </a:r>
          </a:p>
          <a:p>
            <a:pPr marL="109728" indent="0">
              <a:buNone/>
            </a:pPr>
            <a:r>
              <a:rPr lang="en-US" dirty="0" smtClean="0"/>
              <a:t>4. </a:t>
            </a:r>
            <a:r>
              <a:rPr lang="en-US" b="1" dirty="0"/>
              <a:t>Occupational integration: </a:t>
            </a:r>
            <a:r>
              <a:rPr lang="en-US" dirty="0"/>
              <a:t>Training and placement in a suitable job. </a:t>
            </a:r>
            <a:endParaRPr lang="en-US" dirty="0" smtClean="0"/>
          </a:p>
          <a:p>
            <a:pPr marL="109728" indent="0">
              <a:buNone/>
            </a:pPr>
            <a:r>
              <a:rPr lang="en-US" b="1" dirty="0" smtClean="0"/>
              <a:t>5.Social </a:t>
            </a:r>
            <a:r>
              <a:rPr lang="en-US" b="1" dirty="0"/>
              <a:t>integration: </a:t>
            </a:r>
            <a:r>
              <a:rPr lang="en-US" dirty="0"/>
              <a:t>No man is an island, and attempts must be made to integrate handicapped people into society, and not isolate them. </a:t>
            </a:r>
            <a:endParaRPr lang="en-US" dirty="0" smtClean="0"/>
          </a:p>
          <a:p>
            <a:pPr marL="109728" indent="0">
              <a:buNone/>
            </a:pPr>
            <a:r>
              <a:rPr lang="en-US" b="1" dirty="0" smtClean="0"/>
              <a:t>6.Economic </a:t>
            </a:r>
            <a:r>
              <a:rPr lang="en-US" b="1" dirty="0"/>
              <a:t>self-sufficiency: </a:t>
            </a:r>
            <a:r>
              <a:rPr lang="en-US" dirty="0"/>
              <a:t>The job must ensure a means of </a:t>
            </a:r>
            <a:r>
              <a:rPr lang="en-US" dirty="0" smtClean="0"/>
              <a:t>livelihood.</a:t>
            </a:r>
            <a:endParaRPr lang="en-US" dirty="0"/>
          </a:p>
        </p:txBody>
      </p:sp>
      <p:sp>
        <p:nvSpPr>
          <p:cNvPr id="2" name="Title 1"/>
          <p:cNvSpPr>
            <a:spLocks noGrp="1"/>
          </p:cNvSpPr>
          <p:nvPr>
            <p:ph type="title"/>
          </p:nvPr>
        </p:nvSpPr>
        <p:spPr/>
        <p:txBody>
          <a:bodyPr>
            <a:normAutofit/>
          </a:bodyPr>
          <a:lstStyle/>
          <a:p>
            <a:r>
              <a:rPr lang="en-US" u="sng" dirty="0" smtClean="0"/>
              <a:t>Goals of rehabilitation</a:t>
            </a:r>
            <a:endParaRPr lang="en-US" u="sng" dirty="0"/>
          </a:p>
        </p:txBody>
      </p:sp>
    </p:spTree>
    <p:extLst>
      <p:ext uri="{BB962C8B-B14F-4D97-AF65-F5344CB8AC3E}">
        <p14:creationId xmlns:p14="http://schemas.microsoft.com/office/powerpoint/2010/main" xmlns="" val="1460632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924800" cy="1066800"/>
          </a:xfrm>
        </p:spPr>
        <p:txBody>
          <a:bodyPr>
            <a:normAutofit fontScale="90000"/>
          </a:bodyPr>
          <a:lstStyle/>
          <a:p>
            <a:r>
              <a:rPr lang="en-US" u="sng" dirty="0" smtClean="0"/>
              <a:t>THREE PHASES OF MEDICINE</a:t>
            </a:r>
            <a:endParaRPr lang="en-US" u="sng" dirty="0"/>
          </a:p>
        </p:txBody>
      </p:sp>
      <p:sp>
        <p:nvSpPr>
          <p:cNvPr id="3" name="Subtitle 2"/>
          <p:cNvSpPr>
            <a:spLocks noGrp="1"/>
          </p:cNvSpPr>
          <p:nvPr>
            <p:ph type="subTitle" idx="1"/>
          </p:nvPr>
        </p:nvSpPr>
        <p:spPr>
          <a:xfrm>
            <a:off x="762000" y="1295400"/>
            <a:ext cx="8153400" cy="3581400"/>
          </a:xfrm>
        </p:spPr>
        <p:txBody>
          <a:bodyPr>
            <a:normAutofit fontScale="77500" lnSpcReduction="20000"/>
          </a:bodyPr>
          <a:lstStyle/>
          <a:p>
            <a:pPr algn="l"/>
            <a:r>
              <a:rPr lang="en-US" b="1" u="sng" dirty="0"/>
              <a:t>Preventive medicine </a:t>
            </a:r>
            <a:r>
              <a:rPr lang="en-US" dirty="0"/>
              <a:t>is the first phase where a disease is prevented from occurring, by avoiding the interaction between agent, host and environment</a:t>
            </a:r>
            <a:r>
              <a:rPr lang="en-US" dirty="0" smtClean="0"/>
              <a:t>.</a:t>
            </a:r>
          </a:p>
          <a:p>
            <a:pPr algn="l"/>
            <a:r>
              <a:rPr lang="en-US" dirty="0" smtClean="0"/>
              <a:t> </a:t>
            </a:r>
            <a:endParaRPr lang="en-US" b="1" dirty="0" smtClean="0"/>
          </a:p>
          <a:p>
            <a:pPr algn="l"/>
            <a:r>
              <a:rPr lang="en-US" b="1" u="sng" dirty="0" smtClean="0"/>
              <a:t>Curative medicine-</a:t>
            </a:r>
            <a:r>
              <a:rPr lang="en-US" u="sng" dirty="0" smtClean="0"/>
              <a:t>the </a:t>
            </a:r>
            <a:r>
              <a:rPr lang="en-US" dirty="0"/>
              <a:t>second phase focuses on attempting to cure the disease. Most doctors practice curative medicine. However there are several conditions like rheumatoid arthritis which has no cure, and others, like poliomyelitis in which the agent causing the disease has been eliminated from the host, but residual effects like paralysis still persist. Therefore, there is a need for a third phase, namely rehabilitation, which is not just medical but also a social responsibility.</a:t>
            </a:r>
          </a:p>
        </p:txBody>
      </p:sp>
    </p:spTree>
    <p:extLst>
      <p:ext uri="{BB962C8B-B14F-4D97-AF65-F5344CB8AC3E}">
        <p14:creationId xmlns:p14="http://schemas.microsoft.com/office/powerpoint/2010/main" xmlns="" val="2273844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153400" cy="4648200"/>
          </a:xfrm>
        </p:spPr>
        <p:txBody>
          <a:bodyPr>
            <a:normAutofit lnSpcReduction="10000"/>
          </a:bodyPr>
          <a:lstStyle/>
          <a:p>
            <a:r>
              <a:rPr lang="en-US" b="1" u="sng" dirty="0" smtClean="0"/>
              <a:t>Rehabilitation medicine</a:t>
            </a:r>
            <a:r>
              <a:rPr lang="en-US" dirty="0"/>
              <a:t> </a:t>
            </a:r>
            <a:r>
              <a:rPr lang="en-US" dirty="0" smtClean="0"/>
              <a:t> is the third phase of medical care; after preventive and curative. It is concerned with the improvement of function through the diagnosis and treatment of health conditions , reducing impairments, and preventing or treating complications of persons with disability.</a:t>
            </a:r>
          </a:p>
          <a:p>
            <a:pPr marL="109728" indent="0">
              <a:buNone/>
            </a:pPr>
            <a:r>
              <a:rPr lang="en-US" dirty="0" smtClean="0"/>
              <a:t>There are therefore two aspects to rehabilitation-</a:t>
            </a:r>
          </a:p>
          <a:p>
            <a:r>
              <a:rPr lang="en-US" dirty="0" smtClean="0"/>
              <a:t>1.Medical Rehabilitation</a:t>
            </a:r>
          </a:p>
          <a:p>
            <a:r>
              <a:rPr lang="en-US" dirty="0" smtClean="0"/>
              <a:t>2.Sociovocational Rehabilitation </a:t>
            </a:r>
            <a:endParaRPr lang="en-US" b="1" u="sng" dirty="0"/>
          </a:p>
        </p:txBody>
      </p:sp>
      <p:sp>
        <p:nvSpPr>
          <p:cNvPr id="3" name="Title 2"/>
          <p:cNvSpPr>
            <a:spLocks noGrp="1"/>
          </p:cNvSpPr>
          <p:nvPr>
            <p:ph type="title"/>
          </p:nvPr>
        </p:nvSpPr>
        <p:spPr>
          <a:xfrm>
            <a:off x="533400" y="274638"/>
            <a:ext cx="8153400" cy="944562"/>
          </a:xfrm>
        </p:spPr>
        <p:txBody>
          <a:bodyPr/>
          <a:lstStyle/>
          <a:p>
            <a:r>
              <a:rPr lang="en-US" dirty="0" smtClean="0"/>
              <a:t>Conti..</a:t>
            </a:r>
            <a:endParaRPr lang="en-US" dirty="0"/>
          </a:p>
        </p:txBody>
      </p:sp>
    </p:spTree>
    <p:extLst>
      <p:ext uri="{BB962C8B-B14F-4D97-AF65-F5344CB8AC3E}">
        <p14:creationId xmlns:p14="http://schemas.microsoft.com/office/powerpoint/2010/main" xmlns="" val="3244853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p:spPr>
        <p:txBody>
          <a:bodyPr>
            <a:normAutofit fontScale="77500" lnSpcReduction="20000"/>
          </a:bodyPr>
          <a:lstStyle/>
          <a:p>
            <a:pPr marL="0" indent="0">
              <a:buNone/>
            </a:pPr>
            <a:r>
              <a:rPr lang="en-US" b="1" u="sng" dirty="0" smtClean="0"/>
              <a:t>Importance </a:t>
            </a:r>
            <a:r>
              <a:rPr lang="en-US" b="1" u="sng" dirty="0"/>
              <a:t>of </a:t>
            </a:r>
            <a:r>
              <a:rPr lang="en-US" b="1" u="sng" dirty="0" err="1"/>
              <a:t>Physiatry</a:t>
            </a:r>
            <a:r>
              <a:rPr lang="en-US" b="1" u="sng" dirty="0"/>
              <a:t> </a:t>
            </a:r>
            <a:r>
              <a:rPr lang="en-US" b="1" u="sng" dirty="0" smtClean="0"/>
              <a:t>: THE PHYSIATRIST</a:t>
            </a:r>
          </a:p>
          <a:p>
            <a:pPr marL="0" indent="0">
              <a:buNone/>
            </a:pPr>
            <a:r>
              <a:rPr lang="en-US" dirty="0" smtClean="0"/>
              <a:t>Medical </a:t>
            </a:r>
            <a:r>
              <a:rPr lang="en-US" dirty="0"/>
              <a:t>and </a:t>
            </a:r>
            <a:r>
              <a:rPr lang="en-US" dirty="0" err="1" smtClean="0"/>
              <a:t>sociovocational</a:t>
            </a:r>
            <a:r>
              <a:rPr lang="en-US" dirty="0" smtClean="0"/>
              <a:t> </a:t>
            </a:r>
            <a:r>
              <a:rPr lang="en-US" dirty="0"/>
              <a:t>rehabilitation is the responsibility of a team of professionals headed by a Physiatrist, the key </a:t>
            </a:r>
            <a:r>
              <a:rPr lang="en-US" dirty="0" smtClean="0"/>
              <a:t>doctor </a:t>
            </a:r>
            <a:r>
              <a:rPr lang="en-US" dirty="0"/>
              <a:t>in the guidance of the rehabilitation program</a:t>
            </a:r>
            <a:r>
              <a:rPr lang="en-US" dirty="0" smtClean="0"/>
              <a:t>.</a:t>
            </a:r>
          </a:p>
          <a:p>
            <a:pPr marL="0" indent="0">
              <a:buNone/>
            </a:pPr>
            <a:r>
              <a:rPr lang="en-US" b="1" dirty="0" smtClean="0"/>
              <a:t>PHYSIATRISTS</a:t>
            </a:r>
            <a:r>
              <a:rPr lang="en-US" dirty="0" smtClean="0"/>
              <a:t> are physicians who specialized in physical medicine and rehabilitation . Common problems which result in residual disability needing the expertise of a physiatrists are – stroke ,neuromuscular disorders, musculoskeletal disorders, cardiopulmonary diseases, arthritis and others.</a:t>
            </a:r>
          </a:p>
          <a:p>
            <a:pPr marL="0" indent="0">
              <a:buNone/>
            </a:pPr>
            <a:r>
              <a:rPr lang="en-US" dirty="0" smtClean="0"/>
              <a:t>The physiatrists can help to improve a persons functional capabilities by a medical treatment . The professionals such as physical, occupational , speech therapist, psychological, social nursing , prosthesis, orthotics, engineering and vocational service.</a:t>
            </a:r>
          </a:p>
          <a:p>
            <a:pPr marL="0" indent="0">
              <a:buNone/>
            </a:pPr>
            <a:r>
              <a:rPr lang="en-US" dirty="0" smtClean="0"/>
              <a:t> </a:t>
            </a:r>
            <a:r>
              <a:rPr lang="en-US" dirty="0"/>
              <a:t>These professionals combine and coordinate to uplift the </a:t>
            </a:r>
            <a:r>
              <a:rPr lang="en-US" dirty="0" smtClean="0"/>
              <a:t>handicapped.</a:t>
            </a:r>
          </a:p>
          <a:p>
            <a:pPr marL="0" indent="0">
              <a:buNone/>
            </a:pPr>
            <a:r>
              <a:rPr lang="en-US" b="1" dirty="0" smtClean="0"/>
              <a:t>The fundamental goal of rehabilitation is to add life to years , not years to life.</a:t>
            </a:r>
          </a:p>
          <a:p>
            <a:pPr marL="0" indent="0">
              <a:buNone/>
            </a:pPr>
            <a:endParaRPr lang="en-US" dirty="0"/>
          </a:p>
        </p:txBody>
      </p:sp>
      <p:sp>
        <p:nvSpPr>
          <p:cNvPr id="2" name="Title 1"/>
          <p:cNvSpPr>
            <a:spLocks noGrp="1"/>
          </p:cNvSpPr>
          <p:nvPr>
            <p:ph type="title"/>
          </p:nvPr>
        </p:nvSpPr>
        <p:spPr>
          <a:xfrm>
            <a:off x="457200" y="274638"/>
            <a:ext cx="8229600" cy="868362"/>
          </a:xfrm>
        </p:spPr>
        <p:txBody>
          <a:bodyPr/>
          <a:lstStyle/>
          <a:p>
            <a:r>
              <a:rPr lang="en-US" u="sng" dirty="0"/>
              <a:t>MEDICAL REHABILITATION</a:t>
            </a:r>
          </a:p>
        </p:txBody>
      </p:sp>
    </p:spTree>
    <p:extLst>
      <p:ext uri="{BB962C8B-B14F-4D97-AF65-F5344CB8AC3E}">
        <p14:creationId xmlns:p14="http://schemas.microsoft.com/office/powerpoint/2010/main" xmlns="" val="19839007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975</TotalTime>
  <Words>1415</Words>
  <Application>Microsoft Office PowerPoint</Application>
  <PresentationFormat>On-screen Show (4:3)</PresentationFormat>
  <Paragraphs>91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INTRODUCTION TO REHABILITATION AND HISTORY</vt:lpstr>
      <vt:lpstr>Slide 2</vt:lpstr>
      <vt:lpstr>WHAT IS REHABILITATION? </vt:lpstr>
      <vt:lpstr>Slide 4</vt:lpstr>
      <vt:lpstr>WHO NEEDS REHABILITATION</vt:lpstr>
      <vt:lpstr>Goals of rehabilitation</vt:lpstr>
      <vt:lpstr>THREE PHASES OF MEDICINE</vt:lpstr>
      <vt:lpstr>Conti..</vt:lpstr>
      <vt:lpstr>MEDICAL REHABILITATION</vt:lpstr>
      <vt:lpstr>Slide 10</vt:lpstr>
      <vt:lpstr>Slide 11</vt:lpstr>
      <vt:lpstr>PREVENTIVE REHABILITATION</vt:lpstr>
      <vt:lpstr>LEVELS OF PREVENTION</vt:lpstr>
      <vt:lpstr>Primary Prevention</vt:lpstr>
      <vt:lpstr>Secondary Prevention</vt:lpstr>
      <vt:lpstr>Tertiary Prevention</vt:lpstr>
      <vt:lpstr>S0CIOVOCATIONAL REHABILITATION-</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Rehabilitation Medicine</dc:title>
  <dc:creator>Windows User</dc:creator>
  <cp:lastModifiedBy>Hp</cp:lastModifiedBy>
  <cp:revision>55</cp:revision>
  <dcterms:created xsi:type="dcterms:W3CDTF">2021-10-25T17:14:07Z</dcterms:created>
  <dcterms:modified xsi:type="dcterms:W3CDTF">2021-12-04T06:34:25Z</dcterms:modified>
</cp:coreProperties>
</file>