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hyperlink" Target="http://www.loebner.net/Prizef/TuringArticle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64513"/>
          <p:cNvSpPr>
            <a:spLocks noGrp="1"/>
          </p:cNvSpPr>
          <p:nvPr>
            <p:ph type="ctrTitle"/>
          </p:nvPr>
        </p:nvSpPr>
        <p:spPr/>
        <p:txBody>
          <a:bodyPr anchor="ctr" anchorCtr="0"/>
          <a:p>
            <a:pPr defTabSz="914400">
              <a:buSzTx/>
              <a:buFontTx/>
              <a:buNone/>
            </a:pPr>
            <a:r>
              <a:rPr kern="1200" baseline="0" err="1">
                <a:latin typeface="Arial" panose="020B0604020202020204" pitchFamily="34" charset="0"/>
                <a:ea typeface="Arial" panose="020B0604020202020204" pitchFamily="34" charset="0"/>
              </a:rPr>
              <a:t>Int</a:t>
            </a:r>
            <a:r>
              <a:rPr lang="en-US" kern="1200" baseline="0" err="1"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kern="1200" baseline="0" err="1">
                <a:latin typeface="Arial" panose="020B0604020202020204" pitchFamily="34" charset="0"/>
                <a:ea typeface="Arial" panose="020B0604020202020204" pitchFamily="34" charset="0"/>
              </a:rPr>
              <a:t>oduction</a:t>
            </a:r>
            <a:r>
              <a:rPr kern="1200" baseline="0">
                <a:latin typeface="Arial" panose="020B0604020202020204" pitchFamily="34" charset="0"/>
                <a:ea typeface="Arial" panose="020B0604020202020204" pitchFamily="34" charset="0"/>
              </a:rPr>
              <a:t> to Artificial Intelligence</a:t>
            </a:r>
            <a:endParaRPr kern="1200" baseline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6434" name="Title 146433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pPr algn="ctr"/>
            <a:r>
              <a:t>What is AI?</a:t>
            </a:r>
          </a:p>
        </p:txBody>
      </p:sp>
      <p:sp>
        <p:nvSpPr>
          <p:cNvPr id="146435" name="Text Placeholder 146434"/>
          <p:cNvSpPr>
            <a:spLocks noGrp="1"/>
          </p:cNvSpPr>
          <p:nvPr>
            <p:ph type="body" idx="1"/>
          </p:nvPr>
        </p:nvSpPr>
        <p:spPr>
          <a:xfrm>
            <a:off x="558800" y="1739900"/>
            <a:ext cx="11169015" cy="4114800"/>
          </a:xfrm>
        </p:spPr>
        <p:txBody>
          <a:bodyPr>
            <a:normAutofit lnSpcReduction="10000"/>
          </a:bodyPr>
          <a:p>
            <a:pPr algn="ctr">
              <a:buNone/>
            </a:pPr>
            <a:r>
              <a:t>Views of AI fall into four categories:
</a:t>
            </a:r>
          </a:p>
          <a:p>
            <a:pPr algn="ctr"/>
          </a:p>
          <a:p>
            <a:pPr algn="ctr">
              <a:buNone/>
            </a:pPr>
            <a:r>
              <a:t>		 </a:t>
            </a:r>
          </a:p>
          <a:p>
            <a:pPr algn="ctr">
              <a:buNone/>
            </a:pPr>
            <a:r>
              <a:t>		</a:t>
            </a:r>
          </a:p>
          <a:p>
            <a:pPr algn="ctr">
              <a:buNone/>
            </a:pPr>
            <a:r>
              <a:t>
</a:t>
            </a:r>
          </a:p>
        </p:txBody>
      </p:sp>
      <p:graphicFrame>
        <p:nvGraphicFramePr>
          <p:cNvPr id="4" name="Table 3"/>
          <p:cNvGraphicFramePr/>
          <p:nvPr/>
        </p:nvGraphicFramePr>
        <p:xfrm>
          <a:off x="1828800" y="2353310"/>
          <a:ext cx="8533130" cy="1734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565"/>
                <a:gridCol w="4266565"/>
              </a:tblGrid>
              <a:tr h="80137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sz="3600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Thinking humanly</a:t>
                      </a:r>
                      <a:endParaRPr lang="en-US" sz="3600">
                        <a:latin typeface="Times New Roman" panose="02020603050405020304" charset="0"/>
                        <a:cs typeface="Times New Roman" panose="02020603050405020304" charset="0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sz="3600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Thinking rationally</a:t>
                      </a:r>
                      <a:endParaRPr lang="en-US" sz="3600">
                        <a:latin typeface="Times New Roman" panose="02020603050405020304" charset="0"/>
                        <a:cs typeface="Times New Roman" panose="02020603050405020304" charset="0"/>
                        <a:sym typeface="+mn-ea"/>
                      </a:endParaRPr>
                    </a:p>
                  </a:txBody>
                  <a:tcPr/>
                </a:tc>
              </a:tr>
              <a:tr h="93345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sz="3600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Acting humanly</a:t>
                      </a:r>
                      <a:endParaRPr lang="en-US" sz="3600">
                        <a:latin typeface="Times New Roman" panose="02020603050405020304" charset="0"/>
                        <a:cs typeface="Times New Roman" panose="02020603050405020304" charset="0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sz="3600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Acting rationally </a:t>
                      </a:r>
                      <a:endParaRPr sz="3600">
                        <a:latin typeface="Times New Roman" panose="02020603050405020304" charset="0"/>
                        <a:cs typeface="Times New Roman" panose="02020603050405020304" charset="0"/>
                        <a:sym typeface="+mn-ea"/>
                      </a:endParaRPr>
                    </a:p>
                    <a:p>
                      <a:pPr algn="ctr">
                        <a:buNone/>
                      </a:pPr>
                      <a:endParaRPr lang="en-US" sz="3600">
                        <a:latin typeface="Times New Roman" panose="02020603050405020304" charset="0"/>
                        <a:cs typeface="Times New Roman" panose="02020603050405020304" charset="0"/>
                        <a:sym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Title 33793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pPr algn="ctr"/>
            <a:r>
              <a:rPr b="1"/>
              <a:t>What  is Artificial Intelligence?</a:t>
            </a:r>
            <a:endParaRPr b="1"/>
          </a:p>
        </p:txBody>
      </p:sp>
      <p:sp>
        <p:nvSpPr>
          <p:cNvPr id="33795" name="Text Placeholder 33794"/>
          <p:cNvSpPr>
            <a:spLocks noGrp="1"/>
          </p:cNvSpPr>
          <p:nvPr>
            <p:ph type="body" idx="1"/>
          </p:nvPr>
        </p:nvSpPr>
        <p:spPr/>
        <p:txBody>
          <a:bodyPr/>
          <a:p>
            <a:pPr>
              <a:lnSpc>
                <a:spcPct val="90000"/>
              </a:lnSpc>
              <a:buNone/>
            </a:pPr>
            <a:endParaRPr sz="2100"/>
          </a:p>
          <a:p>
            <a:pPr>
              <a:lnSpc>
                <a:spcPct val="90000"/>
              </a:lnSpc>
            </a:pPr>
            <a:r>
              <a:rPr sz="2100" b="1"/>
              <a:t>Human-like</a:t>
            </a:r>
            <a:r>
              <a:rPr sz="2100"/>
              <a:t> (“How to simulate humans intellect and behavior on by a machine.)</a:t>
            </a:r>
            <a:endParaRPr sz="2100"/>
          </a:p>
          <a:p>
            <a:pPr lvl="1">
              <a:lnSpc>
                <a:spcPct val="90000"/>
              </a:lnSpc>
            </a:pPr>
            <a:r>
              <a:rPr sz="2000"/>
              <a:t>Mathematical problems (puzzles, games, theorems)</a:t>
            </a:r>
            <a:endParaRPr sz="2000"/>
          </a:p>
          <a:p>
            <a:pPr lvl="1">
              <a:lnSpc>
                <a:spcPct val="90000"/>
              </a:lnSpc>
            </a:pPr>
            <a:r>
              <a:rPr sz="2000"/>
              <a:t>Common-sense reasoning (</a:t>
            </a:r>
            <a:r>
              <a:rPr sz="2000" i="1"/>
              <a:t>if there is parking-space, probably illegal to park</a:t>
            </a:r>
            <a:r>
              <a:rPr sz="2000"/>
              <a:t>)</a:t>
            </a:r>
            <a:endParaRPr sz="2000"/>
          </a:p>
          <a:p>
            <a:pPr lvl="1">
              <a:lnSpc>
                <a:spcPct val="90000"/>
              </a:lnSpc>
            </a:pPr>
            <a:r>
              <a:rPr sz="2000"/>
              <a:t>Expert knowledge: lawyers, medicine, diagnosis</a:t>
            </a:r>
            <a:endParaRPr sz="2000"/>
          </a:p>
          <a:p>
            <a:pPr lvl="1">
              <a:lnSpc>
                <a:spcPct val="90000"/>
              </a:lnSpc>
            </a:pPr>
            <a:r>
              <a:rPr sz="2000"/>
              <a:t>Social behavior</a:t>
            </a:r>
            <a:endParaRPr sz="2000"/>
          </a:p>
          <a:p>
            <a:pPr>
              <a:lnSpc>
                <a:spcPct val="90000"/>
              </a:lnSpc>
            </a:pPr>
            <a:r>
              <a:rPr sz="2100" b="1"/>
              <a:t>Rational-like</a:t>
            </a:r>
            <a:r>
              <a:rPr sz="2100"/>
              <a:t>: </a:t>
            </a:r>
            <a:endParaRPr sz="2100"/>
          </a:p>
          <a:p>
            <a:pPr lvl="1">
              <a:lnSpc>
                <a:spcPct val="90000"/>
              </a:lnSpc>
            </a:pPr>
            <a:r>
              <a:rPr sz="2000"/>
              <a:t>achieve goals, have performance measure</a:t>
            </a:r>
            <a:endParaRPr sz="2000"/>
          </a:p>
          <a:p>
            <a:pPr lvl="1">
              <a:lnSpc>
                <a:spcPct val="90000"/>
              </a:lnSpc>
            </a:pP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8370" name="Title 58369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r>
              <a:rPr b="1"/>
              <a:t>What is Artificial Intelligence</a:t>
            </a:r>
            <a:endParaRPr b="1"/>
          </a:p>
        </p:txBody>
      </p:sp>
      <p:sp>
        <p:nvSpPr>
          <p:cNvPr id="58371" name="Text Placeholder 58370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sz="2600" b="1"/>
              <a:t>Thought processes</a:t>
            </a:r>
            <a:endParaRPr sz="2600" b="1"/>
          </a:p>
          <a:p>
            <a:pPr lvl="1"/>
            <a:r>
              <a:rPr sz="2400"/>
              <a:t>“The exciting new effort to make computers think .. Machines with minds, in the full and literal sense” (</a:t>
            </a:r>
            <a:r>
              <a:rPr sz="2400" err="1"/>
              <a:t>Haugeland</a:t>
            </a:r>
            <a:r>
              <a:rPr sz="2400"/>
              <a:t>, 1985)</a:t>
            </a:r>
            <a:endParaRPr sz="2400"/>
          </a:p>
          <a:p>
            <a:r>
              <a:rPr sz="2600" b="1"/>
              <a:t>Behavior</a:t>
            </a:r>
            <a:endParaRPr sz="2600" b="1"/>
          </a:p>
          <a:p>
            <a:pPr lvl="1"/>
            <a:r>
              <a:rPr sz="2400"/>
              <a:t>“The study of how to make computers do things at which, at the moment, people are better.” (Rich, and Knight, 1991)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82" name="Title 174081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r>
              <a:rPr sz="3400" b="1"/>
              <a:t>The Turing Test</a:t>
            </a:r>
            <a:br>
              <a:rPr sz="2900"/>
            </a:br>
            <a:r>
              <a:rPr sz="2100" b="1"/>
              <a:t>(</a:t>
            </a:r>
            <a:r>
              <a:rPr sz="2100" b="1">
                <a:hlinkClick r:id="rId1"/>
              </a:rPr>
              <a:t>Can Machine think?)</a:t>
            </a:r>
            <a:endParaRPr sz="2100" b="1"/>
          </a:p>
        </p:txBody>
      </p:sp>
      <p:sp>
        <p:nvSpPr>
          <p:cNvPr id="174083" name="Text Placeholder 174082"/>
          <p:cNvSpPr>
            <a:spLocks noGrp="1"/>
          </p:cNvSpPr>
          <p:nvPr>
            <p:ph type="body" idx="1"/>
          </p:nvPr>
        </p:nvSpPr>
        <p:spPr>
          <a:xfrm>
            <a:off x="901700" y="3560763"/>
            <a:ext cx="7010400" cy="2728912"/>
          </a:xfrm>
        </p:spPr>
        <p:txBody>
          <a:bodyPr/>
          <a:p>
            <a:r>
              <a:rPr sz="2600"/>
              <a:t>Requires</a:t>
            </a:r>
            <a:endParaRPr sz="2600"/>
          </a:p>
          <a:p>
            <a:pPr lvl="1"/>
            <a:r>
              <a:rPr sz="2400"/>
              <a:t>Natural language</a:t>
            </a:r>
            <a:endParaRPr sz="2400"/>
          </a:p>
          <a:p>
            <a:pPr lvl="1"/>
            <a:r>
              <a:rPr sz="2400"/>
              <a:t>Knowledge representation</a:t>
            </a:r>
            <a:endParaRPr sz="2400"/>
          </a:p>
          <a:p>
            <a:pPr lvl="1"/>
            <a:r>
              <a:rPr sz="2400"/>
              <a:t>Automated reasoning</a:t>
            </a:r>
            <a:endParaRPr sz="2400"/>
          </a:p>
          <a:p>
            <a:pPr lvl="1"/>
            <a:r>
              <a:rPr sz="2400"/>
              <a:t>Machine learning </a:t>
            </a:r>
            <a:endParaRPr sz="2400"/>
          </a:p>
          <a:p>
            <a:pPr lvl="1"/>
            <a:r>
              <a:rPr sz="2400"/>
              <a:t>(vision, robotics) for full test</a:t>
            </a:r>
            <a:endParaRPr sz="2400"/>
          </a:p>
          <a:p>
            <a:pPr lvl="1">
              <a:buNone/>
            </a:pPr>
            <a:endParaRPr sz="2400"/>
          </a:p>
        </p:txBody>
      </p:sp>
      <p:pic>
        <p:nvPicPr>
          <p:cNvPr id="174084" name="Picture 174083" descr="turing test"/>
          <p:cNvPicPr>
            <a:picLocks noChangeAspect="1"/>
          </p:cNvPicPr>
          <p:nvPr/>
        </p:nvPicPr>
        <p:blipFill>
          <a:blip r:embed="rId2">
            <a:lum bright="-17999" contrast="54000"/>
          </a:blip>
          <a:stretch>
            <a:fillRect/>
          </a:stretch>
        </p:blipFill>
        <p:spPr>
          <a:xfrm>
            <a:off x="5172075" y="1833563"/>
            <a:ext cx="3765550" cy="23860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charRg st="9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charRg st="26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charRg st="51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charRg st="71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charRg st="89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Title 35841"/>
          <p:cNvSpPr>
            <a:spLocks noGrp="1"/>
          </p:cNvSpPr>
          <p:nvPr>
            <p:ph type="title"/>
          </p:nvPr>
        </p:nvSpPr>
        <p:spPr>
          <a:xfrm>
            <a:off x="1482725" y="0"/>
            <a:ext cx="7010400" cy="1527175"/>
          </a:xfrm>
          <a:ln w="12700"/>
        </p:spPr>
        <p:txBody>
          <a:bodyPr wrap="square" lIns="90488" tIns="44450" rIns="90488" bIns="44450" anchor="ctr" anchorCtr="0"/>
          <a:p>
            <a:r>
              <a:rPr b="1"/>
              <a:t>What is AI?</a:t>
            </a:r>
            <a:endParaRPr b="1"/>
          </a:p>
        </p:txBody>
      </p:sp>
      <p:sp>
        <p:nvSpPr>
          <p:cNvPr id="35843" name="Text Placeholder 35842"/>
          <p:cNvSpPr>
            <a:spLocks noGrp="1"/>
          </p:cNvSpPr>
          <p:nvPr>
            <p:ph type="body" idx="1"/>
          </p:nvPr>
        </p:nvSpPr>
        <p:spPr>
          <a:xfrm>
            <a:off x="1444625" y="1393825"/>
            <a:ext cx="7051675" cy="5464175"/>
          </a:xfrm>
          <a:ln w="12700"/>
        </p:spPr>
        <p:txBody>
          <a:bodyPr wrap="square" lIns="90488" tIns="44450" rIns="90488" bIns="44450" anchor="t" anchorCtr="0">
            <a:normAutofit lnSpcReduction="10000"/>
          </a:bodyPr>
          <a:p>
            <a:pPr>
              <a:lnSpc>
                <a:spcPct val="90000"/>
              </a:lnSpc>
            </a:pPr>
            <a:r>
              <a:rPr sz="2200"/>
              <a:t>Turing test (1950)</a:t>
            </a:r>
            <a:endParaRPr sz="2200"/>
          </a:p>
          <a:p>
            <a:pPr>
              <a:lnSpc>
                <a:spcPct val="90000"/>
              </a:lnSpc>
            </a:pPr>
            <a:r>
              <a:rPr sz="2200"/>
              <a:t>Requires:</a:t>
            </a:r>
            <a:endParaRPr sz="2200"/>
          </a:p>
          <a:p>
            <a:pPr lvl="1">
              <a:lnSpc>
                <a:spcPct val="90000"/>
              </a:lnSpc>
            </a:pPr>
            <a:r>
              <a:rPr sz="2000"/>
              <a:t>Natural language</a:t>
            </a:r>
            <a:endParaRPr sz="2000"/>
          </a:p>
          <a:p>
            <a:pPr lvl="1">
              <a:lnSpc>
                <a:spcPct val="90000"/>
              </a:lnSpc>
            </a:pPr>
            <a:r>
              <a:rPr sz="2000"/>
              <a:t>Knowledge representation</a:t>
            </a:r>
            <a:endParaRPr sz="2000"/>
          </a:p>
          <a:p>
            <a:pPr lvl="1">
              <a:lnSpc>
                <a:spcPct val="90000"/>
              </a:lnSpc>
            </a:pPr>
            <a:r>
              <a:rPr sz="2000"/>
              <a:t>automated reasoning</a:t>
            </a:r>
            <a:endParaRPr sz="2000"/>
          </a:p>
          <a:p>
            <a:pPr lvl="1">
              <a:lnSpc>
                <a:spcPct val="90000"/>
              </a:lnSpc>
            </a:pPr>
            <a:r>
              <a:rPr sz="2000"/>
              <a:t>machine learning</a:t>
            </a:r>
            <a:endParaRPr sz="2000"/>
          </a:p>
          <a:p>
            <a:pPr lvl="1">
              <a:lnSpc>
                <a:spcPct val="90000"/>
              </a:lnSpc>
            </a:pPr>
            <a:r>
              <a:rPr sz="2000"/>
              <a:t>(vision, robotics.) for full test</a:t>
            </a:r>
            <a:endParaRPr sz="2000"/>
          </a:p>
          <a:p>
            <a:pPr>
              <a:lnSpc>
                <a:spcPct val="90000"/>
              </a:lnSpc>
            </a:pPr>
            <a:r>
              <a:rPr sz="2200"/>
              <a:t>Thinking humanly:</a:t>
            </a:r>
            <a:endParaRPr sz="2200"/>
          </a:p>
          <a:p>
            <a:pPr lvl="1">
              <a:lnSpc>
                <a:spcPct val="90000"/>
              </a:lnSpc>
            </a:pPr>
            <a:r>
              <a:rPr sz="2000"/>
              <a:t>Introspection, the general problem solver (Newell and Simon 1961)</a:t>
            </a:r>
            <a:endParaRPr sz="2000"/>
          </a:p>
          <a:p>
            <a:pPr lvl="1">
              <a:lnSpc>
                <a:spcPct val="90000"/>
              </a:lnSpc>
            </a:pPr>
            <a:r>
              <a:rPr sz="2000"/>
              <a:t>Cognitive sciences</a:t>
            </a:r>
            <a:endParaRPr sz="2000"/>
          </a:p>
          <a:p>
            <a:pPr>
              <a:lnSpc>
                <a:spcPct val="90000"/>
              </a:lnSpc>
            </a:pPr>
            <a:r>
              <a:rPr sz="2200"/>
              <a:t>Thinking rationally:</a:t>
            </a:r>
            <a:endParaRPr sz="2200"/>
          </a:p>
          <a:p>
            <a:pPr lvl="1">
              <a:lnSpc>
                <a:spcPct val="90000"/>
              </a:lnSpc>
            </a:pPr>
            <a:r>
              <a:rPr sz="2000"/>
              <a:t>Logic</a:t>
            </a:r>
            <a:endParaRPr sz="2000"/>
          </a:p>
          <a:p>
            <a:pPr lvl="1">
              <a:lnSpc>
                <a:spcPct val="90000"/>
              </a:lnSpc>
            </a:pPr>
            <a:r>
              <a:rPr sz="2000"/>
              <a:t>Problems: how to represent and reason in a domain</a:t>
            </a:r>
            <a:endParaRPr sz="2000"/>
          </a:p>
          <a:p>
            <a:pPr>
              <a:lnSpc>
                <a:spcPct val="90000"/>
              </a:lnSpc>
            </a:pPr>
            <a:r>
              <a:rPr sz="2200"/>
              <a:t>Acting rationally:</a:t>
            </a:r>
            <a:endParaRPr sz="2200"/>
          </a:p>
          <a:p>
            <a:pPr lvl="1">
              <a:lnSpc>
                <a:spcPct val="90000"/>
              </a:lnSpc>
            </a:pPr>
            <a:r>
              <a:rPr sz="2000"/>
              <a:t>Agents: Perceive and act</a:t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1317</Words>
  <Application>WPS Presentation</Application>
  <PresentationFormat>Widescreen</PresentationFormat>
  <Paragraphs>65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9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Tahoma</vt:lpstr>
      <vt:lpstr>SimSun-ExtB</vt:lpstr>
      <vt:lpstr>Yu Gothic Medium</vt:lpstr>
      <vt:lpstr>Yu Gothic Light</vt:lpstr>
      <vt:lpstr>Times New Roman</vt:lpstr>
      <vt:lpstr>Office Theme</vt:lpstr>
      <vt:lpstr>Intorduction to Artificial Intelligence</vt:lpstr>
      <vt:lpstr>What is AI?</vt:lpstr>
      <vt:lpstr>What  is Artificial Intelligence?</vt:lpstr>
      <vt:lpstr>What is Artificial Intelligence</vt:lpstr>
      <vt:lpstr>The Turing Test (Can Machine think? A. M. Turing, 1950)</vt:lpstr>
      <vt:lpstr>What is AI?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Artificial Intelligence</dc:title>
  <dc:creator/>
  <cp:lastModifiedBy>UIETIV116</cp:lastModifiedBy>
  <cp:revision>1</cp:revision>
  <dcterms:created xsi:type="dcterms:W3CDTF">2022-08-18T05:32:19Z</dcterms:created>
  <dcterms:modified xsi:type="dcterms:W3CDTF">2022-08-18T05:32:19Z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8CC9C2F41A874E8AA83209D240CAA824</vt:lpwstr>
  </property>
  <property fmtid="{D5CDD505-2E9C-101B-9397-08002B2CF9AE}" pid="3" name="KSOProductBuildVer">
    <vt:lpwstr>1033-11.2.0.11254</vt:lpwstr>
  </property>
</Properties>
</file>