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0" r:id="rId3"/>
    <p:sldId id="259" r:id="rId4"/>
    <p:sldId id="272" r:id="rId5"/>
    <p:sldId id="263" r:id="rId6"/>
    <p:sldId id="264" r:id="rId7"/>
    <p:sldId id="273" r:id="rId8"/>
    <p:sldId id="265" r:id="rId9"/>
    <p:sldId id="269" r:id="rId10"/>
    <p:sldId id="266" r:id="rId11"/>
    <p:sldId id="270" r:id="rId12"/>
    <p:sldId id="267" r:id="rId13"/>
    <p:sldId id="271" r:id="rId14"/>
    <p:sldId id="268"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shaa Singh" initials="RS" lastIdx="2" clrIdx="0">
    <p:extLst>
      <p:ext uri="{19B8F6BF-5375-455C-9EA6-DF929625EA0E}">
        <p15:presenceInfo xmlns:p15="http://schemas.microsoft.com/office/powerpoint/2012/main" userId="1bcee151704c0f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254"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1C865-063D-41A6-B8A2-0DF578DC8B55}" type="datetimeFigureOut">
              <a:rPr lang="en-IN" smtClean="0"/>
              <a:t>22-11-2021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B5D52-5D41-498C-A815-25DE44EC56D4}" type="slidenum">
              <a:rPr lang="en-IN" smtClean="0"/>
              <a:t>‹#›</a:t>
            </a:fld>
            <a:endParaRPr lang="en-IN"/>
          </a:p>
        </p:txBody>
      </p:sp>
    </p:spTree>
    <p:extLst>
      <p:ext uri="{BB962C8B-B14F-4D97-AF65-F5344CB8AC3E}">
        <p14:creationId xmlns:p14="http://schemas.microsoft.com/office/powerpoint/2010/main" val="17768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C1A4-0EB8-45F6-8FB4-B89229805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2A4A274-A3C6-4AEA-BF8B-1FDCEE166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C23E235-9360-41BA-AE64-F48A988AEE5F}"/>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C5483D10-C804-4074-9EA3-B17BFE5A94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8B0805E-5DB5-4FAC-8CE3-C291F269AF7A}"/>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125451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A2A0-18C2-42C1-96C8-493473C8FF8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AB9ACC-541F-44DA-9E60-2A58326B6D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19D8A5-E096-41BA-8D25-DC586F31F777}"/>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53EC3889-31A8-44E9-8ECD-D69F051F1F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CA7243-3DCF-4CF4-B005-DA54FD704980}"/>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106662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4DC6E4-FDE6-4FDD-B055-ED263D96AA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E6982F-17D5-4D71-BE68-116370737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A303BD-203D-4CE9-91E6-AF5D82A9FEB6}"/>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D53616E5-5212-42A1-BD17-112CEF593A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6E39EF-A55F-432D-A1BC-327F87234806}"/>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416797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60B9-A204-4423-AEE0-CCF0D4BBF3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F8D018-EE66-40F8-B7A8-D334D3FE3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A3E42E-7146-477B-A5A4-4C2D45A5EC5D}"/>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8C403DB3-462C-479A-A5D8-FE73304834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1CA052-4C2E-40DA-A040-E80E564762B0}"/>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247598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C384-EB0D-47C9-A5CE-20B1B680A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750533D-AFEE-47E0-B3EA-8FC57E2DF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146B2-4C1C-44A5-BADA-0F08B1D1082B}"/>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B500D3B8-756A-4A01-8FC4-29BB0E1B13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7E026B-BDDC-4D94-8C04-F792C5932D75}"/>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30770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31B7-4020-4DEF-9EE0-A5B22E71AE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77D810-58C3-4F6D-9D2F-D14D05E5A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461A5B-0E53-44FA-AE9A-079BC45F0A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9EB098-7743-4B4B-9AFD-3F31B6A787A2}"/>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6" name="Footer Placeholder 5">
            <a:extLst>
              <a:ext uri="{FF2B5EF4-FFF2-40B4-BE49-F238E27FC236}">
                <a16:creationId xmlns:a16="http://schemas.microsoft.com/office/drawing/2014/main" id="{84389485-9A52-4736-A886-74D1184DC8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CE97A0-0A9D-47DD-B3EE-5B9E972DC313}"/>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266223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DBC1-6F53-4E17-B79A-542153C3124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C47A584-2F11-4022-A577-2146794CA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C753A-3B77-4A6D-9D36-5F767AAFB6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99414E-3812-4732-827F-EB86E3D5F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DD4B9-6D3D-40B3-AFE9-6A7EDB867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7DEF0C7-390B-48F4-8107-EED5EFD640EA}"/>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8" name="Footer Placeholder 7">
            <a:extLst>
              <a:ext uri="{FF2B5EF4-FFF2-40B4-BE49-F238E27FC236}">
                <a16:creationId xmlns:a16="http://schemas.microsoft.com/office/drawing/2014/main" id="{AA923807-E97E-4775-A289-B7ADDB830EC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06473B7-B188-4E1D-9DE5-E0DB38809BAE}"/>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77891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4F79-90D6-4C1B-A94A-EBD3A7A017F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D34945B-5A5A-4371-86C6-4C16F56F8684}"/>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4" name="Footer Placeholder 3">
            <a:extLst>
              <a:ext uri="{FF2B5EF4-FFF2-40B4-BE49-F238E27FC236}">
                <a16:creationId xmlns:a16="http://schemas.microsoft.com/office/drawing/2014/main" id="{70B34564-F92E-4A44-8FEB-3F6DF94CAC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8B8F13F-303A-4021-BBEF-330F964949FB}"/>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23162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75198-26F9-4924-86E6-3E6C4BE5B4CC}"/>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3" name="Footer Placeholder 2">
            <a:extLst>
              <a:ext uri="{FF2B5EF4-FFF2-40B4-BE49-F238E27FC236}">
                <a16:creationId xmlns:a16="http://schemas.microsoft.com/office/drawing/2014/main" id="{66B0EBD1-5C53-43EC-975C-8DA7EF4DF79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57B3E67-08B6-4E9B-AFE6-A70D30D92B54}"/>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26581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E07D-9673-4A60-A9B0-18E831C90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0A0E5D4-D81D-4AF1-BB50-2639887EB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6D7A6BB-12F8-4B6E-8B26-A90700A77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60A0D-E105-4F49-9107-EC5CE3401379}"/>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6" name="Footer Placeholder 5">
            <a:extLst>
              <a:ext uri="{FF2B5EF4-FFF2-40B4-BE49-F238E27FC236}">
                <a16:creationId xmlns:a16="http://schemas.microsoft.com/office/drawing/2014/main" id="{468D8D45-ADCC-4A0A-9D55-22B166A54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FE21AC-CDD0-4842-B05E-C0FD6B1E0772}"/>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176362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47E6-47AB-4F42-8D66-A604C5DF2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95C558E-0557-4C23-ACCE-6E514200D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A35F608-6920-45FB-8800-B03B163DF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5E38B-1EF4-4B56-BAEA-661C25499225}"/>
              </a:ext>
            </a:extLst>
          </p:cNvPr>
          <p:cNvSpPr>
            <a:spLocks noGrp="1"/>
          </p:cNvSpPr>
          <p:nvPr>
            <p:ph type="dt" sz="half" idx="10"/>
          </p:nvPr>
        </p:nvSpPr>
        <p:spPr/>
        <p:txBody>
          <a:bodyPr/>
          <a:lstStyle/>
          <a:p>
            <a:fld id="{79FDCB74-D857-4D7F-9827-D85B0E13E89B}" type="datetimeFigureOut">
              <a:rPr lang="en-IN" smtClean="0"/>
              <a:t>22-11-2021</a:t>
            </a:fld>
            <a:endParaRPr lang="en-IN"/>
          </a:p>
        </p:txBody>
      </p:sp>
      <p:sp>
        <p:nvSpPr>
          <p:cNvPr id="6" name="Footer Placeholder 5">
            <a:extLst>
              <a:ext uri="{FF2B5EF4-FFF2-40B4-BE49-F238E27FC236}">
                <a16:creationId xmlns:a16="http://schemas.microsoft.com/office/drawing/2014/main" id="{5236F673-C6A6-4F73-8565-4773BA7A35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D856B3D-D2DA-4179-A297-7E7DB375CF37}"/>
              </a:ext>
            </a:extLst>
          </p:cNvPr>
          <p:cNvSpPr>
            <a:spLocks noGrp="1"/>
          </p:cNvSpPr>
          <p:nvPr>
            <p:ph type="sldNum" sz="quarter" idx="12"/>
          </p:nvPr>
        </p:nvSpPr>
        <p:spPr/>
        <p:txBody>
          <a:bodyPr/>
          <a:lstStyle/>
          <a:p>
            <a:fld id="{8F8B6A80-EF7E-4FDF-B497-3DFD4057E2A3}" type="slidenum">
              <a:rPr lang="en-IN" smtClean="0"/>
              <a:t>‹#›</a:t>
            </a:fld>
            <a:endParaRPr lang="en-IN"/>
          </a:p>
        </p:txBody>
      </p:sp>
    </p:spTree>
    <p:extLst>
      <p:ext uri="{BB962C8B-B14F-4D97-AF65-F5344CB8AC3E}">
        <p14:creationId xmlns:p14="http://schemas.microsoft.com/office/powerpoint/2010/main" val="43596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545D58-350B-404B-9CD2-C53989799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0A8CE7-9DE1-444C-85D1-66B20D01D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C5E72C-1FC0-4715-8877-A9741A660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DCB74-D857-4D7F-9827-D85B0E13E89B}" type="datetimeFigureOut">
              <a:rPr lang="en-IN" smtClean="0"/>
              <a:t>22-11-2021</a:t>
            </a:fld>
            <a:endParaRPr lang="en-IN"/>
          </a:p>
        </p:txBody>
      </p:sp>
      <p:sp>
        <p:nvSpPr>
          <p:cNvPr id="5" name="Footer Placeholder 4">
            <a:extLst>
              <a:ext uri="{FF2B5EF4-FFF2-40B4-BE49-F238E27FC236}">
                <a16:creationId xmlns:a16="http://schemas.microsoft.com/office/drawing/2014/main" id="{6147F3C6-CE02-4BFF-9400-07C9257DA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988677-AE0F-4251-917D-E26867FEA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B6A80-EF7E-4FDF-B497-3DFD4057E2A3}" type="slidenum">
              <a:rPr lang="en-IN" smtClean="0"/>
              <a:t>‹#›</a:t>
            </a:fld>
            <a:endParaRPr lang="en-IN"/>
          </a:p>
        </p:txBody>
      </p:sp>
    </p:spTree>
    <p:extLst>
      <p:ext uri="{BB962C8B-B14F-4D97-AF65-F5344CB8AC3E}">
        <p14:creationId xmlns:p14="http://schemas.microsoft.com/office/powerpoint/2010/main" val="277320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Oxford_English_Dictionary" TargetMode="External"/><Relationship Id="rId13" Type="http://schemas.openxmlformats.org/officeDocument/2006/relationships/hyperlink" Target="http://www.dictionaryofeconomics.com/article?id=pde2008_P000114" TargetMode="External"/><Relationship Id="rId18" Type="http://schemas.openxmlformats.org/officeDocument/2006/relationships/hyperlink" Target="https://en.wikipedia.org/wiki/Alfred_Marshall" TargetMode="External"/><Relationship Id="rId26" Type="http://schemas.openxmlformats.org/officeDocument/2006/relationships/hyperlink" Target="https://en.wikipedia.org/wiki/Economics_(textbook)" TargetMode="External"/><Relationship Id="rId3" Type="http://schemas.openxmlformats.org/officeDocument/2006/relationships/hyperlink" Target="https://en.oxforddictionaries.com/definition/economics" TargetMode="External"/><Relationship Id="rId21" Type="http://schemas.openxmlformats.org/officeDocument/2006/relationships/hyperlink" Target="https://en.wikipedia.org/wiki/Economics#cite_ref-34" TargetMode="External"/><Relationship Id="rId7" Type="http://schemas.openxmlformats.org/officeDocument/2006/relationships/hyperlink" Target="https://www.oed.com/view/Entry/270555" TargetMode="External"/><Relationship Id="rId12" Type="http://schemas.openxmlformats.org/officeDocument/2006/relationships/hyperlink" Target="https://en.wikipedia.org/wiki/An_Inquiry_into_the_Nature_and_Causes_of_the_Wealth_of_Nations" TargetMode="External"/><Relationship Id="rId17" Type="http://schemas.openxmlformats.org/officeDocument/2006/relationships/hyperlink" Target="https://en.wikipedia.org/wiki/Special:BookSources/978-0-333-78676-5" TargetMode="External"/><Relationship Id="rId25" Type="http://schemas.openxmlformats.org/officeDocument/2006/relationships/hyperlink" Target="https://en.wikipedia.org/wiki/William_D._Nordhaus" TargetMode="External"/><Relationship Id="rId2" Type="http://schemas.openxmlformats.org/officeDocument/2006/relationships/hyperlink" Target="https://en.wikipedia.org/wiki/Economics#cite_ref-1" TargetMode="External"/><Relationship Id="rId16" Type="http://schemas.openxmlformats.org/officeDocument/2006/relationships/hyperlink" Target="https://en.wikipedia.org/wiki/ISBN_(identifier)" TargetMode="External"/><Relationship Id="rId20" Type="http://schemas.openxmlformats.org/officeDocument/2006/relationships/hyperlink" Target="https://archive.org/details/principlesecono00marsgoog/page/n196" TargetMode="External"/><Relationship Id="rId1" Type="http://schemas.openxmlformats.org/officeDocument/2006/relationships/slideLayout" Target="../slideLayouts/slideLayout7.xml"/><Relationship Id="rId6" Type="http://schemas.openxmlformats.org/officeDocument/2006/relationships/hyperlink" Target="https://en.wikipedia.org/wiki/Economics#cite_ref-OED_3-0" TargetMode="External"/><Relationship Id="rId11" Type="http://schemas.openxmlformats.org/officeDocument/2006/relationships/hyperlink" Target="https://en.wikipedia.org/wiki/Adam_Smith" TargetMode="External"/><Relationship Id="rId24" Type="http://schemas.openxmlformats.org/officeDocument/2006/relationships/hyperlink" Target="https://en.wikipedia.org/wiki/Paul_Samuelson" TargetMode="External"/><Relationship Id="rId5" Type="http://schemas.openxmlformats.org/officeDocument/2006/relationships/hyperlink" Target="https://www.merriam-webster.com/dictionary/economics" TargetMode="External"/><Relationship Id="rId15" Type="http://schemas.openxmlformats.org/officeDocument/2006/relationships/hyperlink" Target="https://doi.org/10.1057%2F9780230226203.1300" TargetMode="External"/><Relationship Id="rId23" Type="http://schemas.openxmlformats.org/officeDocument/2006/relationships/hyperlink" Target="https://en.wikipedia.org/wiki/Special:BookSources/978-1-61016-039-1" TargetMode="External"/><Relationship Id="rId10" Type="http://schemas.openxmlformats.org/officeDocument/2006/relationships/hyperlink" Target="https://www.oed.com/public/login/loggingin#withyourlibrary" TargetMode="External"/><Relationship Id="rId19" Type="http://schemas.openxmlformats.org/officeDocument/2006/relationships/hyperlink" Target="https://archive.org/details/principlesecono00marsgoog" TargetMode="External"/><Relationship Id="rId4" Type="http://schemas.openxmlformats.org/officeDocument/2006/relationships/hyperlink" Target="https://en.wikipedia.org/wiki/Economics#cite_ref-mw_2-0" TargetMode="External"/><Relationship Id="rId9" Type="http://schemas.openxmlformats.org/officeDocument/2006/relationships/hyperlink" Target="https://en.wikipedia.org/wiki/Oxford_University_Press" TargetMode="External"/><Relationship Id="rId14" Type="http://schemas.openxmlformats.org/officeDocument/2006/relationships/hyperlink" Target="https://en.wikipedia.org/wiki/Doi_(identifier)" TargetMode="External"/><Relationship Id="rId22" Type="http://schemas.openxmlformats.org/officeDocument/2006/relationships/hyperlink" Target="https://books.google.com/books?id=nySoIkOgWQ4C&amp;pg=PA1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earn About Factors Of Production | Chegg.com">
            <a:extLst>
              <a:ext uri="{FF2B5EF4-FFF2-40B4-BE49-F238E27FC236}">
                <a16:creationId xmlns:a16="http://schemas.microsoft.com/office/drawing/2014/main" id="{DBA0A055-B1AB-47F1-AAEF-8556808D09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TextBox 22">
            <a:extLst>
              <a:ext uri="{FF2B5EF4-FFF2-40B4-BE49-F238E27FC236}">
                <a16:creationId xmlns:a16="http://schemas.microsoft.com/office/drawing/2014/main" id="{36D98A32-9115-4CCC-934E-9BDD1BB278EB}"/>
              </a:ext>
            </a:extLst>
          </p:cNvPr>
          <p:cNvSpPr txBox="1"/>
          <p:nvPr/>
        </p:nvSpPr>
        <p:spPr>
          <a:xfrm>
            <a:off x="1828800" y="1641023"/>
            <a:ext cx="8753582" cy="847604"/>
          </a:xfrm>
          <a:prstGeom prst="rect">
            <a:avLst/>
          </a:prstGeom>
          <a:noFill/>
        </p:spPr>
        <p:txBody>
          <a:bodyPr wrap="square">
            <a:spAutoFit/>
          </a:bodyPr>
          <a:lstStyle/>
          <a:p>
            <a:pPr>
              <a:lnSpc>
                <a:spcPct val="107000"/>
              </a:lnSpc>
              <a:spcAft>
                <a:spcPts val="800"/>
              </a:spcAft>
            </a:pPr>
            <a:r>
              <a:rPr lang="en-IN" sz="4800" b="1" dirty="0">
                <a:effectLst/>
                <a:latin typeface="Calibri" panose="020F0502020204030204" pitchFamily="34" charset="0"/>
                <a:ea typeface="Calibri" panose="020F0502020204030204" pitchFamily="34" charset="0"/>
                <a:cs typeface="Times New Roman" panose="02020603050405020304" pitchFamily="18" charset="0"/>
              </a:rPr>
              <a:t>INTRODUCTION TO ECONOMICS</a:t>
            </a:r>
            <a:endParaRPr lang="en-IN"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C8EECCC-F07D-403B-AFF7-5C924655F391}"/>
              </a:ext>
            </a:extLst>
          </p:cNvPr>
          <p:cNvSpPr txBox="1"/>
          <p:nvPr/>
        </p:nvSpPr>
        <p:spPr>
          <a:xfrm>
            <a:off x="6482993" y="3581399"/>
            <a:ext cx="4356242" cy="1631216"/>
          </a:xfrm>
          <a:prstGeom prst="rect">
            <a:avLst/>
          </a:prstGeom>
          <a:noFill/>
        </p:spPr>
        <p:txBody>
          <a:bodyPr wrap="square">
            <a:spAutoFit/>
          </a:bodyPr>
          <a:lstStyle/>
          <a:p>
            <a:r>
              <a:rPr lang="en-IN" sz="3600" b="1" dirty="0">
                <a:latin typeface="Calibri" panose="020F0502020204030204" pitchFamily="34" charset="0"/>
                <a:ea typeface="Calibri" panose="020F0502020204030204" pitchFamily="34" charset="0"/>
                <a:cs typeface="Times New Roman" panose="02020603050405020304" pitchFamily="18" charset="0"/>
              </a:rPr>
              <a:t>    </a:t>
            </a:r>
            <a:r>
              <a:rPr lang="en-IN" sz="3600" b="1" dirty="0" err="1">
                <a:effectLst/>
                <a:latin typeface="Calibri" panose="020F0502020204030204" pitchFamily="34" charset="0"/>
                <a:ea typeface="Calibri" panose="020F0502020204030204" pitchFamily="34" charset="0"/>
                <a:cs typeface="Times New Roman" panose="02020603050405020304" pitchFamily="18" charset="0"/>
              </a:rPr>
              <a:t>Dr.</a:t>
            </a:r>
            <a:r>
              <a:rPr lang="en-IN" sz="3600" b="1" dirty="0">
                <a:effectLst/>
                <a:latin typeface="Calibri" panose="020F0502020204030204" pitchFamily="34" charset="0"/>
                <a:ea typeface="Calibri" panose="020F0502020204030204" pitchFamily="34" charset="0"/>
                <a:cs typeface="Times New Roman" panose="02020603050405020304" pitchFamily="18" charset="0"/>
              </a:rPr>
              <a:t> Pooja Singh,</a:t>
            </a:r>
          </a:p>
          <a:p>
            <a:r>
              <a:rPr lang="en-IN" sz="3600" b="1" dirty="0">
                <a:latin typeface="Calibri" panose="020F0502020204030204" pitchFamily="34" charset="0"/>
                <a:cs typeface="Times New Roman" panose="02020603050405020304" pitchFamily="18" charset="0"/>
              </a:rPr>
              <a:t>     </a:t>
            </a:r>
            <a:r>
              <a:rPr lang="en-IN" sz="2800" b="1" dirty="0">
                <a:latin typeface="Calibri" panose="020F0502020204030204" pitchFamily="34" charset="0"/>
                <a:cs typeface="Times New Roman" panose="02020603050405020304" pitchFamily="18" charset="0"/>
              </a:rPr>
              <a:t>Assistant Professor,</a:t>
            </a:r>
          </a:p>
          <a:p>
            <a:r>
              <a:rPr lang="en-IN" sz="2800" b="1" dirty="0">
                <a:latin typeface="Calibri" panose="020F0502020204030204" pitchFamily="34" charset="0"/>
                <a:cs typeface="Times New Roman" panose="02020603050405020304" pitchFamily="18" charset="0"/>
              </a:rPr>
              <a:t>       </a:t>
            </a:r>
            <a:r>
              <a:rPr lang="en-IN" sz="2800" b="1" dirty="0" err="1">
                <a:latin typeface="Calibri" panose="020F0502020204030204" pitchFamily="34" charset="0"/>
                <a:cs typeface="Times New Roman" panose="02020603050405020304" pitchFamily="18" charset="0"/>
              </a:rPr>
              <a:t>Deptt</a:t>
            </a:r>
            <a:r>
              <a:rPr lang="en-IN" sz="2800" b="1" dirty="0">
                <a:latin typeface="Calibri" panose="020F0502020204030204" pitchFamily="34" charset="0"/>
                <a:cs typeface="Times New Roman" panose="02020603050405020304" pitchFamily="18" charset="0"/>
              </a:rPr>
              <a:t>. Of Economics</a:t>
            </a:r>
            <a:endParaRPr lang="en-IN" sz="2800" dirty="0"/>
          </a:p>
        </p:txBody>
      </p:sp>
      <p:pic>
        <p:nvPicPr>
          <p:cNvPr id="3" name="Picture 2">
            <a:extLst>
              <a:ext uri="{FF2B5EF4-FFF2-40B4-BE49-F238E27FC236}">
                <a16:creationId xmlns:a16="http://schemas.microsoft.com/office/drawing/2014/main" id="{1A28B61D-EE46-4744-8D43-9128CB874D91}"/>
              </a:ext>
            </a:extLst>
          </p:cNvPr>
          <p:cNvPicPr>
            <a:picLocks noChangeAspect="1"/>
          </p:cNvPicPr>
          <p:nvPr/>
        </p:nvPicPr>
        <p:blipFill>
          <a:blip r:embed="rId2"/>
          <a:stretch>
            <a:fillRect/>
          </a:stretch>
        </p:blipFill>
        <p:spPr>
          <a:xfrm>
            <a:off x="1352765" y="2695575"/>
            <a:ext cx="4590835" cy="3890160"/>
          </a:xfrm>
          <a:prstGeom prst="rect">
            <a:avLst/>
          </a:prstGeom>
        </p:spPr>
      </p:pic>
    </p:spTree>
    <p:extLst>
      <p:ext uri="{BB962C8B-B14F-4D97-AF65-F5344CB8AC3E}">
        <p14:creationId xmlns:p14="http://schemas.microsoft.com/office/powerpoint/2010/main" val="14020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7EA926-124B-4C2C-AA8A-991353DBC0B1}"/>
              </a:ext>
            </a:extLst>
          </p:cNvPr>
          <p:cNvSpPr txBox="1"/>
          <p:nvPr/>
        </p:nvSpPr>
        <p:spPr>
          <a:xfrm>
            <a:off x="1" y="71919"/>
            <a:ext cx="11414588" cy="6464911"/>
          </a:xfrm>
          <a:prstGeom prst="rect">
            <a:avLst/>
          </a:prstGeom>
          <a:noFill/>
        </p:spPr>
        <p:txBody>
          <a:bodyPr wrap="square">
            <a:spAutoFit/>
          </a:bodyPr>
          <a:lstStyle/>
          <a:p>
            <a:pPr>
              <a:lnSpc>
                <a:spcPct val="107000"/>
              </a:lnSpc>
              <a:spcAft>
                <a:spcPts val="80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Science of Material Well Being: Welfare Definition:</a:t>
            </a:r>
            <a:endParaRPr lang="en-IN"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“Economics is a study of man’s action in the ordinary course of life . It enquires how he gets his income and how he spends it.”</a:t>
            </a:r>
          </a:p>
          <a:p>
            <a:pPr>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Alfred Marshall</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Features of definition:-</a:t>
            </a:r>
            <a:endParaRPr lang="en-I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 study of mankind </a:t>
            </a:r>
          </a:p>
          <a:p>
            <a:pPr lvl="0">
              <a:lnSpc>
                <a:spcPct val="107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ordinary business life.</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2.Economics is the study of wealth </a:t>
            </a:r>
          </a:p>
          <a:p>
            <a:pPr lvl="0">
              <a:lnSpc>
                <a:spcPct val="107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 more important is the study of man.</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3.It emphasis on material requisites</a:t>
            </a:r>
          </a:p>
          <a:p>
            <a:pPr lvl="0">
              <a:lnSpc>
                <a:spcPct val="107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of well being (like food, cloth, shelter, etc.)</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4.It emphasis on social welfare in terms of money.</a:t>
            </a:r>
            <a:endParaRPr lang="en-I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41BAD59-6E37-4651-88D6-24320F2C4579}"/>
              </a:ext>
            </a:extLst>
          </p:cNvPr>
          <p:cNvPicPr>
            <a:picLocks noChangeAspect="1"/>
          </p:cNvPicPr>
          <p:nvPr/>
        </p:nvPicPr>
        <p:blipFill>
          <a:blip r:embed="rId2"/>
          <a:stretch>
            <a:fillRect/>
          </a:stretch>
        </p:blipFill>
        <p:spPr>
          <a:xfrm>
            <a:off x="7335748" y="2141905"/>
            <a:ext cx="4856251" cy="4716095"/>
          </a:xfrm>
          <a:prstGeom prst="rect">
            <a:avLst/>
          </a:prstGeom>
        </p:spPr>
      </p:pic>
    </p:spTree>
    <p:extLst>
      <p:ext uri="{BB962C8B-B14F-4D97-AF65-F5344CB8AC3E}">
        <p14:creationId xmlns:p14="http://schemas.microsoft.com/office/powerpoint/2010/main" val="65448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E76FF3-575C-470E-BD9C-8C295A10B1CE}"/>
              </a:ext>
            </a:extLst>
          </p:cNvPr>
          <p:cNvSpPr txBox="1"/>
          <p:nvPr/>
        </p:nvSpPr>
        <p:spPr>
          <a:xfrm>
            <a:off x="0" y="0"/>
            <a:ext cx="11548153" cy="5862695"/>
          </a:xfrm>
          <a:prstGeom prst="rect">
            <a:avLst/>
          </a:prstGeom>
          <a:noFill/>
        </p:spPr>
        <p:txBody>
          <a:bodyPr wrap="square">
            <a:spAutoFit/>
          </a:bodyPr>
          <a:lstStyle/>
          <a:p>
            <a:pPr marL="457200">
              <a:lnSpc>
                <a:spcPct val="107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Critics:</a:t>
            </a:r>
          </a:p>
          <a:p>
            <a:pPr marL="457200">
              <a:lnSpc>
                <a:spcPct val="107000"/>
              </a:lnSpc>
            </a:pPr>
            <a:endParaRPr lang="en-IN"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1.Some important components </a:t>
            </a: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of the definition [ like ordinary </a:t>
            </a: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business of like material requisites] </a:t>
            </a: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were not clearly explained.</a:t>
            </a:r>
            <a:endParaRPr lang="en-IN" sz="32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2.Complex Definition.</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3.Marshall treated economics</a:t>
            </a: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as a social science rather</a:t>
            </a:r>
          </a:p>
          <a:p>
            <a:pPr marL="457200">
              <a:lnSpc>
                <a:spcPct val="107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than a human science.</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4.Welfare is subjective</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1920F44-2712-4609-8E0C-02D961D9DE48}"/>
              </a:ext>
            </a:extLst>
          </p:cNvPr>
          <p:cNvPicPr>
            <a:picLocks noChangeAspect="1"/>
          </p:cNvPicPr>
          <p:nvPr/>
        </p:nvPicPr>
        <p:blipFill>
          <a:blip r:embed="rId2"/>
          <a:stretch>
            <a:fillRect/>
          </a:stretch>
        </p:blipFill>
        <p:spPr>
          <a:xfrm>
            <a:off x="6766711" y="174661"/>
            <a:ext cx="5171859" cy="6441896"/>
          </a:xfrm>
          <a:prstGeom prst="rect">
            <a:avLst/>
          </a:prstGeom>
        </p:spPr>
      </p:pic>
    </p:spTree>
    <p:extLst>
      <p:ext uri="{BB962C8B-B14F-4D97-AF65-F5344CB8AC3E}">
        <p14:creationId xmlns:p14="http://schemas.microsoft.com/office/powerpoint/2010/main" val="63459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BA5FD2-1719-4CA7-82A3-C03522DBFBD7}"/>
              </a:ext>
            </a:extLst>
          </p:cNvPr>
          <p:cNvSpPr txBox="1"/>
          <p:nvPr/>
        </p:nvSpPr>
        <p:spPr>
          <a:xfrm>
            <a:off x="82193" y="606176"/>
            <a:ext cx="12109807" cy="5143716"/>
          </a:xfrm>
          <a:prstGeom prst="rect">
            <a:avLst/>
          </a:prstGeom>
          <a:noFill/>
        </p:spPr>
        <p:txBody>
          <a:bodyPr wrap="square">
            <a:spAutoFit/>
          </a:bodyPr>
          <a:lstStyle/>
          <a:p>
            <a:pPr>
              <a:lnSpc>
                <a:spcPct val="107000"/>
              </a:lnSpc>
              <a:spcAft>
                <a:spcPts val="80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Science of Choice </a:t>
            </a: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M</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aking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Economics is the science which studies human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as a relationship between ends and scarce means which have alternative uses.”</a:t>
            </a:r>
            <a:endParaRPr lang="en-I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Lionel  Robbins</a:t>
            </a:r>
            <a:endParaRPr lang="en-I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Features of Definition:-</a:t>
            </a:r>
            <a:endPar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Economics is the science</a:t>
            </a:r>
            <a:endParaRPr lang="en-I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Unlimited wants ends</a:t>
            </a:r>
            <a:endParaRPr lang="en-I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Limited means</a:t>
            </a:r>
            <a:endParaRPr lang="en-I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Alternative uses of resources</a:t>
            </a:r>
            <a:endParaRPr lang="en-IN"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5D4FBA3-998C-4EAA-953F-F78FEB792685}"/>
              </a:ext>
            </a:extLst>
          </p:cNvPr>
          <p:cNvPicPr>
            <a:picLocks noChangeAspect="1"/>
          </p:cNvPicPr>
          <p:nvPr/>
        </p:nvPicPr>
        <p:blipFill>
          <a:blip r:embed="rId2"/>
          <a:stretch>
            <a:fillRect/>
          </a:stretch>
        </p:blipFill>
        <p:spPr>
          <a:xfrm>
            <a:off x="5435028" y="2753474"/>
            <a:ext cx="6873411" cy="4104526"/>
          </a:xfrm>
          <a:prstGeom prst="rect">
            <a:avLst/>
          </a:prstGeom>
        </p:spPr>
      </p:pic>
    </p:spTree>
    <p:extLst>
      <p:ext uri="{BB962C8B-B14F-4D97-AF65-F5344CB8AC3E}">
        <p14:creationId xmlns:p14="http://schemas.microsoft.com/office/powerpoint/2010/main" val="3839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CE6563-9E81-42B9-A611-3598D8162D8D}"/>
              </a:ext>
            </a:extLst>
          </p:cNvPr>
          <p:cNvSpPr txBox="1"/>
          <p:nvPr/>
        </p:nvSpPr>
        <p:spPr>
          <a:xfrm>
            <a:off x="0" y="102741"/>
            <a:ext cx="11618359" cy="5929828"/>
          </a:xfrm>
          <a:prstGeom prst="rect">
            <a:avLst/>
          </a:prstGeom>
          <a:noFill/>
        </p:spPr>
        <p:txBody>
          <a:bodyPr wrap="square">
            <a:spAutoFit/>
          </a:bodyPr>
          <a:lstStyle/>
          <a:p>
            <a:pPr marL="457200" fontAlgn="base">
              <a:lnSpc>
                <a:spcPts val="1800"/>
              </a:lnSpc>
              <a:spcAft>
                <a:spcPts val="1440"/>
              </a:spcAft>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fontAlgn="base">
              <a:lnSpc>
                <a:spcPts val="1800"/>
              </a:lnSpc>
              <a:spcAft>
                <a:spcPts val="1440"/>
              </a:spcAft>
            </a:pPr>
            <a:r>
              <a:rPr lang="en-GB"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Critics of the definition:</a:t>
            </a:r>
            <a:endParaRPr lang="en-IN"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fontAlgn="base">
              <a:spcAft>
                <a:spcPts val="1440"/>
              </a:spcAft>
              <a:buFont typeface="Wingdings" panose="05000000000000000000" pitchFamily="2" charset="2"/>
              <a:buChar char="Ø"/>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does not emphasis either </a:t>
            </a:r>
          </a:p>
          <a:p>
            <a:pPr lvl="0" fontAlgn="base">
              <a:spcAft>
                <a:spcPts val="1440"/>
              </a:spcAft>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welfare or on material well being.</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fontAlgn="base">
              <a:spcAft>
                <a:spcPts val="1440"/>
              </a:spcAft>
              <a:buFont typeface="Wingdings" panose="05000000000000000000" pitchFamily="2" charset="2"/>
              <a:buChar char="Ø"/>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approach is more scientific .</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fontAlgn="base">
              <a:spcAft>
                <a:spcPts val="1440"/>
              </a:spcAft>
              <a:buFont typeface="Wingdings" panose="05000000000000000000" pitchFamily="2" charset="2"/>
              <a:buChar char="Ø"/>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emphasis on positive aspects of science.</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fontAlgn="base">
              <a:spcAft>
                <a:spcPts val="1440"/>
              </a:spcAft>
              <a:buFont typeface="Wingdings" panose="05000000000000000000" pitchFamily="2" charset="2"/>
              <a:buChar char="Ø"/>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definition reduces the subject </a:t>
            </a:r>
          </a:p>
          <a:p>
            <a:pPr lvl="0" fontAlgn="base">
              <a:spcAft>
                <a:spcPts val="1440"/>
              </a:spcAft>
            </a:pPr>
            <a:r>
              <a:rPr lang="en-GB"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matter by reducing it to theory of resource allocation.</a:t>
            </a:r>
            <a:endParaRPr lang="en-I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GB" sz="3200" dirty="0">
                <a:solidFill>
                  <a:srgbClr val="000000"/>
                </a:solidFill>
                <a:effectLst/>
                <a:latin typeface="Arial" panose="020B0604020202020204" pitchFamily="34" charset="0"/>
                <a:ea typeface="Times New Roman" panose="02020603050405020304" pitchFamily="18" charset="0"/>
              </a:rPr>
              <a:t> Robbin does not take into account the possibility of increase in resources overtime</a:t>
            </a:r>
            <a:endParaRPr lang="en-IN" sz="3200" dirty="0"/>
          </a:p>
        </p:txBody>
      </p:sp>
      <p:pic>
        <p:nvPicPr>
          <p:cNvPr id="2" name="Picture 1">
            <a:extLst>
              <a:ext uri="{FF2B5EF4-FFF2-40B4-BE49-F238E27FC236}">
                <a16:creationId xmlns:a16="http://schemas.microsoft.com/office/drawing/2014/main" id="{0DC3CEB3-E148-4473-B47B-035E94C30C11}"/>
              </a:ext>
            </a:extLst>
          </p:cNvPr>
          <p:cNvPicPr>
            <a:picLocks noChangeAspect="1"/>
          </p:cNvPicPr>
          <p:nvPr/>
        </p:nvPicPr>
        <p:blipFill>
          <a:blip r:embed="rId2"/>
          <a:stretch>
            <a:fillRect/>
          </a:stretch>
        </p:blipFill>
        <p:spPr>
          <a:xfrm>
            <a:off x="8147406" y="0"/>
            <a:ext cx="4044593" cy="4130211"/>
          </a:xfrm>
          <a:prstGeom prst="rect">
            <a:avLst/>
          </a:prstGeom>
        </p:spPr>
      </p:pic>
    </p:spTree>
    <p:extLst>
      <p:ext uri="{BB962C8B-B14F-4D97-AF65-F5344CB8AC3E}">
        <p14:creationId xmlns:p14="http://schemas.microsoft.com/office/powerpoint/2010/main" val="237945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10BA4E-E3C9-4010-A102-DE93F4B1F8F2}"/>
              </a:ext>
            </a:extLst>
          </p:cNvPr>
          <p:cNvSpPr txBox="1"/>
          <p:nvPr/>
        </p:nvSpPr>
        <p:spPr>
          <a:xfrm>
            <a:off x="71919" y="23680"/>
            <a:ext cx="12120081" cy="7676076"/>
          </a:xfrm>
          <a:prstGeom prst="rect">
            <a:avLst/>
          </a:prstGeom>
          <a:noFill/>
        </p:spPr>
        <p:txBody>
          <a:bodyPr wrap="square">
            <a:spAutoFit/>
          </a:bodyPr>
          <a:lstStyle/>
          <a:p>
            <a:pPr>
              <a:lnSpc>
                <a:spcPct val="107000"/>
              </a:lnSpc>
              <a:spcAft>
                <a:spcPts val="80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Science of Dynamic Growth &amp; Development:</a:t>
            </a:r>
            <a:endParaRPr lang="en-IN" sz="24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“Economics is a study of how men and society choose, with or without use of money, to employ source productive resources which could have alternative uses, to produce various commodities over time and distribute them for consumption now and in the future amongst various people and group of society.”</a:t>
            </a:r>
          </a:p>
          <a:p>
            <a:pPr>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-Paul A. Samuelson</a:t>
            </a:r>
            <a:endPar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u="sng" dirty="0">
                <a:effectLst/>
                <a:latin typeface="Calibri" panose="020F0502020204030204" pitchFamily="34" charset="0"/>
                <a:ea typeface="Times New Roman" panose="02020603050405020304" pitchFamily="18" charset="0"/>
                <a:cs typeface="Times New Roman" panose="02020603050405020304" pitchFamily="18" charset="0"/>
              </a:rPr>
              <a:t>Features of Definition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 also emphasis on the problem of choice making.</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By this emphasis it is proved that the problem</a:t>
            </a:r>
          </a:p>
          <a:p>
            <a:pPr lvl="0">
              <a:lnSpc>
                <a:spcPct val="107000"/>
              </a:lnSpc>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of scarcity of resources is not merely confined to </a:t>
            </a:r>
          </a:p>
          <a:p>
            <a:pPr lvl="0">
              <a:lnSpc>
                <a:spcPct val="107000"/>
              </a:lnSpc>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present but also to the future.</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3.It is the study of dynamic approach by taking </a:t>
            </a:r>
          </a:p>
          <a:p>
            <a:pPr lvl="0">
              <a:lnSpc>
                <a:spcPct val="107000"/>
              </a:lnSpc>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economic growth.</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4.It is very comprehensive (have both aspects of welfare and choice making).</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5.It has broaden the subject matter of economics. It includes consumption, production, exchange, distribution and public finance.</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4CCBB0D-3169-4BC7-852F-3086E748BE4E}"/>
              </a:ext>
            </a:extLst>
          </p:cNvPr>
          <p:cNvPicPr>
            <a:picLocks noChangeAspect="1"/>
          </p:cNvPicPr>
          <p:nvPr/>
        </p:nvPicPr>
        <p:blipFill>
          <a:blip r:embed="rId2"/>
          <a:stretch>
            <a:fillRect/>
          </a:stretch>
        </p:blipFill>
        <p:spPr>
          <a:xfrm>
            <a:off x="7407666" y="2599362"/>
            <a:ext cx="4784333" cy="3123344"/>
          </a:xfrm>
          <a:prstGeom prst="rect">
            <a:avLst/>
          </a:prstGeom>
        </p:spPr>
      </p:pic>
    </p:spTree>
    <p:extLst>
      <p:ext uri="{BB962C8B-B14F-4D97-AF65-F5344CB8AC3E}">
        <p14:creationId xmlns:p14="http://schemas.microsoft.com/office/powerpoint/2010/main" val="194415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73701C-D8AA-4F12-896E-313CDE0B49A9}"/>
              </a:ext>
            </a:extLst>
          </p:cNvPr>
          <p:cNvSpPr txBox="1"/>
          <p:nvPr/>
        </p:nvSpPr>
        <p:spPr>
          <a:xfrm>
            <a:off x="0" y="0"/>
            <a:ext cx="9146568" cy="6093976"/>
          </a:xfrm>
          <a:prstGeom prst="rect">
            <a:avLst/>
          </a:prstGeom>
          <a:noFill/>
        </p:spPr>
        <p:txBody>
          <a:bodyPr wrap="square">
            <a:spAutoFit/>
          </a:bodyPr>
          <a:lstStyle/>
          <a:p>
            <a:pPr algn="l"/>
            <a:r>
              <a:rPr lang="en-IN" sz="3200" b="1" i="0" dirty="0">
                <a:solidFill>
                  <a:srgbClr val="000000"/>
                </a:solidFill>
                <a:effectLst/>
                <a:latin typeface="Linux Libertine"/>
              </a:rPr>
              <a:t>References</a:t>
            </a:r>
          </a:p>
          <a:p>
            <a:pPr algn="l">
              <a:buFont typeface="+mj-lt"/>
              <a:buAutoNum type="arabicPeriod"/>
            </a:pPr>
            <a:r>
              <a:rPr lang="en-IN" b="1" i="0" u="none" strike="noStrike" dirty="0">
                <a:solidFill>
                  <a:srgbClr val="0645AD"/>
                </a:solidFill>
                <a:effectLst/>
                <a:latin typeface="Arial" panose="020B0604020202020204" pitchFamily="34" charset="0"/>
                <a:hlinkClick r:id="rId2" tooltip="Jump up"/>
              </a:rPr>
              <a:t>^</a:t>
            </a:r>
            <a:r>
              <a:rPr lang="en-IN" b="0" i="0" dirty="0">
                <a:solidFill>
                  <a:srgbClr val="202122"/>
                </a:solidFill>
                <a:effectLst/>
                <a:latin typeface="Arial" panose="020B0604020202020204" pitchFamily="34" charset="0"/>
              </a:rPr>
              <a:t> </a:t>
            </a:r>
            <a:r>
              <a:rPr lang="en-IN" b="0" i="1" u="none" strike="noStrike" dirty="0">
                <a:solidFill>
                  <a:srgbClr val="3366BB"/>
                </a:solidFill>
                <a:effectLst/>
                <a:latin typeface="Arial" panose="020B0604020202020204" pitchFamily="34" charset="0"/>
                <a:hlinkClick r:id="rId3"/>
              </a:rPr>
              <a:t>"Economics"</a:t>
            </a:r>
            <a:r>
              <a:rPr lang="en-IN" b="0" i="1" dirty="0">
                <a:solidFill>
                  <a:srgbClr val="202122"/>
                </a:solidFill>
                <a:effectLst/>
                <a:latin typeface="Arial" panose="020B0604020202020204" pitchFamily="34" charset="0"/>
              </a:rPr>
              <a:t>. Oxford Living Dictionaries. Oxford University Press.</a:t>
            </a:r>
            <a:endParaRPr lang="en-IN" b="0" i="0" dirty="0">
              <a:solidFill>
                <a:srgbClr val="202122"/>
              </a:solidFill>
              <a:effectLst/>
              <a:latin typeface="Arial" panose="020B0604020202020204" pitchFamily="34" charset="0"/>
            </a:endParaRPr>
          </a:p>
          <a:p>
            <a:pPr algn="l">
              <a:buFont typeface="+mj-lt"/>
              <a:buAutoNum type="arabicPeriod"/>
            </a:pPr>
            <a:r>
              <a:rPr lang="en-IN" b="1" i="0" u="none" strike="noStrike" dirty="0">
                <a:solidFill>
                  <a:srgbClr val="0645AD"/>
                </a:solidFill>
                <a:effectLst/>
                <a:latin typeface="Arial" panose="020B0604020202020204" pitchFamily="34" charset="0"/>
                <a:hlinkClick r:id="rId4" tooltip="Jump up"/>
              </a:rPr>
              <a:t>^</a:t>
            </a:r>
            <a:r>
              <a:rPr lang="en-IN" b="0" i="0" dirty="0">
                <a:solidFill>
                  <a:srgbClr val="202122"/>
                </a:solidFill>
                <a:effectLst/>
                <a:latin typeface="Arial" panose="020B0604020202020204" pitchFamily="34" charset="0"/>
              </a:rPr>
              <a:t> </a:t>
            </a:r>
            <a:r>
              <a:rPr lang="en-IN" b="0" i="1" u="none" strike="noStrike" dirty="0">
                <a:solidFill>
                  <a:srgbClr val="3366BB"/>
                </a:solidFill>
                <a:effectLst/>
                <a:latin typeface="Arial" panose="020B0604020202020204" pitchFamily="34" charset="0"/>
                <a:hlinkClick r:id="rId5"/>
              </a:rPr>
              <a:t>"Economics"</a:t>
            </a:r>
            <a:r>
              <a:rPr lang="en-IN" b="0" i="1" dirty="0">
                <a:solidFill>
                  <a:srgbClr val="202122"/>
                </a:solidFill>
                <a:effectLst/>
                <a:latin typeface="Arial" panose="020B0604020202020204" pitchFamily="34" charset="0"/>
              </a:rPr>
              <a:t>. Merriam-Webster.</a:t>
            </a:r>
            <a:endParaRPr lang="en-IN" b="0" i="0" dirty="0">
              <a:solidFill>
                <a:srgbClr val="202122"/>
              </a:solidFill>
              <a:effectLst/>
              <a:latin typeface="Arial" panose="020B0604020202020204" pitchFamily="34" charset="0"/>
            </a:endParaRPr>
          </a:p>
          <a:p>
            <a:pPr algn="l">
              <a:buFont typeface="+mj-lt"/>
              <a:buAutoNum type="arabicPeriod"/>
            </a:pPr>
            <a:r>
              <a:rPr lang="en-IN" b="1" i="0" u="none" strike="noStrike" dirty="0">
                <a:solidFill>
                  <a:srgbClr val="0645AD"/>
                </a:solidFill>
                <a:effectLst/>
                <a:latin typeface="Arial" panose="020B0604020202020204" pitchFamily="34" charset="0"/>
                <a:hlinkClick r:id="rId6" tooltip="Jump up"/>
              </a:rPr>
              <a:t>^</a:t>
            </a:r>
            <a:r>
              <a:rPr lang="en-IN" b="0" i="0" dirty="0">
                <a:solidFill>
                  <a:srgbClr val="202122"/>
                </a:solidFill>
                <a:effectLst/>
                <a:latin typeface="Arial" panose="020B0604020202020204" pitchFamily="34" charset="0"/>
              </a:rPr>
              <a:t> </a:t>
            </a:r>
            <a:r>
              <a:rPr lang="en-IN" b="0" i="1" u="none" strike="noStrike" dirty="0">
                <a:solidFill>
                  <a:srgbClr val="3366BB"/>
                </a:solidFill>
                <a:effectLst/>
                <a:latin typeface="Arial" panose="020B0604020202020204" pitchFamily="34" charset="0"/>
                <a:hlinkClick r:id="rId7"/>
              </a:rPr>
              <a:t>"economics"</a:t>
            </a:r>
            <a:r>
              <a:rPr lang="en-IN" b="0" i="1" dirty="0">
                <a:solidFill>
                  <a:srgbClr val="202122"/>
                </a:solidFill>
                <a:effectLst/>
                <a:latin typeface="Arial" panose="020B0604020202020204" pitchFamily="34" charset="0"/>
              </a:rPr>
              <a:t>. </a:t>
            </a:r>
            <a:r>
              <a:rPr lang="en-IN" b="0" i="1" u="none" strike="noStrike" dirty="0">
                <a:solidFill>
                  <a:srgbClr val="0645AD"/>
                </a:solidFill>
                <a:effectLst/>
                <a:latin typeface="Arial" panose="020B0604020202020204" pitchFamily="34" charset="0"/>
                <a:hlinkClick r:id="rId8" tooltip="Oxford English Dictionary"/>
              </a:rPr>
              <a:t>Oxford English Dictionary</a:t>
            </a:r>
            <a:r>
              <a:rPr lang="en-IN" b="0" i="1" dirty="0">
                <a:solidFill>
                  <a:srgbClr val="202122"/>
                </a:solidFill>
                <a:effectLst/>
                <a:latin typeface="Arial" panose="020B0604020202020204" pitchFamily="34" charset="0"/>
              </a:rPr>
              <a:t> (Online ed.). </a:t>
            </a:r>
            <a:r>
              <a:rPr lang="en-IN" b="0" i="1" u="none" strike="noStrike" dirty="0">
                <a:solidFill>
                  <a:srgbClr val="0645AD"/>
                </a:solidFill>
                <a:effectLst/>
                <a:latin typeface="Arial" panose="020B0604020202020204" pitchFamily="34" charset="0"/>
                <a:hlinkClick r:id="rId9" tooltip="Oxford University Press"/>
              </a:rPr>
              <a:t>Oxford University Press</a:t>
            </a:r>
            <a:r>
              <a:rPr lang="en-IN" b="0" i="1" dirty="0">
                <a:solidFill>
                  <a:srgbClr val="202122"/>
                </a:solidFill>
                <a:effectLst/>
                <a:latin typeface="Arial" panose="020B0604020202020204" pitchFamily="34" charset="0"/>
              </a:rPr>
              <a:t>.</a:t>
            </a:r>
            <a:r>
              <a:rPr lang="en-IN" b="0" i="0" dirty="0">
                <a:solidFill>
                  <a:srgbClr val="202122"/>
                </a:solidFill>
                <a:effectLst/>
                <a:latin typeface="Arial" panose="020B0604020202020204" pitchFamily="34" charset="0"/>
              </a:rPr>
              <a:t> </a:t>
            </a:r>
            <a:r>
              <a:rPr lang="en-IN" b="0" i="0" dirty="0">
                <a:solidFill>
                  <a:srgbClr val="555555"/>
                </a:solidFill>
                <a:effectLst/>
                <a:latin typeface="Arial" panose="020B0604020202020204" pitchFamily="34" charset="0"/>
              </a:rPr>
              <a:t>(Subscription or </a:t>
            </a:r>
            <a:r>
              <a:rPr lang="en-IN" b="0" i="0" u="none" strike="noStrike" dirty="0">
                <a:solidFill>
                  <a:srgbClr val="3366BB"/>
                </a:solidFill>
                <a:effectLst/>
                <a:latin typeface="Arial" panose="020B0604020202020204" pitchFamily="34" charset="0"/>
                <a:hlinkClick r:id="rId10"/>
              </a:rPr>
              <a:t>participating institution </a:t>
            </a:r>
            <a:r>
              <a:rPr lang="en-IN" b="0" i="0" u="none" strike="noStrike" dirty="0" err="1">
                <a:solidFill>
                  <a:srgbClr val="3366BB"/>
                </a:solidFill>
                <a:effectLst/>
                <a:latin typeface="Arial" panose="020B0604020202020204" pitchFamily="34" charset="0"/>
                <a:hlinkClick r:id="rId10"/>
              </a:rPr>
              <a:t>membership</a:t>
            </a:r>
            <a:r>
              <a:rPr lang="en-IN" b="0" i="0" dirty="0" err="1">
                <a:solidFill>
                  <a:srgbClr val="555555"/>
                </a:solidFill>
                <a:effectLst/>
                <a:latin typeface="Arial" panose="020B0604020202020204" pitchFamily="34" charset="0"/>
              </a:rPr>
              <a:t>required</a:t>
            </a:r>
            <a:r>
              <a:rPr lang="en-IN" b="0" i="0" dirty="0">
                <a:solidFill>
                  <a:srgbClr val="555555"/>
                </a:solidFill>
                <a:effectLst/>
                <a:latin typeface="Arial" panose="020B0604020202020204" pitchFamily="34" charset="0"/>
              </a:rPr>
              <a:t>.)</a:t>
            </a:r>
          </a:p>
          <a:p>
            <a:pPr>
              <a:buFont typeface="+mj-lt"/>
              <a:buAutoNum type="arabicPeriod"/>
            </a:pPr>
            <a:r>
              <a:rPr lang="en-US" b="0" i="0"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11" tooltip="Adam Smith"/>
              </a:rPr>
              <a:t>Smith, Adam</a:t>
            </a:r>
            <a:r>
              <a:rPr lang="en-US" b="0" i="1" dirty="0">
                <a:solidFill>
                  <a:srgbClr val="202122"/>
                </a:solidFill>
                <a:effectLst/>
                <a:latin typeface="Arial" panose="020B0604020202020204" pitchFamily="34" charset="0"/>
              </a:rPr>
              <a:t> (1776). </a:t>
            </a:r>
            <a:r>
              <a:rPr lang="en-US" b="0" i="1" u="none" strike="noStrike" dirty="0">
                <a:solidFill>
                  <a:srgbClr val="0645AD"/>
                </a:solidFill>
                <a:effectLst/>
                <a:latin typeface="Arial" panose="020B0604020202020204" pitchFamily="34" charset="0"/>
                <a:hlinkClick r:id="rId12" tooltip="An Inquiry into the Nature and Causes of the Wealth of Nations"/>
              </a:rPr>
              <a:t>An Inquiry into the Nature and Causes of the Wealth of Nations</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and Book IV, as quoted in </a:t>
            </a:r>
            <a:r>
              <a:rPr lang="en-US" b="0" i="1" dirty="0" err="1">
                <a:solidFill>
                  <a:srgbClr val="202122"/>
                </a:solidFill>
                <a:effectLst/>
                <a:latin typeface="Arial" panose="020B0604020202020204" pitchFamily="34" charset="0"/>
              </a:rPr>
              <a:t>Groenwegen</a:t>
            </a:r>
            <a:r>
              <a:rPr lang="en-US" b="0" i="1" dirty="0">
                <a:solidFill>
                  <a:srgbClr val="202122"/>
                </a:solidFill>
                <a:effectLst/>
                <a:latin typeface="Arial" panose="020B0604020202020204" pitchFamily="34" charset="0"/>
              </a:rPr>
              <a:t>, Peter (2008). </a:t>
            </a:r>
            <a:r>
              <a:rPr lang="en-US" b="0" i="1" u="none" strike="noStrike" dirty="0">
                <a:solidFill>
                  <a:srgbClr val="3366BB"/>
                </a:solidFill>
                <a:effectLst/>
                <a:latin typeface="Arial" panose="020B0604020202020204" pitchFamily="34" charset="0"/>
                <a:hlinkClick r:id="rId13"/>
              </a:rPr>
              <a:t>"Political Economy"</a:t>
            </a:r>
            <a:r>
              <a:rPr lang="en-US" b="0" i="1" dirty="0">
                <a:solidFill>
                  <a:srgbClr val="202122"/>
                </a:solidFill>
                <a:effectLst/>
                <a:latin typeface="Arial" panose="020B0604020202020204" pitchFamily="34" charset="0"/>
              </a:rPr>
              <a:t>. In </a:t>
            </a:r>
            <a:r>
              <a:rPr lang="en-US" b="0" i="1" dirty="0" err="1">
                <a:solidFill>
                  <a:srgbClr val="202122"/>
                </a:solidFill>
                <a:effectLst/>
                <a:latin typeface="Arial" panose="020B0604020202020204" pitchFamily="34" charset="0"/>
              </a:rPr>
              <a:t>Durlauf</a:t>
            </a:r>
            <a:r>
              <a:rPr lang="en-US" b="0" i="1" dirty="0">
                <a:solidFill>
                  <a:srgbClr val="202122"/>
                </a:solidFill>
                <a:effectLst/>
                <a:latin typeface="Arial" panose="020B0604020202020204" pitchFamily="34" charset="0"/>
              </a:rPr>
              <a:t>, Steven N.; Blume, Lawrence E. (eds.). The New Palgrave Dictionary of Economics(second ed.). pp. 476–480. </a:t>
            </a:r>
            <a:r>
              <a:rPr lang="en-US" b="0" i="1" u="none" strike="noStrike" dirty="0">
                <a:solidFill>
                  <a:srgbClr val="0645AD"/>
                </a:solidFill>
                <a:effectLst/>
                <a:latin typeface="Arial" panose="020B0604020202020204" pitchFamily="34" charset="0"/>
                <a:hlinkClick r:id="rId14" tooltip="Doi (identifier)"/>
              </a:rPr>
              <a:t>doi</a:t>
            </a:r>
            <a:r>
              <a:rPr lang="en-US" b="0" i="1" dirty="0">
                <a:solidFill>
                  <a:srgbClr val="202122"/>
                </a:solidFill>
                <a:effectLst/>
                <a:latin typeface="Arial" panose="020B0604020202020204" pitchFamily="34" charset="0"/>
              </a:rPr>
              <a:t>:</a:t>
            </a:r>
            <a:r>
              <a:rPr lang="en-US" b="0" i="1" u="none" strike="noStrike" dirty="0">
                <a:solidFill>
                  <a:srgbClr val="3366BB"/>
                </a:solidFill>
                <a:effectLst/>
                <a:latin typeface="Arial" panose="020B0604020202020204" pitchFamily="34" charset="0"/>
                <a:hlinkClick r:id="rId15"/>
              </a:rPr>
              <a:t>10.1057/9780230226203.1300</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16"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17" tooltip="Special:BookSources/978-0-333-78676-5"/>
              </a:rPr>
              <a:t>978-0-333-78676-5</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a:buFont typeface="+mj-lt"/>
              <a:buAutoNum type="arabicPeriod"/>
            </a:pPr>
            <a:r>
              <a:rPr lang="en-US" b="0" i="1" u="none" strike="noStrike" dirty="0">
                <a:solidFill>
                  <a:srgbClr val="0645AD"/>
                </a:solidFill>
                <a:effectLst/>
                <a:latin typeface="Arial" panose="020B0604020202020204" pitchFamily="34" charset="0"/>
                <a:hlinkClick r:id="rId18" tooltip="Alfred Marshall"/>
              </a:rPr>
              <a:t>Marshall, Alfred</a:t>
            </a:r>
            <a:r>
              <a:rPr lang="en-US" b="0" i="1" dirty="0">
                <a:solidFill>
                  <a:srgbClr val="202122"/>
                </a:solidFill>
                <a:effectLst/>
                <a:latin typeface="Arial" panose="020B0604020202020204" pitchFamily="34" charset="0"/>
              </a:rPr>
              <a:t> (1890). </a:t>
            </a:r>
            <a:r>
              <a:rPr lang="en-US" b="0" i="1" u="none" strike="noStrike" dirty="0">
                <a:solidFill>
                  <a:srgbClr val="3366BB"/>
                </a:solidFill>
                <a:effectLst/>
                <a:latin typeface="Arial" panose="020B0604020202020204" pitchFamily="34" charset="0"/>
                <a:hlinkClick r:id="rId19"/>
              </a:rPr>
              <a:t>Principles of Economics</a:t>
            </a:r>
            <a:r>
              <a:rPr lang="en-US" b="0" i="1" dirty="0">
                <a:solidFill>
                  <a:srgbClr val="202122"/>
                </a:solidFill>
                <a:effectLst/>
                <a:latin typeface="Arial" panose="020B0604020202020204" pitchFamily="34" charset="0"/>
              </a:rPr>
              <a:t>. Macmillan and Company. pp. </a:t>
            </a:r>
            <a:r>
              <a:rPr lang="en-US" b="0" i="1" u="none" strike="noStrike" dirty="0">
                <a:solidFill>
                  <a:srgbClr val="3366BB"/>
                </a:solidFill>
                <a:effectLst/>
                <a:latin typeface="Arial" panose="020B0604020202020204" pitchFamily="34" charset="0"/>
                <a:hlinkClick r:id="rId20"/>
              </a:rPr>
              <a:t>1</a:t>
            </a:r>
            <a:r>
              <a:rPr lang="en-US" b="0" i="1" dirty="0">
                <a:solidFill>
                  <a:srgbClr val="202122"/>
                </a:solidFill>
                <a:effectLst/>
                <a:latin typeface="Arial" panose="020B0604020202020204" pitchFamily="34" charset="0"/>
              </a:rPr>
              <a:t>–2.</a:t>
            </a:r>
            <a:endParaRPr lang="en-US" b="0" i="0" dirty="0">
              <a:solidFill>
                <a:srgbClr val="202122"/>
              </a:solidFill>
              <a:effectLst/>
              <a:latin typeface="Arial" panose="020B0604020202020204" pitchFamily="34" charset="0"/>
            </a:endParaRPr>
          </a:p>
          <a:p>
            <a:pPr algn="l">
              <a:buFont typeface="+mj-lt"/>
              <a:buAutoNum type="arabicPeriod"/>
            </a:pPr>
            <a:r>
              <a:rPr lang="en-US" b="1" i="0" u="none" strike="noStrike" dirty="0">
                <a:solidFill>
                  <a:srgbClr val="0645AD"/>
                </a:solidFill>
                <a:effectLst/>
                <a:latin typeface="Arial" panose="020B0604020202020204" pitchFamily="34" charset="0"/>
                <a:hlinkClick r:id="rId21" tooltip="Jump up"/>
              </a:rPr>
              <a: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Robbins, Lionel (2007) [1932]. </a:t>
            </a:r>
            <a:r>
              <a:rPr lang="en-US" b="0" i="1" u="sng" dirty="0">
                <a:solidFill>
                  <a:srgbClr val="3366BB"/>
                </a:solidFill>
                <a:effectLst/>
                <a:latin typeface="Arial" panose="020B0604020202020204" pitchFamily="34" charset="0"/>
                <a:hlinkClick r:id="rId22"/>
              </a:rPr>
              <a:t>An Essay on the Nature and Significance of Economic Science</a:t>
            </a:r>
            <a:r>
              <a:rPr lang="en-US" b="0" i="1" dirty="0">
                <a:solidFill>
                  <a:srgbClr val="202122"/>
                </a:solidFill>
                <a:effectLst/>
                <a:latin typeface="Arial" panose="020B0604020202020204" pitchFamily="34" charset="0"/>
              </a:rPr>
              <a:t>. Ludwig von Mises Institute. p. 15. </a:t>
            </a:r>
            <a:r>
              <a:rPr lang="en-US" b="0" i="1" u="none" strike="noStrike" dirty="0">
                <a:solidFill>
                  <a:srgbClr val="0645AD"/>
                </a:solidFill>
                <a:effectLst/>
                <a:latin typeface="Arial" panose="020B0604020202020204" pitchFamily="34" charset="0"/>
                <a:hlinkClick r:id="rId16" tooltip="ISBN (identifier)"/>
              </a:rPr>
              <a:t>ISBN</a:t>
            </a:r>
            <a:r>
              <a:rPr lang="en-US" b="0" i="1"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23" tooltip="Special:BookSources/978-1-61016-039-1"/>
              </a:rPr>
              <a:t>978-1-61016-039-1</a:t>
            </a:r>
            <a:r>
              <a:rPr lang="en-US" b="0" i="1"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algn="l"/>
            <a:endParaRPr lang="en-IN" b="0" i="0" dirty="0">
              <a:solidFill>
                <a:srgbClr val="202122"/>
              </a:solidFill>
              <a:effectLst/>
              <a:latin typeface="Arial" panose="020B0604020202020204" pitchFamily="34" charset="0"/>
            </a:endParaRPr>
          </a:p>
          <a:p>
            <a:pPr algn="l"/>
            <a:endParaRPr lang="en-IN" dirty="0">
              <a:solidFill>
                <a:srgbClr val="202122"/>
              </a:solidFill>
              <a:latin typeface="Arial" panose="020B0604020202020204" pitchFamily="34" charset="0"/>
            </a:endParaRPr>
          </a:p>
          <a:p>
            <a:r>
              <a:rPr lang="en-IN" sz="3200" b="1" i="0" dirty="0">
                <a:solidFill>
                  <a:srgbClr val="000000"/>
                </a:solidFill>
                <a:effectLst/>
                <a:latin typeface="Linux Libertine"/>
              </a:rPr>
              <a:t>Further reading:</a:t>
            </a:r>
          </a:p>
          <a:p>
            <a:endParaRPr lang="en-IN" sz="2000" b="1" i="0" dirty="0">
              <a:solidFill>
                <a:srgbClr val="000000"/>
              </a:solidFill>
              <a:effectLst/>
              <a:latin typeface="Linux Libertine"/>
            </a:endParaRPr>
          </a:p>
          <a:p>
            <a:r>
              <a:rPr lang="en-IN" b="0" i="1" u="sng" dirty="0">
                <a:solidFill>
                  <a:srgbClr val="FAA700"/>
                </a:solidFill>
                <a:effectLst/>
                <a:latin typeface="Arial" panose="020B0604020202020204" pitchFamily="34" charset="0"/>
                <a:hlinkClick r:id="rId24"/>
              </a:rPr>
              <a:t>Samuelson, Paul A</a:t>
            </a:r>
            <a:r>
              <a:rPr lang="en-IN" b="0" i="1" dirty="0">
                <a:solidFill>
                  <a:srgbClr val="202122"/>
                </a:solidFill>
                <a:effectLst/>
                <a:latin typeface="Arial" panose="020B0604020202020204" pitchFamily="34" charset="0"/>
              </a:rPr>
              <a:t>; </a:t>
            </a:r>
            <a:r>
              <a:rPr lang="en-IN" b="0" i="1" u="none" strike="noStrike" dirty="0">
                <a:solidFill>
                  <a:srgbClr val="0645AD"/>
                </a:solidFill>
                <a:effectLst/>
                <a:latin typeface="Arial" panose="020B0604020202020204" pitchFamily="34" charset="0"/>
                <a:hlinkClick r:id="rId25" tooltip="William D. Nordhaus"/>
              </a:rPr>
              <a:t>Nordhaus, William D.</a:t>
            </a:r>
            <a:r>
              <a:rPr lang="en-IN" b="0" i="1" dirty="0">
                <a:solidFill>
                  <a:srgbClr val="202122"/>
                </a:solidFill>
                <a:effectLst/>
                <a:latin typeface="Arial" panose="020B0604020202020204" pitchFamily="34" charset="0"/>
              </a:rPr>
              <a:t> (2014). </a:t>
            </a:r>
            <a:r>
              <a:rPr lang="en-IN" b="0" i="1" u="none" strike="noStrike" dirty="0">
                <a:solidFill>
                  <a:srgbClr val="0645AD"/>
                </a:solidFill>
                <a:effectLst/>
                <a:latin typeface="Arial" panose="020B0604020202020204" pitchFamily="34" charset="0"/>
                <a:hlinkClick r:id="rId26" tooltip="Economics (textbook)"/>
              </a:rPr>
              <a:t>Economics</a:t>
            </a:r>
            <a:r>
              <a:rPr lang="en-IN" b="0" i="1" dirty="0">
                <a:solidFill>
                  <a:srgbClr val="202122"/>
                </a:solidFill>
                <a:effectLst/>
                <a:latin typeface="Arial" panose="020B0604020202020204" pitchFamily="34" charset="0"/>
              </a:rPr>
              <a:t>. Boston, Mass: Irwin McGraw-Hill.</a:t>
            </a:r>
            <a:endParaRPr lang="en-IN" b="0" i="0" dirty="0">
              <a:solidFill>
                <a:srgbClr val="202122"/>
              </a:solidFill>
              <a:effectLst/>
              <a:latin typeface="Arial" panose="020B0604020202020204" pitchFamily="34" charset="0"/>
            </a:endParaRPr>
          </a:p>
          <a:p>
            <a:pPr algn="l"/>
            <a:endParaRPr lang="en-IN"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00875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5D24BF-7AEA-4235-9E16-E9A464B1A8E1}"/>
              </a:ext>
            </a:extLst>
          </p:cNvPr>
          <p:cNvSpPr txBox="1"/>
          <p:nvPr/>
        </p:nvSpPr>
        <p:spPr>
          <a:xfrm>
            <a:off x="277402" y="174661"/>
            <a:ext cx="10828962" cy="1878206"/>
          </a:xfrm>
          <a:prstGeom prst="rect">
            <a:avLst/>
          </a:prstGeom>
          <a:noFill/>
        </p:spPr>
        <p:txBody>
          <a:bodyPr wrap="square">
            <a:spAutoFit/>
          </a:bodyPr>
          <a:lstStyle/>
          <a:p>
            <a:pPr>
              <a:lnSpc>
                <a:spcPct val="107000"/>
              </a:lnSpc>
              <a:spcAft>
                <a:spcPts val="800"/>
              </a:spcAft>
            </a:pPr>
            <a:r>
              <a:rPr lang="en-IN" sz="3200" b="1" dirty="0">
                <a:effectLst/>
                <a:latin typeface="Calibri" panose="020F0502020204030204" pitchFamily="34" charset="0"/>
                <a:ea typeface="Calibri" panose="020F0502020204030204" pitchFamily="34" charset="0"/>
                <a:cs typeface="Times New Roman" panose="02020603050405020304" pitchFamily="18" charset="0"/>
              </a:rPr>
              <a:t>From minimum or scarce </a:t>
            </a:r>
            <a:r>
              <a:rPr lang="en-IN" sz="3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resources</a:t>
            </a:r>
            <a:r>
              <a:rPr lang="en-IN" sz="3200" b="1" dirty="0">
                <a:effectLst/>
                <a:latin typeface="Calibri" panose="020F0502020204030204" pitchFamily="34" charset="0"/>
                <a:ea typeface="Calibri" panose="020F0502020204030204" pitchFamily="34" charset="0"/>
                <a:cs typeface="Times New Roman" panose="02020603050405020304" pitchFamily="18" charset="0"/>
              </a:rPr>
              <a:t> maximum output or satisfaction should be achieved or gained.</a:t>
            </a:r>
          </a:p>
          <a:p>
            <a:pPr>
              <a:lnSpc>
                <a:spcPct val="10700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A5C9F38-95DB-4253-A669-3CF050E5C7A3}"/>
              </a:ext>
            </a:extLst>
          </p:cNvPr>
          <p:cNvGraphicFramePr>
            <a:graphicFrameLocks noGrp="1"/>
          </p:cNvGraphicFramePr>
          <p:nvPr>
            <p:extLst>
              <p:ext uri="{D42A27DB-BD31-4B8C-83A1-F6EECF244321}">
                <p14:modId xmlns:p14="http://schemas.microsoft.com/office/powerpoint/2010/main" val="4226175659"/>
              </p:ext>
            </p:extLst>
          </p:nvPr>
        </p:nvGraphicFramePr>
        <p:xfrm>
          <a:off x="431515" y="1366464"/>
          <a:ext cx="5342562" cy="4932468"/>
        </p:xfrm>
        <a:graphic>
          <a:graphicData uri="http://schemas.openxmlformats.org/drawingml/2006/table">
            <a:tbl>
              <a:tblPr firstRow="1" firstCol="1" bandRow="1"/>
              <a:tblGrid>
                <a:gridCol w="2663327">
                  <a:extLst>
                    <a:ext uri="{9D8B030D-6E8A-4147-A177-3AD203B41FA5}">
                      <a16:colId xmlns:a16="http://schemas.microsoft.com/office/drawing/2014/main" val="60772838"/>
                    </a:ext>
                  </a:extLst>
                </a:gridCol>
                <a:gridCol w="2679235">
                  <a:extLst>
                    <a:ext uri="{9D8B030D-6E8A-4147-A177-3AD203B41FA5}">
                      <a16:colId xmlns:a16="http://schemas.microsoft.com/office/drawing/2014/main" val="417992541"/>
                    </a:ext>
                  </a:extLst>
                </a:gridCol>
              </a:tblGrid>
              <a:tr h="1722938">
                <a:tc>
                  <a:txBody>
                    <a:bodyPr/>
                    <a:lstStyle/>
                    <a:p>
                      <a:pPr>
                        <a:lnSpc>
                          <a:spcPct val="107000"/>
                        </a:lnSpc>
                        <a:spcAft>
                          <a:spcPts val="800"/>
                        </a:spcAft>
                      </a:pPr>
                      <a:r>
                        <a:rPr lang="en-IN"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Resources</a:t>
                      </a:r>
                      <a:r>
                        <a:rPr lang="en-IN" sz="2800" b="1" dirty="0">
                          <a:effectLst/>
                          <a:latin typeface="Calibri" panose="020F0502020204030204" pitchFamily="34" charset="0"/>
                          <a:ea typeface="Calibri" panose="020F0502020204030204" pitchFamily="34" charset="0"/>
                          <a:cs typeface="Times New Roman" panose="02020603050405020304" pitchFamily="18" charset="0"/>
                        </a:rPr>
                        <a:t> /Factors of Production / Inputs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8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panose="020F0502020204030204" pitchFamily="34" charset="0"/>
                          <a:ea typeface="Calibri" panose="020F0502020204030204" pitchFamily="34" charset="0"/>
                          <a:cs typeface="Times New Roman" panose="02020603050405020304" pitchFamily="18" charset="0"/>
                        </a:rPr>
                        <a:t>Reward/Income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151674"/>
                  </a:ext>
                </a:extLst>
              </a:tr>
              <a:tr h="557071">
                <a:tc>
                  <a:txBody>
                    <a:bodyPr/>
                    <a:lstStyle/>
                    <a:p>
                      <a:pPr marL="342900" lvl="0" indent="-342900">
                        <a:lnSpc>
                          <a:spcPct val="107000"/>
                        </a:lnSpc>
                        <a:spcAft>
                          <a:spcPts val="800"/>
                        </a:spcAft>
                        <a:buFont typeface="Arial" panose="020B0604020202020204" pitchFamily="34" charset="0"/>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496935"/>
                  </a:ext>
                </a:extLst>
              </a:tr>
              <a:tr h="557071">
                <a:tc>
                  <a:txBody>
                    <a:bodyPr/>
                    <a:lstStyle/>
                    <a:p>
                      <a:pPr marL="342900" lvl="0" indent="-342900">
                        <a:lnSpc>
                          <a:spcPct val="107000"/>
                        </a:lnSpc>
                        <a:spcAft>
                          <a:spcPts val="800"/>
                        </a:spcAft>
                        <a:buFont typeface="Arial" panose="020B0604020202020204" pitchFamily="34" charset="0"/>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Labour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Wage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790261"/>
                  </a:ext>
                </a:extLst>
              </a:tr>
              <a:tr h="1006161">
                <a:tc>
                  <a:txBody>
                    <a:bodyPr/>
                    <a:lstStyle/>
                    <a:p>
                      <a:pPr marL="342900" lvl="0" indent="-342900">
                        <a:lnSpc>
                          <a:spcPct val="107000"/>
                        </a:lnSpc>
                        <a:spcAft>
                          <a:spcPts val="800"/>
                        </a:spcAft>
                        <a:buFont typeface="Arial" panose="020B0604020202020204" pitchFamily="34" charset="0"/>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Capital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Interest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524959"/>
                  </a:ext>
                </a:extLst>
              </a:tr>
              <a:tr h="1006161">
                <a:tc>
                  <a:txBody>
                    <a:bodyPr/>
                    <a:lstStyle/>
                    <a:p>
                      <a:pPr marL="342900" lvl="0" indent="-342900">
                        <a:lnSpc>
                          <a:spcPct val="107000"/>
                        </a:lnSpc>
                        <a:spcAft>
                          <a:spcPts val="800"/>
                        </a:spcAft>
                        <a:buFont typeface="Arial" panose="020B0604020202020204" pitchFamily="34" charset="0"/>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Entrepreneur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Profit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55310"/>
                  </a:ext>
                </a:extLst>
              </a:tr>
            </a:tbl>
          </a:graphicData>
        </a:graphic>
      </p:graphicFrame>
      <p:sp>
        <p:nvSpPr>
          <p:cNvPr id="7" name="Rectangle 2">
            <a:extLst>
              <a:ext uri="{FF2B5EF4-FFF2-40B4-BE49-F238E27FC236}">
                <a16:creationId xmlns:a16="http://schemas.microsoft.com/office/drawing/2014/main" id="{38FADB3F-A7FB-4965-AE9D-2FB04A5D91B1}"/>
              </a:ext>
            </a:extLst>
          </p:cNvPr>
          <p:cNvSpPr>
            <a:spLocks noChangeArrowheads="1"/>
          </p:cNvSpPr>
          <p:nvPr/>
        </p:nvSpPr>
        <p:spPr bwMode="auto">
          <a:xfrm>
            <a:off x="3387850"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 name="Picture 3">
            <a:extLst>
              <a:ext uri="{FF2B5EF4-FFF2-40B4-BE49-F238E27FC236}">
                <a16:creationId xmlns:a16="http://schemas.microsoft.com/office/drawing/2014/main" id="{0B98E392-95A4-44CB-921D-AA91E76F4F05}"/>
              </a:ext>
            </a:extLst>
          </p:cNvPr>
          <p:cNvPicPr>
            <a:picLocks noChangeAspect="1"/>
          </p:cNvPicPr>
          <p:nvPr/>
        </p:nvPicPr>
        <p:blipFill>
          <a:blip r:embed="rId2"/>
          <a:stretch>
            <a:fillRect/>
          </a:stretch>
        </p:blipFill>
        <p:spPr>
          <a:xfrm>
            <a:off x="6236416" y="1245197"/>
            <a:ext cx="5955584" cy="5861406"/>
          </a:xfrm>
          <a:prstGeom prst="rect">
            <a:avLst/>
          </a:prstGeom>
        </p:spPr>
      </p:pic>
    </p:spTree>
    <p:extLst>
      <p:ext uri="{BB962C8B-B14F-4D97-AF65-F5344CB8AC3E}">
        <p14:creationId xmlns:p14="http://schemas.microsoft.com/office/powerpoint/2010/main" val="352817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EC8A6-3190-41BA-BD6B-2DF841047BA5}"/>
              </a:ext>
            </a:extLst>
          </p:cNvPr>
          <p:cNvPicPr>
            <a:picLocks noChangeAspect="1"/>
          </p:cNvPicPr>
          <p:nvPr/>
        </p:nvPicPr>
        <p:blipFill>
          <a:blip r:embed="rId2"/>
          <a:stretch>
            <a:fillRect/>
          </a:stretch>
        </p:blipFill>
        <p:spPr>
          <a:xfrm>
            <a:off x="1288887" y="328773"/>
            <a:ext cx="8502385" cy="5650787"/>
          </a:xfrm>
          <a:prstGeom prst="rect">
            <a:avLst/>
          </a:prstGeom>
        </p:spPr>
      </p:pic>
    </p:spTree>
    <p:extLst>
      <p:ext uri="{BB962C8B-B14F-4D97-AF65-F5344CB8AC3E}">
        <p14:creationId xmlns:p14="http://schemas.microsoft.com/office/powerpoint/2010/main" val="72856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742E08-DF90-4640-B300-D845710888DB}"/>
              </a:ext>
            </a:extLst>
          </p:cNvPr>
          <p:cNvSpPr txBox="1"/>
          <p:nvPr/>
        </p:nvSpPr>
        <p:spPr>
          <a:xfrm>
            <a:off x="1" y="636998"/>
            <a:ext cx="10839236" cy="6063198"/>
          </a:xfrm>
          <a:prstGeom prst="rect">
            <a:avLst/>
          </a:prstGeom>
          <a:noFill/>
        </p:spPr>
        <p:txBody>
          <a:bodyPr wrap="square">
            <a:spAutoFit/>
          </a:bodyPr>
          <a:lstStyle/>
          <a:p>
            <a:r>
              <a:rPr lang="en-US" sz="3600" b="1" i="0" dirty="0">
                <a:solidFill>
                  <a:srgbClr val="444444"/>
                </a:solidFill>
                <a:effectLst/>
                <a:latin typeface="Times New Roman" panose="02020603050405020304" pitchFamily="18" charset="0"/>
                <a:cs typeface="Times New Roman" panose="02020603050405020304" pitchFamily="18" charset="0"/>
              </a:rPr>
              <a:t>What is Economics?</a:t>
            </a:r>
          </a:p>
          <a:p>
            <a:r>
              <a:rPr lang="en-US" sz="2800" b="1" i="0" dirty="0">
                <a:solidFill>
                  <a:srgbClr val="444444"/>
                </a:solidFill>
                <a:effectLst/>
                <a:latin typeface="Times New Roman" panose="02020603050405020304" pitchFamily="18" charset="0"/>
                <a:cs typeface="Times New Roman" panose="02020603050405020304" pitchFamily="18" charset="0"/>
              </a:rPr>
              <a:t>Economics comes from the Greek </a:t>
            </a:r>
          </a:p>
          <a:p>
            <a:r>
              <a:rPr lang="en-US" sz="2800" b="1" i="0" dirty="0">
                <a:solidFill>
                  <a:srgbClr val="444444"/>
                </a:solidFill>
                <a:effectLst/>
                <a:latin typeface="Times New Roman" panose="02020603050405020304" pitchFamily="18" charset="0"/>
                <a:cs typeface="Times New Roman" panose="02020603050405020304" pitchFamily="18" charset="0"/>
              </a:rPr>
              <a:t>word </a:t>
            </a:r>
            <a:r>
              <a:rPr lang="en-US" sz="2800" b="1" i="0" dirty="0" err="1">
                <a:solidFill>
                  <a:srgbClr val="444444"/>
                </a:solidFill>
                <a:effectLst/>
                <a:latin typeface="Times New Roman" panose="02020603050405020304" pitchFamily="18" charset="0"/>
                <a:cs typeface="Times New Roman" panose="02020603050405020304" pitchFamily="18" charset="0"/>
              </a:rPr>
              <a:t>Oikonomia</a:t>
            </a:r>
            <a:r>
              <a:rPr lang="en-US" sz="2800" b="1" i="0" dirty="0">
                <a:solidFill>
                  <a:srgbClr val="444444"/>
                </a:solidFill>
                <a:effectLst/>
                <a:latin typeface="Times New Roman" panose="02020603050405020304" pitchFamily="18" charset="0"/>
                <a:cs typeface="Times New Roman" panose="02020603050405020304" pitchFamily="18" charset="0"/>
              </a:rPr>
              <a:t>. – Oikos(means a household) + Nomos(means management). </a:t>
            </a:r>
          </a:p>
          <a:p>
            <a:r>
              <a:rPr lang="en-US" sz="3200" b="0" i="0" dirty="0">
                <a:solidFill>
                  <a:srgbClr val="444444"/>
                </a:solidFill>
                <a:effectLst/>
                <a:latin typeface="Times New Roman" panose="02020603050405020304" pitchFamily="18" charset="0"/>
                <a:cs typeface="Times New Roman" panose="02020603050405020304" pitchFamily="18" charset="0"/>
              </a:rPr>
              <a:t>So, it means </a:t>
            </a:r>
            <a:r>
              <a:rPr lang="en-US" sz="3200" b="1" i="0" dirty="0">
                <a:solidFill>
                  <a:schemeClr val="tx2"/>
                </a:solidFill>
                <a:effectLst/>
                <a:latin typeface="Times New Roman" panose="02020603050405020304" pitchFamily="18" charset="0"/>
                <a:cs typeface="Times New Roman" panose="02020603050405020304" pitchFamily="18" charset="0"/>
              </a:rPr>
              <a:t>household management</a:t>
            </a:r>
            <a:r>
              <a:rPr lang="en-US" sz="3200" b="0" i="0" dirty="0">
                <a:solidFill>
                  <a:srgbClr val="444444"/>
                </a:solidFill>
                <a:effectLst/>
                <a:latin typeface="Times New Roman" panose="02020603050405020304" pitchFamily="18" charset="0"/>
                <a:cs typeface="Times New Roman" panose="02020603050405020304" pitchFamily="18" charset="0"/>
              </a:rPr>
              <a:t>. </a:t>
            </a:r>
          </a:p>
          <a:p>
            <a:r>
              <a:rPr lang="en-US" sz="3200" b="0" i="0" dirty="0">
                <a:solidFill>
                  <a:srgbClr val="444444"/>
                </a:solidFill>
                <a:effectLst/>
                <a:latin typeface="Times New Roman" panose="02020603050405020304" pitchFamily="18" charset="0"/>
                <a:cs typeface="Times New Roman" panose="02020603050405020304" pitchFamily="18" charset="0"/>
              </a:rPr>
              <a:t>Aristotle described economics </a:t>
            </a:r>
          </a:p>
          <a:p>
            <a:r>
              <a:rPr lang="en-US" sz="3200" b="0" i="0" dirty="0">
                <a:solidFill>
                  <a:srgbClr val="444444"/>
                </a:solidFill>
                <a:effectLst/>
                <a:latin typeface="Times New Roman" panose="02020603050405020304" pitchFamily="18" charset="0"/>
                <a:cs typeface="Times New Roman" panose="02020603050405020304" pitchFamily="18" charset="0"/>
              </a:rPr>
              <a:t>as a household management </a:t>
            </a:r>
          </a:p>
          <a:p>
            <a:r>
              <a:rPr lang="en-US" sz="3200" b="0" i="0" dirty="0">
                <a:solidFill>
                  <a:srgbClr val="444444"/>
                </a:solidFill>
                <a:effectLst/>
                <a:latin typeface="Times New Roman" panose="02020603050405020304" pitchFamily="18" charset="0"/>
                <a:cs typeface="Times New Roman" panose="02020603050405020304" pitchFamily="18" charset="0"/>
              </a:rPr>
              <a:t>that means the problems </a:t>
            </a:r>
          </a:p>
          <a:p>
            <a:r>
              <a:rPr lang="en-US" sz="3200" b="0" i="0" dirty="0">
                <a:solidFill>
                  <a:srgbClr val="444444"/>
                </a:solidFill>
                <a:effectLst/>
                <a:latin typeface="Times New Roman" panose="02020603050405020304" pitchFamily="18" charset="0"/>
                <a:cs typeface="Times New Roman" panose="02020603050405020304" pitchFamily="18" charset="0"/>
              </a:rPr>
              <a:t>of food, shelter, clothing, </a:t>
            </a:r>
          </a:p>
          <a:p>
            <a:r>
              <a:rPr lang="en-US" sz="3200" b="0" i="0" dirty="0">
                <a:solidFill>
                  <a:srgbClr val="444444"/>
                </a:solidFill>
                <a:effectLst/>
                <a:latin typeface="Times New Roman" panose="02020603050405020304" pitchFamily="18" charset="0"/>
                <a:cs typeface="Times New Roman" panose="02020603050405020304" pitchFamily="18" charset="0"/>
              </a:rPr>
              <a:t>education, treatment etc. </a:t>
            </a:r>
          </a:p>
          <a:p>
            <a:r>
              <a:rPr lang="en-US" sz="3200" b="0" i="0" dirty="0">
                <a:solidFill>
                  <a:srgbClr val="444444"/>
                </a:solidFill>
                <a:effectLst/>
                <a:latin typeface="Times New Roman" panose="02020603050405020304" pitchFamily="18" charset="0"/>
                <a:cs typeface="Times New Roman" panose="02020603050405020304" pitchFamily="18" charset="0"/>
              </a:rPr>
              <a:t>for family members and</a:t>
            </a:r>
          </a:p>
          <a:p>
            <a:r>
              <a:rPr lang="en-US" sz="3200" b="0" i="0" dirty="0">
                <a:solidFill>
                  <a:srgbClr val="444444"/>
                </a:solidFill>
                <a:effectLst/>
                <a:latin typeface="Times New Roman" panose="02020603050405020304" pitchFamily="18" charset="0"/>
                <a:cs typeface="Times New Roman" panose="02020603050405020304" pitchFamily="18" charset="0"/>
              </a:rPr>
              <a:t> the process of solving these problems by earning money.</a:t>
            </a:r>
            <a:endParaRPr lang="en-IN"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744B17B-F94B-4FB6-9585-4C2BE6737862}"/>
              </a:ext>
            </a:extLst>
          </p:cNvPr>
          <p:cNvPicPr>
            <a:picLocks noChangeAspect="1"/>
          </p:cNvPicPr>
          <p:nvPr/>
        </p:nvPicPr>
        <p:blipFill>
          <a:blip r:embed="rId2"/>
          <a:stretch>
            <a:fillRect/>
          </a:stretch>
        </p:blipFill>
        <p:spPr>
          <a:xfrm>
            <a:off x="6390526" y="2147298"/>
            <a:ext cx="5801473" cy="3893905"/>
          </a:xfrm>
          <a:prstGeom prst="rect">
            <a:avLst/>
          </a:prstGeom>
        </p:spPr>
      </p:pic>
    </p:spTree>
    <p:extLst>
      <p:ext uri="{BB962C8B-B14F-4D97-AF65-F5344CB8AC3E}">
        <p14:creationId xmlns:p14="http://schemas.microsoft.com/office/powerpoint/2010/main" val="317821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98CB8-0C84-48D6-82B5-D054C3C96E01}"/>
              </a:ext>
            </a:extLst>
          </p:cNvPr>
          <p:cNvSpPr txBox="1"/>
          <p:nvPr/>
        </p:nvSpPr>
        <p:spPr>
          <a:xfrm>
            <a:off x="400693" y="493160"/>
            <a:ext cx="9965932" cy="4612353"/>
          </a:xfrm>
          <a:prstGeom prst="rect">
            <a:avLst/>
          </a:prstGeom>
          <a:noFill/>
        </p:spPr>
        <p:txBody>
          <a:bodyPr wrap="square">
            <a:spAutoFit/>
          </a:bodyPr>
          <a:lstStyle/>
          <a:p>
            <a:pPr>
              <a:lnSpc>
                <a:spcPct val="107000"/>
              </a:lnSpc>
              <a:spcAft>
                <a:spcPts val="800"/>
              </a:spcAft>
            </a:pP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Segments of Economics Definitions</a:t>
            </a:r>
            <a:r>
              <a:rPr lang="en-US" sz="44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4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Science of Wealth</a:t>
            </a:r>
            <a:endParaRPr lang="en-IN" sz="4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Science of Material Well Being</a:t>
            </a:r>
            <a:endParaRPr lang="en-IN" sz="4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Science of Choice Making</a:t>
            </a:r>
            <a:endParaRPr lang="en-IN" sz="4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Science of Dynamic Growth </a:t>
            </a:r>
          </a:p>
          <a:p>
            <a:pPr lvl="0">
              <a:lnSpc>
                <a:spcPct val="107000"/>
              </a:lnSpc>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     &amp; Development</a:t>
            </a:r>
            <a:endParaRPr lang="en-IN"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AE54A00-2950-4393-AF65-D535C7CC333F}"/>
              </a:ext>
            </a:extLst>
          </p:cNvPr>
          <p:cNvPicPr>
            <a:picLocks noChangeAspect="1"/>
          </p:cNvPicPr>
          <p:nvPr/>
        </p:nvPicPr>
        <p:blipFill>
          <a:blip r:embed="rId2"/>
          <a:stretch>
            <a:fillRect/>
          </a:stretch>
        </p:blipFill>
        <p:spPr>
          <a:xfrm rot="10800000" flipV="1">
            <a:off x="7756661" y="2702103"/>
            <a:ext cx="4034643" cy="4155897"/>
          </a:xfrm>
          <a:prstGeom prst="rect">
            <a:avLst/>
          </a:prstGeom>
        </p:spPr>
      </p:pic>
    </p:spTree>
    <p:extLst>
      <p:ext uri="{BB962C8B-B14F-4D97-AF65-F5344CB8AC3E}">
        <p14:creationId xmlns:p14="http://schemas.microsoft.com/office/powerpoint/2010/main" val="249082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919C3-D550-4F4B-B127-1FDF102A36B6}"/>
              </a:ext>
            </a:extLst>
          </p:cNvPr>
          <p:cNvSpPr txBox="1"/>
          <p:nvPr/>
        </p:nvSpPr>
        <p:spPr>
          <a:xfrm>
            <a:off x="205483" y="493159"/>
            <a:ext cx="11085816" cy="2845844"/>
          </a:xfrm>
          <a:prstGeom prst="rect">
            <a:avLst/>
          </a:prstGeom>
          <a:noFill/>
        </p:spPr>
        <p:txBody>
          <a:bodyPr wrap="square">
            <a:spAutoFit/>
          </a:bodyPr>
          <a:lstStyle/>
          <a:p>
            <a:pPr>
              <a:lnSpc>
                <a:spcPct val="107000"/>
              </a:lnSpc>
              <a:spcAft>
                <a:spcPts val="800"/>
              </a:spcAft>
            </a:pP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Science of Wealth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"An inquiry into the nature and causes of the wealth of Nations".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Clr>
                <a:srgbClr val="202122"/>
              </a:buClr>
              <a:buSzPts val="1050"/>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 Adam Smith </a:t>
            </a:r>
            <a:r>
              <a:rPr lang="en-US" sz="2000" b="1" i="0" dirty="0">
                <a:solidFill>
                  <a:srgbClr val="444444"/>
                </a:solidFill>
                <a:effectLst/>
                <a:latin typeface="Times New Roman" panose="02020603050405020304" pitchFamily="18" charset="0"/>
                <a:cs typeface="Times New Roman" panose="02020603050405020304" pitchFamily="18" charset="0"/>
              </a:rPr>
              <a:t>(1723 -1790), </a:t>
            </a:r>
            <a:r>
              <a:rPr lang="en-US" sz="2000" b="1" i="0" dirty="0">
                <a:solidFill>
                  <a:srgbClr val="444444"/>
                </a:solidFill>
                <a:effectLst/>
                <a:latin typeface="Open Sans" panose="020B0606030504020204" pitchFamily="34" charset="0"/>
              </a:rPr>
              <a:t>the founder of economics. </a:t>
            </a:r>
          </a:p>
          <a:p>
            <a:pPr lvl="0">
              <a:lnSpc>
                <a:spcPct val="107000"/>
              </a:lnSpc>
              <a:spcAft>
                <a:spcPts val="800"/>
              </a:spcAft>
              <a:buClr>
                <a:srgbClr val="202122"/>
              </a:buClr>
              <a:buSzPts val="1050"/>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spcAft>
                <a:spcPts val="144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3382133-8172-449E-9814-07CC818EE38D}"/>
              </a:ext>
            </a:extLst>
          </p:cNvPr>
          <p:cNvPicPr>
            <a:picLocks noChangeAspect="1"/>
          </p:cNvPicPr>
          <p:nvPr/>
        </p:nvPicPr>
        <p:blipFill>
          <a:blip r:embed="rId2"/>
          <a:stretch>
            <a:fillRect/>
          </a:stretch>
        </p:blipFill>
        <p:spPr>
          <a:xfrm>
            <a:off x="452919" y="2395484"/>
            <a:ext cx="11430000" cy="4286250"/>
          </a:xfrm>
          <a:prstGeom prst="rect">
            <a:avLst/>
          </a:prstGeom>
        </p:spPr>
      </p:pic>
    </p:spTree>
    <p:extLst>
      <p:ext uri="{BB962C8B-B14F-4D97-AF65-F5344CB8AC3E}">
        <p14:creationId xmlns:p14="http://schemas.microsoft.com/office/powerpoint/2010/main" val="10673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06480-A55D-4AC9-833B-6BA1B35C7328}"/>
              </a:ext>
            </a:extLst>
          </p:cNvPr>
          <p:cNvSpPr txBox="1"/>
          <p:nvPr/>
        </p:nvSpPr>
        <p:spPr>
          <a:xfrm>
            <a:off x="380144" y="482885"/>
            <a:ext cx="8766424" cy="5294719"/>
          </a:xfrm>
          <a:prstGeom prst="rect">
            <a:avLst/>
          </a:prstGeom>
          <a:noFill/>
        </p:spPr>
        <p:txBody>
          <a:bodyPr wrap="square">
            <a:spAutoFit/>
          </a:bodyPr>
          <a:lstStyle/>
          <a:p>
            <a:pPr>
              <a:lnSpc>
                <a:spcPct val="107000"/>
              </a:lnSpc>
              <a:spcAft>
                <a:spcPts val="80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Features of the Definition-</a:t>
            </a:r>
            <a:endParaRPr lang="en-IN" sz="28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buFont typeface="Symbol" panose="05050102010706020507" pitchFamily="18" charset="2"/>
              <a:buChar char=""/>
            </a:pPr>
            <a:r>
              <a:rPr lang="en-IN" sz="28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Study of Wealth:</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fontAlgn="base">
              <a:spcAft>
                <a:spcPts val="1440"/>
              </a:spcAft>
            </a:pPr>
            <a:r>
              <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Economics deals with the study of wealth only. Therefore, it is concerned with the activities of man related to production, consumption, exchange and distribution of wealth.</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lnSpc>
                <a:spcPts val="1800"/>
              </a:lnSpc>
              <a:buFont typeface="Symbol" panose="05050102010706020507" pitchFamily="18" charset="2"/>
              <a:buChar char=""/>
            </a:pPr>
            <a:r>
              <a:rPr lang="en-I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Only Material Commodities: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pPr>
            <a:r>
              <a:rPr lang="en-I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definition conveys the feeling that </a:t>
            </a:r>
          </a:p>
          <a:p>
            <a:pPr marL="457200">
              <a:lnSpc>
                <a:spcPct val="107000"/>
              </a:lnSpc>
            </a:pPr>
            <a:r>
              <a:rPr lang="en-I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Economics constitutes only material </a:t>
            </a:r>
          </a:p>
          <a:p>
            <a:pPr marL="457200">
              <a:lnSpc>
                <a:spcPct val="107000"/>
              </a:lnSpc>
            </a:pPr>
            <a:r>
              <a:rPr lang="en-I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commodities while it ignores</a:t>
            </a:r>
          </a:p>
          <a:p>
            <a:pPr marL="457200">
              <a:lnSpc>
                <a:spcPct val="107000"/>
              </a:lnSpc>
            </a:pPr>
            <a:r>
              <a:rPr lang="en-I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non-material goods </a:t>
            </a:r>
          </a:p>
          <a:p>
            <a:pPr marL="457200">
              <a:lnSpc>
                <a:spcPct val="107000"/>
              </a:lnSpc>
            </a:pPr>
            <a:r>
              <a:rPr lang="en-I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air, water and sunshine.</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6160AF7-5EFD-4F06-B9F2-0B59E6C0AF89}"/>
              </a:ext>
            </a:extLst>
          </p:cNvPr>
          <p:cNvPicPr>
            <a:picLocks noChangeAspect="1"/>
          </p:cNvPicPr>
          <p:nvPr/>
        </p:nvPicPr>
        <p:blipFill>
          <a:blip r:embed="rId2"/>
          <a:stretch>
            <a:fillRect/>
          </a:stretch>
        </p:blipFill>
        <p:spPr>
          <a:xfrm>
            <a:off x="6863137" y="3429000"/>
            <a:ext cx="5075434" cy="2842244"/>
          </a:xfrm>
          <a:prstGeom prst="rect">
            <a:avLst/>
          </a:prstGeom>
        </p:spPr>
      </p:pic>
    </p:spTree>
    <p:extLst>
      <p:ext uri="{BB962C8B-B14F-4D97-AF65-F5344CB8AC3E}">
        <p14:creationId xmlns:p14="http://schemas.microsoft.com/office/powerpoint/2010/main" val="53631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44C6A-5863-452F-BCDF-6A2F58DB6317}"/>
              </a:ext>
            </a:extLst>
          </p:cNvPr>
          <p:cNvSpPr txBox="1"/>
          <p:nvPr/>
        </p:nvSpPr>
        <p:spPr>
          <a:xfrm>
            <a:off x="174661" y="523983"/>
            <a:ext cx="11332395" cy="5570499"/>
          </a:xfrm>
          <a:prstGeom prst="rect">
            <a:avLst/>
          </a:prstGeom>
          <a:noFill/>
        </p:spPr>
        <p:txBody>
          <a:bodyPr wrap="square">
            <a:spAutoFit/>
          </a:bodyPr>
          <a:lstStyle/>
          <a:p>
            <a:pPr marL="342900" lvl="0" indent="-342900" fontAlgn="base">
              <a:buFont typeface="Symbol" panose="05050102010706020507" pitchFamily="18" charset="2"/>
              <a:buChar char=""/>
            </a:pPr>
            <a:r>
              <a:rPr lang="en-I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on Wealth:</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fontAlgn="base">
              <a:spcAft>
                <a:spcPts val="1440"/>
              </a:spcAft>
            </a:pPr>
            <a:r>
              <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Since the main aim of the political economy is to increase the riches of the economy, it gives more stress on wealth, not anything else.</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I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Causes of Wealth:</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fontAlgn="base">
              <a:spcAft>
                <a:spcPts val="1440"/>
              </a:spcAft>
            </a:pPr>
            <a:r>
              <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Economics is considered as study of causes of wealth accumulation which brings economic development. In order to increase wealth, production of material goods will have to be increased.</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fontAlgn="base">
              <a:buFont typeface="Symbol" panose="05050102010706020507" pitchFamily="18" charset="2"/>
              <a:buChar char=""/>
            </a:pPr>
            <a:r>
              <a:rPr lang="en-I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 Man: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fontAlgn="base">
              <a:spcAft>
                <a:spcPts val="1440"/>
              </a:spcAft>
            </a:pPr>
            <a:r>
              <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definition is basically based on the man who is always aware of his ‘self-interest’ that leads him to material gains.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fontAlgn="base">
              <a:lnSpc>
                <a:spcPts val="1800"/>
              </a:lnSpc>
              <a:spcAft>
                <a:spcPts val="1440"/>
              </a:spcAft>
            </a:pPr>
            <a:r>
              <a:rPr lang="en-IN"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3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69E82-C16C-471A-9969-1D4FB104CF3C}"/>
              </a:ext>
            </a:extLst>
          </p:cNvPr>
          <p:cNvSpPr txBox="1"/>
          <p:nvPr/>
        </p:nvSpPr>
        <p:spPr>
          <a:xfrm>
            <a:off x="0" y="501127"/>
            <a:ext cx="12192001" cy="5201424"/>
          </a:xfrm>
          <a:prstGeom prst="rect">
            <a:avLst/>
          </a:prstGeom>
          <a:noFill/>
        </p:spPr>
        <p:txBody>
          <a:bodyPr wrap="square" anchor="ctr">
            <a:spAutoFit/>
          </a:bodyPr>
          <a:lstStyle/>
          <a:p>
            <a:pPr marL="457200" fontAlgn="base">
              <a:lnSpc>
                <a:spcPts val="1800"/>
              </a:lnSpc>
              <a:spcAft>
                <a:spcPts val="1440"/>
              </a:spcAft>
            </a:pPr>
            <a:endParaRPr lang="en-I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fontAlgn="base">
              <a:lnSpc>
                <a:spcPts val="1800"/>
              </a:lnSpc>
              <a:spcAft>
                <a:spcPts val="1440"/>
              </a:spcAft>
            </a:pPr>
            <a:endParaRPr lang="en-I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fontAlgn="base">
              <a:lnSpc>
                <a:spcPts val="1800"/>
              </a:lnSpc>
              <a:spcAft>
                <a:spcPts val="1440"/>
              </a:spcAft>
            </a:pPr>
            <a:endParaRPr lang="en-I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fontAlgn="base">
              <a:lnSpc>
                <a:spcPts val="1800"/>
              </a:lnSpc>
              <a:spcAft>
                <a:spcPts val="1440"/>
              </a:spcAft>
            </a:pPr>
            <a:endParaRPr lang="en-I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fontAlgn="base">
              <a:lnSpc>
                <a:spcPts val="1800"/>
              </a:lnSpc>
              <a:spcAft>
                <a:spcPts val="1440"/>
              </a:spcAft>
            </a:pPr>
            <a:r>
              <a:rPr lang="en-I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Critics of the definition:</a:t>
            </a:r>
            <a:endParaRPr lang="en-IN"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fontAlgn="base">
              <a:spcAft>
                <a:spcPts val="1440"/>
              </a:spcAft>
            </a:pPr>
            <a:endParaRPr lang="en-IN"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indent="-285750" fontAlgn="base">
              <a:spcAft>
                <a:spcPts val="1440"/>
              </a:spcAft>
              <a:buFont typeface="Wingdings" panose="05000000000000000000" pitchFamily="2" charset="2"/>
              <a:buChar char="Ø"/>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 becomes greedy </a:t>
            </a:r>
            <a:r>
              <a:rPr lang="en-IN" sz="3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i.e</a:t>
            </a: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economic man.</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fontAlgn="base">
              <a:spcAft>
                <a:spcPts val="1440"/>
              </a:spcAft>
              <a:buFont typeface="Wingdings" panose="05000000000000000000" pitchFamily="2" charset="2"/>
              <a:buChar char="Ø"/>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Improper for socialist pattern.</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fontAlgn="base">
              <a:spcAft>
                <a:spcPts val="1440"/>
              </a:spcAft>
              <a:buFont typeface="Wingdings" panose="05000000000000000000" pitchFamily="2" charset="2"/>
              <a:buChar char="Ø"/>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Dismal Science[which doesn’t give the accurate results].</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fontAlgn="base">
              <a:spcAft>
                <a:spcPts val="1440"/>
              </a:spcAft>
              <a:buFont typeface="Wingdings" panose="05000000000000000000" pitchFamily="2" charset="2"/>
              <a:buChar char="Ø"/>
            </a:pPr>
            <a:r>
              <a:rPr lang="en-IN"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Disparities of income and wealth started.</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B7DFC1D-31A7-4FF6-BF09-7BC3443E620E}"/>
              </a:ext>
            </a:extLst>
          </p:cNvPr>
          <p:cNvPicPr>
            <a:picLocks noChangeAspect="1"/>
          </p:cNvPicPr>
          <p:nvPr/>
        </p:nvPicPr>
        <p:blipFill>
          <a:blip r:embed="rId2"/>
          <a:stretch>
            <a:fillRect/>
          </a:stretch>
        </p:blipFill>
        <p:spPr>
          <a:xfrm>
            <a:off x="5782340" y="123290"/>
            <a:ext cx="5642523" cy="3037980"/>
          </a:xfrm>
          <a:prstGeom prst="rect">
            <a:avLst/>
          </a:prstGeom>
        </p:spPr>
      </p:pic>
    </p:spTree>
    <p:extLst>
      <p:ext uri="{BB962C8B-B14F-4D97-AF65-F5344CB8AC3E}">
        <p14:creationId xmlns:p14="http://schemas.microsoft.com/office/powerpoint/2010/main" val="3717158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1013</Words>
  <Application>Microsoft Office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Georgia</vt:lpstr>
      <vt:lpstr>Linux Libertine</vt:lpstr>
      <vt:lpstr>Open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Ritishaa Singh</dc:creator>
  <cp:lastModifiedBy>Ritishaa Singh</cp:lastModifiedBy>
  <cp:revision>44</cp:revision>
  <dcterms:created xsi:type="dcterms:W3CDTF">2021-10-15T08:37:57Z</dcterms:created>
  <dcterms:modified xsi:type="dcterms:W3CDTF">2021-11-22T08:08:01Z</dcterms:modified>
</cp:coreProperties>
</file>