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71DCBAD-1647-4AFE-BD3E-7EBC0F14862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DCBAD-1647-4AFE-BD3E-7EBC0F1486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DCBAD-1647-4AFE-BD3E-7EBC0F1486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DCBAD-1647-4AFE-BD3E-7EBC0F14862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71DCBAD-1647-4AFE-BD3E-7EBC0F1486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DCBAD-1647-4AFE-BD3E-7EBC0F14862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DCBAD-1647-4AFE-BD3E-7EBC0F14862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1DCBAD-1647-4AFE-BD3E-7EBC0F1486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DCBAD-1647-4AFE-BD3E-7EBC0F1486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DCBAD-1647-4AFE-BD3E-7EBC0F14862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6E917C-56F1-4050-8EDB-7625EFB1C874}" type="datetimeFigureOut">
              <a:rPr lang="en-US" smtClean="0"/>
              <a:pPr/>
              <a:t>11/11/2021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71DCBAD-1647-4AFE-BD3E-7EBC0F14862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36E917C-56F1-4050-8EDB-7625EFB1C874}" type="datetimeFigureOut">
              <a:rPr lang="en-US" smtClean="0"/>
              <a:pPr/>
              <a:t>11/11/2021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71DCBAD-1647-4AFE-BD3E-7EBC0F1486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524000"/>
            <a:ext cx="5791200" cy="1569660"/>
          </a:xfrm>
          <a:prstGeom prst="rect">
            <a:avLst/>
          </a:prstGeom>
        </p:spPr>
        <p:txBody>
          <a:bodyPr wrap="square">
            <a:spAutoFit/>
          </a:bodyPr>
          <a:lstStyle/>
          <a:p>
            <a:pPr algn="ctr"/>
            <a:r>
              <a:rPr lang="en-US" sz="4800" b="1" dirty="0" smtClean="0">
                <a:solidFill>
                  <a:srgbClr val="FFFF00"/>
                </a:solidFill>
                <a:effectLst>
                  <a:outerShdw blurRad="38100" dist="38100" dir="2700000" algn="tl">
                    <a:srgbClr val="000000">
                      <a:alpha val="43137"/>
                    </a:srgbClr>
                  </a:outerShdw>
                </a:effectLst>
              </a:rPr>
              <a:t>INTRODUCTION TO HORMONES </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217087"/>
          </a:xfrm>
          <a:prstGeom prst="rect">
            <a:avLst/>
          </a:prstGeom>
          <a:noFill/>
        </p:spPr>
        <p:txBody>
          <a:bodyPr wrap="square" rtlCol="0">
            <a:spAutoFit/>
          </a:bodyPr>
          <a:lstStyle/>
          <a:p>
            <a:pPr algn="ctr"/>
            <a:r>
              <a:rPr lang="en-US" sz="2400" b="1" dirty="0" smtClean="0"/>
              <a:t>Action of </a:t>
            </a:r>
            <a:r>
              <a:rPr lang="en-US" sz="2400" b="1" dirty="0" err="1" smtClean="0"/>
              <a:t>Phosphotidyl</a:t>
            </a:r>
            <a:r>
              <a:rPr lang="en-US" sz="2400" b="1" dirty="0" smtClean="0"/>
              <a:t> </a:t>
            </a:r>
            <a:r>
              <a:rPr lang="en-US" sz="2400" b="1" dirty="0" err="1" smtClean="0"/>
              <a:t>Inositol</a:t>
            </a:r>
            <a:r>
              <a:rPr lang="en-US" sz="2400" b="1" dirty="0" smtClean="0"/>
              <a:t>/Calcium System </a:t>
            </a:r>
          </a:p>
          <a:p>
            <a:pPr algn="just"/>
            <a:r>
              <a:rPr lang="en-US" sz="2200" b="1" dirty="0" smtClean="0">
                <a:solidFill>
                  <a:srgbClr val="002060"/>
                </a:solidFill>
              </a:rPr>
              <a:t>The hormone receptor complex to G. protein activates the membrane enzyme </a:t>
            </a:r>
            <a:r>
              <a:rPr lang="en-US" sz="2200" b="1" dirty="0" err="1" smtClean="0">
                <a:solidFill>
                  <a:srgbClr val="002060"/>
                </a:solidFill>
              </a:rPr>
              <a:t>phospholipase</a:t>
            </a:r>
            <a:r>
              <a:rPr lang="en-US" sz="2200" b="1" dirty="0" smtClean="0">
                <a:solidFill>
                  <a:srgbClr val="002060"/>
                </a:solidFill>
              </a:rPr>
              <a:t> C. This enzyme clears </a:t>
            </a:r>
            <a:r>
              <a:rPr lang="en-US" sz="2200" b="1" dirty="0" err="1" smtClean="0">
                <a:solidFill>
                  <a:srgbClr val="002060"/>
                </a:solidFill>
              </a:rPr>
              <a:t>phosphatidyl</a:t>
            </a:r>
            <a:r>
              <a:rPr lang="en-US" sz="2200" b="1" dirty="0" smtClean="0">
                <a:solidFill>
                  <a:srgbClr val="002060"/>
                </a:solidFill>
              </a:rPr>
              <a:t> </a:t>
            </a:r>
            <a:r>
              <a:rPr lang="en-US" sz="2200" b="1" dirty="0" err="1" smtClean="0">
                <a:solidFill>
                  <a:srgbClr val="002060"/>
                </a:solidFill>
              </a:rPr>
              <a:t>inositol</a:t>
            </a:r>
            <a:r>
              <a:rPr lang="en-US" sz="2200" b="1" dirty="0" smtClean="0">
                <a:solidFill>
                  <a:srgbClr val="002060"/>
                </a:solidFill>
              </a:rPr>
              <a:t>  4,5 bi phosphate (P</a:t>
            </a:r>
            <a:r>
              <a:rPr lang="en-US" sz="2200" b="1" baseline="-25000" dirty="0" smtClean="0">
                <a:solidFill>
                  <a:srgbClr val="002060"/>
                </a:solidFill>
              </a:rPr>
              <a:t>1</a:t>
            </a:r>
            <a:r>
              <a:rPr lang="en-US" sz="2200" b="1" dirty="0" smtClean="0">
                <a:solidFill>
                  <a:srgbClr val="002060"/>
                </a:solidFill>
              </a:rPr>
              <a:t>P</a:t>
            </a:r>
            <a:r>
              <a:rPr lang="en-US" sz="2200" b="1" baseline="-25000" dirty="0" smtClean="0">
                <a:solidFill>
                  <a:srgbClr val="002060"/>
                </a:solidFill>
              </a:rPr>
              <a:t>2</a:t>
            </a:r>
            <a:r>
              <a:rPr lang="en-US" sz="2200" b="1" dirty="0" smtClean="0">
                <a:solidFill>
                  <a:srgbClr val="002060"/>
                </a:solidFill>
              </a:rPr>
              <a:t>) to yield, 1,2 </a:t>
            </a:r>
            <a:r>
              <a:rPr lang="en-US" sz="2200" b="1" dirty="0" err="1" smtClean="0">
                <a:solidFill>
                  <a:srgbClr val="002060"/>
                </a:solidFill>
              </a:rPr>
              <a:t>diacyl</a:t>
            </a:r>
            <a:r>
              <a:rPr lang="en-US" sz="2200" b="1" dirty="0" smtClean="0">
                <a:solidFill>
                  <a:srgbClr val="002060"/>
                </a:solidFill>
              </a:rPr>
              <a:t> glycerol and </a:t>
            </a:r>
            <a:r>
              <a:rPr lang="en-US" sz="2200" b="1" dirty="0" err="1" smtClean="0">
                <a:solidFill>
                  <a:srgbClr val="002060"/>
                </a:solidFill>
              </a:rPr>
              <a:t>inositol</a:t>
            </a:r>
            <a:r>
              <a:rPr lang="en-US" sz="2200" b="1" dirty="0" smtClean="0">
                <a:solidFill>
                  <a:srgbClr val="002060"/>
                </a:solidFill>
              </a:rPr>
              <a:t> 1,4,5  </a:t>
            </a:r>
            <a:r>
              <a:rPr lang="en-US" sz="2200" b="1" dirty="0" err="1" smtClean="0">
                <a:solidFill>
                  <a:srgbClr val="002060"/>
                </a:solidFill>
              </a:rPr>
              <a:t>triphosphate</a:t>
            </a:r>
            <a:r>
              <a:rPr lang="en-US" sz="2200" b="1" dirty="0" smtClean="0">
                <a:solidFill>
                  <a:srgbClr val="002060"/>
                </a:solidFill>
              </a:rPr>
              <a:t> (Ins P</a:t>
            </a:r>
            <a:r>
              <a:rPr lang="en-US" sz="2200" b="1" baseline="-25000" dirty="0" smtClean="0">
                <a:solidFill>
                  <a:srgbClr val="002060"/>
                </a:solidFill>
              </a:rPr>
              <a:t>3</a:t>
            </a:r>
            <a:r>
              <a:rPr lang="en-US" sz="2200" b="1" dirty="0" smtClean="0">
                <a:solidFill>
                  <a:srgbClr val="002060"/>
                </a:solidFill>
              </a:rPr>
              <a:t>)</a:t>
            </a:r>
          </a:p>
          <a:p>
            <a:pPr algn="just"/>
            <a:r>
              <a:rPr lang="en-US" sz="2200" b="1" dirty="0" smtClean="0">
                <a:solidFill>
                  <a:srgbClr val="002060"/>
                </a:solidFill>
              </a:rPr>
              <a:t>The function of InsP</a:t>
            </a:r>
            <a:r>
              <a:rPr lang="en-US" sz="2200" b="1" baseline="-25000" dirty="0" smtClean="0">
                <a:solidFill>
                  <a:srgbClr val="002060"/>
                </a:solidFill>
              </a:rPr>
              <a:t>3</a:t>
            </a:r>
            <a:r>
              <a:rPr lang="en-US" sz="2200" b="1" dirty="0" smtClean="0">
                <a:solidFill>
                  <a:srgbClr val="002060"/>
                </a:solidFill>
              </a:rPr>
              <a:t> is to inc. </a:t>
            </a:r>
            <a:r>
              <a:rPr lang="en-US" sz="2200" b="1" dirty="0" err="1" smtClean="0">
                <a:solidFill>
                  <a:srgbClr val="002060"/>
                </a:solidFill>
              </a:rPr>
              <a:t>intrcellular</a:t>
            </a:r>
            <a:r>
              <a:rPr lang="en-US" sz="2200" b="1" dirty="0" smtClean="0">
                <a:solidFill>
                  <a:srgbClr val="002060"/>
                </a:solidFill>
              </a:rPr>
              <a:t> calcium. </a:t>
            </a:r>
          </a:p>
          <a:p>
            <a:pPr algn="just"/>
            <a:r>
              <a:rPr lang="en-US" sz="2200" b="1" dirty="0" smtClean="0">
                <a:solidFill>
                  <a:srgbClr val="002060"/>
                </a:solidFill>
              </a:rPr>
              <a:t>Action of In s P</a:t>
            </a:r>
            <a:r>
              <a:rPr lang="en-US" sz="2200" b="1" baseline="-25000" dirty="0" smtClean="0">
                <a:solidFill>
                  <a:srgbClr val="002060"/>
                </a:solidFill>
              </a:rPr>
              <a:t>3</a:t>
            </a:r>
            <a:r>
              <a:rPr lang="en-US" sz="2200" b="1" dirty="0" smtClean="0">
                <a:solidFill>
                  <a:srgbClr val="002060"/>
                </a:solidFill>
              </a:rPr>
              <a:t> : </a:t>
            </a:r>
          </a:p>
          <a:p>
            <a:pPr algn="just"/>
            <a:r>
              <a:rPr lang="en-US" sz="2200" b="1" dirty="0" smtClean="0">
                <a:solidFill>
                  <a:srgbClr val="002060"/>
                </a:solidFill>
              </a:rPr>
              <a:t>It posses through the cytoplasm and stimulates the endoplasmic reticulum to release calcium ions which contribute to a variety of bio-chemical processes. Ins P</a:t>
            </a:r>
            <a:r>
              <a:rPr lang="en-US" sz="2200" b="1" baseline="-25000" dirty="0" smtClean="0">
                <a:solidFill>
                  <a:srgbClr val="002060"/>
                </a:solidFill>
              </a:rPr>
              <a:t>3</a:t>
            </a:r>
            <a:r>
              <a:rPr lang="en-US" sz="2200" b="1" dirty="0" smtClean="0">
                <a:solidFill>
                  <a:srgbClr val="002060"/>
                </a:solidFill>
              </a:rPr>
              <a:t> is a short live chemical messenger.  </a:t>
            </a:r>
          </a:p>
          <a:p>
            <a:pPr algn="just"/>
            <a:endParaRPr lang="en-US" sz="2200" b="1" dirty="0" smtClean="0">
              <a:solidFill>
                <a:srgbClr val="002060"/>
              </a:solidFill>
            </a:endParaRPr>
          </a:p>
          <a:p>
            <a:pPr algn="just"/>
            <a:r>
              <a:rPr lang="en-US" sz="2200" b="1" dirty="0" smtClean="0"/>
              <a:t>Action of 1, 2 </a:t>
            </a:r>
            <a:r>
              <a:rPr lang="en-US" sz="2200" b="1" dirty="0" err="1" smtClean="0"/>
              <a:t>Diacyl</a:t>
            </a:r>
            <a:r>
              <a:rPr lang="en-US" sz="2200" b="1" dirty="0" smtClean="0"/>
              <a:t> Glycerol (DG): </a:t>
            </a:r>
          </a:p>
          <a:p>
            <a:pPr algn="just"/>
            <a:r>
              <a:rPr lang="en-US" sz="2200" b="1" dirty="0" smtClean="0">
                <a:solidFill>
                  <a:srgbClr val="002060"/>
                </a:solidFill>
              </a:rPr>
              <a:t>The DG being non-polar is retained in the membrane where it function as a II messenger. It activates the membrane bound </a:t>
            </a:r>
            <a:r>
              <a:rPr lang="en-US" sz="2200" b="1" dirty="0" err="1" smtClean="0">
                <a:solidFill>
                  <a:srgbClr val="002060"/>
                </a:solidFill>
              </a:rPr>
              <a:t>enz</a:t>
            </a:r>
            <a:r>
              <a:rPr lang="en-US" sz="2200" b="1" dirty="0" smtClean="0">
                <a:solidFill>
                  <a:srgbClr val="002060"/>
                </a:solidFill>
              </a:rPr>
              <a:t>. protein </a:t>
            </a:r>
            <a:r>
              <a:rPr lang="en-US" sz="2200" b="1" dirty="0" err="1" smtClean="0">
                <a:solidFill>
                  <a:srgbClr val="002060"/>
                </a:solidFill>
              </a:rPr>
              <a:t>kinase</a:t>
            </a:r>
            <a:r>
              <a:rPr lang="en-US" sz="2200" b="1" dirty="0" smtClean="0">
                <a:solidFill>
                  <a:srgbClr val="002060"/>
                </a:solidFill>
              </a:rPr>
              <a:t> c. In the presence of Ca++. The calcium ions are obtained from the ER by stimulating InsP</a:t>
            </a:r>
            <a:r>
              <a:rPr lang="en-US" sz="2200" b="1" baseline="-25000" dirty="0" smtClean="0">
                <a:solidFill>
                  <a:srgbClr val="002060"/>
                </a:solidFill>
              </a:rPr>
              <a:t>3</a:t>
            </a:r>
            <a:r>
              <a:rPr lang="en-US" sz="2200" b="1" dirty="0" smtClean="0">
                <a:solidFill>
                  <a:srgbClr val="002060"/>
                </a:solidFill>
              </a:rPr>
              <a:t>.   </a:t>
            </a:r>
          </a:p>
          <a:p>
            <a:pPr algn="just"/>
            <a:r>
              <a:rPr lang="en-US" sz="2200" b="1" dirty="0" smtClean="0">
                <a:solidFill>
                  <a:srgbClr val="002060"/>
                </a:solidFill>
              </a:rPr>
              <a:t>The </a:t>
            </a:r>
            <a:r>
              <a:rPr lang="en-US" sz="2200" b="1" dirty="0" err="1" smtClean="0">
                <a:solidFill>
                  <a:srgbClr val="002060"/>
                </a:solidFill>
              </a:rPr>
              <a:t>enz</a:t>
            </a:r>
            <a:r>
              <a:rPr lang="en-US" sz="2200" b="1" dirty="0" smtClean="0">
                <a:solidFill>
                  <a:srgbClr val="002060"/>
                </a:solidFill>
              </a:rPr>
              <a:t>. protein kinas C and calcium dependent </a:t>
            </a:r>
            <a:r>
              <a:rPr lang="en-US" sz="2200" b="1" dirty="0" err="1" smtClean="0">
                <a:solidFill>
                  <a:srgbClr val="002060"/>
                </a:solidFill>
              </a:rPr>
              <a:t>calmodulin</a:t>
            </a:r>
            <a:r>
              <a:rPr lang="en-US" sz="2200" b="1" dirty="0" smtClean="0">
                <a:solidFill>
                  <a:srgbClr val="002060"/>
                </a:solidFill>
              </a:rPr>
              <a:t> </a:t>
            </a:r>
            <a:r>
              <a:rPr lang="en-US" sz="2200" b="1" dirty="0" err="1" smtClean="0">
                <a:solidFill>
                  <a:srgbClr val="002060"/>
                </a:solidFill>
              </a:rPr>
              <a:t>kinase</a:t>
            </a:r>
            <a:r>
              <a:rPr lang="en-US" sz="2200" b="1" dirty="0" smtClean="0">
                <a:solidFill>
                  <a:srgbClr val="002060"/>
                </a:solidFill>
              </a:rPr>
              <a:t> bring about the protein </a:t>
            </a:r>
            <a:r>
              <a:rPr lang="en-US" sz="2200" b="1" dirty="0" err="1" smtClean="0">
                <a:solidFill>
                  <a:srgbClr val="002060"/>
                </a:solidFill>
              </a:rPr>
              <a:t>phosphoryletion</a:t>
            </a:r>
            <a:r>
              <a:rPr lang="en-US" sz="2200" b="1" dirty="0" smtClean="0">
                <a:solidFill>
                  <a:srgbClr val="002060"/>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217087"/>
          </a:xfrm>
          <a:prstGeom prst="rect">
            <a:avLst/>
          </a:prstGeom>
          <a:noFill/>
        </p:spPr>
        <p:txBody>
          <a:bodyPr wrap="square" rtlCol="0">
            <a:spAutoFit/>
          </a:bodyPr>
          <a:lstStyle/>
          <a:p>
            <a:pPr algn="ctr"/>
            <a:r>
              <a:rPr lang="en-US" sz="2400" b="1" dirty="0" smtClean="0">
                <a:solidFill>
                  <a:srgbClr val="C00000"/>
                </a:solidFill>
              </a:rPr>
              <a:t>Action of </a:t>
            </a:r>
            <a:r>
              <a:rPr lang="en-US" sz="2400" b="1" dirty="0" err="1" smtClean="0">
                <a:solidFill>
                  <a:srgbClr val="C00000"/>
                </a:solidFill>
              </a:rPr>
              <a:t>Phosphotidyl</a:t>
            </a:r>
            <a:r>
              <a:rPr lang="en-US" sz="2400" b="1" dirty="0" smtClean="0">
                <a:solidFill>
                  <a:srgbClr val="C00000"/>
                </a:solidFill>
              </a:rPr>
              <a:t> </a:t>
            </a:r>
            <a:r>
              <a:rPr lang="en-US" sz="2400" b="1" dirty="0" err="1" smtClean="0">
                <a:solidFill>
                  <a:srgbClr val="C00000"/>
                </a:solidFill>
              </a:rPr>
              <a:t>Inositol</a:t>
            </a:r>
            <a:r>
              <a:rPr lang="en-US" sz="2400" b="1" dirty="0" smtClean="0">
                <a:solidFill>
                  <a:srgbClr val="C00000"/>
                </a:solidFill>
              </a:rPr>
              <a:t>/Calcium System </a:t>
            </a:r>
          </a:p>
          <a:p>
            <a:pPr algn="just"/>
            <a:endParaRPr lang="en-US" sz="2200" b="1" dirty="0" smtClean="0">
              <a:solidFill>
                <a:srgbClr val="002060"/>
              </a:solidFill>
            </a:endParaRPr>
          </a:p>
          <a:p>
            <a:pPr algn="just"/>
            <a:r>
              <a:rPr lang="en-US" sz="2200" b="1" dirty="0" smtClean="0">
                <a:solidFill>
                  <a:srgbClr val="002060"/>
                </a:solidFill>
              </a:rPr>
              <a:t>Water soluble hormones like peptides and </a:t>
            </a:r>
            <a:r>
              <a:rPr lang="en-US" sz="2200" b="1" dirty="0" err="1" smtClean="0">
                <a:solidFill>
                  <a:srgbClr val="002060"/>
                </a:solidFill>
              </a:rPr>
              <a:t>capechool</a:t>
            </a:r>
            <a:r>
              <a:rPr lang="en-US" sz="2200" b="1" dirty="0" smtClean="0">
                <a:solidFill>
                  <a:srgbClr val="002060"/>
                </a:solidFill>
              </a:rPr>
              <a:t> amines are dissolved in the plasma and transported from their sites of </a:t>
            </a:r>
            <a:r>
              <a:rPr lang="en-US" sz="2200" b="1" dirty="0" err="1" smtClean="0">
                <a:solidFill>
                  <a:srgbClr val="002060"/>
                </a:solidFill>
              </a:rPr>
              <a:t>syntehsis</a:t>
            </a:r>
            <a:r>
              <a:rPr lang="en-US" sz="2200" b="1" dirty="0" smtClean="0">
                <a:solidFill>
                  <a:srgbClr val="002060"/>
                </a:solidFill>
              </a:rPr>
              <a:t> to target tissues where they diffuse out of the capillaries into the interstitial fluid and ultimately to target cells. </a:t>
            </a:r>
          </a:p>
          <a:p>
            <a:pPr algn="just"/>
            <a:endParaRPr lang="en-US" sz="2200" b="1" dirty="0" smtClean="0">
              <a:solidFill>
                <a:srgbClr val="002060"/>
              </a:solidFill>
            </a:endParaRPr>
          </a:p>
          <a:p>
            <a:pPr algn="just"/>
            <a:r>
              <a:rPr lang="en-US" sz="2200" b="1" dirty="0" smtClean="0">
                <a:solidFill>
                  <a:srgbClr val="002060"/>
                </a:solidFill>
              </a:rPr>
              <a:t>Steroid and thyroid hormones in contrast circulate in the blood . Mainly bound to plasma proteins. Usually less than 10% of the steroid or thyroid hormones in the plasma exists free in solution. </a:t>
            </a:r>
          </a:p>
          <a:p>
            <a:pPr algn="just"/>
            <a:endParaRPr lang="en-US" sz="2200" b="1" dirty="0" smtClean="0">
              <a:solidFill>
                <a:srgbClr val="002060"/>
              </a:solidFill>
            </a:endParaRPr>
          </a:p>
          <a:p>
            <a:pPr algn="just"/>
            <a:r>
              <a:rPr lang="en-US" sz="2200" b="1" dirty="0" smtClean="0">
                <a:solidFill>
                  <a:srgbClr val="002060"/>
                </a:solidFill>
              </a:rPr>
              <a:t>For </a:t>
            </a:r>
            <a:r>
              <a:rPr lang="en-US" sz="2200" b="1" dirty="0" err="1" smtClean="0">
                <a:solidFill>
                  <a:srgbClr val="002060"/>
                </a:solidFill>
              </a:rPr>
              <a:t>Eg</a:t>
            </a:r>
            <a:r>
              <a:rPr lang="en-US" sz="2200" b="1" dirty="0" smtClean="0">
                <a:solidFill>
                  <a:srgbClr val="002060"/>
                </a:solidFill>
              </a:rPr>
              <a:t>. – More than 99% of the </a:t>
            </a:r>
            <a:r>
              <a:rPr lang="en-US" sz="2200" b="1" dirty="0" err="1" smtClean="0">
                <a:solidFill>
                  <a:srgbClr val="002060"/>
                </a:solidFill>
              </a:rPr>
              <a:t>thyroxine</a:t>
            </a:r>
            <a:r>
              <a:rPr lang="en-US" sz="2200" b="1" dirty="0" smtClean="0">
                <a:solidFill>
                  <a:srgbClr val="002060"/>
                </a:solidFill>
              </a:rPr>
              <a:t> in the blood is bound to plasma proteins. However, protein bound hormones cannot easily diffuse across the capillaries and gain </a:t>
            </a:r>
            <a:r>
              <a:rPr lang="en-US" sz="2200" b="1" dirty="0" err="1" smtClean="0">
                <a:solidFill>
                  <a:srgbClr val="002060"/>
                </a:solidFill>
              </a:rPr>
              <a:t>acess</a:t>
            </a:r>
            <a:r>
              <a:rPr lang="en-US" sz="2200" b="1" dirty="0" smtClean="0">
                <a:solidFill>
                  <a:srgbClr val="002060"/>
                </a:solidFill>
              </a:rPr>
              <a:t> to their target cells and are </a:t>
            </a:r>
            <a:r>
              <a:rPr lang="en-US" sz="2200" b="1" dirty="0" err="1" smtClean="0">
                <a:solidFill>
                  <a:srgbClr val="002060"/>
                </a:solidFill>
              </a:rPr>
              <a:t>therfore</a:t>
            </a:r>
            <a:r>
              <a:rPr lang="en-US" sz="2200" b="1" dirty="0" smtClean="0">
                <a:solidFill>
                  <a:srgbClr val="002060"/>
                </a:solidFill>
              </a:rPr>
              <a:t>, biologically inactive while they dissociate from plasma proteins. The relatively large amounts of hormones bound to proteins serve as reservoirs, replenishing the concentration of free hormones when they are bound to target receptors or last from the circulation.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610600" cy="6217087"/>
          </a:xfrm>
          <a:prstGeom prst="rect">
            <a:avLst/>
          </a:prstGeom>
          <a:noFill/>
        </p:spPr>
        <p:txBody>
          <a:bodyPr wrap="square" rtlCol="0">
            <a:spAutoFit/>
          </a:bodyPr>
          <a:lstStyle/>
          <a:p>
            <a:pPr algn="ctr"/>
            <a:r>
              <a:rPr lang="en-US" sz="2400" b="1" dirty="0" smtClean="0">
                <a:solidFill>
                  <a:srgbClr val="C00000"/>
                </a:solidFill>
              </a:rPr>
              <a:t>Clearance of Hormones from the Blood </a:t>
            </a:r>
          </a:p>
          <a:p>
            <a:pPr algn="just"/>
            <a:endParaRPr lang="en-US" sz="2200" b="1" dirty="0" smtClean="0">
              <a:solidFill>
                <a:srgbClr val="002060"/>
              </a:solidFill>
            </a:endParaRPr>
          </a:p>
          <a:p>
            <a:pPr algn="just"/>
            <a:r>
              <a:rPr lang="en-US" sz="2200" b="1" dirty="0" smtClean="0">
                <a:solidFill>
                  <a:srgbClr val="002060"/>
                </a:solidFill>
              </a:rPr>
              <a:t>2 Factors can increasing or decreasing the concentration of a hormone in the blood. One of these is the rate of hormone secretion into the blood. </a:t>
            </a:r>
          </a:p>
          <a:p>
            <a:pPr algn="just"/>
            <a:r>
              <a:rPr lang="en-US" sz="2200" b="1" dirty="0" smtClean="0">
                <a:solidFill>
                  <a:srgbClr val="002060"/>
                </a:solidFill>
              </a:rPr>
              <a:t>The second is the rate of removal of the hormone from the blood which is called the metabolic clearance rate. </a:t>
            </a:r>
          </a:p>
          <a:p>
            <a:pPr algn="just"/>
            <a:r>
              <a:rPr lang="en-US" sz="2200" b="1" dirty="0" smtClean="0">
                <a:solidFill>
                  <a:srgbClr val="002060"/>
                </a:solidFill>
              </a:rPr>
              <a:t>This is usually expressed in the terms of the no. of </a:t>
            </a:r>
            <a:r>
              <a:rPr lang="en-US" sz="2200" b="1" dirty="0" err="1" smtClean="0">
                <a:solidFill>
                  <a:srgbClr val="002060"/>
                </a:solidFill>
              </a:rPr>
              <a:t>mililitres</a:t>
            </a:r>
            <a:r>
              <a:rPr lang="en-US" sz="2200" b="1" dirty="0" smtClean="0">
                <a:solidFill>
                  <a:srgbClr val="002060"/>
                </a:solidFill>
              </a:rPr>
              <a:t> of the plasma cleared of the hormone per min. </a:t>
            </a:r>
          </a:p>
          <a:p>
            <a:pPr algn="just"/>
            <a:r>
              <a:rPr lang="en-US" sz="2200" b="1" dirty="0" smtClean="0">
                <a:solidFill>
                  <a:srgbClr val="002060"/>
                </a:solidFill>
              </a:rPr>
              <a:t> </a:t>
            </a:r>
          </a:p>
          <a:p>
            <a:pPr algn="just"/>
            <a:endParaRPr lang="en-US" sz="2200" b="1" dirty="0" smtClean="0">
              <a:solidFill>
                <a:srgbClr val="002060"/>
              </a:solidFill>
            </a:endParaRPr>
          </a:p>
          <a:p>
            <a:pPr algn="just"/>
            <a:endParaRPr lang="en-US" sz="2200" b="1" dirty="0" smtClean="0">
              <a:solidFill>
                <a:srgbClr val="002060"/>
              </a:solidFill>
            </a:endParaRPr>
          </a:p>
          <a:p>
            <a:pPr algn="just"/>
            <a:r>
              <a:rPr lang="en-US" sz="2200" b="1" dirty="0" smtClean="0">
                <a:solidFill>
                  <a:srgbClr val="002060"/>
                </a:solidFill>
              </a:rPr>
              <a:t>Hormones are cleared from the plasma in several ways: </a:t>
            </a:r>
          </a:p>
          <a:p>
            <a:pPr marL="457200" indent="-457200" algn="just">
              <a:buFont typeface="+mj-lt"/>
              <a:buAutoNum type="arabicPeriod"/>
            </a:pPr>
            <a:r>
              <a:rPr lang="en-US" sz="2200" b="1" dirty="0" smtClean="0">
                <a:solidFill>
                  <a:srgbClr val="002060"/>
                </a:solidFill>
              </a:rPr>
              <a:t>Metabolic destruction by the tissues. </a:t>
            </a:r>
          </a:p>
          <a:p>
            <a:pPr marL="457200" indent="-457200" algn="just">
              <a:buFont typeface="+mj-lt"/>
              <a:buAutoNum type="arabicPeriod"/>
            </a:pPr>
            <a:r>
              <a:rPr lang="en-US" sz="2200" b="1" dirty="0" smtClean="0">
                <a:solidFill>
                  <a:srgbClr val="002060"/>
                </a:solidFill>
              </a:rPr>
              <a:t>Binding with the tissues. </a:t>
            </a:r>
          </a:p>
          <a:p>
            <a:pPr marL="457200" indent="-457200" algn="just">
              <a:buFont typeface="+mj-lt"/>
              <a:buAutoNum type="arabicPeriod"/>
            </a:pPr>
            <a:r>
              <a:rPr lang="en-US" sz="2200" b="1" dirty="0" smtClean="0">
                <a:solidFill>
                  <a:srgbClr val="002060"/>
                </a:solidFill>
              </a:rPr>
              <a:t>Excretion by the liver into the bite. </a:t>
            </a:r>
          </a:p>
          <a:p>
            <a:pPr marL="457200" indent="-457200" algn="just">
              <a:buFont typeface="+mj-lt"/>
              <a:buAutoNum type="arabicPeriod"/>
            </a:pPr>
            <a:r>
              <a:rPr lang="en-US" sz="2200" b="1" dirty="0" smtClean="0">
                <a:solidFill>
                  <a:srgbClr val="002060"/>
                </a:solidFill>
              </a:rPr>
              <a:t>Excretion by the kidneys into the </a:t>
            </a:r>
            <a:r>
              <a:rPr lang="en-US" sz="2200" b="1" dirty="0" err="1" smtClean="0">
                <a:solidFill>
                  <a:srgbClr val="002060"/>
                </a:solidFill>
              </a:rPr>
              <a:t>urie</a:t>
            </a:r>
            <a:r>
              <a:rPr lang="en-US" sz="2200" b="1" dirty="0" smtClean="0">
                <a:solidFill>
                  <a:srgbClr val="002060"/>
                </a:solidFill>
              </a:rPr>
              <a:t>. </a:t>
            </a:r>
          </a:p>
          <a:p>
            <a:pPr algn="just"/>
            <a:endParaRPr lang="en-US" sz="2200" b="1" dirty="0" smtClean="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610600" cy="1785104"/>
          </a:xfrm>
          <a:prstGeom prst="rect">
            <a:avLst/>
          </a:prstGeom>
          <a:noFill/>
        </p:spPr>
        <p:txBody>
          <a:bodyPr wrap="square" rtlCol="0">
            <a:spAutoFit/>
          </a:bodyPr>
          <a:lstStyle/>
          <a:p>
            <a:pPr algn="just"/>
            <a:r>
              <a:rPr lang="en-US" sz="2200" b="1" dirty="0" smtClean="0">
                <a:solidFill>
                  <a:srgbClr val="002060"/>
                </a:solidFill>
              </a:rPr>
              <a:t>For certain hormones a decreased metabolic clearance rate frequently causes and excessively high concentration of the hormone in the circulating body fluids. For instance this occurs for several of the steroid hormones when the liver is diseased, because these hormones are mainly conjugated in the liver and their cleared into the bile.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7763664"/>
          </a:xfrm>
          <a:prstGeom prst="rect">
            <a:avLst/>
          </a:prstGeom>
          <a:noFill/>
        </p:spPr>
        <p:txBody>
          <a:bodyPr wrap="square" rtlCol="0">
            <a:spAutoFit/>
          </a:bodyPr>
          <a:lstStyle/>
          <a:p>
            <a:pPr algn="ctr"/>
            <a:r>
              <a:rPr lang="en-US" sz="2800" b="1" dirty="0" smtClean="0">
                <a:solidFill>
                  <a:srgbClr val="C00000"/>
                </a:solidFill>
                <a:effectLst>
                  <a:outerShdw blurRad="38100" dist="38100" dir="2700000" algn="tl">
                    <a:srgbClr val="000000">
                      <a:alpha val="43137"/>
                    </a:srgbClr>
                  </a:outerShdw>
                </a:effectLst>
              </a:rPr>
              <a:t>ENDOCRINOLOGY</a:t>
            </a:r>
          </a:p>
          <a:p>
            <a:pPr algn="just"/>
            <a:endParaRPr lang="en-US" sz="1050" b="1" dirty="0" smtClean="0">
              <a:solidFill>
                <a:srgbClr val="002060"/>
              </a:solidFill>
            </a:endParaRPr>
          </a:p>
          <a:p>
            <a:pPr algn="just"/>
            <a:r>
              <a:rPr lang="en-US" sz="2000" b="1" dirty="0" smtClean="0">
                <a:solidFill>
                  <a:srgbClr val="002060"/>
                </a:solidFill>
              </a:rPr>
              <a:t>The multiple activities of the cell, tissue and organs of the body are coordinate by the interplay of several types of communication systems including ;</a:t>
            </a:r>
          </a:p>
          <a:p>
            <a:pPr marL="457200" indent="-457200" algn="just">
              <a:buAutoNum type="arabicPeriod"/>
            </a:pPr>
            <a:r>
              <a:rPr lang="en-US" sz="2000" b="1" dirty="0" smtClean="0">
                <a:solidFill>
                  <a:srgbClr val="002060"/>
                </a:solidFill>
              </a:rPr>
              <a:t>Neural : </a:t>
            </a:r>
          </a:p>
          <a:p>
            <a:pPr marL="457200" indent="-457200" algn="just"/>
            <a:r>
              <a:rPr lang="en-US" sz="2000" b="1" dirty="0" smtClean="0">
                <a:solidFill>
                  <a:srgbClr val="002060"/>
                </a:solidFill>
              </a:rPr>
              <a:t>	In which chemical (neurotransmitters )are released at synaptic functions and act locally to control call function. </a:t>
            </a:r>
          </a:p>
          <a:p>
            <a:pPr marL="457200" indent="-457200" algn="just">
              <a:buAutoNum type="arabicPeriod" startAt="2"/>
            </a:pPr>
            <a:r>
              <a:rPr lang="en-US" sz="2000" b="1" dirty="0" smtClean="0">
                <a:solidFill>
                  <a:srgbClr val="002060"/>
                </a:solidFill>
              </a:rPr>
              <a:t>Endocrine </a:t>
            </a:r>
          </a:p>
          <a:p>
            <a:pPr marL="457200" indent="-457200" algn="just"/>
            <a:r>
              <a:rPr lang="en-US" sz="2000" b="1" dirty="0" smtClean="0">
                <a:solidFill>
                  <a:srgbClr val="002060"/>
                </a:solidFill>
              </a:rPr>
              <a:t>	In which glands a specialized cells release into the circulating blood chemicals that influence the function of cells at another location in the body. </a:t>
            </a:r>
          </a:p>
          <a:p>
            <a:pPr marL="457200" indent="-457200" algn="just">
              <a:buAutoNum type="arabicPeriod" startAt="3"/>
            </a:pPr>
            <a:r>
              <a:rPr lang="en-US" sz="2000" b="1" dirty="0" err="1" smtClean="0">
                <a:solidFill>
                  <a:srgbClr val="002060"/>
                </a:solidFill>
              </a:rPr>
              <a:t>Neuroendocrine</a:t>
            </a:r>
            <a:r>
              <a:rPr lang="en-US" sz="2000" b="1" dirty="0" smtClean="0">
                <a:solidFill>
                  <a:srgbClr val="002060"/>
                </a:solidFill>
              </a:rPr>
              <a:t> </a:t>
            </a:r>
          </a:p>
          <a:p>
            <a:pPr marL="457200" indent="-457200" algn="just"/>
            <a:r>
              <a:rPr lang="en-US" sz="2000" b="1" dirty="0">
                <a:solidFill>
                  <a:srgbClr val="002060"/>
                </a:solidFill>
              </a:rPr>
              <a:t>	</a:t>
            </a:r>
            <a:r>
              <a:rPr lang="en-US" sz="2000" b="1" dirty="0" smtClean="0">
                <a:solidFill>
                  <a:srgbClr val="002060"/>
                </a:solidFill>
              </a:rPr>
              <a:t>In which neurons secrete substances (</a:t>
            </a:r>
            <a:r>
              <a:rPr lang="en-US" sz="2000" b="1" dirty="0" err="1" smtClean="0">
                <a:solidFill>
                  <a:srgbClr val="002060"/>
                </a:solidFill>
              </a:rPr>
              <a:t>Neuro</a:t>
            </a:r>
            <a:r>
              <a:rPr lang="en-US" sz="2000" b="1" dirty="0" smtClean="0">
                <a:solidFill>
                  <a:srgbClr val="002060"/>
                </a:solidFill>
              </a:rPr>
              <a:t> hormones) that reach the circulating blood and influence the function of cells at another location in the body. </a:t>
            </a:r>
          </a:p>
          <a:p>
            <a:pPr marL="457200" indent="-457200" algn="just">
              <a:buAutoNum type="arabicPeriod" startAt="4"/>
            </a:pPr>
            <a:r>
              <a:rPr lang="en-US" sz="2000" b="1" dirty="0" err="1" smtClean="0">
                <a:solidFill>
                  <a:srgbClr val="002060"/>
                </a:solidFill>
              </a:rPr>
              <a:t>Paracrine</a:t>
            </a:r>
            <a:endParaRPr lang="en-US" sz="2000" b="1" dirty="0" smtClean="0">
              <a:solidFill>
                <a:srgbClr val="002060"/>
              </a:solidFill>
            </a:endParaRPr>
          </a:p>
          <a:p>
            <a:pPr marL="457200" indent="-457200" algn="just"/>
            <a:r>
              <a:rPr lang="en-US" sz="2000" b="1" dirty="0">
                <a:solidFill>
                  <a:srgbClr val="002060"/>
                </a:solidFill>
              </a:rPr>
              <a:t>	</a:t>
            </a:r>
            <a:r>
              <a:rPr lang="en-US" sz="2000" b="1" dirty="0" smtClean="0">
                <a:solidFill>
                  <a:srgbClr val="002060"/>
                </a:solidFill>
              </a:rPr>
              <a:t>In which cell secrete substances that diffuse into the extra cellular fluid and effect </a:t>
            </a:r>
            <a:r>
              <a:rPr lang="en-US" sz="2000" b="1" dirty="0" err="1" smtClean="0">
                <a:solidFill>
                  <a:srgbClr val="002060"/>
                </a:solidFill>
              </a:rPr>
              <a:t>neibhouring</a:t>
            </a:r>
            <a:r>
              <a:rPr lang="en-US" sz="2000" b="1" dirty="0" smtClean="0">
                <a:solidFill>
                  <a:srgbClr val="002060"/>
                </a:solidFill>
              </a:rPr>
              <a:t> cells. </a:t>
            </a:r>
          </a:p>
          <a:p>
            <a:pPr marL="457200" indent="-457200" algn="just">
              <a:buAutoNum type="arabicPeriod" startAt="5"/>
            </a:pPr>
            <a:r>
              <a:rPr lang="en-US" sz="2000" b="1" dirty="0" err="1" smtClean="0">
                <a:solidFill>
                  <a:srgbClr val="002060"/>
                </a:solidFill>
              </a:rPr>
              <a:t>Autocrine</a:t>
            </a:r>
            <a:r>
              <a:rPr lang="en-US" sz="2000" b="1" dirty="0" smtClean="0">
                <a:solidFill>
                  <a:srgbClr val="002060"/>
                </a:solidFill>
              </a:rPr>
              <a:t> </a:t>
            </a:r>
          </a:p>
          <a:p>
            <a:pPr marL="457200" indent="-457200" algn="just"/>
            <a:r>
              <a:rPr lang="en-US" sz="2000" b="1" dirty="0">
                <a:solidFill>
                  <a:srgbClr val="002060"/>
                </a:solidFill>
              </a:rPr>
              <a:t>	</a:t>
            </a:r>
            <a:r>
              <a:rPr lang="en-US" sz="2000" b="1" dirty="0" smtClean="0">
                <a:solidFill>
                  <a:srgbClr val="002060"/>
                </a:solidFill>
              </a:rPr>
              <a:t>In which a cell secretes substances that effect the function of the same cell by binding to the cell surface receptors. </a:t>
            </a:r>
          </a:p>
          <a:p>
            <a:pPr marL="457200" indent="-457200" algn="just"/>
            <a:endParaRPr lang="en-US" sz="2000" b="1" dirty="0" smtClean="0">
              <a:solidFill>
                <a:srgbClr val="002060"/>
              </a:solidFill>
            </a:endParaRPr>
          </a:p>
          <a:p>
            <a:pPr marL="457200" indent="-457200" algn="just">
              <a:buAutoNum type="arabicPeriod" startAt="4"/>
            </a:pPr>
            <a:endParaRPr lang="en-US" sz="2000" b="1" dirty="0" smtClean="0">
              <a:solidFill>
                <a:srgbClr val="002060"/>
              </a:solidFill>
            </a:endParaRPr>
          </a:p>
          <a:p>
            <a:pPr marL="457200" indent="-457200" algn="just">
              <a:buAutoNum type="arabicPeriod" startAt="3"/>
            </a:pPr>
            <a:endParaRPr lang="en-US" sz="2000" b="1" dirty="0" smtClean="0">
              <a:solidFill>
                <a:srgbClr val="002060"/>
              </a:solidFill>
            </a:endParaRPr>
          </a:p>
          <a:p>
            <a:pPr marL="457200" indent="-457200" algn="just">
              <a:buAutoNum type="arabicPeriod" startAt="2"/>
            </a:pPr>
            <a:endParaRPr lang="en-US" sz="2000"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ell\Desktop\Figure_09_01_01-768x739.jpg"/>
          <p:cNvPicPr>
            <a:picLocks noChangeAspect="1" noChangeArrowheads="1"/>
          </p:cNvPicPr>
          <p:nvPr/>
        </p:nvPicPr>
        <p:blipFill>
          <a:blip r:embed="rId2"/>
          <a:srcRect/>
          <a:stretch>
            <a:fillRect/>
          </a:stretch>
        </p:blipFill>
        <p:spPr bwMode="auto">
          <a:xfrm>
            <a:off x="1143000" y="152400"/>
            <a:ext cx="6705600" cy="645320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4800"/>
            <a:ext cx="8610600" cy="3539430"/>
          </a:xfrm>
          <a:prstGeom prst="rect">
            <a:avLst/>
          </a:prstGeom>
          <a:noFill/>
        </p:spPr>
        <p:txBody>
          <a:bodyPr wrap="square" rtlCol="0">
            <a:spAutoFit/>
          </a:bodyPr>
          <a:lstStyle/>
          <a:p>
            <a:pPr marL="457200" indent="-457200" algn="just"/>
            <a:r>
              <a:rPr lang="en-US" sz="2400" b="1" dirty="0" smtClean="0">
                <a:solidFill>
                  <a:srgbClr val="002060"/>
                </a:solidFill>
              </a:rPr>
              <a:t>Hormones are secreted by endocrine or </a:t>
            </a:r>
            <a:r>
              <a:rPr lang="en-US" sz="2400" b="1" dirty="0" err="1" smtClean="0">
                <a:solidFill>
                  <a:srgbClr val="002060"/>
                </a:solidFill>
              </a:rPr>
              <a:t>dutless</a:t>
            </a:r>
            <a:r>
              <a:rPr lang="en-US" sz="2400" b="1" dirty="0" smtClean="0">
                <a:solidFill>
                  <a:srgbClr val="002060"/>
                </a:solidFill>
              </a:rPr>
              <a:t> glands. </a:t>
            </a:r>
          </a:p>
          <a:p>
            <a:pPr marL="457200" indent="-457200" algn="just"/>
            <a:endParaRPr lang="en-US" sz="2000" b="1" dirty="0" smtClean="0">
              <a:solidFill>
                <a:srgbClr val="002060"/>
              </a:solidFill>
            </a:endParaRPr>
          </a:p>
          <a:p>
            <a:pPr algn="just"/>
            <a:r>
              <a:rPr lang="en-US" sz="2000" b="1" dirty="0" smtClean="0">
                <a:solidFill>
                  <a:srgbClr val="002060"/>
                </a:solidFill>
              </a:rPr>
              <a:t>They </a:t>
            </a:r>
            <a:r>
              <a:rPr lang="en-US" sz="2000" b="1" dirty="0" err="1" smtClean="0">
                <a:solidFill>
                  <a:srgbClr val="002060"/>
                </a:solidFill>
              </a:rPr>
              <a:t>catalyse</a:t>
            </a:r>
            <a:r>
              <a:rPr lang="en-US" sz="2000" b="1" dirty="0" smtClean="0">
                <a:solidFill>
                  <a:srgbClr val="002060"/>
                </a:solidFill>
              </a:rPr>
              <a:t> and control diverse metabolic processes : They </a:t>
            </a:r>
            <a:r>
              <a:rPr lang="en-US" sz="2000" b="1" dirty="0" err="1" smtClean="0">
                <a:solidFill>
                  <a:srgbClr val="002060"/>
                </a:solidFill>
              </a:rPr>
              <a:t>resmble</a:t>
            </a:r>
            <a:r>
              <a:rPr lang="en-US" sz="2000" b="1" dirty="0" smtClean="0">
                <a:solidFill>
                  <a:srgbClr val="002060"/>
                </a:solidFill>
              </a:rPr>
              <a:t> enzymes in two ways </a:t>
            </a:r>
          </a:p>
          <a:p>
            <a:pPr algn="just"/>
            <a:r>
              <a:rPr lang="en-US" sz="2000" b="1" dirty="0" err="1" smtClean="0">
                <a:solidFill>
                  <a:srgbClr val="002060"/>
                </a:solidFill>
              </a:rPr>
              <a:t>i</a:t>
            </a:r>
            <a:r>
              <a:rPr lang="en-US" sz="2000" b="1" dirty="0" smtClean="0">
                <a:solidFill>
                  <a:srgbClr val="002060"/>
                </a:solidFill>
              </a:rPr>
              <a:t>. They act as a catalyst </a:t>
            </a:r>
          </a:p>
          <a:p>
            <a:pPr algn="just"/>
            <a:r>
              <a:rPr lang="en-US" sz="2000" b="1" dirty="0" smtClean="0">
                <a:solidFill>
                  <a:srgbClr val="002060"/>
                </a:solidFill>
              </a:rPr>
              <a:t>ii. They are needed in small amounts and are not used up in the reaction. </a:t>
            </a:r>
          </a:p>
          <a:p>
            <a:pPr algn="just"/>
            <a:endParaRPr lang="en-US" sz="2000" b="1" dirty="0" smtClean="0">
              <a:solidFill>
                <a:srgbClr val="002060"/>
              </a:solidFill>
            </a:endParaRPr>
          </a:p>
          <a:p>
            <a:pPr algn="just"/>
            <a:r>
              <a:rPr lang="en-US" sz="2000" b="1" dirty="0" smtClean="0">
                <a:solidFill>
                  <a:srgbClr val="002060"/>
                </a:solidFill>
              </a:rPr>
              <a:t>The difference b/w enzymes and hormones are : </a:t>
            </a:r>
          </a:p>
          <a:p>
            <a:pPr algn="just"/>
            <a:endParaRPr lang="en-US" sz="2000" b="1" dirty="0" smtClean="0">
              <a:solidFill>
                <a:srgbClr val="002060"/>
              </a:solidFill>
            </a:endParaRPr>
          </a:p>
          <a:p>
            <a:pPr algn="just"/>
            <a:endParaRPr lang="en-US" sz="2000" b="1" dirty="0" smtClean="0">
              <a:solidFill>
                <a:srgbClr val="002060"/>
              </a:solidFill>
            </a:endParaRPr>
          </a:p>
          <a:p>
            <a:pPr algn="just"/>
            <a:r>
              <a:rPr lang="en-US" sz="2000" b="1" dirty="0" smtClean="0">
                <a:solidFill>
                  <a:srgbClr val="002060"/>
                </a:solidFill>
              </a:rPr>
              <a:t> </a:t>
            </a:r>
            <a:endParaRPr lang="en-US" sz="2000" b="1" dirty="0">
              <a:solidFill>
                <a:srgbClr val="002060"/>
              </a:solidFill>
            </a:endParaRPr>
          </a:p>
        </p:txBody>
      </p:sp>
      <p:graphicFrame>
        <p:nvGraphicFramePr>
          <p:cNvPr id="5" name="Table 4"/>
          <p:cNvGraphicFramePr>
            <a:graphicFrameLocks noGrp="1"/>
          </p:cNvGraphicFramePr>
          <p:nvPr/>
        </p:nvGraphicFramePr>
        <p:xfrm>
          <a:off x="304800" y="2895600"/>
          <a:ext cx="8610600" cy="310896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81000">
                <a:tc>
                  <a:txBody>
                    <a:bodyPr/>
                    <a:lstStyle/>
                    <a:p>
                      <a:r>
                        <a:rPr lang="en-US" sz="2000" dirty="0" smtClean="0"/>
                        <a:t>Enzymes </a:t>
                      </a:r>
                      <a:endParaRPr lang="en-US" sz="2000" dirty="0"/>
                    </a:p>
                  </a:txBody>
                  <a:tcPr/>
                </a:tc>
                <a:tc>
                  <a:txBody>
                    <a:bodyPr/>
                    <a:lstStyle/>
                    <a:p>
                      <a:r>
                        <a:rPr lang="en-US" sz="2000" dirty="0" smtClean="0"/>
                        <a:t>Hormones </a:t>
                      </a:r>
                      <a:endParaRPr lang="en-US" sz="2000" dirty="0"/>
                    </a:p>
                  </a:txBody>
                  <a:tcPr/>
                </a:tc>
                <a:extLst>
                  <a:ext uri="{0D108BD9-81ED-4DB2-BD59-A6C34878D82A}">
                    <a16:rowId xmlns:a16="http://schemas.microsoft.com/office/drawing/2014/main" val="10000"/>
                  </a:ext>
                </a:extLst>
              </a:tr>
              <a:tr h="381000">
                <a:tc>
                  <a:txBody>
                    <a:bodyPr/>
                    <a:lstStyle/>
                    <a:p>
                      <a:r>
                        <a:rPr lang="en-US" sz="2000" dirty="0" smtClean="0"/>
                        <a:t>They are utilized</a:t>
                      </a:r>
                      <a:r>
                        <a:rPr lang="en-US" sz="2000" baseline="0" dirty="0" smtClean="0"/>
                        <a:t> at the site where they are produced </a:t>
                      </a:r>
                      <a:endParaRPr lang="en-US" sz="2000" dirty="0"/>
                    </a:p>
                  </a:txBody>
                  <a:tcPr/>
                </a:tc>
                <a:tc>
                  <a:txBody>
                    <a:bodyPr/>
                    <a:lstStyle/>
                    <a:p>
                      <a:r>
                        <a:rPr lang="en-US" sz="2000" dirty="0" smtClean="0"/>
                        <a:t>They</a:t>
                      </a:r>
                      <a:r>
                        <a:rPr lang="en-US" sz="2000" baseline="0" dirty="0" smtClean="0"/>
                        <a:t> are produced in one organ and they perform their action in another organ or target organ. </a:t>
                      </a:r>
                      <a:endParaRPr lang="en-US" sz="2000" dirty="0"/>
                    </a:p>
                  </a:txBody>
                  <a:tcPr/>
                </a:tc>
                <a:extLst>
                  <a:ext uri="{0D108BD9-81ED-4DB2-BD59-A6C34878D82A}">
                    <a16:rowId xmlns:a16="http://schemas.microsoft.com/office/drawing/2014/main" val="10001"/>
                  </a:ext>
                </a:extLst>
              </a:tr>
              <a:tr h="381000">
                <a:tc>
                  <a:txBody>
                    <a:bodyPr/>
                    <a:lstStyle/>
                    <a:p>
                      <a:r>
                        <a:rPr lang="en-US" sz="2000" dirty="0" smtClean="0"/>
                        <a:t>Structurally they all are proteins.</a:t>
                      </a:r>
                      <a:r>
                        <a:rPr lang="en-US" sz="2000" baseline="0" dirty="0" smtClean="0"/>
                        <a:t> </a:t>
                      </a:r>
                      <a:endParaRPr lang="en-US" sz="2000" dirty="0"/>
                    </a:p>
                  </a:txBody>
                  <a:tcPr/>
                </a:tc>
                <a:tc>
                  <a:txBody>
                    <a:bodyPr/>
                    <a:lstStyle/>
                    <a:p>
                      <a:r>
                        <a:rPr lang="en-US" sz="2000" dirty="0" smtClean="0"/>
                        <a:t>Structurally they all are not proteins but only some are protein</a:t>
                      </a:r>
                      <a:r>
                        <a:rPr lang="en-US" sz="2000" baseline="0" dirty="0" smtClean="0"/>
                        <a:t> in nature. </a:t>
                      </a:r>
                      <a:r>
                        <a:rPr lang="en-US" sz="2000" baseline="0" dirty="0" err="1" smtClean="0"/>
                        <a:t>Eg</a:t>
                      </a:r>
                      <a:r>
                        <a:rPr lang="en-US" sz="2000" baseline="0" dirty="0" smtClean="0"/>
                        <a:t>. Insulin  </a:t>
                      </a:r>
                      <a:endParaRPr lang="en-US" sz="2000" dirty="0"/>
                    </a:p>
                  </a:txBody>
                  <a:tcPr/>
                </a:tc>
                <a:extLst>
                  <a:ext uri="{0D108BD9-81ED-4DB2-BD59-A6C34878D82A}">
                    <a16:rowId xmlns:a16="http://schemas.microsoft.com/office/drawing/2014/main" val="10002"/>
                  </a:ext>
                </a:extLst>
              </a:tr>
              <a:tr h="381000">
                <a:tc>
                  <a:txBody>
                    <a:bodyPr/>
                    <a:lstStyle/>
                    <a:p>
                      <a:r>
                        <a:rPr lang="en-US" sz="2000" dirty="0" smtClean="0"/>
                        <a:t>Most of the enzymes are synthesize at the cellular level where they</a:t>
                      </a:r>
                      <a:r>
                        <a:rPr lang="en-US" sz="2000" baseline="0" dirty="0" smtClean="0"/>
                        <a:t> perform their function. </a:t>
                      </a:r>
                      <a:endParaRPr lang="en-US" sz="2000" dirty="0"/>
                    </a:p>
                  </a:txBody>
                  <a:tcPr/>
                </a:tc>
                <a:tc>
                  <a:txBody>
                    <a:bodyPr/>
                    <a:lstStyle/>
                    <a:p>
                      <a:r>
                        <a:rPr lang="en-US" sz="2000" dirty="0" smtClean="0"/>
                        <a:t>They</a:t>
                      </a:r>
                      <a:r>
                        <a:rPr lang="en-US" sz="2000" baseline="0" dirty="0" smtClean="0"/>
                        <a:t> are discharged in the blood prior to use. </a:t>
                      </a:r>
                      <a:endParaRPr lang="en-US" sz="2000"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10600" cy="3847207"/>
          </a:xfrm>
          <a:prstGeom prst="rect">
            <a:avLst/>
          </a:prstGeom>
          <a:noFill/>
        </p:spPr>
        <p:txBody>
          <a:bodyPr wrap="square" rtlCol="0">
            <a:spAutoFit/>
          </a:bodyPr>
          <a:lstStyle/>
          <a:p>
            <a:pPr marL="457200" indent="-457200" algn="just"/>
            <a:r>
              <a:rPr lang="en-US" sz="2400" b="1" dirty="0" smtClean="0">
                <a:solidFill>
                  <a:srgbClr val="FF0000"/>
                </a:solidFill>
              </a:rPr>
              <a:t>Reaction of Action of Hormones</a:t>
            </a:r>
          </a:p>
          <a:p>
            <a:pPr marL="457200" indent="-457200" algn="just"/>
            <a:endParaRPr lang="en-US" sz="2000" b="1" dirty="0" smtClean="0">
              <a:solidFill>
                <a:srgbClr val="002060"/>
              </a:solidFill>
            </a:endParaRPr>
          </a:p>
          <a:p>
            <a:pPr algn="just"/>
            <a:r>
              <a:rPr lang="en-US" sz="2000" b="1" dirty="0" smtClean="0">
                <a:solidFill>
                  <a:srgbClr val="002060"/>
                </a:solidFill>
              </a:rPr>
              <a:t>At a target organ the action of hormones is regulated by 5 factors :</a:t>
            </a:r>
          </a:p>
          <a:p>
            <a:pPr algn="just"/>
            <a:r>
              <a:rPr lang="en-US" sz="2000" b="1" dirty="0" err="1" smtClean="0">
                <a:solidFill>
                  <a:srgbClr val="002060"/>
                </a:solidFill>
              </a:rPr>
              <a:t>i</a:t>
            </a:r>
            <a:r>
              <a:rPr lang="en-US" sz="2000" b="1" dirty="0" smtClean="0">
                <a:solidFill>
                  <a:srgbClr val="002060"/>
                </a:solidFill>
              </a:rPr>
              <a:t>. Rate of synthesis and secretion of the stored hormone from the endocrine gland. </a:t>
            </a:r>
          </a:p>
          <a:p>
            <a:pPr algn="just"/>
            <a:r>
              <a:rPr lang="en-US" sz="2000" b="1" dirty="0" smtClean="0">
                <a:solidFill>
                  <a:srgbClr val="002060"/>
                </a:solidFill>
              </a:rPr>
              <a:t>ii. Specific transport systems in plasma. </a:t>
            </a:r>
          </a:p>
          <a:p>
            <a:pPr algn="just"/>
            <a:r>
              <a:rPr lang="en-US" sz="2000" b="1" dirty="0" smtClean="0">
                <a:solidFill>
                  <a:srgbClr val="002060"/>
                </a:solidFill>
              </a:rPr>
              <a:t>iii. In some ceases conversion to more active form. </a:t>
            </a:r>
          </a:p>
          <a:p>
            <a:pPr algn="just"/>
            <a:r>
              <a:rPr lang="en-US" sz="2000" b="1" dirty="0" smtClean="0">
                <a:solidFill>
                  <a:srgbClr val="002060"/>
                </a:solidFill>
              </a:rPr>
              <a:t>iv. Hormone specific receptors  in target cells. </a:t>
            </a:r>
          </a:p>
          <a:p>
            <a:pPr algn="just"/>
            <a:r>
              <a:rPr lang="en-US" sz="2000" b="1" dirty="0" smtClean="0">
                <a:solidFill>
                  <a:srgbClr val="002060"/>
                </a:solidFill>
              </a:rPr>
              <a:t>v. Ultimate degradation  of  the hormone mainly by liver or kidney. </a:t>
            </a:r>
          </a:p>
          <a:p>
            <a:pPr algn="just"/>
            <a:endParaRPr lang="en-US" sz="2000" b="1" dirty="0" smtClean="0">
              <a:solidFill>
                <a:srgbClr val="002060"/>
              </a:solidFill>
            </a:endParaRPr>
          </a:p>
          <a:p>
            <a:pPr algn="just"/>
            <a:endParaRPr lang="en-US" sz="2000" b="1" dirty="0" smtClean="0">
              <a:solidFill>
                <a:srgbClr val="002060"/>
              </a:solidFill>
            </a:endParaRPr>
          </a:p>
          <a:p>
            <a:pPr algn="just"/>
            <a:r>
              <a:rPr lang="en-US" sz="2000" b="1" dirty="0" smtClean="0">
                <a:solidFill>
                  <a:srgbClr val="002060"/>
                </a:solidFill>
              </a:rPr>
              <a:t> </a:t>
            </a:r>
            <a:endParaRPr lang="en-US" sz="2000"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304800"/>
            <a:ext cx="8610600" cy="6863417"/>
          </a:xfrm>
          <a:prstGeom prst="rect">
            <a:avLst/>
          </a:prstGeom>
          <a:noFill/>
        </p:spPr>
        <p:txBody>
          <a:bodyPr wrap="square" rtlCol="0">
            <a:spAutoFit/>
          </a:bodyPr>
          <a:lstStyle/>
          <a:p>
            <a:pPr marL="514350" indent="-514350" algn="just"/>
            <a:r>
              <a:rPr lang="en-US" sz="2200" b="1" dirty="0" smtClean="0"/>
              <a:t>2. </a:t>
            </a:r>
            <a:r>
              <a:rPr lang="en-US" sz="2200" b="1" dirty="0" err="1" smtClean="0"/>
              <a:t>Autocrine</a:t>
            </a:r>
            <a:r>
              <a:rPr lang="en-US" sz="2200" b="1" dirty="0" smtClean="0"/>
              <a:t> Hormones </a:t>
            </a:r>
          </a:p>
          <a:p>
            <a:pPr algn="just"/>
            <a:r>
              <a:rPr lang="en-US" sz="2200" b="1" dirty="0" smtClean="0">
                <a:solidFill>
                  <a:srgbClr val="002060"/>
                </a:solidFill>
              </a:rPr>
              <a:t>They act on the same cells where they are synthesized. </a:t>
            </a:r>
          </a:p>
          <a:p>
            <a:pPr algn="just"/>
            <a:r>
              <a:rPr lang="en-US" sz="2200" b="1" dirty="0" smtClean="0">
                <a:solidFill>
                  <a:srgbClr val="002060"/>
                </a:solidFill>
              </a:rPr>
              <a:t>For </a:t>
            </a:r>
            <a:r>
              <a:rPr lang="en-US" sz="2200" b="1" dirty="0" err="1" smtClean="0">
                <a:solidFill>
                  <a:srgbClr val="002060"/>
                </a:solidFill>
              </a:rPr>
              <a:t>Eg</a:t>
            </a:r>
            <a:r>
              <a:rPr lang="en-US" sz="2200" b="1" dirty="0" smtClean="0">
                <a:solidFill>
                  <a:srgbClr val="002060"/>
                </a:solidFill>
              </a:rPr>
              <a:t>. Interleukins2 produced by T-cells is responsible for the stimulation of their proliferation. </a:t>
            </a:r>
          </a:p>
          <a:p>
            <a:pPr algn="just"/>
            <a:r>
              <a:rPr lang="en-US" sz="2200" b="1" dirty="0" smtClean="0">
                <a:solidFill>
                  <a:srgbClr val="002060"/>
                </a:solidFill>
              </a:rPr>
              <a:t>Neurotransmitters are released by nerve cells &amp; usually act on the adjacent cells. </a:t>
            </a:r>
          </a:p>
          <a:p>
            <a:pPr algn="just"/>
            <a:r>
              <a:rPr lang="en-US" sz="2200" b="1" dirty="0" smtClean="0">
                <a:solidFill>
                  <a:srgbClr val="002060"/>
                </a:solidFill>
              </a:rPr>
              <a:t>There are almost similar to the hormones in respect to the synthesis of their transport and mechanism action. </a:t>
            </a:r>
          </a:p>
          <a:p>
            <a:pPr algn="just"/>
            <a:endParaRPr lang="en-US" sz="2200" b="1" dirty="0" smtClean="0">
              <a:solidFill>
                <a:srgbClr val="002060"/>
              </a:solidFill>
            </a:endParaRPr>
          </a:p>
          <a:p>
            <a:pPr algn="ctr"/>
            <a:r>
              <a:rPr lang="en-US" sz="2200" b="1" u="sng" dirty="0" smtClean="0">
                <a:solidFill>
                  <a:srgbClr val="C00000"/>
                </a:solidFill>
              </a:rPr>
              <a:t>CLASSIFICATION OF HORMONES </a:t>
            </a:r>
          </a:p>
          <a:p>
            <a:pPr algn="just"/>
            <a:r>
              <a:rPr lang="en-US" sz="2200" b="1" dirty="0" smtClean="0">
                <a:solidFill>
                  <a:srgbClr val="002060"/>
                </a:solidFill>
              </a:rPr>
              <a:t>Type-1 : Based on the chemical nature</a:t>
            </a:r>
          </a:p>
          <a:p>
            <a:pPr algn="just"/>
            <a:r>
              <a:rPr lang="en-US" sz="2200" b="1" dirty="0" smtClean="0">
                <a:solidFill>
                  <a:srgbClr val="002060"/>
                </a:solidFill>
              </a:rPr>
              <a:t>Type-2 :  Based on the mechanism of action. </a:t>
            </a:r>
          </a:p>
          <a:p>
            <a:pPr algn="just"/>
            <a:endParaRPr lang="en-US" sz="2200" b="1" dirty="0" smtClean="0">
              <a:solidFill>
                <a:srgbClr val="002060"/>
              </a:solidFill>
            </a:endParaRPr>
          </a:p>
          <a:p>
            <a:pPr algn="ctr"/>
            <a:r>
              <a:rPr lang="en-US" sz="2400" b="1" u="sng" dirty="0" smtClean="0"/>
              <a:t>Type-I: Based on the Chemical Nature </a:t>
            </a:r>
          </a:p>
          <a:p>
            <a:pPr algn="just"/>
            <a:r>
              <a:rPr lang="en-US" sz="2200" b="1" dirty="0" smtClean="0"/>
              <a:t>1. </a:t>
            </a:r>
            <a:r>
              <a:rPr lang="en-US" sz="2200" b="1" i="1" dirty="0" smtClean="0"/>
              <a:t>Protein or peptide Hormones </a:t>
            </a:r>
            <a:r>
              <a:rPr lang="en-US" sz="2200" b="1" dirty="0" smtClean="0">
                <a:solidFill>
                  <a:srgbClr val="002060"/>
                </a:solidFill>
              </a:rPr>
              <a:t>: Insulin </a:t>
            </a:r>
            <a:r>
              <a:rPr lang="en-US" sz="2200" b="1" dirty="0" err="1" smtClean="0">
                <a:solidFill>
                  <a:srgbClr val="002060"/>
                </a:solidFill>
              </a:rPr>
              <a:t>oxytoxin</a:t>
            </a:r>
            <a:r>
              <a:rPr lang="en-US" sz="2200" b="1" dirty="0" smtClean="0">
                <a:solidFill>
                  <a:srgbClr val="002060"/>
                </a:solidFill>
              </a:rPr>
              <a:t> glucagon, ADH (Anti Diuretic Hormone). </a:t>
            </a:r>
          </a:p>
          <a:p>
            <a:pPr algn="just"/>
            <a:r>
              <a:rPr lang="en-US" sz="2200" b="1" i="1" dirty="0" smtClean="0"/>
              <a:t>2.  Steroid Hormones : </a:t>
            </a:r>
          </a:p>
          <a:p>
            <a:pPr algn="just"/>
            <a:r>
              <a:rPr lang="en-US" sz="2200" b="1" dirty="0" smtClean="0">
                <a:solidFill>
                  <a:srgbClr val="002060"/>
                </a:solidFill>
              </a:rPr>
              <a:t>For </a:t>
            </a:r>
            <a:r>
              <a:rPr lang="en-US" sz="2200" b="1" dirty="0" err="1" smtClean="0">
                <a:solidFill>
                  <a:srgbClr val="002060"/>
                </a:solidFill>
              </a:rPr>
              <a:t>Eg</a:t>
            </a:r>
            <a:r>
              <a:rPr lang="en-US" sz="2200" b="1" dirty="0" smtClean="0">
                <a:solidFill>
                  <a:srgbClr val="002060"/>
                </a:solidFill>
              </a:rPr>
              <a:t>. Sex, hormones, </a:t>
            </a:r>
            <a:r>
              <a:rPr lang="en-US" sz="2200" b="1" dirty="0" err="1" smtClean="0">
                <a:solidFill>
                  <a:srgbClr val="002060"/>
                </a:solidFill>
              </a:rPr>
              <a:t>glucocorticoids</a:t>
            </a:r>
            <a:r>
              <a:rPr lang="en-US" sz="2200" b="1" dirty="0" smtClean="0">
                <a:solidFill>
                  <a:srgbClr val="002060"/>
                </a:solidFill>
              </a:rPr>
              <a:t>, </a:t>
            </a:r>
            <a:r>
              <a:rPr lang="en-US" sz="2200" b="1" dirty="0" err="1" smtClean="0">
                <a:solidFill>
                  <a:srgbClr val="002060"/>
                </a:solidFill>
              </a:rPr>
              <a:t>nineralocorticoids</a:t>
            </a:r>
            <a:r>
              <a:rPr lang="en-US" sz="2200" b="1" dirty="0" smtClean="0">
                <a:solidFill>
                  <a:srgbClr val="002060"/>
                </a:solidFill>
              </a:rPr>
              <a:t>. </a:t>
            </a:r>
          </a:p>
          <a:p>
            <a:pPr algn="just"/>
            <a:endParaRPr lang="en-US" sz="2200" b="1" dirty="0" smtClean="0">
              <a:solidFill>
                <a:srgbClr val="002060"/>
              </a:solidFill>
            </a:endParaRPr>
          </a:p>
          <a:p>
            <a:pPr algn="just"/>
            <a:r>
              <a:rPr lang="en-US" sz="2200" b="1" dirty="0" smtClean="0">
                <a:solidFill>
                  <a:srgbClr val="002060"/>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7632859"/>
          </a:xfrm>
          <a:prstGeom prst="rect">
            <a:avLst/>
          </a:prstGeom>
          <a:noFill/>
        </p:spPr>
        <p:txBody>
          <a:bodyPr wrap="square" rtlCol="0">
            <a:spAutoFit/>
          </a:bodyPr>
          <a:lstStyle/>
          <a:p>
            <a:pPr marL="514350" indent="-514350" algn="just"/>
            <a:r>
              <a:rPr lang="en-US" sz="2200" b="1" dirty="0" smtClean="0"/>
              <a:t>3.  Amino Acid Derivatives </a:t>
            </a:r>
          </a:p>
          <a:p>
            <a:pPr algn="just"/>
            <a:r>
              <a:rPr lang="en-US" sz="2200" b="1" dirty="0" smtClean="0">
                <a:solidFill>
                  <a:srgbClr val="002060"/>
                </a:solidFill>
              </a:rPr>
              <a:t>For </a:t>
            </a:r>
            <a:r>
              <a:rPr lang="en-US" sz="2200" b="1" dirty="0" err="1" smtClean="0">
                <a:solidFill>
                  <a:srgbClr val="002060"/>
                </a:solidFill>
              </a:rPr>
              <a:t>Eg.-Thyroxine</a:t>
            </a:r>
            <a:r>
              <a:rPr lang="en-US" sz="2200" b="1" dirty="0" smtClean="0">
                <a:solidFill>
                  <a:srgbClr val="002060"/>
                </a:solidFill>
              </a:rPr>
              <a:t> T4, </a:t>
            </a:r>
            <a:r>
              <a:rPr lang="en-US" sz="2200" b="1" dirty="0" err="1" smtClean="0">
                <a:solidFill>
                  <a:srgbClr val="002060"/>
                </a:solidFill>
              </a:rPr>
              <a:t>Triodo</a:t>
            </a:r>
            <a:r>
              <a:rPr lang="en-US" sz="2200" b="1" dirty="0" smtClean="0">
                <a:solidFill>
                  <a:srgbClr val="002060"/>
                </a:solidFill>
              </a:rPr>
              <a:t> </a:t>
            </a:r>
            <a:r>
              <a:rPr lang="en-US" sz="2200" b="1" dirty="0" err="1" smtClean="0">
                <a:solidFill>
                  <a:srgbClr val="002060"/>
                </a:solidFill>
              </a:rPr>
              <a:t>thyronine</a:t>
            </a:r>
            <a:r>
              <a:rPr lang="en-US" sz="2200" b="1" dirty="0" smtClean="0">
                <a:solidFill>
                  <a:srgbClr val="002060"/>
                </a:solidFill>
              </a:rPr>
              <a:t> T3, Epinephrine, Non-</a:t>
            </a:r>
            <a:r>
              <a:rPr lang="en-US" sz="2200" b="1" dirty="0" err="1" smtClean="0">
                <a:solidFill>
                  <a:srgbClr val="002060"/>
                </a:solidFill>
              </a:rPr>
              <a:t>epinhphrine</a:t>
            </a:r>
            <a:r>
              <a:rPr lang="en-US" sz="2200" b="1" dirty="0" smtClean="0">
                <a:solidFill>
                  <a:srgbClr val="002060"/>
                </a:solidFill>
              </a:rPr>
              <a:t>. </a:t>
            </a:r>
          </a:p>
          <a:p>
            <a:pPr algn="ctr"/>
            <a:endParaRPr lang="en-US" sz="1400" b="1" u="sng" dirty="0" smtClean="0"/>
          </a:p>
          <a:p>
            <a:pPr algn="ctr"/>
            <a:r>
              <a:rPr lang="en-US" sz="2400" b="1" u="sng" dirty="0" smtClean="0"/>
              <a:t>Type-II:  Based on the Mechanism of Action</a:t>
            </a:r>
          </a:p>
          <a:p>
            <a:pPr algn="just"/>
            <a:r>
              <a:rPr lang="en-US" sz="1200" b="1" dirty="0" smtClean="0">
                <a:solidFill>
                  <a:srgbClr val="002060"/>
                </a:solidFill>
              </a:rPr>
              <a:t/>
            </a:r>
            <a:br>
              <a:rPr lang="en-US" sz="1200" b="1" dirty="0" smtClean="0">
                <a:solidFill>
                  <a:srgbClr val="002060"/>
                </a:solidFill>
              </a:rPr>
            </a:br>
            <a:r>
              <a:rPr lang="en-US" sz="2200" b="1" dirty="0" smtClean="0">
                <a:solidFill>
                  <a:srgbClr val="002060"/>
                </a:solidFill>
              </a:rPr>
              <a:t>Hormones can also be classified into 2 broad groups based on the location of receptors to which they bind and he signals used to mediate their action. </a:t>
            </a:r>
          </a:p>
          <a:p>
            <a:pPr algn="just"/>
            <a:r>
              <a:rPr lang="en-US" sz="2200" b="1" i="1" dirty="0" smtClean="0"/>
              <a:t>1. Group-1 -Hormones </a:t>
            </a:r>
          </a:p>
          <a:p>
            <a:pPr algn="just"/>
            <a:r>
              <a:rPr lang="en-US" sz="2200" b="1" dirty="0" smtClean="0">
                <a:solidFill>
                  <a:srgbClr val="002060"/>
                </a:solidFill>
              </a:rPr>
              <a:t>These hormones bind to intracellular receptor hormone complexes through which their biochemical functions are mediated except T</a:t>
            </a:r>
            <a:r>
              <a:rPr lang="en-US" sz="2200" b="1" baseline="-25000" dirty="0" smtClean="0">
                <a:solidFill>
                  <a:srgbClr val="002060"/>
                </a:solidFill>
              </a:rPr>
              <a:t>3</a:t>
            </a:r>
            <a:r>
              <a:rPr lang="en-US" sz="2200" b="1" dirty="0" smtClean="0">
                <a:solidFill>
                  <a:srgbClr val="002060"/>
                </a:solidFill>
              </a:rPr>
              <a:t> and T</a:t>
            </a:r>
            <a:r>
              <a:rPr lang="en-US" sz="2200" b="1" baseline="-25000" dirty="0" smtClean="0">
                <a:solidFill>
                  <a:srgbClr val="002060"/>
                </a:solidFill>
              </a:rPr>
              <a:t>4</a:t>
            </a:r>
            <a:r>
              <a:rPr lang="en-US" sz="2200" b="1" dirty="0" smtClean="0">
                <a:solidFill>
                  <a:srgbClr val="002060"/>
                </a:solidFill>
              </a:rPr>
              <a:t> group. </a:t>
            </a:r>
          </a:p>
          <a:p>
            <a:pPr algn="just"/>
            <a:r>
              <a:rPr lang="en-US" sz="2200" b="1" dirty="0" smtClean="0">
                <a:solidFill>
                  <a:srgbClr val="002060"/>
                </a:solidFill>
              </a:rPr>
              <a:t>For </a:t>
            </a:r>
            <a:r>
              <a:rPr lang="en-US" sz="2200" b="1" dirty="0" err="1" smtClean="0">
                <a:solidFill>
                  <a:srgbClr val="002060"/>
                </a:solidFill>
              </a:rPr>
              <a:t>Eg</a:t>
            </a:r>
            <a:r>
              <a:rPr lang="en-US" sz="2200" b="1" dirty="0" smtClean="0">
                <a:solidFill>
                  <a:srgbClr val="002060"/>
                </a:solidFill>
              </a:rPr>
              <a:t>. : Estrogen &amp; </a:t>
            </a:r>
            <a:r>
              <a:rPr lang="en-US" sz="2200" b="1" dirty="0" err="1" smtClean="0">
                <a:solidFill>
                  <a:srgbClr val="002060"/>
                </a:solidFill>
              </a:rPr>
              <a:t>progestrone</a:t>
            </a:r>
            <a:r>
              <a:rPr lang="en-US" sz="2200" b="1" dirty="0" smtClean="0">
                <a:solidFill>
                  <a:srgbClr val="002060"/>
                </a:solidFill>
              </a:rPr>
              <a:t>, </a:t>
            </a:r>
            <a:r>
              <a:rPr lang="en-US" sz="2200" b="1" dirty="0" err="1" smtClean="0">
                <a:solidFill>
                  <a:srgbClr val="002060"/>
                </a:solidFill>
              </a:rPr>
              <a:t>glucocorticoids</a:t>
            </a:r>
            <a:r>
              <a:rPr lang="en-US" sz="2200" b="1" dirty="0" smtClean="0">
                <a:solidFill>
                  <a:srgbClr val="002060"/>
                </a:solidFill>
              </a:rPr>
              <a:t> etc. These hormones act through the intracellular receptors located either  in the </a:t>
            </a:r>
            <a:r>
              <a:rPr lang="en-US" sz="2200" b="1" dirty="0" err="1" smtClean="0">
                <a:solidFill>
                  <a:srgbClr val="002060"/>
                </a:solidFill>
              </a:rPr>
              <a:t>cytosol</a:t>
            </a:r>
            <a:r>
              <a:rPr lang="en-US" sz="2200" b="1" dirty="0" smtClean="0">
                <a:solidFill>
                  <a:srgbClr val="002060"/>
                </a:solidFill>
              </a:rPr>
              <a:t> or the nucleus. The hormone receptor complex binds to specific regions on the DNA and causes inc. expression of specific genes. </a:t>
            </a:r>
          </a:p>
          <a:p>
            <a:pPr algn="just"/>
            <a:r>
              <a:rPr lang="en-US" sz="2200" b="1" dirty="0" smtClean="0">
                <a:solidFill>
                  <a:srgbClr val="002060"/>
                </a:solidFill>
              </a:rPr>
              <a:t>The ultimate outcome is the production of specific in response to hormonal action. </a:t>
            </a:r>
          </a:p>
          <a:p>
            <a:pPr algn="just"/>
            <a:endParaRPr lang="en-US" sz="2200" b="1" dirty="0" smtClean="0">
              <a:solidFill>
                <a:srgbClr val="002060"/>
              </a:solidFill>
            </a:endParaRPr>
          </a:p>
          <a:p>
            <a:pPr algn="just"/>
            <a:endParaRPr lang="en-US" sz="2200" b="1" dirty="0" smtClean="0">
              <a:solidFill>
                <a:srgbClr val="002060"/>
              </a:solidFill>
            </a:endParaRPr>
          </a:p>
          <a:p>
            <a:pPr algn="just"/>
            <a:endParaRPr lang="en-US" sz="2200" b="1" dirty="0" smtClean="0">
              <a:solidFill>
                <a:srgbClr val="002060"/>
              </a:solidFill>
            </a:endParaRPr>
          </a:p>
          <a:p>
            <a:pPr algn="just"/>
            <a:r>
              <a:rPr lang="en-US" sz="2200" b="1" dirty="0" smtClean="0">
                <a:solidFill>
                  <a:srgbClr val="002060"/>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7909858"/>
          </a:xfrm>
          <a:prstGeom prst="rect">
            <a:avLst/>
          </a:prstGeom>
          <a:noFill/>
        </p:spPr>
        <p:txBody>
          <a:bodyPr wrap="square" rtlCol="0">
            <a:spAutoFit/>
          </a:bodyPr>
          <a:lstStyle/>
          <a:p>
            <a:pPr algn="just"/>
            <a:r>
              <a:rPr lang="en-US" sz="2400" b="1" i="1" dirty="0" smtClean="0"/>
              <a:t>2. Group-2-Hormones </a:t>
            </a:r>
          </a:p>
          <a:p>
            <a:pPr algn="just"/>
            <a:r>
              <a:rPr lang="en-US" sz="2200" b="1" dirty="0" smtClean="0">
                <a:solidFill>
                  <a:srgbClr val="002060"/>
                </a:solidFill>
              </a:rPr>
              <a:t>These hormones bind to cell surface or plasma membrane and stimulate the release of II messenger or certain molecules. </a:t>
            </a:r>
          </a:p>
          <a:p>
            <a:pPr algn="just"/>
            <a:r>
              <a:rPr lang="en-US" sz="2200" b="1" dirty="0" smtClean="0">
                <a:solidFill>
                  <a:srgbClr val="002060"/>
                </a:solidFill>
              </a:rPr>
              <a:t>These messengers perform the biochemical functions. These hormones are </a:t>
            </a:r>
            <a:r>
              <a:rPr lang="en-US" sz="2200" b="1" dirty="0" err="1" smtClean="0">
                <a:solidFill>
                  <a:srgbClr val="002060"/>
                </a:solidFill>
              </a:rPr>
              <a:t>hydrophilil</a:t>
            </a:r>
            <a:r>
              <a:rPr lang="en-US" sz="2200" b="1" dirty="0" smtClean="0">
                <a:solidFill>
                  <a:srgbClr val="002060"/>
                </a:solidFill>
              </a:rPr>
              <a:t> in nature and usually transported in the free from and causes short half life. The hormones are:</a:t>
            </a:r>
          </a:p>
          <a:p>
            <a:pPr algn="just"/>
            <a:r>
              <a:rPr lang="en-US" sz="2200" b="1" dirty="0" smtClean="0">
                <a:solidFill>
                  <a:srgbClr val="002060"/>
                </a:solidFill>
              </a:rPr>
              <a:t>FSH (Follicle stimulating hormone). </a:t>
            </a:r>
          </a:p>
          <a:p>
            <a:pPr algn="just"/>
            <a:r>
              <a:rPr lang="en-US" sz="2200" b="1" dirty="0" smtClean="0">
                <a:solidFill>
                  <a:srgbClr val="002060"/>
                </a:solidFill>
              </a:rPr>
              <a:t>LH (</a:t>
            </a:r>
            <a:r>
              <a:rPr lang="en-US" sz="2200" b="1" dirty="0" err="1" smtClean="0">
                <a:solidFill>
                  <a:srgbClr val="002060"/>
                </a:solidFill>
              </a:rPr>
              <a:t>Leutinizing</a:t>
            </a:r>
            <a:r>
              <a:rPr lang="en-US" sz="2200" b="1" dirty="0" smtClean="0">
                <a:solidFill>
                  <a:srgbClr val="002060"/>
                </a:solidFill>
              </a:rPr>
              <a:t> Hormone)</a:t>
            </a:r>
          </a:p>
          <a:p>
            <a:pPr algn="just"/>
            <a:r>
              <a:rPr lang="en-US" sz="2200" b="1" dirty="0" smtClean="0">
                <a:solidFill>
                  <a:srgbClr val="002060"/>
                </a:solidFill>
              </a:rPr>
              <a:t>PTH (Para thyroid hormone) </a:t>
            </a:r>
          </a:p>
          <a:p>
            <a:pPr algn="just"/>
            <a:r>
              <a:rPr lang="en-US" sz="2200" b="1" dirty="0" smtClean="0">
                <a:solidFill>
                  <a:srgbClr val="002060"/>
                </a:solidFill>
              </a:rPr>
              <a:t>ACTH (</a:t>
            </a:r>
            <a:r>
              <a:rPr lang="en-US" sz="2200" b="1" dirty="0" err="1" smtClean="0">
                <a:solidFill>
                  <a:srgbClr val="002060"/>
                </a:solidFill>
              </a:rPr>
              <a:t>Adreno</a:t>
            </a:r>
            <a:r>
              <a:rPr lang="en-US" sz="2200" b="1" dirty="0" smtClean="0">
                <a:solidFill>
                  <a:srgbClr val="002060"/>
                </a:solidFill>
              </a:rPr>
              <a:t> </a:t>
            </a:r>
            <a:r>
              <a:rPr lang="en-US" sz="2200" b="1" dirty="0" err="1" smtClean="0">
                <a:solidFill>
                  <a:srgbClr val="002060"/>
                </a:solidFill>
              </a:rPr>
              <a:t>cartic</a:t>
            </a:r>
            <a:r>
              <a:rPr lang="en-US" sz="2200" b="1" dirty="0" smtClean="0">
                <a:solidFill>
                  <a:srgbClr val="002060"/>
                </a:solidFill>
              </a:rPr>
              <a:t>, </a:t>
            </a:r>
            <a:r>
              <a:rPr lang="en-US" sz="2200" b="1" dirty="0" err="1" smtClean="0">
                <a:solidFill>
                  <a:srgbClr val="002060"/>
                </a:solidFill>
              </a:rPr>
              <a:t>trophic</a:t>
            </a:r>
            <a:r>
              <a:rPr lang="en-US" sz="2200" b="1" dirty="0" smtClean="0">
                <a:solidFill>
                  <a:srgbClr val="002060"/>
                </a:solidFill>
              </a:rPr>
              <a:t> hormone)</a:t>
            </a:r>
          </a:p>
          <a:p>
            <a:pPr algn="just"/>
            <a:r>
              <a:rPr lang="en-US" sz="2200" b="1" dirty="0" smtClean="0">
                <a:solidFill>
                  <a:srgbClr val="002060"/>
                </a:solidFill>
              </a:rPr>
              <a:t>Glycogen and </a:t>
            </a:r>
            <a:r>
              <a:rPr lang="en-US" sz="2200" b="1" dirty="0" err="1" smtClean="0">
                <a:solidFill>
                  <a:srgbClr val="002060"/>
                </a:solidFill>
              </a:rPr>
              <a:t>calcitonin</a:t>
            </a:r>
            <a:r>
              <a:rPr lang="en-US" sz="2200" b="1" dirty="0" smtClean="0">
                <a:solidFill>
                  <a:srgbClr val="002060"/>
                </a:solidFill>
              </a:rPr>
              <a:t> </a:t>
            </a:r>
          </a:p>
          <a:p>
            <a:pPr algn="just"/>
            <a:endParaRPr lang="en-US" sz="1400" b="1" dirty="0" smtClean="0">
              <a:solidFill>
                <a:srgbClr val="002060"/>
              </a:solidFill>
            </a:endParaRPr>
          </a:p>
          <a:p>
            <a:pPr algn="just"/>
            <a:r>
              <a:rPr lang="en-US" sz="2200" b="1" dirty="0" smtClean="0">
                <a:solidFill>
                  <a:srgbClr val="002060"/>
                </a:solidFill>
              </a:rPr>
              <a:t>These stimulate release of second messenger </a:t>
            </a:r>
            <a:r>
              <a:rPr lang="en-US" sz="2200" b="1" dirty="0" err="1" smtClean="0">
                <a:solidFill>
                  <a:srgbClr val="002060"/>
                </a:solidFill>
              </a:rPr>
              <a:t>cAMP</a:t>
            </a:r>
            <a:r>
              <a:rPr lang="en-US" sz="2200" b="1" dirty="0" smtClean="0">
                <a:solidFill>
                  <a:srgbClr val="002060"/>
                </a:solidFill>
              </a:rPr>
              <a:t> (cyclic AMP). </a:t>
            </a:r>
          </a:p>
          <a:p>
            <a:pPr algn="just"/>
            <a:r>
              <a:rPr lang="en-US" sz="2200" b="1" dirty="0" smtClean="0">
                <a:solidFill>
                  <a:srgbClr val="002060"/>
                </a:solidFill>
              </a:rPr>
              <a:t>These hormones are subdivided into: </a:t>
            </a:r>
          </a:p>
          <a:p>
            <a:pPr algn="just"/>
            <a:r>
              <a:rPr lang="en-US" sz="2200" b="1" dirty="0" smtClean="0">
                <a:solidFill>
                  <a:srgbClr val="002060"/>
                </a:solidFill>
              </a:rPr>
              <a:t>TRH (</a:t>
            </a:r>
            <a:r>
              <a:rPr lang="en-US" sz="2200" b="1" dirty="0" err="1" smtClean="0">
                <a:solidFill>
                  <a:srgbClr val="002060"/>
                </a:solidFill>
              </a:rPr>
              <a:t>Thyrotropin</a:t>
            </a:r>
            <a:r>
              <a:rPr lang="en-US" sz="2200" b="1" dirty="0" smtClean="0">
                <a:solidFill>
                  <a:srgbClr val="002060"/>
                </a:solidFill>
              </a:rPr>
              <a:t> Release Hormone)</a:t>
            </a:r>
          </a:p>
          <a:p>
            <a:pPr algn="just"/>
            <a:r>
              <a:rPr lang="en-US" sz="2200" b="1" dirty="0" err="1" smtClean="0">
                <a:solidFill>
                  <a:srgbClr val="002060"/>
                </a:solidFill>
              </a:rPr>
              <a:t>Gastrin</a:t>
            </a:r>
            <a:r>
              <a:rPr lang="en-US" sz="2200" b="1" dirty="0" smtClean="0">
                <a:solidFill>
                  <a:srgbClr val="002060"/>
                </a:solidFill>
              </a:rPr>
              <a:t> etc. which stimulate release of </a:t>
            </a:r>
            <a:r>
              <a:rPr lang="en-US" sz="2200" b="1" dirty="0" err="1" smtClean="0">
                <a:solidFill>
                  <a:srgbClr val="002060"/>
                </a:solidFill>
              </a:rPr>
              <a:t>phosphotidyl</a:t>
            </a:r>
            <a:r>
              <a:rPr lang="en-US" sz="2200" b="1" dirty="0" smtClean="0">
                <a:solidFill>
                  <a:srgbClr val="002060"/>
                </a:solidFill>
              </a:rPr>
              <a:t> </a:t>
            </a:r>
            <a:r>
              <a:rPr lang="en-US" sz="2200" b="1" dirty="0" err="1" smtClean="0">
                <a:solidFill>
                  <a:srgbClr val="002060"/>
                </a:solidFill>
              </a:rPr>
              <a:t>inositol</a:t>
            </a:r>
            <a:r>
              <a:rPr lang="en-US" sz="2200" b="1" dirty="0" smtClean="0">
                <a:solidFill>
                  <a:srgbClr val="002060"/>
                </a:solidFill>
              </a:rPr>
              <a:t>, calcium as II messenger. </a:t>
            </a:r>
          </a:p>
          <a:p>
            <a:pPr algn="just"/>
            <a:r>
              <a:rPr lang="en-US" sz="2200" b="1" dirty="0" smtClean="0">
                <a:solidFill>
                  <a:srgbClr val="002060"/>
                </a:solidFill>
              </a:rPr>
              <a:t>Hormone such as GH (Growth Hormone) insulin, </a:t>
            </a:r>
            <a:r>
              <a:rPr lang="en-US" sz="2200" b="1" dirty="0" err="1" smtClean="0">
                <a:solidFill>
                  <a:srgbClr val="002060"/>
                </a:solidFill>
              </a:rPr>
              <a:t>oxytocin</a:t>
            </a:r>
            <a:r>
              <a:rPr lang="en-US" sz="2200" b="1" dirty="0" smtClean="0">
                <a:solidFill>
                  <a:srgbClr val="002060"/>
                </a:solidFill>
              </a:rPr>
              <a:t>, </a:t>
            </a:r>
            <a:r>
              <a:rPr lang="en-US" sz="2200" b="1" dirty="0" err="1" smtClean="0">
                <a:solidFill>
                  <a:srgbClr val="002060"/>
                </a:solidFill>
              </a:rPr>
              <a:t>prolactin</a:t>
            </a:r>
            <a:r>
              <a:rPr lang="en-US" sz="2200" b="1" dirty="0" smtClean="0">
                <a:solidFill>
                  <a:srgbClr val="002060"/>
                </a:solidFill>
              </a:rPr>
              <a:t>. The II messenger released by these hormones is still unknown. </a:t>
            </a:r>
          </a:p>
          <a:p>
            <a:pPr algn="just"/>
            <a:endParaRPr lang="en-US" sz="2200" b="1" dirty="0" smtClean="0">
              <a:solidFill>
                <a:srgbClr val="002060"/>
              </a:solidFill>
            </a:endParaRPr>
          </a:p>
          <a:p>
            <a:pPr algn="just"/>
            <a:endParaRPr lang="en-US" sz="2200" b="1" dirty="0" smtClean="0">
              <a:solidFill>
                <a:srgbClr val="002060"/>
              </a:solidFill>
            </a:endParaRPr>
          </a:p>
          <a:p>
            <a:pPr algn="just"/>
            <a:endParaRPr lang="en-US" sz="2200" b="1" dirty="0" smtClean="0">
              <a:solidFill>
                <a:srgbClr val="002060"/>
              </a:solidFill>
            </a:endParaRPr>
          </a:p>
          <a:p>
            <a:pPr algn="just"/>
            <a:r>
              <a:rPr lang="en-US" sz="2200" b="1" dirty="0" smtClean="0">
                <a:solidFill>
                  <a:srgbClr val="00206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217087"/>
          </a:xfrm>
          <a:prstGeom prst="rect">
            <a:avLst/>
          </a:prstGeom>
          <a:noFill/>
        </p:spPr>
        <p:txBody>
          <a:bodyPr wrap="square" rtlCol="0">
            <a:spAutoFit/>
          </a:bodyPr>
          <a:lstStyle/>
          <a:p>
            <a:pPr algn="ctr"/>
            <a:r>
              <a:rPr lang="en-US" sz="2400" b="1" dirty="0" smtClean="0"/>
              <a:t>Action of </a:t>
            </a:r>
            <a:r>
              <a:rPr lang="en-US" sz="2400" b="1" dirty="0" err="1" smtClean="0"/>
              <a:t>Phosphotidyl</a:t>
            </a:r>
            <a:r>
              <a:rPr lang="en-US" sz="2400" b="1" dirty="0" smtClean="0"/>
              <a:t> </a:t>
            </a:r>
            <a:r>
              <a:rPr lang="en-US" sz="2400" b="1" dirty="0" err="1" smtClean="0"/>
              <a:t>Inositol</a:t>
            </a:r>
            <a:r>
              <a:rPr lang="en-US" sz="2400" b="1" dirty="0" smtClean="0"/>
              <a:t>/Calcium System </a:t>
            </a:r>
          </a:p>
          <a:p>
            <a:pPr algn="just"/>
            <a:r>
              <a:rPr lang="en-US" sz="2200" b="1" dirty="0" smtClean="0">
                <a:solidFill>
                  <a:srgbClr val="002060"/>
                </a:solidFill>
              </a:rPr>
              <a:t>The hormone receptor complex to G. protein activates the membrane enzyme </a:t>
            </a:r>
            <a:r>
              <a:rPr lang="en-US" sz="2200" b="1" dirty="0" err="1" smtClean="0">
                <a:solidFill>
                  <a:srgbClr val="002060"/>
                </a:solidFill>
              </a:rPr>
              <a:t>phospholipase</a:t>
            </a:r>
            <a:r>
              <a:rPr lang="en-US" sz="2200" b="1" dirty="0" smtClean="0">
                <a:solidFill>
                  <a:srgbClr val="002060"/>
                </a:solidFill>
              </a:rPr>
              <a:t> C. This enzyme clears </a:t>
            </a:r>
            <a:r>
              <a:rPr lang="en-US" sz="2200" b="1" dirty="0" err="1" smtClean="0">
                <a:solidFill>
                  <a:srgbClr val="002060"/>
                </a:solidFill>
              </a:rPr>
              <a:t>phosphatidyl</a:t>
            </a:r>
            <a:r>
              <a:rPr lang="en-US" sz="2200" b="1" dirty="0" smtClean="0">
                <a:solidFill>
                  <a:srgbClr val="002060"/>
                </a:solidFill>
              </a:rPr>
              <a:t> </a:t>
            </a:r>
            <a:r>
              <a:rPr lang="en-US" sz="2200" b="1" dirty="0" err="1" smtClean="0">
                <a:solidFill>
                  <a:srgbClr val="002060"/>
                </a:solidFill>
              </a:rPr>
              <a:t>inositol</a:t>
            </a:r>
            <a:r>
              <a:rPr lang="en-US" sz="2200" b="1" dirty="0" smtClean="0">
                <a:solidFill>
                  <a:srgbClr val="002060"/>
                </a:solidFill>
              </a:rPr>
              <a:t>  4,5 bi phosphate (P</a:t>
            </a:r>
            <a:r>
              <a:rPr lang="en-US" sz="2200" b="1" baseline="-25000" dirty="0" smtClean="0">
                <a:solidFill>
                  <a:srgbClr val="002060"/>
                </a:solidFill>
              </a:rPr>
              <a:t>1</a:t>
            </a:r>
            <a:r>
              <a:rPr lang="en-US" sz="2200" b="1" dirty="0" smtClean="0">
                <a:solidFill>
                  <a:srgbClr val="002060"/>
                </a:solidFill>
              </a:rPr>
              <a:t>P</a:t>
            </a:r>
            <a:r>
              <a:rPr lang="en-US" sz="2200" b="1" baseline="-25000" dirty="0" smtClean="0">
                <a:solidFill>
                  <a:srgbClr val="002060"/>
                </a:solidFill>
              </a:rPr>
              <a:t>2</a:t>
            </a:r>
            <a:r>
              <a:rPr lang="en-US" sz="2200" b="1" dirty="0" smtClean="0">
                <a:solidFill>
                  <a:srgbClr val="002060"/>
                </a:solidFill>
              </a:rPr>
              <a:t>) to yield, 1,2 </a:t>
            </a:r>
            <a:r>
              <a:rPr lang="en-US" sz="2200" b="1" dirty="0" err="1" smtClean="0">
                <a:solidFill>
                  <a:srgbClr val="002060"/>
                </a:solidFill>
              </a:rPr>
              <a:t>diacyl</a:t>
            </a:r>
            <a:r>
              <a:rPr lang="en-US" sz="2200" b="1" dirty="0" smtClean="0">
                <a:solidFill>
                  <a:srgbClr val="002060"/>
                </a:solidFill>
              </a:rPr>
              <a:t> glycerol and </a:t>
            </a:r>
            <a:r>
              <a:rPr lang="en-US" sz="2200" b="1" dirty="0" err="1" smtClean="0">
                <a:solidFill>
                  <a:srgbClr val="002060"/>
                </a:solidFill>
              </a:rPr>
              <a:t>inositol</a:t>
            </a:r>
            <a:r>
              <a:rPr lang="en-US" sz="2200" b="1" dirty="0" smtClean="0">
                <a:solidFill>
                  <a:srgbClr val="002060"/>
                </a:solidFill>
              </a:rPr>
              <a:t> 1,4,5  </a:t>
            </a:r>
            <a:r>
              <a:rPr lang="en-US" sz="2200" b="1" dirty="0" err="1" smtClean="0">
                <a:solidFill>
                  <a:srgbClr val="002060"/>
                </a:solidFill>
              </a:rPr>
              <a:t>triphosphate</a:t>
            </a:r>
            <a:r>
              <a:rPr lang="en-US" sz="2200" b="1" dirty="0" smtClean="0">
                <a:solidFill>
                  <a:srgbClr val="002060"/>
                </a:solidFill>
              </a:rPr>
              <a:t> (Ins P</a:t>
            </a:r>
            <a:r>
              <a:rPr lang="en-US" sz="2200" b="1" baseline="-25000" dirty="0" smtClean="0">
                <a:solidFill>
                  <a:srgbClr val="002060"/>
                </a:solidFill>
              </a:rPr>
              <a:t>3</a:t>
            </a:r>
            <a:r>
              <a:rPr lang="en-US" sz="2200" b="1" dirty="0" smtClean="0">
                <a:solidFill>
                  <a:srgbClr val="002060"/>
                </a:solidFill>
              </a:rPr>
              <a:t>)</a:t>
            </a:r>
          </a:p>
          <a:p>
            <a:pPr algn="just"/>
            <a:r>
              <a:rPr lang="en-US" sz="2200" b="1" dirty="0" smtClean="0">
                <a:solidFill>
                  <a:srgbClr val="002060"/>
                </a:solidFill>
              </a:rPr>
              <a:t>The function of InsP</a:t>
            </a:r>
            <a:r>
              <a:rPr lang="en-US" sz="2200" b="1" baseline="-25000" dirty="0" smtClean="0">
                <a:solidFill>
                  <a:srgbClr val="002060"/>
                </a:solidFill>
              </a:rPr>
              <a:t>3</a:t>
            </a:r>
            <a:r>
              <a:rPr lang="en-US" sz="2200" b="1" dirty="0" smtClean="0">
                <a:solidFill>
                  <a:srgbClr val="002060"/>
                </a:solidFill>
              </a:rPr>
              <a:t> is to inc. </a:t>
            </a:r>
            <a:r>
              <a:rPr lang="en-US" sz="2200" b="1" dirty="0" err="1" smtClean="0">
                <a:solidFill>
                  <a:srgbClr val="002060"/>
                </a:solidFill>
              </a:rPr>
              <a:t>intrcellular</a:t>
            </a:r>
            <a:r>
              <a:rPr lang="en-US" sz="2200" b="1" dirty="0" smtClean="0">
                <a:solidFill>
                  <a:srgbClr val="002060"/>
                </a:solidFill>
              </a:rPr>
              <a:t> calcium. </a:t>
            </a:r>
          </a:p>
          <a:p>
            <a:pPr algn="just"/>
            <a:r>
              <a:rPr lang="en-US" sz="2200" b="1" dirty="0" smtClean="0">
                <a:solidFill>
                  <a:srgbClr val="002060"/>
                </a:solidFill>
              </a:rPr>
              <a:t>Action of In s P</a:t>
            </a:r>
            <a:r>
              <a:rPr lang="en-US" sz="2200" b="1" baseline="-25000" dirty="0" smtClean="0">
                <a:solidFill>
                  <a:srgbClr val="002060"/>
                </a:solidFill>
              </a:rPr>
              <a:t>3</a:t>
            </a:r>
            <a:r>
              <a:rPr lang="en-US" sz="2200" b="1" dirty="0" smtClean="0">
                <a:solidFill>
                  <a:srgbClr val="002060"/>
                </a:solidFill>
              </a:rPr>
              <a:t> : </a:t>
            </a:r>
          </a:p>
          <a:p>
            <a:pPr algn="just"/>
            <a:r>
              <a:rPr lang="en-US" sz="2200" b="1" dirty="0" smtClean="0">
                <a:solidFill>
                  <a:srgbClr val="002060"/>
                </a:solidFill>
              </a:rPr>
              <a:t>It posses through the cytoplasm and stimulates the endoplasmic reticulum to release calcium ions which contribute to a variety of bio-chemical processes. Ins P</a:t>
            </a:r>
            <a:r>
              <a:rPr lang="en-US" sz="2200" b="1" baseline="-25000" dirty="0" smtClean="0">
                <a:solidFill>
                  <a:srgbClr val="002060"/>
                </a:solidFill>
              </a:rPr>
              <a:t>3</a:t>
            </a:r>
            <a:r>
              <a:rPr lang="en-US" sz="2200" b="1" dirty="0" smtClean="0">
                <a:solidFill>
                  <a:srgbClr val="002060"/>
                </a:solidFill>
              </a:rPr>
              <a:t> is a short live chemical messenger.  </a:t>
            </a:r>
          </a:p>
          <a:p>
            <a:pPr algn="just"/>
            <a:endParaRPr lang="en-US" sz="2200" b="1" dirty="0" smtClean="0">
              <a:solidFill>
                <a:srgbClr val="002060"/>
              </a:solidFill>
            </a:endParaRPr>
          </a:p>
          <a:p>
            <a:pPr algn="just"/>
            <a:r>
              <a:rPr lang="en-US" sz="2200" b="1" dirty="0" smtClean="0"/>
              <a:t>Action of 1, 2 </a:t>
            </a:r>
            <a:r>
              <a:rPr lang="en-US" sz="2200" b="1" dirty="0" err="1" smtClean="0"/>
              <a:t>Diacyl</a:t>
            </a:r>
            <a:r>
              <a:rPr lang="en-US" sz="2200" b="1" dirty="0" smtClean="0"/>
              <a:t> Glycerol (DG): </a:t>
            </a:r>
          </a:p>
          <a:p>
            <a:pPr algn="just"/>
            <a:r>
              <a:rPr lang="en-US" sz="2200" b="1" dirty="0" smtClean="0">
                <a:solidFill>
                  <a:srgbClr val="002060"/>
                </a:solidFill>
              </a:rPr>
              <a:t>The DG being non-polar is retained in the membrane where it function as a II messenger. It activates the membrane bound </a:t>
            </a:r>
            <a:r>
              <a:rPr lang="en-US" sz="2200" b="1" dirty="0" err="1" smtClean="0">
                <a:solidFill>
                  <a:srgbClr val="002060"/>
                </a:solidFill>
              </a:rPr>
              <a:t>enz</a:t>
            </a:r>
            <a:r>
              <a:rPr lang="en-US" sz="2200" b="1" dirty="0" smtClean="0">
                <a:solidFill>
                  <a:srgbClr val="002060"/>
                </a:solidFill>
              </a:rPr>
              <a:t>. protein </a:t>
            </a:r>
            <a:r>
              <a:rPr lang="en-US" sz="2200" b="1" dirty="0" err="1" smtClean="0">
                <a:solidFill>
                  <a:srgbClr val="002060"/>
                </a:solidFill>
              </a:rPr>
              <a:t>kinase</a:t>
            </a:r>
            <a:r>
              <a:rPr lang="en-US" sz="2200" b="1" dirty="0" smtClean="0">
                <a:solidFill>
                  <a:srgbClr val="002060"/>
                </a:solidFill>
              </a:rPr>
              <a:t> c. In the presence of Ca++. The calcium ions are obtained from the ER by stimulating InsP</a:t>
            </a:r>
            <a:r>
              <a:rPr lang="en-US" sz="2200" b="1" baseline="-25000" dirty="0" smtClean="0">
                <a:solidFill>
                  <a:srgbClr val="002060"/>
                </a:solidFill>
              </a:rPr>
              <a:t>3</a:t>
            </a:r>
            <a:r>
              <a:rPr lang="en-US" sz="2200" b="1" dirty="0" smtClean="0">
                <a:solidFill>
                  <a:srgbClr val="002060"/>
                </a:solidFill>
              </a:rPr>
              <a:t>.   </a:t>
            </a:r>
          </a:p>
          <a:p>
            <a:pPr algn="just"/>
            <a:r>
              <a:rPr lang="en-US" sz="2200" b="1" dirty="0" smtClean="0">
                <a:solidFill>
                  <a:srgbClr val="002060"/>
                </a:solidFill>
              </a:rPr>
              <a:t>The </a:t>
            </a:r>
            <a:r>
              <a:rPr lang="en-US" sz="2200" b="1" dirty="0" err="1" smtClean="0">
                <a:solidFill>
                  <a:srgbClr val="002060"/>
                </a:solidFill>
              </a:rPr>
              <a:t>enz</a:t>
            </a:r>
            <a:r>
              <a:rPr lang="en-US" sz="2200" b="1" dirty="0" smtClean="0">
                <a:solidFill>
                  <a:srgbClr val="002060"/>
                </a:solidFill>
              </a:rPr>
              <a:t>. protein kinas C and calcium dependent </a:t>
            </a:r>
            <a:r>
              <a:rPr lang="en-US" sz="2200" b="1" dirty="0" err="1" smtClean="0">
                <a:solidFill>
                  <a:srgbClr val="002060"/>
                </a:solidFill>
              </a:rPr>
              <a:t>calmodulin</a:t>
            </a:r>
            <a:r>
              <a:rPr lang="en-US" sz="2200" b="1" dirty="0" smtClean="0">
                <a:solidFill>
                  <a:srgbClr val="002060"/>
                </a:solidFill>
              </a:rPr>
              <a:t> </a:t>
            </a:r>
            <a:r>
              <a:rPr lang="en-US" sz="2200" b="1" dirty="0" err="1" smtClean="0">
                <a:solidFill>
                  <a:srgbClr val="002060"/>
                </a:solidFill>
              </a:rPr>
              <a:t>kinase</a:t>
            </a:r>
            <a:r>
              <a:rPr lang="en-US" sz="2200" b="1" dirty="0" smtClean="0">
                <a:solidFill>
                  <a:srgbClr val="002060"/>
                </a:solidFill>
              </a:rPr>
              <a:t> bring about the protein </a:t>
            </a:r>
            <a:r>
              <a:rPr lang="en-US" sz="2200" b="1" dirty="0" err="1" smtClean="0">
                <a:solidFill>
                  <a:srgbClr val="002060"/>
                </a:solidFill>
              </a:rPr>
              <a:t>phosphoryletion</a:t>
            </a:r>
            <a:r>
              <a:rPr lang="en-US" sz="2200" b="1" dirty="0" smtClean="0">
                <a:solidFill>
                  <a:srgbClr val="002060"/>
                </a:solidFill>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rgbClr val="F9D8CD"/>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194</TotalTime>
  <Words>1209</Words>
  <Application>Microsoft Office PowerPoint</Application>
  <PresentationFormat>On-screen Show (4:3)</PresentationFormat>
  <Paragraphs>131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Franklin Gothic Book</vt:lpstr>
      <vt:lpstr>Perpetua</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Hewlett-Packard Company</cp:lastModifiedBy>
  <cp:revision>34</cp:revision>
  <dcterms:created xsi:type="dcterms:W3CDTF">2020-07-24T18:51:47Z</dcterms:created>
  <dcterms:modified xsi:type="dcterms:W3CDTF">2021-11-11T07:10:59Z</dcterms:modified>
</cp:coreProperties>
</file>