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0"/>
  </p:notesMasterIdLst>
  <p:sldIdLst>
    <p:sldId id="256" r:id="rId2"/>
    <p:sldId id="303" r:id="rId3"/>
    <p:sldId id="257" r:id="rId4"/>
    <p:sldId id="265" r:id="rId5"/>
    <p:sldId id="258" r:id="rId6"/>
    <p:sldId id="261" r:id="rId7"/>
    <p:sldId id="262" r:id="rId8"/>
    <p:sldId id="263" r:id="rId9"/>
    <p:sldId id="264" r:id="rId10"/>
    <p:sldId id="259" r:id="rId11"/>
    <p:sldId id="260" r:id="rId12"/>
    <p:sldId id="266" r:id="rId13"/>
    <p:sldId id="267" r:id="rId14"/>
    <p:sldId id="308" r:id="rId15"/>
    <p:sldId id="309" r:id="rId16"/>
    <p:sldId id="307" r:id="rId17"/>
    <p:sldId id="310" r:id="rId18"/>
    <p:sldId id="311" r:id="rId19"/>
    <p:sldId id="268" r:id="rId20"/>
    <p:sldId id="269" r:id="rId21"/>
    <p:sldId id="270" r:id="rId22"/>
    <p:sldId id="271" r:id="rId23"/>
    <p:sldId id="272" r:id="rId24"/>
    <p:sldId id="273" r:id="rId25"/>
    <p:sldId id="274" r:id="rId26"/>
    <p:sldId id="275"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7" r:id="rId44"/>
    <p:sldId id="298" r:id="rId45"/>
    <p:sldId id="304" r:id="rId46"/>
    <p:sldId id="305" r:id="rId47"/>
    <p:sldId id="306" r:id="rId48"/>
    <p:sldId id="313" r:id="rId49"/>
    <p:sldId id="299"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67"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365" r:id="rId102"/>
    <p:sldId id="366" r:id="rId103"/>
    <p:sldId id="368" r:id="rId104"/>
    <p:sldId id="369" r:id="rId105"/>
    <p:sldId id="370" r:id="rId106"/>
    <p:sldId id="371" r:id="rId107"/>
    <p:sldId id="372" r:id="rId108"/>
    <p:sldId id="373" r:id="rId109"/>
    <p:sldId id="374" r:id="rId110"/>
    <p:sldId id="375" r:id="rId111"/>
    <p:sldId id="376" r:id="rId112"/>
    <p:sldId id="377" r:id="rId113"/>
    <p:sldId id="378" r:id="rId114"/>
    <p:sldId id="379" r:id="rId115"/>
    <p:sldId id="380" r:id="rId116"/>
    <p:sldId id="381" r:id="rId117"/>
    <p:sldId id="382" r:id="rId118"/>
    <p:sldId id="383"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95EB66-84FB-4207-8705-FBDA8B8811CD}" type="datetimeFigureOut">
              <a:rPr lang="en-US" smtClean="0"/>
              <a:pPr/>
              <a:t>11/9/2021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08D39F-DC82-433C-9B2E-76ACD944B0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08D39F-DC82-433C-9B2E-76ACD944B0EC}"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98340A-A2F2-45FF-A490-B9B40F23BE4A}" type="slidenum">
              <a:rPr lang="en-US" smtClean="0"/>
              <a:pPr/>
              <a:t>48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08D39F-DC82-433C-9B2E-76ACD944B0EC}" type="slidenum">
              <a:rPr lang="en-US" smtClean="0"/>
              <a:pPr/>
              <a:t>65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DCEDC81-0365-4487-BCD2-EE8B431D40FF}" type="slidenum">
              <a:rPr lang="en-IN" smtClean="0"/>
              <a:pPr/>
              <a:t>98</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DCEDC81-0365-4487-BCD2-EE8B431D40FF}" type="slidenum">
              <a:rPr lang="en-IN" smtClean="0"/>
              <a:pPr/>
              <a:t>99</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DCEDC81-0365-4487-BCD2-EE8B431D40FF}" type="slidenum">
              <a:rPr lang="en-IN" smtClean="0"/>
              <a:pPr/>
              <a:t>100</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DCEDC81-0365-4487-BCD2-EE8B431D40FF}" type="slidenum">
              <a:rPr lang="en-IN" smtClean="0"/>
              <a:pPr/>
              <a:t>102</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3995EF-C699-4E7D-9F5F-54D30D26FAB4}" type="datetime1">
              <a:rPr lang="en-US" smtClean="0"/>
              <a:pPr/>
              <a:t>11/9/2021</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a:p>
        </p:txBody>
      </p:sp>
      <p:sp>
        <p:nvSpPr>
          <p:cNvPr id="6" name="Slide Number Placeholder 5"/>
          <p:cNvSpPr>
            <a:spLocks noGrp="1"/>
          </p:cNvSpPr>
          <p:nvPr>
            <p:ph type="sldNum" sz="quarter" idx="12"/>
          </p:nvPr>
        </p:nvSpPr>
        <p:spPr/>
        <p:txBody>
          <a:bodyPr/>
          <a:lstStyle/>
          <a:p>
            <a:fld id="{B59F5A79-6FE7-4999-BFDC-6214EB249D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3EE278-598E-4D3B-860D-31D889CAACCA}" type="datetime1">
              <a:rPr lang="en-US" smtClean="0"/>
              <a:pPr/>
              <a:t>11/9/2021</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a:p>
        </p:txBody>
      </p:sp>
      <p:sp>
        <p:nvSpPr>
          <p:cNvPr id="6" name="Slide Number Placeholder 5"/>
          <p:cNvSpPr>
            <a:spLocks noGrp="1"/>
          </p:cNvSpPr>
          <p:nvPr>
            <p:ph type="sldNum" sz="quarter" idx="12"/>
          </p:nvPr>
        </p:nvSpPr>
        <p:spPr/>
        <p:txBody>
          <a:bodyPr/>
          <a:lstStyle/>
          <a:p>
            <a:fld id="{B59F5A79-6FE7-4999-BFDC-6214EB249D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8669E-797F-4038-A084-BDEEFBB62FF5}" type="datetime1">
              <a:rPr lang="en-US" smtClean="0"/>
              <a:pPr/>
              <a:t>11/9/2021</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a:p>
        </p:txBody>
      </p:sp>
      <p:sp>
        <p:nvSpPr>
          <p:cNvPr id="6" name="Slide Number Placeholder 5"/>
          <p:cNvSpPr>
            <a:spLocks noGrp="1"/>
          </p:cNvSpPr>
          <p:nvPr>
            <p:ph type="sldNum" sz="quarter" idx="12"/>
          </p:nvPr>
        </p:nvSpPr>
        <p:spPr/>
        <p:txBody>
          <a:bodyPr/>
          <a:lstStyle/>
          <a:p>
            <a:fld id="{B59F5A79-6FE7-4999-BFDC-6214EB249D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C6270-8051-4C21-8B6B-86966197BA8D}" type="datetime1">
              <a:rPr lang="en-US" smtClean="0"/>
              <a:pPr/>
              <a:t>11/9/2021</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a:p>
        </p:txBody>
      </p:sp>
      <p:sp>
        <p:nvSpPr>
          <p:cNvPr id="6" name="Slide Number Placeholder 5"/>
          <p:cNvSpPr>
            <a:spLocks noGrp="1"/>
          </p:cNvSpPr>
          <p:nvPr>
            <p:ph type="sldNum" sz="quarter" idx="12"/>
          </p:nvPr>
        </p:nvSpPr>
        <p:spPr/>
        <p:txBody>
          <a:bodyPr/>
          <a:lstStyle/>
          <a:p>
            <a:fld id="{B59F5A79-6FE7-4999-BFDC-6214EB249D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32D26-4BE0-4EE1-9C08-EBA3991BBD4B}" type="datetime1">
              <a:rPr lang="en-US" smtClean="0"/>
              <a:pPr/>
              <a:t>11/9/2021</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a:p>
        </p:txBody>
      </p:sp>
      <p:sp>
        <p:nvSpPr>
          <p:cNvPr id="6" name="Slide Number Placeholder 5"/>
          <p:cNvSpPr>
            <a:spLocks noGrp="1"/>
          </p:cNvSpPr>
          <p:nvPr>
            <p:ph type="sldNum" sz="quarter" idx="12"/>
          </p:nvPr>
        </p:nvSpPr>
        <p:spPr/>
        <p:txBody>
          <a:bodyPr/>
          <a:lstStyle/>
          <a:p>
            <a:fld id="{B59F5A79-6FE7-4999-BFDC-6214EB249D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DF64E7-9F45-47D4-8C64-C7C01A0D2D7A}" type="datetime1">
              <a:rPr lang="en-US" smtClean="0"/>
              <a:pPr/>
              <a:t>11/9/2021</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
        <p:nvSpPr>
          <p:cNvPr id="7" name="Slide Number Placeholder 6"/>
          <p:cNvSpPr>
            <a:spLocks noGrp="1"/>
          </p:cNvSpPr>
          <p:nvPr>
            <p:ph type="sldNum" sz="quarter" idx="12"/>
          </p:nvPr>
        </p:nvSpPr>
        <p:spPr/>
        <p:txBody>
          <a:bodyPr/>
          <a:lstStyle/>
          <a:p>
            <a:fld id="{B59F5A79-6FE7-4999-BFDC-6214EB249D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81A946-47EF-46CF-ADB2-06AD03A77C7B}" type="datetime1">
              <a:rPr lang="en-US" smtClean="0"/>
              <a:pPr/>
              <a:t>11/9/2021</a:t>
            </a:fld>
            <a:endParaRPr lang="en-US"/>
          </a:p>
        </p:txBody>
      </p:sp>
      <p:sp>
        <p:nvSpPr>
          <p:cNvPr id="8" name="Footer Placeholder 7"/>
          <p:cNvSpPr>
            <a:spLocks noGrp="1"/>
          </p:cNvSpPr>
          <p:nvPr>
            <p:ph type="ftr" sz="quarter" idx="11"/>
          </p:nvPr>
        </p:nvSpPr>
        <p:spPr/>
        <p:txBody>
          <a:bodyPr/>
          <a:lstStyle/>
          <a:p>
            <a:r>
              <a:rPr lang="en-US" smtClean="0"/>
              <a:t>CSE-520 -  Dr. Alok Kumar</a:t>
            </a:r>
            <a:endParaRPr lang="en-US"/>
          </a:p>
        </p:txBody>
      </p:sp>
      <p:sp>
        <p:nvSpPr>
          <p:cNvPr id="9" name="Slide Number Placeholder 8"/>
          <p:cNvSpPr>
            <a:spLocks noGrp="1"/>
          </p:cNvSpPr>
          <p:nvPr>
            <p:ph type="sldNum" sz="quarter" idx="12"/>
          </p:nvPr>
        </p:nvSpPr>
        <p:spPr/>
        <p:txBody>
          <a:bodyPr/>
          <a:lstStyle/>
          <a:p>
            <a:fld id="{B59F5A79-6FE7-4999-BFDC-6214EB249D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3630-A019-4E48-8888-DDBBBDB9FD39}" type="datetime1">
              <a:rPr lang="en-US" smtClean="0"/>
              <a:pPr/>
              <a:t>11/9/2021</a:t>
            </a:fld>
            <a:endParaRPr lang="en-US"/>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11114-B397-4A14-82B4-6C18B5C3662D}" type="datetime1">
              <a:rPr lang="en-US" smtClean="0"/>
              <a:pPr/>
              <a:t>11/9/2021</a:t>
            </a:fld>
            <a:endParaRPr lang="en-US"/>
          </a:p>
        </p:txBody>
      </p:sp>
      <p:sp>
        <p:nvSpPr>
          <p:cNvPr id="3" name="Footer Placeholder 2"/>
          <p:cNvSpPr>
            <a:spLocks noGrp="1"/>
          </p:cNvSpPr>
          <p:nvPr>
            <p:ph type="ftr" sz="quarter" idx="11"/>
          </p:nvPr>
        </p:nvSpPr>
        <p:spPr/>
        <p:txBody>
          <a:bodyPr/>
          <a:lstStyle/>
          <a:p>
            <a:r>
              <a:rPr lang="en-US" smtClean="0"/>
              <a:t>CSE-520 -  Dr. Alok Kumar</a:t>
            </a:r>
            <a:endParaRPr lang="en-US"/>
          </a:p>
        </p:txBody>
      </p:sp>
      <p:sp>
        <p:nvSpPr>
          <p:cNvPr id="4" name="Slide Number Placeholder 3"/>
          <p:cNvSpPr>
            <a:spLocks noGrp="1"/>
          </p:cNvSpPr>
          <p:nvPr>
            <p:ph type="sldNum" sz="quarter" idx="12"/>
          </p:nvPr>
        </p:nvSpPr>
        <p:spPr/>
        <p:txBody>
          <a:bodyPr/>
          <a:lstStyle/>
          <a:p>
            <a:fld id="{B59F5A79-6FE7-4999-BFDC-6214EB249D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54028-9875-4F2E-B560-2D8E4904D981}" type="datetime1">
              <a:rPr lang="en-US" smtClean="0"/>
              <a:pPr/>
              <a:t>11/9/2021</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
        <p:nvSpPr>
          <p:cNvPr id="7" name="Slide Number Placeholder 6"/>
          <p:cNvSpPr>
            <a:spLocks noGrp="1"/>
          </p:cNvSpPr>
          <p:nvPr>
            <p:ph type="sldNum" sz="quarter" idx="12"/>
          </p:nvPr>
        </p:nvSpPr>
        <p:spPr/>
        <p:txBody>
          <a:bodyPr/>
          <a:lstStyle/>
          <a:p>
            <a:fld id="{B59F5A79-6FE7-4999-BFDC-6214EB249D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B35C1-FA83-4EB1-B06F-D3D4331EE518}" type="datetime1">
              <a:rPr lang="en-US" smtClean="0"/>
              <a:pPr/>
              <a:t>11/9/2021</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
        <p:nvSpPr>
          <p:cNvPr id="7" name="Slide Number Placeholder 6"/>
          <p:cNvSpPr>
            <a:spLocks noGrp="1"/>
          </p:cNvSpPr>
          <p:nvPr>
            <p:ph type="sldNum" sz="quarter" idx="12"/>
          </p:nvPr>
        </p:nvSpPr>
        <p:spPr/>
        <p:txBody>
          <a:bodyPr/>
          <a:lstStyle/>
          <a:p>
            <a:fld id="{B59F5A79-6FE7-4999-BFDC-6214EB249D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14B33-F9FD-4EC8-8DDF-1D7243A6C0C4}" type="datetime1">
              <a:rPr lang="en-US" smtClean="0"/>
              <a:pPr/>
              <a:t>11/9/2021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CSE-520 -  Dr. Alok Kumar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F5A79-6FE7-4999-BFDC-6214EB249D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roups.google.com/forum/" TargetMode="External"/><Relationship Id="rId2" Type="http://schemas.openxmlformats.org/officeDocument/2006/relationships/hyperlink" Target="https://www.reddit.com/r/learnpython" TargetMode="External"/><Relationship Id="rId1" Type="http://schemas.openxmlformats.org/officeDocument/2006/relationships/slideLayout" Target="../slideLayouts/slideLayout2.xml"/><Relationship Id="rId4" Type="http://schemas.openxmlformats.org/officeDocument/2006/relationships/hyperlink" Target="http://stackoverflow.com/tags/pyth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Installing%20Anaconda%20on%20Windows%20(article)%20-%20DataCamp.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rogramiz.com/python-programming/modul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programiz.com/python-programming/tuple" TargetMode="External"/><Relationship Id="rId2" Type="http://schemas.openxmlformats.org/officeDocument/2006/relationships/hyperlink" Target="https://www.programiz.com/python-programming/list" TargetMode="External"/><Relationship Id="rId1" Type="http://schemas.openxmlformats.org/officeDocument/2006/relationships/slideLayout" Target="../slideLayouts/slideLayout2.xml"/><Relationship Id="rId4" Type="http://schemas.openxmlformats.org/officeDocument/2006/relationships/hyperlink" Target="https://www.programiz.com/python-programming/strin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www.programiz.com/python-programming/keyword-list"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programiz.com/python-programming/for-loo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ww.programiz.com/python-programming/string" TargetMode="External"/><Relationship Id="rId2" Type="http://schemas.openxmlformats.org/officeDocument/2006/relationships/hyperlink" Target="https://www.programiz.com/python-programming/tuple"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programiz.com/python-programming/numbers" TargetMode="External"/><Relationship Id="rId2" Type="http://schemas.openxmlformats.org/officeDocument/2006/relationships/hyperlink" Target="https://www.programiz.com/python-programming/string" TargetMode="External"/><Relationship Id="rId1" Type="http://schemas.openxmlformats.org/officeDocument/2006/relationships/slideLayout" Target="../slideLayouts/slideLayout2.xml"/><Relationship Id="rId4" Type="http://schemas.openxmlformats.org/officeDocument/2006/relationships/hyperlink" Target="https://www.programiz.com/python-programming/tuple"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CSE-520</a:t>
            </a:r>
            <a:br>
              <a:rPr lang="en-US" dirty="0" smtClean="0"/>
            </a:br>
            <a:r>
              <a:rPr lang="en-US" dirty="0" smtClean="0"/>
              <a:t>Machine Learning</a:t>
            </a:r>
            <a:endParaRPr lang="en-US" dirty="0"/>
          </a:p>
        </p:txBody>
      </p:sp>
      <p:sp>
        <p:nvSpPr>
          <p:cNvPr id="3" name="Subtitle 2"/>
          <p:cNvSpPr>
            <a:spLocks noGrp="1"/>
          </p:cNvSpPr>
          <p:nvPr>
            <p:ph type="subTitle" idx="1"/>
          </p:nvPr>
        </p:nvSpPr>
        <p:spPr/>
        <p:txBody>
          <a:bodyPr/>
          <a:lstStyle/>
          <a:p>
            <a:r>
              <a:rPr lang="en-US" dirty="0" smtClean="0"/>
              <a:t>By</a:t>
            </a:r>
          </a:p>
          <a:p>
            <a:r>
              <a:rPr lang="en-US" dirty="0" smtClean="0"/>
              <a:t>Dr. </a:t>
            </a:r>
            <a:r>
              <a:rPr lang="en-US" dirty="0" err="1" smtClean="0"/>
              <a:t>Alok</a:t>
            </a:r>
            <a:r>
              <a:rPr lang="en-US" dirty="0" smtClean="0"/>
              <a:t> Kumar</a:t>
            </a:r>
            <a:endParaRPr lang="en-US" dirty="0"/>
          </a:p>
        </p:txBody>
      </p:sp>
      <p:sp>
        <p:nvSpPr>
          <p:cNvPr id="1031" name="AutoShape 7"/>
          <p:cNvSpPr>
            <a:spLocks noChangeAspect="1" noChangeArrowheads="1" noTextEdit="1"/>
          </p:cNvSpPr>
          <p:nvPr/>
        </p:nvSpPr>
        <p:spPr bwMode="auto">
          <a:xfrm>
            <a:off x="6734175" y="171450"/>
            <a:ext cx="1724025" cy="180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5" name="AutoShape 251"/>
          <p:cNvSpPr>
            <a:spLocks noChangeAspect="1" noChangeArrowheads="1" noTextEdit="1"/>
          </p:cNvSpPr>
          <p:nvPr/>
        </p:nvSpPr>
        <p:spPr bwMode="auto">
          <a:xfrm>
            <a:off x="7202488" y="4978400"/>
            <a:ext cx="1789112" cy="180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nodePh="1">
                                  <p:stCondLst>
                                    <p:cond delay="0"/>
                                  </p:stCondLst>
                                  <p:endCondLst>
                                    <p:cond evt="begin" delay="0">
                                      <p:tn val="5"/>
                                    </p:cond>
                                  </p:endCondLst>
                                  <p:childTnLst>
                                    <p:set>
                                      <p:cBhvr>
                                        <p:cTn id="6" dur="1" fill="hold">
                                          <p:stCondLst>
                                            <p:cond delay="0"/>
                                          </p:stCondLst>
                                        </p:cTn>
                                        <p:tgtEl>
                                          <p:spTgt spid="1031"/>
                                        </p:tgtEl>
                                        <p:attrNameLst>
                                          <p:attrName>style.visibility</p:attrName>
                                        </p:attrNameLst>
                                      </p:cBhvr>
                                      <p:to>
                                        <p:strVal val="visible"/>
                                      </p:to>
                                    </p:set>
                                    <p:anim to="" calcmode="lin" valueType="num">
                                      <p:cBhvr>
                                        <p:cTn id="7" dur="1" fill="hold"/>
                                        <p:tgtEl>
                                          <p:spTgt spid="103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275"/>
                                        </p:tgtEl>
                                        <p:attrNameLst>
                                          <p:attrName>style.visibility</p:attrName>
                                        </p:attrNameLst>
                                      </p:cBhvr>
                                      <p:to>
                                        <p:strVal val="visible"/>
                                      </p:to>
                                    </p:set>
                                    <p:anim to="" calcmode="lin" valueType="num">
                                      <p:cBhvr>
                                        <p:cTn id="12" dur="1" fill="hold"/>
                                        <p:tgtEl>
                                          <p:spTgt spid="12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p:bldP spid="127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Applications of Python</a:t>
            </a:r>
          </a:p>
        </p:txBody>
      </p:sp>
      <p:sp>
        <p:nvSpPr>
          <p:cNvPr id="4" name="Content Placeholder 3"/>
          <p:cNvSpPr>
            <a:spLocks noGrp="1"/>
          </p:cNvSpPr>
          <p:nvPr>
            <p:ph idx="1"/>
          </p:nvPr>
        </p:nvSpPr>
        <p:spPr/>
        <p:txBody>
          <a:bodyPr>
            <a:normAutofit fontScale="70000" lnSpcReduction="20000"/>
          </a:bodyPr>
          <a:lstStyle/>
          <a:p>
            <a:pPr>
              <a:buNone/>
            </a:pPr>
            <a:r>
              <a:rPr lang="en-US" b="1" dirty="0">
                <a:solidFill>
                  <a:srgbClr val="C00000"/>
                </a:solidFill>
              </a:rPr>
              <a:t>Web Applications</a:t>
            </a:r>
            <a:endParaRPr lang="en-US" dirty="0">
              <a:solidFill>
                <a:srgbClr val="C00000"/>
              </a:solidFill>
            </a:endParaRPr>
          </a:p>
          <a:p>
            <a:pPr algn="just"/>
            <a:r>
              <a:rPr lang="en-US" dirty="0"/>
              <a:t>You can create scalable Web Apps using frameworks and CMS (Content Management System) that are built on Python. Some of the popular platforms for creating Web Apps are: </a:t>
            </a:r>
            <a:r>
              <a:rPr lang="en-US" dirty="0" err="1">
                <a:solidFill>
                  <a:srgbClr val="FF0000"/>
                </a:solidFill>
              </a:rPr>
              <a:t>Django</a:t>
            </a:r>
            <a:r>
              <a:rPr lang="en-US" dirty="0"/>
              <a:t>, </a:t>
            </a:r>
            <a:r>
              <a:rPr lang="en-US" dirty="0">
                <a:solidFill>
                  <a:srgbClr val="FF0000"/>
                </a:solidFill>
              </a:rPr>
              <a:t>Flask</a:t>
            </a:r>
            <a:r>
              <a:rPr lang="en-US" dirty="0"/>
              <a:t>, </a:t>
            </a:r>
            <a:r>
              <a:rPr lang="en-US" dirty="0">
                <a:solidFill>
                  <a:srgbClr val="FF0000"/>
                </a:solidFill>
              </a:rPr>
              <a:t>Pyramid</a:t>
            </a:r>
            <a:r>
              <a:rPr lang="en-US" dirty="0"/>
              <a:t>, </a:t>
            </a:r>
            <a:r>
              <a:rPr lang="en-US" dirty="0" err="1">
                <a:solidFill>
                  <a:srgbClr val="FF0000"/>
                </a:solidFill>
              </a:rPr>
              <a:t>Plone</a:t>
            </a:r>
            <a:r>
              <a:rPr lang="en-US" dirty="0"/>
              <a:t>, </a:t>
            </a:r>
            <a:r>
              <a:rPr lang="en-US" dirty="0" err="1">
                <a:solidFill>
                  <a:srgbClr val="FF0000"/>
                </a:solidFill>
              </a:rPr>
              <a:t>Django</a:t>
            </a:r>
            <a:r>
              <a:rPr lang="en-US" dirty="0">
                <a:solidFill>
                  <a:srgbClr val="FF0000"/>
                </a:solidFill>
              </a:rPr>
              <a:t> CMS</a:t>
            </a:r>
            <a:r>
              <a:rPr lang="en-US" dirty="0"/>
              <a:t>.</a:t>
            </a:r>
          </a:p>
          <a:p>
            <a:pPr algn="just"/>
            <a:r>
              <a:rPr lang="en-US" dirty="0">
                <a:solidFill>
                  <a:srgbClr val="00B050"/>
                </a:solidFill>
              </a:rPr>
              <a:t>Sites like Mozilla, </a:t>
            </a:r>
            <a:r>
              <a:rPr lang="en-US" dirty="0" err="1">
                <a:solidFill>
                  <a:srgbClr val="00B050"/>
                </a:solidFill>
              </a:rPr>
              <a:t>Reddit</a:t>
            </a:r>
            <a:r>
              <a:rPr lang="en-US" dirty="0">
                <a:solidFill>
                  <a:srgbClr val="00B050"/>
                </a:solidFill>
              </a:rPr>
              <a:t>, </a:t>
            </a:r>
            <a:r>
              <a:rPr lang="en-US" dirty="0" err="1">
                <a:solidFill>
                  <a:srgbClr val="00B050"/>
                </a:solidFill>
              </a:rPr>
              <a:t>Instagram</a:t>
            </a:r>
            <a:r>
              <a:rPr lang="en-US" dirty="0">
                <a:solidFill>
                  <a:srgbClr val="00B050"/>
                </a:solidFill>
              </a:rPr>
              <a:t> and PBS are written in Python.</a:t>
            </a:r>
          </a:p>
          <a:p>
            <a:pPr>
              <a:buNone/>
            </a:pPr>
            <a:r>
              <a:rPr lang="en-US" b="1" dirty="0">
                <a:solidFill>
                  <a:srgbClr val="C00000"/>
                </a:solidFill>
              </a:rPr>
              <a:t>Scientific and Numeric Computing</a:t>
            </a:r>
            <a:endParaRPr lang="en-US" dirty="0">
              <a:solidFill>
                <a:srgbClr val="C00000"/>
              </a:solidFill>
            </a:endParaRPr>
          </a:p>
          <a:p>
            <a:r>
              <a:rPr lang="en-US" dirty="0" smtClean="0"/>
              <a:t>There are numerous libraries available in Python for scientific and numeric computing. There are libraries like: </a:t>
            </a:r>
            <a:r>
              <a:rPr lang="en-US" dirty="0" err="1" smtClean="0">
                <a:solidFill>
                  <a:srgbClr val="FF0000"/>
                </a:solidFill>
              </a:rPr>
              <a:t>SciPy</a:t>
            </a:r>
            <a:r>
              <a:rPr lang="en-US" dirty="0" smtClean="0"/>
              <a:t> and </a:t>
            </a:r>
            <a:r>
              <a:rPr lang="en-US" dirty="0" err="1" smtClean="0">
                <a:solidFill>
                  <a:srgbClr val="FF0000"/>
                </a:solidFill>
              </a:rPr>
              <a:t>NumPy</a:t>
            </a:r>
            <a:r>
              <a:rPr lang="en-US" dirty="0" smtClean="0"/>
              <a:t> that are used in general purpose computing. And, there are also specific libraries like: </a:t>
            </a:r>
            <a:r>
              <a:rPr lang="en-US" dirty="0" err="1" smtClean="0">
                <a:solidFill>
                  <a:srgbClr val="FF0000"/>
                </a:solidFill>
              </a:rPr>
              <a:t>EarthPy</a:t>
            </a:r>
            <a:r>
              <a:rPr lang="en-US" dirty="0" smtClean="0">
                <a:solidFill>
                  <a:srgbClr val="FF0000"/>
                </a:solidFill>
              </a:rPr>
              <a:t> </a:t>
            </a:r>
            <a:r>
              <a:rPr lang="en-US" dirty="0" smtClean="0"/>
              <a:t>for earth science, </a:t>
            </a:r>
            <a:r>
              <a:rPr lang="en-US" dirty="0" err="1" smtClean="0">
                <a:solidFill>
                  <a:srgbClr val="FF0000"/>
                </a:solidFill>
              </a:rPr>
              <a:t>AstroPy</a:t>
            </a:r>
            <a:r>
              <a:rPr lang="en-US" dirty="0" smtClean="0"/>
              <a:t> for Astronomy and so on.</a:t>
            </a:r>
          </a:p>
          <a:p>
            <a:r>
              <a:rPr lang="en-US" dirty="0" smtClean="0">
                <a:solidFill>
                  <a:srgbClr val="00B050"/>
                </a:solidFill>
              </a:rPr>
              <a:t>This language </a:t>
            </a:r>
            <a:r>
              <a:rPr lang="en-US" dirty="0">
                <a:solidFill>
                  <a:srgbClr val="00B050"/>
                </a:solidFill>
              </a:rPr>
              <a:t>is heavily used in machine learning, data mining and deep learning.</a:t>
            </a:r>
          </a:p>
          <a:p>
            <a:pPr>
              <a:buNone/>
            </a:pPr>
            <a:endParaRPr lang="en-US" dirty="0"/>
          </a:p>
        </p:txBody>
      </p:sp>
      <p:sp>
        <p:nvSpPr>
          <p:cNvPr id="6" name="Footer Placeholder 5"/>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How to delete or remove elements from a dictionary?</a:t>
            </a:r>
            <a:endParaRPr lang="en-IN" b="1" dirty="0"/>
          </a:p>
        </p:txBody>
      </p:sp>
      <p:sp>
        <p:nvSpPr>
          <p:cNvPr id="3" name="Content Placeholder 2"/>
          <p:cNvSpPr>
            <a:spLocks noGrp="1"/>
          </p:cNvSpPr>
          <p:nvPr>
            <p:ph idx="1"/>
          </p:nvPr>
        </p:nvSpPr>
        <p:spPr>
          <a:xfrm>
            <a:off x="533400" y="1676400"/>
            <a:ext cx="3505200" cy="4191000"/>
          </a:xfrm>
          <a:ln/>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buNone/>
            </a:pPr>
            <a:r>
              <a:rPr lang="en-IN" dirty="0" smtClean="0"/>
              <a:t># create a dictionary</a:t>
            </a:r>
          </a:p>
          <a:p>
            <a:pPr>
              <a:buNone/>
            </a:pPr>
            <a:r>
              <a:rPr lang="en-IN" dirty="0" smtClean="0"/>
              <a:t>squares = {1:1, 2:4, 3:9, 4:16, 5:25}  </a:t>
            </a:r>
          </a:p>
          <a:p>
            <a:pPr>
              <a:buNone/>
            </a:pPr>
            <a:r>
              <a:rPr lang="en-IN" dirty="0" smtClean="0"/>
              <a:t># remove a particular item</a:t>
            </a:r>
          </a:p>
          <a:p>
            <a:pPr>
              <a:buNone/>
            </a:pPr>
            <a:r>
              <a:rPr lang="en-IN" dirty="0" smtClean="0"/>
              <a:t># Output: 16</a:t>
            </a:r>
          </a:p>
          <a:p>
            <a:pPr>
              <a:buNone/>
            </a:pPr>
            <a:r>
              <a:rPr lang="en-IN" dirty="0" smtClean="0"/>
              <a:t>print(squares.pop(4))  </a:t>
            </a:r>
          </a:p>
          <a:p>
            <a:pPr>
              <a:buNone/>
            </a:pPr>
            <a:r>
              <a:rPr lang="en-IN" dirty="0" smtClean="0"/>
              <a:t># Output: {1: 1, 2: 4, 3: 9, 5: 25}</a:t>
            </a:r>
          </a:p>
          <a:p>
            <a:pPr>
              <a:buNone/>
            </a:pPr>
            <a:r>
              <a:rPr lang="en-IN" dirty="0" smtClean="0"/>
              <a:t>print(squares)</a:t>
            </a:r>
          </a:p>
          <a:p>
            <a:pPr>
              <a:buNone/>
            </a:pPr>
            <a:r>
              <a:rPr lang="en-IN" dirty="0" smtClean="0"/>
              <a:t># remove an arbitrary item</a:t>
            </a:r>
          </a:p>
          <a:p>
            <a:pPr>
              <a:buNone/>
            </a:pPr>
            <a:r>
              <a:rPr lang="en-IN" dirty="0" smtClean="0"/>
              <a:t># Output: (1, 1)</a:t>
            </a:r>
          </a:p>
          <a:p>
            <a:pPr>
              <a:buNone/>
            </a:pPr>
            <a:r>
              <a:rPr lang="en-IN" dirty="0" smtClean="0"/>
              <a:t>print(</a:t>
            </a:r>
            <a:r>
              <a:rPr lang="en-IN" dirty="0" err="1" smtClean="0"/>
              <a:t>squares.popitem</a:t>
            </a:r>
            <a:r>
              <a:rPr lang="en-IN" dirty="0" smtClean="0"/>
              <a:t>())</a:t>
            </a:r>
          </a:p>
          <a:p>
            <a:pPr>
              <a:buNone/>
            </a:pPr>
            <a:r>
              <a:rPr lang="en-IN" dirty="0" smtClean="0"/>
              <a:t># Output: {2: 4, 3: 9, 5: 25}</a:t>
            </a:r>
          </a:p>
          <a:p>
            <a:pPr>
              <a:buNone/>
            </a:pPr>
            <a:r>
              <a:rPr lang="en-IN" dirty="0" smtClean="0"/>
              <a:t>print(squares)</a:t>
            </a:r>
          </a:p>
        </p:txBody>
      </p:sp>
      <p:sp>
        <p:nvSpPr>
          <p:cNvPr id="4" name="Content Placeholder 2"/>
          <p:cNvSpPr txBox="1">
            <a:spLocks/>
          </p:cNvSpPr>
          <p:nvPr/>
        </p:nvSpPr>
        <p:spPr>
          <a:xfrm>
            <a:off x="5257800" y="1600200"/>
            <a:ext cx="3505200" cy="4343400"/>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200" b="0" i="0" u="none" strike="noStrike" kern="1200" cap="none" spc="0" normalizeH="0" baseline="0" noProof="0" dirty="0" smtClean="0">
                <a:ln>
                  <a:noFill/>
                </a:ln>
                <a:solidFill>
                  <a:schemeClr val="dk1"/>
                </a:solidFill>
                <a:effectLst/>
                <a:uLnTx/>
                <a:uFillTx/>
                <a:latin typeface="+mn-lt"/>
                <a:ea typeface="+mn-ea"/>
                <a:cs typeface="+mn-cs"/>
              </a:rPr>
              <a:t># delete a particular item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200" b="0" i="0" u="none" strike="noStrike" kern="1200" cap="none" spc="0" normalizeH="0" baseline="0" noProof="0" dirty="0" smtClean="0">
                <a:ln>
                  <a:noFill/>
                </a:ln>
                <a:solidFill>
                  <a:schemeClr val="dk1"/>
                </a:solidFill>
                <a:effectLst/>
                <a:uLnTx/>
                <a:uFillTx/>
                <a:latin typeface="+mn-lt"/>
                <a:ea typeface="+mn-ea"/>
                <a:cs typeface="+mn-cs"/>
              </a:rPr>
              <a:t>del squares[5]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200" b="0" i="0" u="none" strike="noStrike" kern="1200" cap="none" spc="0" normalizeH="0" baseline="0" noProof="0" dirty="0" smtClean="0">
                <a:ln>
                  <a:noFill/>
                </a:ln>
                <a:solidFill>
                  <a:schemeClr val="dk1"/>
                </a:solidFill>
                <a:effectLst/>
                <a:uLnTx/>
                <a:uFillTx/>
                <a:latin typeface="+mn-lt"/>
                <a:ea typeface="+mn-ea"/>
                <a:cs typeface="+mn-cs"/>
              </a:rPr>
              <a:t># Output: {2: 4, 3: 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200" b="0" i="0" u="none" strike="noStrike" kern="1200" cap="none" spc="0" normalizeH="0" baseline="0" noProof="0" dirty="0" smtClean="0">
                <a:ln>
                  <a:noFill/>
                </a:ln>
                <a:solidFill>
                  <a:schemeClr val="dk1"/>
                </a:solidFill>
                <a:effectLst/>
                <a:uLnTx/>
                <a:uFillTx/>
                <a:latin typeface="+mn-lt"/>
                <a:ea typeface="+mn-ea"/>
                <a:cs typeface="+mn-cs"/>
              </a:rPr>
              <a:t>print(squares)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200" b="0" i="0" u="none" strike="noStrike" kern="1200" cap="none" spc="0" normalizeH="0" baseline="0" noProof="0" dirty="0" smtClean="0">
                <a:ln>
                  <a:noFill/>
                </a:ln>
                <a:solidFill>
                  <a:schemeClr val="dk1"/>
                </a:solidFill>
                <a:effectLst/>
                <a:uLnTx/>
                <a:uFillTx/>
                <a:latin typeface="+mn-lt"/>
                <a:ea typeface="+mn-ea"/>
                <a:cs typeface="+mn-cs"/>
              </a:rPr>
              <a:t># remove all items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200" b="0" i="0" u="none" strike="noStrike" kern="1200" cap="none" spc="0" normalizeH="0" baseline="0" noProof="0" dirty="0" err="1" smtClean="0">
                <a:ln>
                  <a:noFill/>
                </a:ln>
                <a:solidFill>
                  <a:schemeClr val="dk1"/>
                </a:solidFill>
                <a:effectLst/>
                <a:uLnTx/>
                <a:uFillTx/>
                <a:latin typeface="+mn-lt"/>
                <a:ea typeface="+mn-ea"/>
                <a:cs typeface="+mn-cs"/>
              </a:rPr>
              <a:t>squares.clear</a:t>
            </a:r>
            <a:r>
              <a:rPr kumimoji="0" lang="en-IN" sz="3200" b="0" i="0" u="none" strike="noStrike" kern="1200" cap="none" spc="0" normalizeH="0" baseline="0" noProof="0" dirty="0" smtClean="0">
                <a:ln>
                  <a:noFill/>
                </a:ln>
                <a:solidFill>
                  <a:schemeClr val="dk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200" b="0" i="0" u="none" strike="noStrike" kern="1200" cap="none" spc="0" normalizeH="0" baseline="0" noProof="0" dirty="0" smtClean="0">
                <a:ln>
                  <a:noFill/>
                </a:ln>
                <a:solidFill>
                  <a:schemeClr val="dk1"/>
                </a:solidFill>
                <a:effectLst/>
                <a:uLnTx/>
                <a:uFillTx/>
                <a:latin typeface="+mn-lt"/>
                <a:ea typeface="+mn-ea"/>
                <a:cs typeface="+mn-cs"/>
              </a:rPr>
              <a:t># Output: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200" b="0" i="0" u="none" strike="noStrike" kern="1200" cap="none" spc="0" normalizeH="0" baseline="0" noProof="0" dirty="0" smtClean="0">
                <a:ln>
                  <a:noFill/>
                </a:ln>
                <a:solidFill>
                  <a:schemeClr val="dk1"/>
                </a:solidFill>
                <a:effectLst/>
                <a:uLnTx/>
                <a:uFillTx/>
                <a:latin typeface="+mn-lt"/>
                <a:ea typeface="+mn-ea"/>
                <a:cs typeface="+mn-cs"/>
              </a:rPr>
              <a:t>print(squares)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200" b="0" i="0" u="none" strike="noStrike" kern="1200" cap="none" spc="0" normalizeH="0" baseline="0" noProof="0" dirty="0" smtClean="0">
                <a:ln>
                  <a:noFill/>
                </a:ln>
                <a:solidFill>
                  <a:schemeClr val="dk1"/>
                </a:solidFill>
                <a:effectLst/>
                <a:uLnTx/>
                <a:uFillTx/>
                <a:latin typeface="+mn-lt"/>
                <a:ea typeface="+mn-ea"/>
                <a:cs typeface="+mn-cs"/>
              </a:rPr>
              <a:t># delete the dictionary itself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200" b="0" i="0" u="none" strike="noStrike" kern="1200" cap="none" spc="0" normalizeH="0" baseline="0" noProof="0" dirty="0" smtClean="0">
                <a:ln>
                  <a:noFill/>
                </a:ln>
                <a:solidFill>
                  <a:schemeClr val="dk1"/>
                </a:solidFill>
                <a:effectLst/>
                <a:uLnTx/>
                <a:uFillTx/>
                <a:latin typeface="+mn-lt"/>
                <a:ea typeface="+mn-ea"/>
                <a:cs typeface="+mn-cs"/>
              </a:rPr>
              <a:t>del squares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200" b="0" i="0" u="none" strike="noStrike" kern="1200" cap="none" spc="0" normalizeH="0" baseline="0" noProof="0" dirty="0" smtClean="0">
                <a:ln>
                  <a:noFill/>
                </a:ln>
                <a:solidFill>
                  <a:schemeClr val="dk1"/>
                </a:solidFill>
                <a:effectLst/>
                <a:uLnTx/>
                <a:uFillTx/>
                <a:latin typeface="+mn-lt"/>
                <a:ea typeface="+mn-ea"/>
                <a:cs typeface="+mn-cs"/>
              </a:rPr>
              <a:t># Throws Error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200" b="0" i="0" u="none" strike="noStrike" kern="1200" cap="none" spc="0" normalizeH="0" baseline="0" noProof="0" dirty="0" smtClean="0">
                <a:ln>
                  <a:noFill/>
                </a:ln>
                <a:solidFill>
                  <a:schemeClr val="dk1"/>
                </a:solidFill>
                <a:effectLst/>
                <a:uLnTx/>
                <a:uFillTx/>
                <a:latin typeface="+mn-lt"/>
                <a:ea typeface="+mn-ea"/>
                <a:cs typeface="+mn-cs"/>
              </a:rPr>
              <a:t># print(squares)</a:t>
            </a:r>
            <a:endParaRPr kumimoji="0" lang="en-IN" sz="32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E0A0A703-4B3F-4E9A-AEAC-84AE9997E537}" type="slidenum">
              <a:rPr lang="en-US" smtClean="0"/>
              <a:pPr/>
              <a:t>100</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Dictionary Methods</a:t>
            </a:r>
            <a:endParaRPr lang="en-IN" dirty="0"/>
          </a:p>
        </p:txBody>
      </p:sp>
      <p:pic>
        <p:nvPicPr>
          <p:cNvPr id="5122" name="Picture 2"/>
          <p:cNvPicPr>
            <a:picLocks noGrp="1" noChangeAspect="1" noChangeArrowheads="1"/>
          </p:cNvPicPr>
          <p:nvPr>
            <p:ph idx="1"/>
          </p:nvPr>
        </p:nvPicPr>
        <p:blipFill>
          <a:blip r:embed="rId2"/>
          <a:srcRect l="34855" t="11785" r="10584" b="5717"/>
          <a:stretch>
            <a:fillRect/>
          </a:stretch>
        </p:blipFill>
        <p:spPr bwMode="auto">
          <a:xfrm>
            <a:off x="838200" y="1600199"/>
            <a:ext cx="6858000" cy="504390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E0A0A703-4B3F-4E9A-AEAC-84AE9997E537}" type="slidenum">
              <a:rPr lang="en-US" smtClean="0"/>
              <a:pPr/>
              <a:t>101</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4800"/>
            <a:ext cx="4830746" cy="203132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IN" dirty="0" smtClean="0"/>
              <a:t>marks = {}.</a:t>
            </a:r>
            <a:r>
              <a:rPr lang="en-IN" dirty="0" err="1" smtClean="0"/>
              <a:t>fromkeys</a:t>
            </a:r>
            <a:r>
              <a:rPr lang="en-IN" dirty="0" smtClean="0"/>
              <a:t>(['</a:t>
            </a:r>
            <a:r>
              <a:rPr lang="en-IN" dirty="0" err="1" smtClean="0"/>
              <a:t>Math','English','Science</a:t>
            </a:r>
            <a:r>
              <a:rPr lang="en-IN" dirty="0" smtClean="0"/>
              <a:t>'], 0)</a:t>
            </a:r>
          </a:p>
          <a:p>
            <a:r>
              <a:rPr lang="en-IN" dirty="0" smtClean="0"/>
              <a:t># Output: {'English': 0, 'Math': 0, 'Science': 0}</a:t>
            </a:r>
          </a:p>
          <a:p>
            <a:r>
              <a:rPr lang="en-IN" dirty="0" smtClean="0"/>
              <a:t>print(marks)</a:t>
            </a:r>
          </a:p>
          <a:p>
            <a:r>
              <a:rPr lang="en-IN" dirty="0" smtClean="0"/>
              <a:t>for item in </a:t>
            </a:r>
            <a:r>
              <a:rPr lang="en-IN" dirty="0" err="1" smtClean="0"/>
              <a:t>marks.items</a:t>
            </a:r>
            <a:r>
              <a:rPr lang="en-IN" dirty="0" smtClean="0"/>
              <a:t>():</a:t>
            </a:r>
          </a:p>
          <a:p>
            <a:r>
              <a:rPr lang="en-IN" dirty="0" smtClean="0"/>
              <a:t>    print(item)</a:t>
            </a:r>
          </a:p>
          <a:p>
            <a:r>
              <a:rPr lang="en-IN" dirty="0" smtClean="0"/>
              <a:t># Output: ['English', 'Math', 'Science']</a:t>
            </a:r>
          </a:p>
          <a:p>
            <a:r>
              <a:rPr lang="en-IN" dirty="0" smtClean="0"/>
              <a:t>list(sorted(</a:t>
            </a:r>
            <a:r>
              <a:rPr lang="en-IN" dirty="0" err="1" smtClean="0"/>
              <a:t>marks.keys</a:t>
            </a:r>
            <a:r>
              <a:rPr lang="en-IN" dirty="0" smtClean="0"/>
              <a:t>()))</a:t>
            </a:r>
            <a:endParaRPr lang="en-IN" dirty="0"/>
          </a:p>
        </p:txBody>
      </p:sp>
      <p:sp>
        <p:nvSpPr>
          <p:cNvPr id="5" name="TextBox 4"/>
          <p:cNvSpPr txBox="1"/>
          <p:nvPr/>
        </p:nvSpPr>
        <p:spPr>
          <a:xfrm>
            <a:off x="609600" y="2667000"/>
            <a:ext cx="4168129"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IN" dirty="0" smtClean="0"/>
              <a:t>squares = {x: x*x for x in range(6)}</a:t>
            </a:r>
          </a:p>
          <a:p>
            <a:r>
              <a:rPr lang="en-IN" dirty="0" smtClean="0"/>
              <a:t># Output: {0: 0, 1: 1, 2: 4, 3: 9, 4: 16, 5: 25}</a:t>
            </a:r>
          </a:p>
          <a:p>
            <a:r>
              <a:rPr lang="en-IN" dirty="0" smtClean="0"/>
              <a:t>print(squares)</a:t>
            </a:r>
            <a:endParaRPr lang="en-IN" dirty="0"/>
          </a:p>
        </p:txBody>
      </p:sp>
      <p:sp>
        <p:nvSpPr>
          <p:cNvPr id="6" name="TextBox 5"/>
          <p:cNvSpPr txBox="1"/>
          <p:nvPr/>
        </p:nvSpPr>
        <p:spPr>
          <a:xfrm>
            <a:off x="5638800" y="2667000"/>
            <a:ext cx="2057166"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IN" dirty="0" smtClean="0"/>
              <a:t>squares = {} </a:t>
            </a:r>
          </a:p>
          <a:p>
            <a:r>
              <a:rPr lang="en-IN" dirty="0" smtClean="0"/>
              <a:t>for x in range(6):</a:t>
            </a:r>
          </a:p>
          <a:p>
            <a:r>
              <a:rPr lang="en-IN" dirty="0" smtClean="0"/>
              <a:t>       squares[x] = x*x</a:t>
            </a:r>
            <a:endParaRPr lang="en-IN" dirty="0"/>
          </a:p>
        </p:txBody>
      </p:sp>
      <p:sp>
        <p:nvSpPr>
          <p:cNvPr id="7" name="TextBox 6"/>
          <p:cNvSpPr txBox="1"/>
          <p:nvPr/>
        </p:nvSpPr>
        <p:spPr>
          <a:xfrm>
            <a:off x="609600" y="3962400"/>
            <a:ext cx="5009577"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IN" dirty="0" err="1" smtClean="0"/>
              <a:t>odd_squares</a:t>
            </a:r>
            <a:r>
              <a:rPr lang="en-IN" dirty="0" smtClean="0"/>
              <a:t> = {x: x*x for x in range(11) if x%2 == 1}</a:t>
            </a:r>
          </a:p>
          <a:p>
            <a:r>
              <a:rPr lang="en-IN" dirty="0" smtClean="0"/>
              <a:t># Output: {1: 1, 3: 9, 5: 25, 7: 49, 9: 81}</a:t>
            </a:r>
          </a:p>
          <a:p>
            <a:r>
              <a:rPr lang="en-IN" dirty="0" smtClean="0"/>
              <a:t>print(</a:t>
            </a:r>
            <a:r>
              <a:rPr lang="en-IN" dirty="0" err="1" smtClean="0"/>
              <a:t>odd_squares</a:t>
            </a:r>
            <a:r>
              <a:rPr lang="en-IN" dirty="0" smtClean="0"/>
              <a:t>)</a:t>
            </a:r>
            <a:endParaRPr lang="en-IN" dirty="0"/>
          </a:p>
        </p:txBody>
      </p:sp>
      <p:sp>
        <p:nvSpPr>
          <p:cNvPr id="8" name="Slide Number Placeholder 7"/>
          <p:cNvSpPr>
            <a:spLocks noGrp="1"/>
          </p:cNvSpPr>
          <p:nvPr>
            <p:ph type="sldNum" sz="quarter" idx="12"/>
          </p:nvPr>
        </p:nvSpPr>
        <p:spPr/>
        <p:txBody>
          <a:bodyPr/>
          <a:lstStyle/>
          <a:p>
            <a:fld id="{E0A0A703-4B3F-4E9A-AEAC-84AE9997E537}" type="slidenum">
              <a:rPr lang="en-US" smtClean="0"/>
              <a:pPr/>
              <a:t>102</a:t>
            </a:fld>
            <a:endParaRPr lang="en-US"/>
          </a:p>
        </p:txBody>
      </p:sp>
      <p:sp>
        <p:nvSpPr>
          <p:cNvPr id="9" name="Footer Placeholder 8"/>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t>
            </a:r>
            <a:r>
              <a:rPr lang="en-US" dirty="0" smtClean="0"/>
              <a:t>gular </a:t>
            </a:r>
            <a:r>
              <a:rPr lang="en-US" b="1" dirty="0" smtClean="0"/>
              <a:t>Ex</a:t>
            </a:r>
            <a:r>
              <a:rPr lang="en-US" dirty="0" smtClean="0"/>
              <a:t>pression </a:t>
            </a:r>
            <a:endParaRPr lang="en-US" dirty="0"/>
          </a:p>
        </p:txBody>
      </p:sp>
      <p:sp>
        <p:nvSpPr>
          <p:cNvPr id="3" name="Content Placeholder 2"/>
          <p:cNvSpPr>
            <a:spLocks noGrp="1"/>
          </p:cNvSpPr>
          <p:nvPr>
            <p:ph idx="1"/>
          </p:nvPr>
        </p:nvSpPr>
        <p:spPr>
          <a:xfrm>
            <a:off x="457200" y="1600201"/>
            <a:ext cx="8229600" cy="1600200"/>
          </a:xfrm>
        </p:spPr>
        <p:txBody>
          <a:bodyPr>
            <a:normAutofit lnSpcReduction="10000"/>
          </a:bodyPr>
          <a:lstStyle/>
          <a:p>
            <a:r>
              <a:rPr lang="en-US" dirty="0" smtClean="0"/>
              <a:t>A </a:t>
            </a:r>
            <a:r>
              <a:rPr lang="en-US" b="1" dirty="0" smtClean="0"/>
              <a:t>Re</a:t>
            </a:r>
            <a:r>
              <a:rPr lang="en-US" dirty="0" smtClean="0"/>
              <a:t>gular </a:t>
            </a:r>
            <a:r>
              <a:rPr lang="en-US" b="1" dirty="0" smtClean="0"/>
              <a:t>Ex</a:t>
            </a:r>
            <a:r>
              <a:rPr lang="en-US" dirty="0" smtClean="0"/>
              <a:t>pression (</a:t>
            </a:r>
            <a:r>
              <a:rPr lang="en-US" dirty="0" err="1" smtClean="0"/>
              <a:t>RegEx</a:t>
            </a:r>
            <a:r>
              <a:rPr lang="en-US" dirty="0" smtClean="0"/>
              <a:t>) is a sequence of characters that defines a search pattern.</a:t>
            </a:r>
          </a:p>
          <a:p>
            <a:pPr fontAlgn="base"/>
            <a:r>
              <a:rPr lang="en-US" dirty="0" smtClean="0"/>
              <a:t>^a...s$</a:t>
            </a:r>
            <a:endParaRPr lang="en-US" dirty="0"/>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103</a:t>
            </a:fld>
            <a:endParaRPr lang="en-US"/>
          </a:p>
        </p:txBody>
      </p:sp>
      <p:sp>
        <p:nvSpPr>
          <p:cNvPr id="7" name="TextBox 6"/>
          <p:cNvSpPr txBox="1"/>
          <p:nvPr/>
        </p:nvSpPr>
        <p:spPr>
          <a:xfrm>
            <a:off x="2971800" y="2819400"/>
            <a:ext cx="3721660" cy="258532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fontAlgn="base"/>
            <a:r>
              <a:rPr lang="en-US" dirty="0" smtClean="0"/>
              <a:t>import re</a:t>
            </a:r>
          </a:p>
          <a:p>
            <a:pPr fontAlgn="base"/>
            <a:r>
              <a:rPr lang="en-US" dirty="0" smtClean="0"/>
              <a:t>pattern = '^a...s$'</a:t>
            </a:r>
          </a:p>
          <a:p>
            <a:pPr fontAlgn="base"/>
            <a:r>
              <a:rPr lang="en-US" dirty="0" err="1" smtClean="0"/>
              <a:t>test_string</a:t>
            </a:r>
            <a:r>
              <a:rPr lang="en-US" dirty="0" smtClean="0"/>
              <a:t> = 'abyss'</a:t>
            </a:r>
          </a:p>
          <a:p>
            <a:pPr fontAlgn="base"/>
            <a:r>
              <a:rPr lang="en-US" dirty="0" smtClean="0"/>
              <a:t>result = </a:t>
            </a:r>
            <a:r>
              <a:rPr lang="en-US" dirty="0" err="1" smtClean="0"/>
              <a:t>re.match</a:t>
            </a:r>
            <a:r>
              <a:rPr lang="en-US" dirty="0" smtClean="0"/>
              <a:t>(pattern, </a:t>
            </a:r>
            <a:r>
              <a:rPr lang="en-US" dirty="0" err="1" smtClean="0"/>
              <a:t>test_string</a:t>
            </a:r>
            <a:r>
              <a:rPr lang="en-US" dirty="0" smtClean="0"/>
              <a:t>)</a:t>
            </a:r>
          </a:p>
          <a:p>
            <a:pPr fontAlgn="base"/>
            <a:r>
              <a:rPr lang="en-US" dirty="0" smtClean="0"/>
              <a:t>if result:</a:t>
            </a:r>
          </a:p>
          <a:p>
            <a:pPr fontAlgn="base"/>
            <a:r>
              <a:rPr lang="en-US" dirty="0" smtClean="0"/>
              <a:t>print("Search successful.")</a:t>
            </a:r>
          </a:p>
          <a:p>
            <a:pPr fontAlgn="base"/>
            <a:r>
              <a:rPr lang="en-US" dirty="0" smtClean="0"/>
              <a:t>else:</a:t>
            </a:r>
          </a:p>
          <a:p>
            <a:pPr fontAlgn="base"/>
            <a:r>
              <a:rPr lang="en-US" dirty="0" smtClean="0"/>
              <a:t>print("Search unsuccessful.") </a:t>
            </a: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t>
            </a:r>
            <a:endParaRPr lang="en-US" dirty="0"/>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104</a:t>
            </a:fld>
            <a:endParaRPr lang="en-US"/>
          </a:p>
        </p:txBody>
      </p:sp>
      <p:pic>
        <p:nvPicPr>
          <p:cNvPr id="1026" name="Picture 2"/>
          <p:cNvPicPr>
            <a:picLocks noGrp="1" noChangeAspect="1" noChangeArrowheads="1"/>
          </p:cNvPicPr>
          <p:nvPr>
            <p:ph idx="1"/>
          </p:nvPr>
        </p:nvPicPr>
        <p:blipFill>
          <a:blip r:embed="rId2"/>
          <a:srcRect l="10244" t="15153" r="49053" b="14135"/>
          <a:stretch>
            <a:fillRect/>
          </a:stretch>
        </p:blipFill>
        <p:spPr bwMode="auto">
          <a:xfrm>
            <a:off x="1981200" y="1524000"/>
            <a:ext cx="4953000" cy="4837814"/>
          </a:xfrm>
          <a:prstGeom prst="rect">
            <a:avLst/>
          </a:prstGeom>
          <a:noFill/>
          <a:ln w="9525">
            <a:noFill/>
            <a:miter lim="800000"/>
            <a:headEnd/>
            <a:tailEnd/>
          </a:ln>
          <a:effec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Characters</a:t>
            </a:r>
            <a:endParaRPr lang="en-US" dirty="0"/>
          </a:p>
        </p:txBody>
      </p:sp>
      <p:sp>
        <p:nvSpPr>
          <p:cNvPr id="3" name="Content Placeholder 2"/>
          <p:cNvSpPr>
            <a:spLocks noGrp="1"/>
          </p:cNvSpPr>
          <p:nvPr>
            <p:ph idx="1"/>
          </p:nvPr>
        </p:nvSpPr>
        <p:spPr/>
        <p:txBody>
          <a:bodyPr/>
          <a:lstStyle/>
          <a:p>
            <a:r>
              <a:rPr lang="en-US" dirty="0" smtClean="0"/>
              <a:t>Meta characters are characters that are interpreted in a special way by a </a:t>
            </a:r>
            <a:r>
              <a:rPr lang="en-US" dirty="0" err="1" smtClean="0"/>
              <a:t>RegEx</a:t>
            </a:r>
            <a:r>
              <a:rPr lang="en-US" dirty="0" smtClean="0"/>
              <a:t> engine.</a:t>
            </a:r>
          </a:p>
          <a:p>
            <a:r>
              <a:rPr lang="en-US" dirty="0" smtClean="0"/>
              <a:t>Here's a list of </a:t>
            </a:r>
            <a:r>
              <a:rPr lang="en-US" dirty="0" err="1" smtClean="0"/>
              <a:t>metacharacters</a:t>
            </a:r>
            <a:r>
              <a:rPr lang="en-US" dirty="0" smtClean="0"/>
              <a:t>:</a:t>
            </a:r>
          </a:p>
          <a:p>
            <a:r>
              <a:rPr lang="en-US" dirty="0" smtClean="0"/>
              <a:t>[] . ^ $ * + ? {} () \ |</a:t>
            </a:r>
            <a:endParaRPr lang="en-US" dirty="0"/>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 Square brackets</a:t>
            </a:r>
            <a:endParaRPr lang="en-US" dirty="0"/>
          </a:p>
        </p:txBody>
      </p:sp>
      <p:sp>
        <p:nvSpPr>
          <p:cNvPr id="3" name="Content Placeholder 2"/>
          <p:cNvSpPr>
            <a:spLocks noGrp="1"/>
          </p:cNvSpPr>
          <p:nvPr>
            <p:ph idx="1"/>
          </p:nvPr>
        </p:nvSpPr>
        <p:spPr/>
        <p:txBody>
          <a:bodyPr/>
          <a:lstStyle/>
          <a:p>
            <a:r>
              <a:rPr lang="en-US" dirty="0" smtClean="0"/>
              <a:t>Square brackets specifies a set of characters you wish to match.</a:t>
            </a:r>
          </a:p>
          <a:p>
            <a:r>
              <a:rPr lang="en-US" dirty="0" smtClean="0"/>
              <a:t>[</a:t>
            </a:r>
            <a:r>
              <a:rPr lang="en-US" dirty="0" err="1" smtClean="0"/>
              <a:t>abc</a:t>
            </a:r>
            <a:r>
              <a:rPr lang="en-US" dirty="0" smtClean="0"/>
              <a:t>] will match if the string you are trying to match contains any of the a , b or c .</a:t>
            </a:r>
          </a:p>
          <a:p>
            <a:r>
              <a:rPr lang="en-US" dirty="0" smtClean="0"/>
              <a:t>[a-e] is the same as [</a:t>
            </a:r>
            <a:r>
              <a:rPr lang="en-US" dirty="0" err="1" smtClean="0"/>
              <a:t>abcde</a:t>
            </a:r>
            <a:r>
              <a:rPr lang="en-US" dirty="0" smtClean="0"/>
              <a:t>] .</a:t>
            </a:r>
          </a:p>
          <a:p>
            <a:r>
              <a:rPr lang="en-US" dirty="0" smtClean="0"/>
              <a:t>[1-4] is the same as [1234] .</a:t>
            </a:r>
          </a:p>
          <a:p>
            <a:r>
              <a:rPr lang="en-US" dirty="0" smtClean="0"/>
              <a:t>[^</a:t>
            </a:r>
            <a:r>
              <a:rPr lang="en-US" dirty="0" err="1" smtClean="0"/>
              <a:t>abc</a:t>
            </a:r>
            <a:r>
              <a:rPr lang="en-US" dirty="0" smtClean="0"/>
              <a:t>] means any character except a or b or c .</a:t>
            </a:r>
          </a:p>
          <a:p>
            <a:r>
              <a:rPr lang="en-US" dirty="0" smtClean="0"/>
              <a:t>[^0-9] means any non-digit character.</a:t>
            </a:r>
            <a:endParaRPr lang="en-US" dirty="0"/>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Characters</a:t>
            </a:r>
            <a:endParaRPr lang="en-US" dirty="0"/>
          </a:p>
        </p:txBody>
      </p:sp>
      <p:sp>
        <p:nvSpPr>
          <p:cNvPr id="3" name="Content Placeholder 2"/>
          <p:cNvSpPr>
            <a:spLocks noGrp="1"/>
          </p:cNvSpPr>
          <p:nvPr>
            <p:ph idx="1"/>
          </p:nvPr>
        </p:nvSpPr>
        <p:spPr/>
        <p:txBody>
          <a:bodyPr/>
          <a:lstStyle/>
          <a:p>
            <a:r>
              <a:rPr lang="en-US" dirty="0" smtClean="0">
                <a:solidFill>
                  <a:srgbClr val="FF0000"/>
                </a:solidFill>
              </a:rPr>
              <a:t>.-Period</a:t>
            </a:r>
            <a:r>
              <a:rPr lang="en-US" dirty="0" smtClean="0"/>
              <a:t>: A period matches any single character (except newline '\n' ).</a:t>
            </a:r>
          </a:p>
          <a:p>
            <a:r>
              <a:rPr lang="en-US" dirty="0" smtClean="0"/>
              <a:t>Expression       String       Matched?</a:t>
            </a:r>
          </a:p>
          <a:p>
            <a:pPr>
              <a:buNone/>
            </a:pPr>
            <a:r>
              <a:rPr lang="en-US" dirty="0" smtClean="0"/>
              <a:t>        ..                    a               No match</a:t>
            </a:r>
          </a:p>
          <a:p>
            <a:pPr>
              <a:buNone/>
            </a:pPr>
            <a:r>
              <a:rPr lang="en-US" dirty="0" smtClean="0"/>
              <a:t>                              ac             1 match</a:t>
            </a:r>
          </a:p>
          <a:p>
            <a:pPr>
              <a:buNone/>
            </a:pPr>
            <a:r>
              <a:rPr lang="en-US" dirty="0" smtClean="0"/>
              <a:t>                              </a:t>
            </a:r>
            <a:r>
              <a:rPr lang="en-US" dirty="0" err="1" smtClean="0"/>
              <a:t>acd</a:t>
            </a:r>
            <a:r>
              <a:rPr lang="en-US" dirty="0" smtClean="0"/>
              <a:t>           1 match</a:t>
            </a:r>
            <a:endParaRPr lang="en-US" dirty="0"/>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Characters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 - Caret:</a:t>
            </a:r>
            <a:r>
              <a:rPr lang="en-US" dirty="0" smtClean="0"/>
              <a:t> The caret symbol ^ is used to check if a string starts with a certain character.</a:t>
            </a:r>
          </a:p>
          <a:p>
            <a:r>
              <a:rPr lang="en-US" dirty="0" smtClean="0"/>
              <a:t>Expression 	String 	Matched?</a:t>
            </a:r>
          </a:p>
          <a:p>
            <a:pPr>
              <a:buNone/>
            </a:pPr>
            <a:r>
              <a:rPr lang="en-US" dirty="0" smtClean="0"/>
              <a:t>	^a 			</a:t>
            </a:r>
            <a:r>
              <a:rPr lang="en-US" dirty="0" err="1" smtClean="0"/>
              <a:t>a</a:t>
            </a:r>
            <a:r>
              <a:rPr lang="en-US" dirty="0" smtClean="0"/>
              <a:t> 		1 match</a:t>
            </a:r>
          </a:p>
          <a:p>
            <a:pPr>
              <a:buNone/>
            </a:pPr>
            <a:r>
              <a:rPr lang="en-US" dirty="0" smtClean="0"/>
              <a:t>				</a:t>
            </a:r>
            <a:r>
              <a:rPr lang="en-US" dirty="0" err="1" smtClean="0"/>
              <a:t>abc</a:t>
            </a:r>
            <a:r>
              <a:rPr lang="en-US" dirty="0" smtClean="0"/>
              <a:t> 		1 match</a:t>
            </a:r>
          </a:p>
          <a:p>
            <a:pPr>
              <a:buNone/>
            </a:pPr>
            <a:r>
              <a:rPr lang="en-US" dirty="0" smtClean="0"/>
              <a:t>				</a:t>
            </a:r>
            <a:r>
              <a:rPr lang="en-US" dirty="0" err="1" smtClean="0"/>
              <a:t>bac</a:t>
            </a:r>
            <a:r>
              <a:rPr lang="en-US" dirty="0" smtClean="0"/>
              <a:t> 		No match</a:t>
            </a:r>
          </a:p>
          <a:p>
            <a:pPr>
              <a:buNone/>
            </a:pPr>
            <a:r>
              <a:rPr lang="en-US" dirty="0" smtClean="0"/>
              <a:t>	^</a:t>
            </a:r>
            <a:r>
              <a:rPr lang="en-US" dirty="0" err="1" smtClean="0"/>
              <a:t>ab</a:t>
            </a:r>
            <a:r>
              <a:rPr lang="en-US" dirty="0" smtClean="0"/>
              <a:t> 		</a:t>
            </a:r>
            <a:r>
              <a:rPr lang="en-US" dirty="0" err="1" smtClean="0"/>
              <a:t>abc</a:t>
            </a:r>
            <a:r>
              <a:rPr lang="en-US" dirty="0" smtClean="0"/>
              <a:t> 		1 match</a:t>
            </a:r>
          </a:p>
          <a:p>
            <a:pPr>
              <a:buNone/>
            </a:pPr>
            <a:r>
              <a:rPr lang="en-US" dirty="0" smtClean="0"/>
              <a:t>				</a:t>
            </a:r>
            <a:r>
              <a:rPr lang="en-US" dirty="0" err="1" smtClean="0"/>
              <a:t>acb</a:t>
            </a:r>
            <a:r>
              <a:rPr lang="en-US" dirty="0" smtClean="0"/>
              <a:t> 		No match</a:t>
            </a:r>
            <a:endParaRPr lang="en-US" dirty="0"/>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Characters</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 - Dollar: </a:t>
            </a:r>
            <a:r>
              <a:rPr lang="en-US" dirty="0" smtClean="0"/>
              <a:t>The dollar symbol $ is used to check if a string ends with a certain character.</a:t>
            </a:r>
          </a:p>
          <a:p>
            <a:pPr>
              <a:buNone/>
            </a:pPr>
            <a:r>
              <a:rPr lang="en-US" dirty="0" smtClean="0"/>
              <a:t>	Expression 	String 	Matched?</a:t>
            </a:r>
          </a:p>
          <a:p>
            <a:pPr>
              <a:buNone/>
            </a:pPr>
            <a:r>
              <a:rPr lang="en-US" dirty="0" smtClean="0"/>
              <a:t>	a$ 			a 		1 match</a:t>
            </a:r>
          </a:p>
          <a:p>
            <a:pPr>
              <a:buNone/>
            </a:pPr>
            <a:r>
              <a:rPr lang="en-US" dirty="0" smtClean="0"/>
              <a:t>				formula 	1 match</a:t>
            </a:r>
          </a:p>
          <a:p>
            <a:pPr>
              <a:buNone/>
            </a:pPr>
            <a:r>
              <a:rPr lang="en-US" dirty="0" smtClean="0"/>
              <a:t>				cab 		No match</a:t>
            </a:r>
            <a:endParaRPr lang="en-US" dirty="0"/>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Applications of Python</a:t>
            </a:r>
          </a:p>
        </p:txBody>
      </p:sp>
      <p:sp>
        <p:nvSpPr>
          <p:cNvPr id="4" name="Content Placeholder 3"/>
          <p:cNvSpPr>
            <a:spLocks noGrp="1"/>
          </p:cNvSpPr>
          <p:nvPr>
            <p:ph idx="1"/>
          </p:nvPr>
        </p:nvSpPr>
        <p:spPr/>
        <p:txBody>
          <a:bodyPr>
            <a:normAutofit fontScale="70000" lnSpcReduction="20000"/>
          </a:bodyPr>
          <a:lstStyle/>
          <a:p>
            <a:pPr>
              <a:buNone/>
            </a:pPr>
            <a:r>
              <a:rPr lang="en-US" b="1" dirty="0">
                <a:solidFill>
                  <a:srgbClr val="C00000"/>
                </a:solidFill>
              </a:rPr>
              <a:t>Creating software Prototypes</a:t>
            </a:r>
            <a:endParaRPr lang="en-US" dirty="0">
              <a:solidFill>
                <a:srgbClr val="C00000"/>
              </a:solidFill>
            </a:endParaRPr>
          </a:p>
          <a:p>
            <a:pPr algn="just"/>
            <a:r>
              <a:rPr lang="en-US" dirty="0"/>
              <a:t>Python is slow compared to compiled languages like C++ and Java. It might not be a good choice if resources are limited and efficiency is a must.</a:t>
            </a:r>
          </a:p>
          <a:p>
            <a:pPr algn="just"/>
            <a:r>
              <a:rPr lang="en-US" dirty="0"/>
              <a:t>However, Python is a great language for creating prototypes. For example: You can use </a:t>
            </a:r>
            <a:r>
              <a:rPr lang="en-US" dirty="0" err="1"/>
              <a:t>Pygame</a:t>
            </a:r>
            <a:r>
              <a:rPr lang="en-US" dirty="0"/>
              <a:t> (library for creating games) to create your game's prototype first. If you like the prototype, you can use language like C++ to create the actual game.</a:t>
            </a:r>
          </a:p>
          <a:p>
            <a:pPr>
              <a:buNone/>
            </a:pPr>
            <a:r>
              <a:rPr lang="en-US" b="1" dirty="0">
                <a:solidFill>
                  <a:srgbClr val="C00000"/>
                </a:solidFill>
              </a:rPr>
              <a:t>Good Language to Teach Programming</a:t>
            </a:r>
            <a:endParaRPr lang="en-US" dirty="0">
              <a:solidFill>
                <a:srgbClr val="C00000"/>
              </a:solidFill>
            </a:endParaRPr>
          </a:p>
          <a:p>
            <a:pPr algn="just"/>
            <a:r>
              <a:rPr lang="en-US" dirty="0"/>
              <a:t>Python is used by many </a:t>
            </a:r>
            <a:r>
              <a:rPr lang="en-US" dirty="0" smtClean="0"/>
              <a:t>companies/institutions </a:t>
            </a:r>
            <a:r>
              <a:rPr lang="en-US" dirty="0"/>
              <a:t>to teach programming to kids and </a:t>
            </a:r>
            <a:r>
              <a:rPr lang="en-US" dirty="0" err="1"/>
              <a:t>newbies</a:t>
            </a:r>
            <a:r>
              <a:rPr lang="en-US" dirty="0"/>
              <a:t>.</a:t>
            </a:r>
          </a:p>
          <a:p>
            <a:pPr algn="just"/>
            <a:r>
              <a:rPr lang="en-US" dirty="0"/>
              <a:t>It is a good language with a lot of features and capabilities. Yet, it's one of the easiest language to learn because of its simple easy-to-use syntax.</a:t>
            </a:r>
          </a:p>
          <a:p>
            <a:pPr>
              <a:buNone/>
            </a:pPr>
            <a:endParaRPr lang="en-US" dirty="0"/>
          </a:p>
        </p:txBody>
      </p:sp>
      <p:sp>
        <p:nvSpPr>
          <p:cNvPr id="6" name="Footer Placeholder 5"/>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11</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Characters</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 - Star:</a:t>
            </a:r>
            <a:r>
              <a:rPr lang="en-US" dirty="0" smtClean="0"/>
              <a:t> The star symbol * matches zero or more occurrences of the pattern left to it.</a:t>
            </a:r>
          </a:p>
          <a:p>
            <a:pPr>
              <a:buNone/>
            </a:pPr>
            <a:r>
              <a:rPr lang="en-US" dirty="0" smtClean="0"/>
              <a:t>	Expression 	String 	Matched?</a:t>
            </a:r>
          </a:p>
          <a:p>
            <a:pPr>
              <a:buNone/>
            </a:pPr>
            <a:r>
              <a:rPr lang="pt-BR" dirty="0" smtClean="0"/>
              <a:t>	ma*n 		mn 		1match </a:t>
            </a:r>
          </a:p>
          <a:p>
            <a:pPr>
              <a:buNone/>
            </a:pPr>
            <a:r>
              <a:rPr lang="en-US" dirty="0" smtClean="0"/>
              <a:t>				man 		1 match</a:t>
            </a:r>
          </a:p>
          <a:p>
            <a:pPr>
              <a:buNone/>
            </a:pPr>
            <a:r>
              <a:rPr lang="en-US" dirty="0" smtClean="0"/>
              <a:t>				</a:t>
            </a:r>
            <a:r>
              <a:rPr lang="en-US" dirty="0" err="1" smtClean="0"/>
              <a:t>maaan</a:t>
            </a:r>
            <a:r>
              <a:rPr lang="en-US" dirty="0" smtClean="0"/>
              <a:t> 	1 match</a:t>
            </a:r>
          </a:p>
          <a:p>
            <a:pPr>
              <a:buNone/>
            </a:pPr>
            <a:r>
              <a:rPr lang="en-US" dirty="0" smtClean="0"/>
              <a:t>				main 	No match 					woman 	1 match</a:t>
            </a:r>
            <a:endParaRPr lang="en-US" dirty="0"/>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Characters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 - Plus: </a:t>
            </a:r>
            <a:r>
              <a:rPr lang="en-US" dirty="0" smtClean="0"/>
              <a:t>The plus symbol + matches one or more occurrences of the pattern left to it.</a:t>
            </a:r>
          </a:p>
          <a:p>
            <a:pPr>
              <a:buNone/>
            </a:pPr>
            <a:r>
              <a:rPr lang="en-US" dirty="0" smtClean="0"/>
              <a:t>	Expression 	String 		Matched?</a:t>
            </a:r>
          </a:p>
          <a:p>
            <a:pPr>
              <a:buNone/>
            </a:pPr>
            <a:r>
              <a:rPr lang="pt-BR" dirty="0" smtClean="0"/>
              <a:t>	ma+n 		mn 			No match </a:t>
            </a:r>
          </a:p>
          <a:p>
            <a:pPr>
              <a:buNone/>
            </a:pPr>
            <a:r>
              <a:rPr lang="en-US" dirty="0" smtClean="0"/>
              <a:t>				man 			1 match</a:t>
            </a:r>
          </a:p>
          <a:p>
            <a:pPr>
              <a:buNone/>
            </a:pPr>
            <a:r>
              <a:rPr lang="en-US" dirty="0" smtClean="0"/>
              <a:t>				</a:t>
            </a:r>
            <a:r>
              <a:rPr lang="en-US" dirty="0" err="1" smtClean="0"/>
              <a:t>maaan</a:t>
            </a:r>
            <a:r>
              <a:rPr lang="en-US" dirty="0" smtClean="0"/>
              <a:t> 		1 match</a:t>
            </a:r>
          </a:p>
          <a:p>
            <a:pPr>
              <a:buNone/>
            </a:pPr>
            <a:r>
              <a:rPr lang="en-US" dirty="0" smtClean="0"/>
              <a:t>				main 		No match</a:t>
            </a:r>
          </a:p>
          <a:p>
            <a:pPr>
              <a:buNone/>
            </a:pPr>
            <a:r>
              <a:rPr lang="en-US" dirty="0" smtClean="0"/>
              <a:t>				woman 		1 match</a:t>
            </a:r>
          </a:p>
          <a:p>
            <a:pPr>
              <a:buNone/>
            </a:pPr>
            <a:endParaRPr lang="en-US" dirty="0"/>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Characters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rPr>
              <a:t>? - Question Mark:</a:t>
            </a:r>
            <a:r>
              <a:rPr lang="en-US" dirty="0" smtClean="0"/>
              <a:t> The question mark symbol ? matches zero or one occurrence of the pattern left to it.</a:t>
            </a:r>
          </a:p>
          <a:p>
            <a:pPr>
              <a:buNone/>
            </a:pPr>
            <a:r>
              <a:rPr lang="en-US" dirty="0" smtClean="0"/>
              <a:t>	Expression 		String 		Matched?</a:t>
            </a:r>
          </a:p>
          <a:p>
            <a:pPr>
              <a:buNone/>
            </a:pPr>
            <a:r>
              <a:rPr lang="en-US" dirty="0" smtClean="0"/>
              <a:t>	</a:t>
            </a:r>
            <a:r>
              <a:rPr lang="en-US" dirty="0" err="1" smtClean="0"/>
              <a:t>ma?n</a:t>
            </a:r>
            <a:r>
              <a:rPr lang="en-US" dirty="0" smtClean="0"/>
              <a:t> 			</a:t>
            </a:r>
            <a:r>
              <a:rPr lang="en-US" dirty="0" err="1" smtClean="0"/>
              <a:t>mn</a:t>
            </a:r>
            <a:r>
              <a:rPr lang="en-US" dirty="0" smtClean="0"/>
              <a:t> 			1 match</a:t>
            </a:r>
          </a:p>
          <a:p>
            <a:pPr>
              <a:buNone/>
            </a:pPr>
            <a:r>
              <a:rPr lang="en-US" dirty="0" smtClean="0"/>
              <a:t>					man 			1 match</a:t>
            </a:r>
          </a:p>
          <a:p>
            <a:pPr>
              <a:buNone/>
            </a:pPr>
            <a:r>
              <a:rPr lang="en-US" dirty="0" smtClean="0"/>
              <a:t>					</a:t>
            </a:r>
            <a:r>
              <a:rPr lang="en-US" dirty="0" err="1" smtClean="0"/>
              <a:t>maaan</a:t>
            </a:r>
            <a:r>
              <a:rPr lang="en-US" dirty="0" smtClean="0"/>
              <a:t> 		No match </a:t>
            </a:r>
          </a:p>
          <a:p>
            <a:pPr>
              <a:buNone/>
            </a:pPr>
            <a:r>
              <a:rPr lang="en-US" dirty="0" smtClean="0"/>
              <a:t>					main 			No match </a:t>
            </a:r>
          </a:p>
          <a:p>
            <a:pPr>
              <a:buNone/>
            </a:pPr>
            <a:r>
              <a:rPr lang="en-US" dirty="0" smtClean="0"/>
              <a:t>					woman 		1 match</a:t>
            </a:r>
            <a:endParaRPr lang="en-US" dirty="0"/>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Characters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FF0000"/>
                </a:solidFill>
              </a:rPr>
              <a:t>{} – Braces: </a:t>
            </a:r>
            <a:r>
              <a:rPr lang="en-US" dirty="0" smtClean="0"/>
              <a:t>{</a:t>
            </a:r>
            <a:r>
              <a:rPr lang="en-US" dirty="0" err="1" smtClean="0"/>
              <a:t>n,m</a:t>
            </a:r>
            <a:r>
              <a:rPr lang="en-US" dirty="0" smtClean="0"/>
              <a:t>} </a:t>
            </a:r>
            <a:r>
              <a:rPr lang="en-US" dirty="0" smtClean="0">
                <a:sym typeface="Wingdings" pitchFamily="2" charset="2"/>
              </a:rPr>
              <a:t></a:t>
            </a:r>
            <a:r>
              <a:rPr lang="en-US" dirty="0" smtClean="0"/>
              <a:t> This means at least n , and at most m repetitions of the pattern left to it.</a:t>
            </a:r>
          </a:p>
          <a:p>
            <a:pPr>
              <a:buNone/>
            </a:pPr>
            <a:r>
              <a:rPr lang="en-US" dirty="0" smtClean="0"/>
              <a:t>	Expression 	String 		Matched?</a:t>
            </a:r>
          </a:p>
          <a:p>
            <a:pPr>
              <a:buNone/>
            </a:pPr>
            <a:r>
              <a:rPr lang="en-US" dirty="0" smtClean="0"/>
              <a:t>	a{2,3} 	</a:t>
            </a:r>
            <a:r>
              <a:rPr lang="en-US" dirty="0" err="1" smtClean="0"/>
              <a:t>abc</a:t>
            </a:r>
            <a:r>
              <a:rPr lang="en-US" dirty="0" smtClean="0"/>
              <a:t> </a:t>
            </a:r>
            <a:r>
              <a:rPr lang="en-US" dirty="0" err="1" smtClean="0"/>
              <a:t>dat</a:t>
            </a:r>
            <a:r>
              <a:rPr lang="en-US" dirty="0" smtClean="0"/>
              <a:t> 	No match</a:t>
            </a:r>
          </a:p>
          <a:p>
            <a:pPr>
              <a:buNone/>
            </a:pPr>
            <a:r>
              <a:rPr lang="en-US" dirty="0" smtClean="0"/>
              <a:t>			</a:t>
            </a:r>
            <a:r>
              <a:rPr lang="en-US" dirty="0" err="1" smtClean="0"/>
              <a:t>abc</a:t>
            </a:r>
            <a:r>
              <a:rPr lang="en-US" dirty="0" smtClean="0"/>
              <a:t> </a:t>
            </a:r>
            <a:r>
              <a:rPr lang="en-US" dirty="0" err="1" smtClean="0"/>
              <a:t>daat</a:t>
            </a:r>
            <a:r>
              <a:rPr lang="en-US" dirty="0" smtClean="0"/>
              <a:t> 	1 match (at </a:t>
            </a:r>
            <a:r>
              <a:rPr lang="en-US" dirty="0" err="1" smtClean="0"/>
              <a:t>d</a:t>
            </a:r>
            <a:r>
              <a:rPr lang="en-US" u="sng" dirty="0" err="1" smtClean="0"/>
              <a:t>aa</a:t>
            </a:r>
            <a:r>
              <a:rPr lang="en-US" dirty="0" err="1" smtClean="0"/>
              <a:t>t</a:t>
            </a:r>
            <a:r>
              <a:rPr lang="en-US" dirty="0" smtClean="0"/>
              <a:t> )</a:t>
            </a:r>
          </a:p>
          <a:p>
            <a:pPr>
              <a:buNone/>
            </a:pPr>
            <a:r>
              <a:rPr lang="en-US" dirty="0" smtClean="0"/>
              <a:t>			</a:t>
            </a:r>
            <a:r>
              <a:rPr lang="en-US" dirty="0" err="1" smtClean="0"/>
              <a:t>aabc</a:t>
            </a:r>
            <a:r>
              <a:rPr lang="en-US" dirty="0" smtClean="0"/>
              <a:t> </a:t>
            </a:r>
            <a:r>
              <a:rPr lang="en-US" dirty="0" err="1" smtClean="0"/>
              <a:t>daaat</a:t>
            </a:r>
            <a:r>
              <a:rPr lang="en-US" dirty="0" smtClean="0"/>
              <a:t> 	2 matches (at </a:t>
            </a:r>
            <a:r>
              <a:rPr lang="en-US" u="sng" dirty="0" err="1" smtClean="0"/>
              <a:t>aa</a:t>
            </a:r>
            <a:r>
              <a:rPr lang="en-US" dirty="0" err="1" smtClean="0"/>
              <a:t>bc</a:t>
            </a:r>
            <a:r>
              <a:rPr lang="en-US" dirty="0" smtClean="0"/>
              <a:t> and </a:t>
            </a:r>
            <a:r>
              <a:rPr lang="en-US" dirty="0" err="1" smtClean="0"/>
              <a:t>d</a:t>
            </a:r>
            <a:r>
              <a:rPr lang="en-US" u="sng" dirty="0" err="1" smtClean="0"/>
              <a:t>aaa</a:t>
            </a:r>
            <a:r>
              <a:rPr lang="en-US" dirty="0" err="1" smtClean="0"/>
              <a:t>t</a:t>
            </a:r>
            <a:r>
              <a:rPr lang="en-US" dirty="0" smtClean="0"/>
              <a:t> )</a:t>
            </a:r>
          </a:p>
          <a:p>
            <a:pPr>
              <a:buNone/>
            </a:pPr>
            <a:r>
              <a:rPr lang="en-US" dirty="0" smtClean="0"/>
              <a:t>			</a:t>
            </a:r>
            <a:r>
              <a:rPr lang="en-US" dirty="0" err="1" smtClean="0"/>
              <a:t>aabc</a:t>
            </a:r>
            <a:r>
              <a:rPr lang="en-US" dirty="0" smtClean="0"/>
              <a:t> </a:t>
            </a:r>
            <a:r>
              <a:rPr lang="en-US" dirty="0" err="1" smtClean="0"/>
              <a:t>daaaat</a:t>
            </a:r>
            <a:r>
              <a:rPr lang="en-US" dirty="0" smtClean="0"/>
              <a:t> 	2 matches (at </a:t>
            </a:r>
            <a:r>
              <a:rPr lang="en-US" u="sng" dirty="0" err="1" smtClean="0"/>
              <a:t>aa</a:t>
            </a:r>
            <a:r>
              <a:rPr lang="en-US" dirty="0" err="1" smtClean="0"/>
              <a:t>bc</a:t>
            </a:r>
            <a:r>
              <a:rPr lang="en-US" dirty="0" smtClean="0"/>
              <a:t> and </a:t>
            </a:r>
            <a:r>
              <a:rPr lang="en-US" dirty="0" err="1" smtClean="0"/>
              <a:t>d</a:t>
            </a:r>
            <a:r>
              <a:rPr lang="en-US" u="sng" dirty="0" err="1" smtClean="0"/>
              <a:t>aaaa</a:t>
            </a:r>
            <a:r>
              <a:rPr lang="en-US" dirty="0" err="1" smtClean="0"/>
              <a:t>t</a:t>
            </a:r>
            <a:r>
              <a:rPr lang="en-US" dirty="0" smtClean="0"/>
              <a:t> )</a:t>
            </a:r>
          </a:p>
          <a:p>
            <a:pPr>
              <a:buNone/>
            </a:pPr>
            <a:r>
              <a:rPr lang="en-US" dirty="0" smtClean="0"/>
              <a:t>	[0-9]{2,4} 	ab123csde       1 match (match at ab</a:t>
            </a:r>
            <a:r>
              <a:rPr lang="en-US" u="sng" dirty="0" smtClean="0"/>
              <a:t>123</a:t>
            </a:r>
            <a:r>
              <a:rPr lang="en-US" dirty="0" smtClean="0"/>
              <a:t>csde )</a:t>
            </a:r>
          </a:p>
          <a:p>
            <a:pPr>
              <a:buNone/>
            </a:pPr>
            <a:r>
              <a:rPr lang="en-US" dirty="0" smtClean="0"/>
              <a:t>			12 and 34567 2 matches (at </a:t>
            </a:r>
            <a:r>
              <a:rPr lang="en-US" u="sng" dirty="0" smtClean="0"/>
              <a:t>12</a:t>
            </a:r>
            <a:r>
              <a:rPr lang="en-US" dirty="0" smtClean="0"/>
              <a:t> and </a:t>
            </a:r>
            <a:r>
              <a:rPr lang="en-US" u="sng" dirty="0" smtClean="0"/>
              <a:t>3456</a:t>
            </a:r>
            <a:r>
              <a:rPr lang="en-US" dirty="0" smtClean="0"/>
              <a:t>7)</a:t>
            </a:r>
          </a:p>
          <a:p>
            <a:pPr>
              <a:buNone/>
            </a:pPr>
            <a:r>
              <a:rPr lang="en-US" dirty="0" smtClean="0"/>
              <a:t>			1 and 2 	No match</a:t>
            </a:r>
            <a:endParaRPr lang="en-US" dirty="0"/>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Characters</a:t>
            </a:r>
            <a:endParaRPr lang="en-US" dirty="0"/>
          </a:p>
        </p:txBody>
      </p:sp>
      <p:sp>
        <p:nvSpPr>
          <p:cNvPr id="3" name="Content Placeholder 2"/>
          <p:cNvSpPr>
            <a:spLocks noGrp="1"/>
          </p:cNvSpPr>
          <p:nvPr>
            <p:ph idx="1"/>
          </p:nvPr>
        </p:nvSpPr>
        <p:spPr>
          <a:xfrm>
            <a:off x="457200" y="1600200"/>
            <a:ext cx="8534400" cy="4525963"/>
          </a:xfrm>
        </p:spPr>
        <p:txBody>
          <a:bodyPr>
            <a:normAutofit fontScale="92500"/>
          </a:bodyPr>
          <a:lstStyle/>
          <a:p>
            <a:r>
              <a:rPr lang="en-US" dirty="0" smtClean="0">
                <a:solidFill>
                  <a:srgbClr val="FF0000"/>
                </a:solidFill>
              </a:rPr>
              <a:t>| - Alternation Contents:</a:t>
            </a:r>
            <a:r>
              <a:rPr lang="en-US" dirty="0" smtClean="0"/>
              <a:t> Vertical bar | is used for alternation ( or operator).</a:t>
            </a:r>
          </a:p>
          <a:p>
            <a:pPr>
              <a:buNone/>
            </a:pPr>
            <a:r>
              <a:rPr lang="en-US" dirty="0" smtClean="0"/>
              <a:t>	Expression 	String 	Matched?</a:t>
            </a:r>
          </a:p>
          <a:p>
            <a:pPr>
              <a:buNone/>
            </a:pPr>
            <a:r>
              <a:rPr lang="en-US" dirty="0" smtClean="0"/>
              <a:t>	</a:t>
            </a:r>
            <a:r>
              <a:rPr lang="en-US" dirty="0" err="1" smtClean="0"/>
              <a:t>a|b</a:t>
            </a:r>
            <a:r>
              <a:rPr lang="en-US" dirty="0" smtClean="0"/>
              <a:t> 		</a:t>
            </a:r>
            <a:r>
              <a:rPr lang="en-US" dirty="0" err="1" smtClean="0"/>
              <a:t>cde</a:t>
            </a:r>
            <a:r>
              <a:rPr lang="en-US" dirty="0" smtClean="0"/>
              <a:t> 		No match</a:t>
            </a:r>
          </a:p>
          <a:p>
            <a:pPr>
              <a:buNone/>
            </a:pPr>
            <a:r>
              <a:rPr lang="en-US" dirty="0" smtClean="0"/>
              <a:t>				</a:t>
            </a:r>
            <a:r>
              <a:rPr lang="en-US" dirty="0" err="1" smtClean="0"/>
              <a:t>ade</a:t>
            </a:r>
            <a:r>
              <a:rPr lang="en-US" dirty="0" smtClean="0"/>
              <a:t> 		1 match (match at </a:t>
            </a:r>
            <a:r>
              <a:rPr lang="en-US" dirty="0" err="1" smtClean="0"/>
              <a:t>ade</a:t>
            </a:r>
            <a:r>
              <a:rPr lang="en-US" dirty="0" smtClean="0"/>
              <a:t> )</a:t>
            </a:r>
          </a:p>
          <a:p>
            <a:pPr>
              <a:buNone/>
            </a:pPr>
            <a:r>
              <a:rPr lang="en-US" dirty="0" smtClean="0"/>
              <a:t>			           </a:t>
            </a:r>
            <a:r>
              <a:rPr lang="en-US" dirty="0" err="1" smtClean="0"/>
              <a:t>acdbea</a:t>
            </a:r>
            <a:r>
              <a:rPr lang="en-US" dirty="0" smtClean="0"/>
              <a:t>        3 matches (at </a:t>
            </a:r>
            <a:r>
              <a:rPr lang="en-US" dirty="0" err="1" smtClean="0"/>
              <a:t>acdbea</a:t>
            </a:r>
            <a:r>
              <a:rPr lang="en-US" dirty="0" smtClean="0"/>
              <a:t> )</a:t>
            </a:r>
          </a:p>
          <a:p>
            <a:r>
              <a:rPr lang="en-US" dirty="0" smtClean="0"/>
              <a:t>Here, </a:t>
            </a:r>
            <a:r>
              <a:rPr lang="en-US" dirty="0" err="1" smtClean="0"/>
              <a:t>a|b</a:t>
            </a:r>
            <a:r>
              <a:rPr lang="en-US" dirty="0" smtClean="0"/>
              <a:t> match any string that contains either a or b</a:t>
            </a:r>
            <a:endParaRPr lang="en-US" dirty="0"/>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Characters</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pPr algn="just"/>
            <a:r>
              <a:rPr lang="en-US" dirty="0" smtClean="0">
                <a:solidFill>
                  <a:srgbClr val="FF0000"/>
                </a:solidFill>
              </a:rPr>
              <a:t>() – Group: </a:t>
            </a:r>
            <a:r>
              <a:rPr lang="en-US" dirty="0" smtClean="0"/>
              <a:t>Parentheses () is used to group sub-patterns. For example, (</a:t>
            </a:r>
            <a:r>
              <a:rPr lang="en-US" dirty="0" err="1" smtClean="0"/>
              <a:t>a|b|c</a:t>
            </a:r>
            <a:r>
              <a:rPr lang="en-US" dirty="0" smtClean="0"/>
              <a:t>)</a:t>
            </a:r>
            <a:r>
              <a:rPr lang="en-US" dirty="0" err="1" smtClean="0"/>
              <a:t>xz</a:t>
            </a:r>
            <a:r>
              <a:rPr lang="en-US" dirty="0" smtClean="0"/>
              <a:t> match any string that matches either a or b or c followed by </a:t>
            </a:r>
            <a:r>
              <a:rPr lang="en-US" dirty="0" err="1" smtClean="0"/>
              <a:t>xz</a:t>
            </a:r>
            <a:endParaRPr lang="en-US" dirty="0" smtClean="0"/>
          </a:p>
          <a:p>
            <a:pPr>
              <a:buNone/>
            </a:pPr>
            <a:r>
              <a:rPr lang="en-US" dirty="0" smtClean="0"/>
              <a:t>Expression 	String 		Matched?</a:t>
            </a:r>
          </a:p>
          <a:p>
            <a:pPr>
              <a:buNone/>
            </a:pPr>
            <a:r>
              <a:rPr lang="en-US" dirty="0" smtClean="0"/>
              <a:t>(</a:t>
            </a:r>
            <a:r>
              <a:rPr lang="en-US" dirty="0" err="1" smtClean="0"/>
              <a:t>a|b|c</a:t>
            </a:r>
            <a:r>
              <a:rPr lang="en-US" dirty="0" smtClean="0"/>
              <a:t>)</a:t>
            </a:r>
            <a:r>
              <a:rPr lang="en-US" dirty="0" err="1" smtClean="0"/>
              <a:t>xz</a:t>
            </a:r>
            <a:r>
              <a:rPr lang="en-US" dirty="0" smtClean="0"/>
              <a:t> 		</a:t>
            </a:r>
            <a:r>
              <a:rPr lang="en-US" dirty="0" err="1" smtClean="0"/>
              <a:t>ab</a:t>
            </a:r>
            <a:r>
              <a:rPr lang="en-US" dirty="0" smtClean="0"/>
              <a:t> </a:t>
            </a:r>
            <a:r>
              <a:rPr lang="en-US" dirty="0" err="1" smtClean="0"/>
              <a:t>xz</a:t>
            </a:r>
            <a:r>
              <a:rPr lang="en-US" dirty="0" smtClean="0"/>
              <a:t> 		No match</a:t>
            </a:r>
          </a:p>
          <a:p>
            <a:pPr>
              <a:buNone/>
            </a:pPr>
            <a:r>
              <a:rPr lang="en-US" dirty="0" smtClean="0"/>
              <a:t>				</a:t>
            </a:r>
            <a:r>
              <a:rPr lang="en-US" dirty="0" err="1" smtClean="0"/>
              <a:t>abxz</a:t>
            </a:r>
            <a:r>
              <a:rPr lang="en-US" dirty="0" smtClean="0"/>
              <a:t> 			1 match </a:t>
            </a:r>
          </a:p>
          <a:p>
            <a:pPr>
              <a:buNone/>
            </a:pPr>
            <a:r>
              <a:rPr lang="en-US" dirty="0" smtClean="0"/>
              <a:t>				</a:t>
            </a:r>
            <a:r>
              <a:rPr lang="en-US" dirty="0" err="1" smtClean="0"/>
              <a:t>axz</a:t>
            </a:r>
            <a:r>
              <a:rPr lang="en-US" dirty="0" smtClean="0"/>
              <a:t> </a:t>
            </a:r>
            <a:r>
              <a:rPr lang="en-US" dirty="0" err="1" smtClean="0"/>
              <a:t>cabxz</a:t>
            </a:r>
            <a:r>
              <a:rPr lang="en-US" dirty="0" smtClean="0"/>
              <a:t> 		2 matches </a:t>
            </a:r>
            <a:endParaRPr lang="en-US" dirty="0"/>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Characters</a:t>
            </a:r>
            <a:endParaRPr lang="en-US" dirty="0"/>
          </a:p>
        </p:txBody>
      </p:sp>
      <p:sp>
        <p:nvSpPr>
          <p:cNvPr id="3" name="Content Placeholder 2"/>
          <p:cNvSpPr>
            <a:spLocks noGrp="1"/>
          </p:cNvSpPr>
          <p:nvPr>
            <p:ph idx="1"/>
          </p:nvPr>
        </p:nvSpPr>
        <p:spPr>
          <a:xfrm>
            <a:off x="457200" y="1600200"/>
            <a:ext cx="8534400" cy="4525963"/>
          </a:xfrm>
        </p:spPr>
        <p:txBody>
          <a:bodyPr>
            <a:normAutofit lnSpcReduction="10000"/>
          </a:bodyPr>
          <a:lstStyle/>
          <a:p>
            <a:pPr algn="just"/>
            <a:r>
              <a:rPr lang="en-US" dirty="0" smtClean="0">
                <a:solidFill>
                  <a:srgbClr val="FF0000"/>
                </a:solidFill>
              </a:rPr>
              <a:t>\ - Backslash : </a:t>
            </a:r>
            <a:r>
              <a:rPr lang="en-US" dirty="0" smtClean="0"/>
              <a:t>Backlash \ is used to escape various characters including all meta characters. </a:t>
            </a:r>
          </a:p>
          <a:p>
            <a:pPr algn="just"/>
            <a:r>
              <a:rPr lang="en-US" dirty="0" smtClean="0"/>
              <a:t>\$a match if a string contains $ followed by a . Here, $ is not interpreted by a </a:t>
            </a:r>
            <a:r>
              <a:rPr lang="en-US" dirty="0" err="1" smtClean="0"/>
              <a:t>RegEx</a:t>
            </a:r>
            <a:r>
              <a:rPr lang="en-US" dirty="0" smtClean="0"/>
              <a:t> engine in a special way.</a:t>
            </a:r>
          </a:p>
          <a:p>
            <a:pPr algn="just"/>
            <a:r>
              <a:rPr lang="en-US" dirty="0" smtClean="0"/>
              <a:t>If you are unsure if a character has special meaning or not, you can put \ in front of it. This makes sure the character is not treated in a special way.</a:t>
            </a:r>
            <a:endParaRPr lang="en-US" dirty="0"/>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Sequences</a:t>
            </a:r>
            <a:endParaRPr lang="en-US" dirty="0"/>
          </a:p>
        </p:txBody>
      </p:sp>
      <p:sp>
        <p:nvSpPr>
          <p:cNvPr id="3" name="Content Placeholder 2"/>
          <p:cNvSpPr>
            <a:spLocks noGrp="1"/>
          </p:cNvSpPr>
          <p:nvPr>
            <p:ph idx="1"/>
          </p:nvPr>
        </p:nvSpPr>
        <p:spPr>
          <a:xfrm>
            <a:off x="457200" y="1219200"/>
            <a:ext cx="8229600" cy="5410200"/>
          </a:xfrm>
        </p:spPr>
        <p:txBody>
          <a:bodyPr>
            <a:normAutofit fontScale="70000" lnSpcReduction="20000"/>
          </a:bodyPr>
          <a:lstStyle/>
          <a:p>
            <a:pPr>
              <a:buNone/>
            </a:pPr>
            <a:r>
              <a:rPr lang="en-US" dirty="0" smtClean="0"/>
              <a:t>Special sequences make commonly used patterns easier to write.</a:t>
            </a:r>
          </a:p>
          <a:p>
            <a:r>
              <a:rPr lang="en-US" dirty="0" smtClean="0"/>
              <a:t>\A - Matches if the specified characters are at the start of a string.</a:t>
            </a:r>
          </a:p>
          <a:p>
            <a:r>
              <a:rPr lang="en-US" dirty="0" smtClean="0"/>
              <a:t>\b - Matches if the </a:t>
            </a:r>
            <a:r>
              <a:rPr lang="en-US" dirty="0" err="1" smtClean="0"/>
              <a:t>speci?ed</a:t>
            </a:r>
            <a:r>
              <a:rPr lang="en-US" dirty="0" smtClean="0"/>
              <a:t> characters are at the beginning or end of a word.</a:t>
            </a:r>
          </a:p>
          <a:p>
            <a:r>
              <a:rPr lang="en-US" dirty="0" smtClean="0"/>
              <a:t>\B - Opposite of \b . Matches if the specified characters are not at the beginning or end of a word.</a:t>
            </a:r>
          </a:p>
          <a:p>
            <a:r>
              <a:rPr lang="en-US" dirty="0" smtClean="0"/>
              <a:t>\d - Matches any decimal digit. Equivalent to [0-9].</a:t>
            </a:r>
          </a:p>
          <a:p>
            <a:r>
              <a:rPr lang="en-US" dirty="0" smtClean="0"/>
              <a:t>\D - Matches any non-decimal digit. Equivalent to [^0-9].</a:t>
            </a:r>
          </a:p>
          <a:p>
            <a:r>
              <a:rPr lang="en-US" dirty="0" smtClean="0"/>
              <a:t>\s - Matches where a string contains any whitespace character. Equivalent to [ \t\n\r\f\v] .</a:t>
            </a:r>
          </a:p>
          <a:p>
            <a:r>
              <a:rPr lang="en-US" dirty="0" smtClean="0"/>
              <a:t>\S - Matches where a string contains any non-whitespace character. Equivalent to [^\t\n\r\f\v] .</a:t>
            </a:r>
          </a:p>
          <a:p>
            <a:r>
              <a:rPr lang="en-US" dirty="0" smtClean="0"/>
              <a:t>\w - Matches any alphanumeric character (digits and alphabets). Equivalent to [a-zAZ0-9_] . By</a:t>
            </a:r>
          </a:p>
          <a:p>
            <a:r>
              <a:rPr lang="en-US" dirty="0" smtClean="0"/>
              <a:t>\W - Matches any non-alphanumeric character. Equivalent to [^a-zA-Z0-9_]</a:t>
            </a:r>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118</a:t>
            </a:fld>
            <a:endParaRPr lang="en-US"/>
          </a:p>
        </p:txBody>
      </p:sp>
      <p:sp>
        <p:nvSpPr>
          <p:cNvPr id="6" name="TextBox 5"/>
          <p:cNvSpPr txBox="1"/>
          <p:nvPr/>
        </p:nvSpPr>
        <p:spPr>
          <a:xfrm>
            <a:off x="228600" y="304800"/>
            <a:ext cx="3583545" cy="230832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solidFill>
                  <a:srgbClr val="FF0000"/>
                </a:solidFill>
              </a:rPr>
              <a:t>#</a:t>
            </a:r>
            <a:r>
              <a:rPr lang="en-US" dirty="0" err="1" smtClean="0">
                <a:solidFill>
                  <a:srgbClr val="FF0000"/>
                </a:solidFill>
              </a:rPr>
              <a:t>re.findall</a:t>
            </a:r>
            <a:r>
              <a:rPr lang="en-US" dirty="0" smtClean="0">
                <a:solidFill>
                  <a:srgbClr val="FF0000"/>
                </a:solidFill>
              </a:rPr>
              <a:t>() method returns a list of </a:t>
            </a:r>
            <a:br>
              <a:rPr lang="en-US" dirty="0" smtClean="0">
                <a:solidFill>
                  <a:srgbClr val="FF0000"/>
                </a:solidFill>
              </a:rPr>
            </a:br>
            <a:r>
              <a:rPr lang="en-US" dirty="0" smtClean="0">
                <a:solidFill>
                  <a:srgbClr val="FF0000"/>
                </a:solidFill>
              </a:rPr>
              <a:t>strings containing all matches.</a:t>
            </a:r>
          </a:p>
          <a:p>
            <a:r>
              <a:rPr lang="en-US" dirty="0" smtClean="0"/>
              <a:t>import re</a:t>
            </a:r>
          </a:p>
          <a:p>
            <a:r>
              <a:rPr lang="en-US" dirty="0" smtClean="0"/>
              <a:t>string = 'hello 12 hi 89. Howdy 34'</a:t>
            </a:r>
          </a:p>
          <a:p>
            <a:r>
              <a:rPr lang="en-US" dirty="0" smtClean="0"/>
              <a:t>pattern = '\d+'</a:t>
            </a:r>
          </a:p>
          <a:p>
            <a:r>
              <a:rPr lang="en-US" dirty="0" smtClean="0"/>
              <a:t>result = </a:t>
            </a:r>
            <a:r>
              <a:rPr lang="en-US" dirty="0" err="1" smtClean="0"/>
              <a:t>re.findall</a:t>
            </a:r>
            <a:r>
              <a:rPr lang="en-US" dirty="0" smtClean="0"/>
              <a:t>(pattern, string)</a:t>
            </a:r>
          </a:p>
          <a:p>
            <a:r>
              <a:rPr lang="en-US" dirty="0" smtClean="0"/>
              <a:t>print(result)</a:t>
            </a:r>
          </a:p>
          <a:p>
            <a:r>
              <a:rPr lang="en-US" i="1" dirty="0" smtClean="0"/>
              <a:t># Output: ['12', '89', '34']</a:t>
            </a:r>
            <a:endParaRPr lang="en-US" dirty="0"/>
          </a:p>
        </p:txBody>
      </p:sp>
      <p:sp>
        <p:nvSpPr>
          <p:cNvPr id="7" name="TextBox 6"/>
          <p:cNvSpPr txBox="1"/>
          <p:nvPr/>
        </p:nvSpPr>
        <p:spPr>
          <a:xfrm>
            <a:off x="4114800" y="228600"/>
            <a:ext cx="4800600"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FF0000"/>
                </a:solidFill>
              </a:rPr>
              <a:t>The </a:t>
            </a:r>
            <a:r>
              <a:rPr lang="en-US" dirty="0" err="1" smtClean="0">
                <a:solidFill>
                  <a:srgbClr val="FF0000"/>
                </a:solidFill>
              </a:rPr>
              <a:t>re.split</a:t>
            </a:r>
            <a:r>
              <a:rPr lang="en-US" dirty="0" smtClean="0">
                <a:solidFill>
                  <a:srgbClr val="FF0000"/>
                </a:solidFill>
              </a:rPr>
              <a:t> method splits the string where there is a match and returns a list of</a:t>
            </a:r>
          </a:p>
          <a:p>
            <a:r>
              <a:rPr lang="en-US" dirty="0" smtClean="0">
                <a:solidFill>
                  <a:srgbClr val="FF0000"/>
                </a:solidFill>
              </a:rPr>
              <a:t>strings where the splits have occurred.</a:t>
            </a:r>
          </a:p>
          <a:p>
            <a:r>
              <a:rPr lang="en-US" dirty="0" smtClean="0"/>
              <a:t>import re</a:t>
            </a:r>
          </a:p>
          <a:p>
            <a:r>
              <a:rPr lang="en-US" dirty="0" smtClean="0"/>
              <a:t>string = 'Twelve:12 Eighty nine:89.'</a:t>
            </a:r>
          </a:p>
          <a:p>
            <a:r>
              <a:rPr lang="en-US" dirty="0" smtClean="0"/>
              <a:t>pattern = '\d+'</a:t>
            </a:r>
          </a:p>
          <a:p>
            <a:r>
              <a:rPr lang="en-US" dirty="0" smtClean="0"/>
              <a:t>result = </a:t>
            </a:r>
            <a:r>
              <a:rPr lang="en-US" dirty="0" err="1" smtClean="0"/>
              <a:t>re.split</a:t>
            </a:r>
            <a:r>
              <a:rPr lang="en-US" dirty="0" smtClean="0"/>
              <a:t>(pattern, string)</a:t>
            </a:r>
          </a:p>
          <a:p>
            <a:r>
              <a:rPr lang="en-US" dirty="0" smtClean="0"/>
              <a:t>print(result)</a:t>
            </a:r>
          </a:p>
          <a:p>
            <a:r>
              <a:rPr lang="en-US" i="1" dirty="0" smtClean="0"/>
              <a:t># Output: ['Twelve:', ' Eighty nine:', '.']</a:t>
            </a:r>
            <a:endParaRPr lang="en-US" dirty="0"/>
          </a:p>
        </p:txBody>
      </p:sp>
      <p:sp>
        <p:nvSpPr>
          <p:cNvPr id="8" name="TextBox 7"/>
          <p:cNvSpPr txBox="1"/>
          <p:nvPr/>
        </p:nvSpPr>
        <p:spPr>
          <a:xfrm>
            <a:off x="412963" y="3048000"/>
            <a:ext cx="4311437" cy="31393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rgbClr val="FF0000"/>
                </a:solidFill>
              </a:rPr>
              <a:t>The re.sub() method returns a string where </a:t>
            </a:r>
            <a:br>
              <a:rPr lang="en-US" dirty="0" smtClean="0">
                <a:solidFill>
                  <a:srgbClr val="FF0000"/>
                </a:solidFill>
              </a:rPr>
            </a:br>
            <a:r>
              <a:rPr lang="en-US" dirty="0" smtClean="0">
                <a:solidFill>
                  <a:srgbClr val="FF0000"/>
                </a:solidFill>
              </a:rPr>
              <a:t>matched occurrences are replaced with </a:t>
            </a:r>
            <a:br>
              <a:rPr lang="en-US" dirty="0" smtClean="0">
                <a:solidFill>
                  <a:srgbClr val="FF0000"/>
                </a:solidFill>
              </a:rPr>
            </a:br>
            <a:r>
              <a:rPr lang="en-US" dirty="0" smtClean="0">
                <a:solidFill>
                  <a:srgbClr val="FF0000"/>
                </a:solidFill>
              </a:rPr>
              <a:t>the content of replace variable</a:t>
            </a:r>
          </a:p>
          <a:p>
            <a:r>
              <a:rPr lang="en-US" dirty="0" smtClean="0"/>
              <a:t>import re</a:t>
            </a:r>
          </a:p>
          <a:p>
            <a:r>
              <a:rPr lang="en-US" dirty="0" smtClean="0"/>
              <a:t>string = '</a:t>
            </a:r>
            <a:r>
              <a:rPr lang="en-US" dirty="0" err="1" smtClean="0"/>
              <a:t>abc</a:t>
            </a:r>
            <a:r>
              <a:rPr lang="en-US" dirty="0" smtClean="0"/>
              <a:t> 12\</a:t>
            </a:r>
          </a:p>
          <a:p>
            <a:r>
              <a:rPr lang="pt-BR" dirty="0" smtClean="0"/>
              <a:t>de 23 \n f45 6‘</a:t>
            </a:r>
          </a:p>
          <a:p>
            <a:r>
              <a:rPr lang="en-US" dirty="0" smtClean="0"/>
              <a:t>pattern = '\s+‘</a:t>
            </a:r>
          </a:p>
          <a:p>
            <a:r>
              <a:rPr lang="en-US" dirty="0" smtClean="0"/>
              <a:t>replace = ''</a:t>
            </a:r>
          </a:p>
          <a:p>
            <a:r>
              <a:rPr lang="en-US" dirty="0" err="1" smtClean="0"/>
              <a:t>new_string</a:t>
            </a:r>
            <a:r>
              <a:rPr lang="en-US" dirty="0" smtClean="0"/>
              <a:t> = re.sub(pattern, replace, string)</a:t>
            </a:r>
          </a:p>
          <a:p>
            <a:r>
              <a:rPr lang="en-US" dirty="0" smtClean="0"/>
              <a:t>print(</a:t>
            </a:r>
            <a:r>
              <a:rPr lang="en-US" dirty="0" err="1" smtClean="0"/>
              <a:t>new_string</a:t>
            </a:r>
            <a:r>
              <a:rPr lang="en-US" dirty="0" smtClean="0"/>
              <a:t>)</a:t>
            </a:r>
          </a:p>
          <a:p>
            <a:r>
              <a:rPr lang="en-US" i="1" dirty="0" smtClean="0"/>
              <a:t># Output: abc12de23f456</a:t>
            </a:r>
            <a:endParaRPr lang="en-US" dirty="0"/>
          </a:p>
        </p:txBody>
      </p:sp>
      <p:sp>
        <p:nvSpPr>
          <p:cNvPr id="9" name="TextBox 8"/>
          <p:cNvSpPr txBox="1"/>
          <p:nvPr/>
        </p:nvSpPr>
        <p:spPr>
          <a:xfrm>
            <a:off x="4953000" y="3012281"/>
            <a:ext cx="3979166" cy="369331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solidFill>
                  <a:srgbClr val="FF0000"/>
                </a:solidFill>
              </a:rPr>
              <a:t>The </a:t>
            </a:r>
            <a:r>
              <a:rPr lang="en-US" dirty="0" err="1" smtClean="0">
                <a:solidFill>
                  <a:srgbClr val="FF0000"/>
                </a:solidFill>
              </a:rPr>
              <a:t>re.search</a:t>
            </a:r>
            <a:r>
              <a:rPr lang="en-US" dirty="0" smtClean="0">
                <a:solidFill>
                  <a:srgbClr val="FF0000"/>
                </a:solidFill>
              </a:rPr>
              <a:t>() method takes two </a:t>
            </a:r>
            <a:br>
              <a:rPr lang="en-US" dirty="0" smtClean="0">
                <a:solidFill>
                  <a:srgbClr val="FF0000"/>
                </a:solidFill>
              </a:rPr>
            </a:br>
            <a:r>
              <a:rPr lang="en-US" dirty="0" smtClean="0">
                <a:solidFill>
                  <a:srgbClr val="FF0000"/>
                </a:solidFill>
              </a:rPr>
              <a:t>arguments: a pattern and a string. </a:t>
            </a:r>
            <a:br>
              <a:rPr lang="en-US" dirty="0" smtClean="0">
                <a:solidFill>
                  <a:srgbClr val="FF0000"/>
                </a:solidFill>
              </a:rPr>
            </a:br>
            <a:r>
              <a:rPr lang="en-US" dirty="0" smtClean="0">
                <a:solidFill>
                  <a:srgbClr val="FF0000"/>
                </a:solidFill>
              </a:rPr>
              <a:t>The method looks for the first location </a:t>
            </a:r>
            <a:br>
              <a:rPr lang="en-US" dirty="0" smtClean="0">
                <a:solidFill>
                  <a:srgbClr val="FF0000"/>
                </a:solidFill>
              </a:rPr>
            </a:br>
            <a:r>
              <a:rPr lang="en-US" dirty="0" smtClean="0">
                <a:solidFill>
                  <a:srgbClr val="FF0000"/>
                </a:solidFill>
              </a:rPr>
              <a:t>where the </a:t>
            </a:r>
            <a:r>
              <a:rPr lang="en-US" dirty="0" err="1" smtClean="0">
                <a:solidFill>
                  <a:srgbClr val="FF0000"/>
                </a:solidFill>
              </a:rPr>
              <a:t>RegEx</a:t>
            </a:r>
            <a:r>
              <a:rPr lang="en-US" dirty="0" smtClean="0">
                <a:solidFill>
                  <a:srgbClr val="FF0000"/>
                </a:solidFill>
              </a:rPr>
              <a:t> pattern produces a </a:t>
            </a:r>
            <a:br>
              <a:rPr lang="en-US" dirty="0" smtClean="0">
                <a:solidFill>
                  <a:srgbClr val="FF0000"/>
                </a:solidFill>
              </a:rPr>
            </a:br>
            <a:r>
              <a:rPr lang="en-US" dirty="0" smtClean="0">
                <a:solidFill>
                  <a:srgbClr val="FF0000"/>
                </a:solidFill>
              </a:rPr>
              <a:t>match with the string.</a:t>
            </a:r>
          </a:p>
          <a:p>
            <a:r>
              <a:rPr lang="en-US" dirty="0" smtClean="0"/>
              <a:t>import re</a:t>
            </a:r>
          </a:p>
          <a:p>
            <a:r>
              <a:rPr lang="en-US" dirty="0" smtClean="0"/>
              <a:t>string = "Python is fun“</a:t>
            </a:r>
          </a:p>
          <a:p>
            <a:r>
              <a:rPr lang="en-US" dirty="0" smtClean="0"/>
              <a:t>match = </a:t>
            </a:r>
            <a:r>
              <a:rPr lang="en-US" dirty="0" err="1" smtClean="0"/>
              <a:t>re.search</a:t>
            </a:r>
            <a:r>
              <a:rPr lang="en-US" dirty="0" smtClean="0"/>
              <a:t>('\</a:t>
            </a:r>
            <a:r>
              <a:rPr lang="en-US" dirty="0" err="1" smtClean="0"/>
              <a:t>APython</a:t>
            </a:r>
            <a:r>
              <a:rPr lang="en-US" dirty="0" smtClean="0"/>
              <a:t>', string)</a:t>
            </a:r>
          </a:p>
          <a:p>
            <a:r>
              <a:rPr lang="en-US" dirty="0" smtClean="0"/>
              <a:t>if match:</a:t>
            </a:r>
          </a:p>
          <a:p>
            <a:r>
              <a:rPr lang="en-US" dirty="0" smtClean="0"/>
              <a:t>   print("pattern found inside the string")</a:t>
            </a:r>
          </a:p>
          <a:p>
            <a:r>
              <a:rPr lang="en-US" dirty="0" smtClean="0"/>
              <a:t>else:</a:t>
            </a:r>
          </a:p>
          <a:p>
            <a:r>
              <a:rPr lang="en-US" dirty="0" smtClean="0"/>
              <a:t>    print("pattern not found")</a:t>
            </a:r>
          </a:p>
          <a:p>
            <a:r>
              <a:rPr lang="en-US" i="1" dirty="0" smtClean="0"/>
              <a:t># Output: pattern found inside the string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Reasons to Choose Python</a:t>
            </a:r>
          </a:p>
        </p:txBody>
      </p:sp>
      <p:sp>
        <p:nvSpPr>
          <p:cNvPr id="4" name="Content Placeholder 3"/>
          <p:cNvSpPr>
            <a:spLocks noGrp="1"/>
          </p:cNvSpPr>
          <p:nvPr>
            <p:ph idx="1"/>
          </p:nvPr>
        </p:nvSpPr>
        <p:spPr/>
        <p:txBody>
          <a:bodyPr>
            <a:normAutofit fontScale="85000" lnSpcReduction="10000"/>
          </a:bodyPr>
          <a:lstStyle/>
          <a:p>
            <a:pPr>
              <a:buNone/>
            </a:pPr>
            <a:r>
              <a:rPr lang="en-US" b="1" dirty="0">
                <a:solidFill>
                  <a:srgbClr val="C00000"/>
                </a:solidFill>
              </a:rPr>
              <a:t>Simple Elegant </a:t>
            </a:r>
            <a:r>
              <a:rPr lang="en-US" b="1" dirty="0" smtClean="0">
                <a:solidFill>
                  <a:srgbClr val="C00000"/>
                </a:solidFill>
              </a:rPr>
              <a:t>Syntax</a:t>
            </a:r>
          </a:p>
          <a:p>
            <a:pPr marL="0" indent="0" algn="just">
              <a:lnSpc>
                <a:spcPct val="120000"/>
              </a:lnSpc>
              <a:spcBef>
                <a:spcPts val="0"/>
              </a:spcBef>
              <a:buNone/>
            </a:pPr>
            <a:r>
              <a:rPr lang="en-US" dirty="0" smtClean="0"/>
              <a:t>Programming </a:t>
            </a:r>
            <a:r>
              <a:rPr lang="en-US" dirty="0"/>
              <a:t>in Python is fun. It's easier to understand and write Python code. </a:t>
            </a:r>
            <a:r>
              <a:rPr lang="en-US" dirty="0" smtClean="0"/>
              <a:t>The </a:t>
            </a:r>
            <a:r>
              <a:rPr lang="en-US" dirty="0"/>
              <a:t>syntax feels natural. </a:t>
            </a:r>
          </a:p>
          <a:p>
            <a:pPr>
              <a:buNone/>
            </a:pPr>
            <a:r>
              <a:rPr lang="en-US" b="1" dirty="0">
                <a:solidFill>
                  <a:srgbClr val="C00000"/>
                </a:solidFill>
              </a:rPr>
              <a:t>Not overly </a:t>
            </a:r>
            <a:r>
              <a:rPr lang="en-US" b="1" dirty="0" smtClean="0">
                <a:solidFill>
                  <a:srgbClr val="C00000"/>
                </a:solidFill>
              </a:rPr>
              <a:t>strict</a:t>
            </a:r>
          </a:p>
          <a:p>
            <a:pPr marL="0" algn="just">
              <a:lnSpc>
                <a:spcPct val="110000"/>
              </a:lnSpc>
              <a:spcBef>
                <a:spcPts val="0"/>
              </a:spcBef>
              <a:buNone/>
            </a:pPr>
            <a:r>
              <a:rPr lang="en-US" dirty="0" smtClean="0"/>
              <a:t>You </a:t>
            </a:r>
            <a:r>
              <a:rPr lang="en-US" dirty="0"/>
              <a:t>don't need to define the type of a variable in Python. Also, it's not necessary to add semicolon at the end of the statement</a:t>
            </a:r>
            <a:r>
              <a:rPr lang="en-US" dirty="0" smtClean="0"/>
              <a:t>. Python </a:t>
            </a:r>
            <a:r>
              <a:rPr lang="en-US" dirty="0"/>
              <a:t>enforces you to follow good practices (like proper indentation). These small things can make learning much easier for beginners.</a:t>
            </a:r>
          </a:p>
          <a:p>
            <a:pPr>
              <a:buNone/>
            </a:pPr>
            <a:endParaRPr lang="en-US" dirty="0"/>
          </a:p>
        </p:txBody>
      </p:sp>
      <p:sp>
        <p:nvSpPr>
          <p:cNvPr id="6" name="Footer Placeholder 5"/>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12</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Reasons to Choose Python</a:t>
            </a:r>
          </a:p>
        </p:txBody>
      </p:sp>
      <p:sp>
        <p:nvSpPr>
          <p:cNvPr id="4" name="Content Placeholder 3"/>
          <p:cNvSpPr>
            <a:spLocks noGrp="1"/>
          </p:cNvSpPr>
          <p:nvPr>
            <p:ph idx="1"/>
          </p:nvPr>
        </p:nvSpPr>
        <p:spPr/>
        <p:txBody>
          <a:bodyPr>
            <a:normAutofit fontScale="92500" lnSpcReduction="20000"/>
          </a:bodyPr>
          <a:lstStyle/>
          <a:p>
            <a:pPr>
              <a:buNone/>
            </a:pPr>
            <a:r>
              <a:rPr lang="en-US" b="1" dirty="0">
                <a:solidFill>
                  <a:srgbClr val="C00000"/>
                </a:solidFill>
              </a:rPr>
              <a:t>Expressiveness of the </a:t>
            </a:r>
            <a:r>
              <a:rPr lang="en-US" b="1" dirty="0" smtClean="0">
                <a:solidFill>
                  <a:srgbClr val="C00000"/>
                </a:solidFill>
              </a:rPr>
              <a:t>language</a:t>
            </a:r>
          </a:p>
          <a:p>
            <a:pPr marL="0" algn="just">
              <a:buNone/>
            </a:pPr>
            <a:r>
              <a:rPr lang="en-US" dirty="0" smtClean="0"/>
              <a:t>Python </a:t>
            </a:r>
            <a:r>
              <a:rPr lang="en-US" dirty="0"/>
              <a:t>allows you to write programs having greater functionality with fewer lines of code. </a:t>
            </a:r>
          </a:p>
          <a:p>
            <a:pPr>
              <a:buNone/>
            </a:pPr>
            <a:r>
              <a:rPr lang="en-US" b="1" dirty="0">
                <a:solidFill>
                  <a:srgbClr val="C00000"/>
                </a:solidFill>
              </a:rPr>
              <a:t>Great Community and </a:t>
            </a:r>
            <a:r>
              <a:rPr lang="en-US" b="1" dirty="0" smtClean="0">
                <a:solidFill>
                  <a:srgbClr val="C00000"/>
                </a:solidFill>
              </a:rPr>
              <a:t>Support</a:t>
            </a:r>
          </a:p>
          <a:p>
            <a:pPr marL="0" algn="just">
              <a:buNone/>
            </a:pPr>
            <a:r>
              <a:rPr lang="en-US" dirty="0" smtClean="0"/>
              <a:t>Python </a:t>
            </a:r>
            <a:r>
              <a:rPr lang="en-US" dirty="0"/>
              <a:t>has a large supporting community. There are numerous active forums online which can be handy if you are stuck. Some of them are</a:t>
            </a:r>
            <a:r>
              <a:rPr lang="en-US" dirty="0" smtClean="0"/>
              <a:t>:</a:t>
            </a:r>
          </a:p>
          <a:p>
            <a:pPr>
              <a:buNone/>
            </a:pPr>
            <a:r>
              <a:rPr lang="en-US" dirty="0" smtClean="0">
                <a:hlinkClick r:id="rId2"/>
              </a:rPr>
              <a:t>Learn </a:t>
            </a:r>
            <a:r>
              <a:rPr lang="en-US" dirty="0">
                <a:hlinkClick r:id="rId2"/>
              </a:rPr>
              <a:t>Python </a:t>
            </a:r>
            <a:r>
              <a:rPr lang="en-US" dirty="0" err="1">
                <a:hlinkClick r:id="rId2"/>
              </a:rPr>
              <a:t>subreddit</a:t>
            </a:r>
            <a:endParaRPr lang="en-US" dirty="0"/>
          </a:p>
          <a:p>
            <a:pPr>
              <a:buNone/>
            </a:pPr>
            <a:r>
              <a:rPr lang="en-US" dirty="0">
                <a:hlinkClick r:id="rId3"/>
              </a:rPr>
              <a:t>Google Forum for Python</a:t>
            </a:r>
            <a:endParaRPr lang="en-US" dirty="0"/>
          </a:p>
          <a:p>
            <a:pPr>
              <a:buNone/>
            </a:pPr>
            <a:r>
              <a:rPr lang="en-US" dirty="0" smtClean="0">
                <a:hlinkClick r:id="rId4"/>
              </a:rPr>
              <a:t>Python </a:t>
            </a:r>
            <a:r>
              <a:rPr lang="en-US" dirty="0">
                <a:hlinkClick r:id="rId4"/>
              </a:rPr>
              <a:t>Questions - Stack Overflow</a:t>
            </a:r>
            <a:endParaRPr lang="en-US" dirty="0"/>
          </a:p>
          <a:p>
            <a:pPr>
              <a:buNone/>
            </a:pPr>
            <a:endParaRPr lang="en-US" dirty="0"/>
          </a:p>
        </p:txBody>
      </p:sp>
      <p:sp>
        <p:nvSpPr>
          <p:cNvPr id="6" name="Footer Placeholder 5"/>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Python Distributions</a:t>
            </a:r>
            <a:endParaRPr lang="en-US" dirty="0"/>
          </a:p>
        </p:txBody>
      </p:sp>
      <p:sp>
        <p:nvSpPr>
          <p:cNvPr id="3" name="Content Placeholder 2"/>
          <p:cNvSpPr>
            <a:spLocks noGrp="1"/>
          </p:cNvSpPr>
          <p:nvPr>
            <p:ph idx="1"/>
          </p:nvPr>
        </p:nvSpPr>
        <p:spPr>
          <a:xfrm>
            <a:off x="457200" y="1600200"/>
            <a:ext cx="4267200" cy="4495799"/>
          </a:xfrm>
        </p:spPr>
        <p:txBody>
          <a:bodyPr>
            <a:normAutofit/>
          </a:bodyPr>
          <a:lstStyle/>
          <a:p>
            <a:r>
              <a:rPr lang="en-US" b="1" dirty="0" err="1" smtClean="0">
                <a:solidFill>
                  <a:srgbClr val="FF0000"/>
                </a:solidFill>
              </a:rPr>
              <a:t>ActivePython</a:t>
            </a:r>
            <a:r>
              <a:rPr lang="en-US" dirty="0" smtClean="0"/>
              <a:t> </a:t>
            </a:r>
          </a:p>
          <a:p>
            <a:r>
              <a:rPr lang="en-US" sz="4400" b="1" dirty="0" smtClean="0">
                <a:solidFill>
                  <a:srgbClr val="00B050"/>
                </a:solidFill>
              </a:rPr>
              <a:t>Anaconda</a:t>
            </a:r>
            <a:r>
              <a:rPr lang="en-US" sz="4400" dirty="0" smtClean="0">
                <a:solidFill>
                  <a:srgbClr val="00B050"/>
                </a:solidFill>
              </a:rPr>
              <a:t> </a:t>
            </a:r>
          </a:p>
          <a:p>
            <a:r>
              <a:rPr lang="en-US" b="1" dirty="0" smtClean="0">
                <a:solidFill>
                  <a:srgbClr val="FF0000"/>
                </a:solidFill>
              </a:rPr>
              <a:t>Win9xPython</a:t>
            </a:r>
            <a:endParaRPr lang="en-US" dirty="0" smtClean="0"/>
          </a:p>
          <a:p>
            <a:r>
              <a:rPr lang="en-US" b="1" dirty="0" err="1" smtClean="0">
                <a:solidFill>
                  <a:srgbClr val="FF0000"/>
                </a:solidFill>
              </a:rPr>
              <a:t>Ipython</a:t>
            </a:r>
            <a:r>
              <a:rPr lang="en-US" dirty="0" smtClean="0"/>
              <a:t> </a:t>
            </a:r>
            <a:endParaRPr lang="en-US" dirty="0" smtClean="0">
              <a:solidFill>
                <a:srgbClr val="FF0000"/>
              </a:solidFill>
            </a:endParaRPr>
          </a:p>
          <a:p>
            <a:r>
              <a:rPr lang="en-US" b="1" dirty="0" err="1" smtClean="0">
                <a:solidFill>
                  <a:srgbClr val="FF0000"/>
                </a:solidFill>
              </a:rPr>
              <a:t>PocketPython</a:t>
            </a:r>
            <a:endParaRPr lang="en-US" b="1" dirty="0" smtClean="0">
              <a:solidFill>
                <a:srgbClr val="FF0000"/>
              </a:solidFill>
            </a:endParaRPr>
          </a:p>
          <a:p>
            <a:r>
              <a:rPr lang="en-US" b="1" dirty="0" smtClean="0">
                <a:solidFill>
                  <a:srgbClr val="FF0000"/>
                </a:solidFill>
              </a:rPr>
              <a:t>Portable Python</a:t>
            </a:r>
            <a:endParaRPr lang="en-US" dirty="0" smtClean="0"/>
          </a:p>
          <a:p>
            <a:r>
              <a:rPr lang="en-US" b="1" dirty="0" err="1" smtClean="0">
                <a:solidFill>
                  <a:srgbClr val="FF0000"/>
                </a:solidFill>
              </a:rPr>
              <a:t>PyIMSL</a:t>
            </a:r>
            <a:r>
              <a:rPr lang="en-US" b="1" dirty="0" smtClean="0">
                <a:solidFill>
                  <a:srgbClr val="FF0000"/>
                </a:solidFill>
              </a:rPr>
              <a:t> Studio</a:t>
            </a:r>
          </a:p>
          <a:p>
            <a:endParaRPr lang="en-US" dirty="0"/>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7" name="Content Placeholder 2"/>
          <p:cNvSpPr txBox="1">
            <a:spLocks/>
          </p:cNvSpPr>
          <p:nvPr/>
        </p:nvSpPr>
        <p:spPr>
          <a:xfrm>
            <a:off x="4648200" y="1752600"/>
            <a:ext cx="4267200" cy="4267199"/>
          </a:xfrm>
          <a:prstGeom prst="rect">
            <a:avLst/>
          </a:prstGeom>
        </p:spPr>
        <p:txBody>
          <a:bodyPr vert="horz" lIns="91440" tIns="45720" rIns="91440" bIns="45720" rtlCol="0">
            <a:normAutofit/>
          </a:bodyPr>
          <a:lstStyle/>
          <a:p>
            <a:pPr marL="91440">
              <a:buFont typeface="Arial" pitchFamily="34" charset="0"/>
              <a:buChar char="•"/>
            </a:pPr>
            <a:r>
              <a:rPr lang="en-US" sz="3200" b="1" dirty="0" err="1" smtClean="0">
                <a:solidFill>
                  <a:srgbClr val="FF0000"/>
                </a:solidFill>
              </a:rPr>
              <a:t>PyPy</a:t>
            </a:r>
            <a:endParaRPr lang="en-US" sz="3200" dirty="0" smtClean="0"/>
          </a:p>
          <a:p>
            <a:pPr marL="91440">
              <a:buFont typeface="Arial" pitchFamily="34" charset="0"/>
              <a:buChar char="•"/>
            </a:pPr>
            <a:r>
              <a:rPr lang="en-US" sz="3200" b="1" dirty="0" smtClean="0">
                <a:solidFill>
                  <a:srgbClr val="FF0000"/>
                </a:solidFill>
              </a:rPr>
              <a:t>Python(</a:t>
            </a:r>
            <a:r>
              <a:rPr lang="en-US" sz="3200" b="1" dirty="0" err="1" smtClean="0">
                <a:solidFill>
                  <a:srgbClr val="FF0000"/>
                </a:solidFill>
              </a:rPr>
              <a:t>x,y</a:t>
            </a:r>
            <a:r>
              <a:rPr lang="en-US" sz="3200" b="1" dirty="0" smtClean="0">
                <a:solidFill>
                  <a:srgbClr val="FF0000"/>
                </a:solidFill>
              </a:rPr>
              <a:t>)</a:t>
            </a:r>
            <a:endParaRPr lang="en-US" sz="3200" dirty="0" smtClean="0"/>
          </a:p>
          <a:p>
            <a:pPr marL="91440">
              <a:buFont typeface="Arial" pitchFamily="34" charset="0"/>
              <a:buChar char="•"/>
            </a:pPr>
            <a:r>
              <a:rPr lang="en-US" sz="3200" b="1" dirty="0" err="1" smtClean="0">
                <a:solidFill>
                  <a:srgbClr val="FF0000"/>
                </a:solidFill>
              </a:rPr>
              <a:t>PythonForArmLinux</a:t>
            </a:r>
            <a:endParaRPr lang="en-US" sz="3200" b="1" dirty="0" smtClean="0">
              <a:solidFill>
                <a:srgbClr val="FF0000"/>
              </a:solidFill>
            </a:endParaRPr>
          </a:p>
          <a:p>
            <a:pPr marL="91440">
              <a:buFont typeface="Arial" pitchFamily="34" charset="0"/>
              <a:buChar char="•"/>
            </a:pPr>
            <a:r>
              <a:rPr lang="en-US" sz="3200" b="1" dirty="0" err="1" smtClean="0">
                <a:solidFill>
                  <a:srgbClr val="FF0000"/>
                </a:solidFill>
              </a:rPr>
              <a:t>PythonLabsPython</a:t>
            </a:r>
            <a:endParaRPr lang="en-US" sz="3200" dirty="0" smtClean="0"/>
          </a:p>
          <a:p>
            <a:pPr marL="91440">
              <a:buFont typeface="Arial" pitchFamily="34" charset="0"/>
              <a:buChar char="•"/>
            </a:pPr>
            <a:r>
              <a:rPr lang="en-US" sz="3200" b="1" dirty="0" err="1" smtClean="0">
                <a:solidFill>
                  <a:srgbClr val="FF0000"/>
                </a:solidFill>
              </a:rPr>
              <a:t>StacklessPython</a:t>
            </a:r>
            <a:endParaRPr lang="en-US" sz="3200" b="1" dirty="0" smtClean="0">
              <a:solidFill>
                <a:srgbClr val="FF0000"/>
              </a:solidFill>
            </a:endParaRPr>
          </a:p>
          <a:p>
            <a:pPr marL="91440">
              <a:buFont typeface="Arial" pitchFamily="34" charset="0"/>
              <a:buChar char="•"/>
            </a:pPr>
            <a:r>
              <a:rPr lang="en-US" sz="3200" b="1" dirty="0" smtClean="0">
                <a:solidFill>
                  <a:srgbClr val="FF0000"/>
                </a:solidFill>
              </a:rPr>
              <a:t>Tiny Python</a:t>
            </a:r>
            <a:r>
              <a:rPr lang="en-US" sz="3200" dirty="0" smtClean="0"/>
              <a:t> </a:t>
            </a:r>
          </a:p>
          <a:p>
            <a:pPr marL="91440">
              <a:buFont typeface="Arial" pitchFamily="34" charset="0"/>
              <a:buChar char="•"/>
            </a:pPr>
            <a:r>
              <a:rPr lang="en-US" sz="3200" b="1" dirty="0" err="1" smtClean="0">
                <a:solidFill>
                  <a:srgbClr val="FF0000"/>
                </a:solidFill>
              </a:rPr>
              <a:t>WinPython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B59F5A79-6FE7-4999-BFDC-6214EB249D34}"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Anaconda</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Anaconda is a free and open-source distribution of the Python and R programming languages for scientific computing, that aims to simplify package management and deployment. </a:t>
            </a:r>
          </a:p>
          <a:p>
            <a:pPr algn="just"/>
            <a:r>
              <a:rPr lang="en-US" dirty="0" smtClean="0"/>
              <a:t>Anaconda is a package manager, an environment manager, and Python distribution that contains a collection of many open source packages.</a:t>
            </a:r>
            <a:endParaRPr lang="en-US" dirty="0"/>
          </a:p>
        </p:txBody>
      </p:sp>
      <p:sp>
        <p:nvSpPr>
          <p:cNvPr id="4" name="Footer Placeholder 3"/>
          <p:cNvSpPr>
            <a:spLocks noGrp="1"/>
          </p:cNvSpPr>
          <p:nvPr>
            <p:ph type="ftr" sz="quarter" idx="11"/>
          </p:nvPr>
        </p:nvSpPr>
        <p:spPr/>
        <p:txBody>
          <a:bodyPr/>
          <a:lstStyle/>
          <a:p>
            <a:r>
              <a:rPr lang="en-US" smtClean="0"/>
              <a:t>CSE-520 -  Dr. Alok Kumar</a:t>
            </a:r>
            <a:endParaRPr lang="en-US"/>
          </a:p>
        </p:txBody>
      </p:sp>
      <p:pic>
        <p:nvPicPr>
          <p:cNvPr id="1026" name="Picture 2" descr="E:\Machine Learning UIET-2019\download (1).png"/>
          <p:cNvPicPr>
            <a:picLocks noChangeAspect="1" noChangeArrowheads="1"/>
          </p:cNvPicPr>
          <p:nvPr/>
        </p:nvPicPr>
        <p:blipFill>
          <a:blip r:embed="rId2"/>
          <a:srcRect/>
          <a:stretch>
            <a:fillRect/>
          </a:stretch>
        </p:blipFill>
        <p:spPr bwMode="auto">
          <a:xfrm>
            <a:off x="6172200" y="581025"/>
            <a:ext cx="1438275" cy="714375"/>
          </a:xfrm>
          <a:prstGeom prst="rect">
            <a:avLst/>
          </a:prstGeom>
          <a:noFill/>
        </p:spPr>
      </p:pic>
      <p:pic>
        <p:nvPicPr>
          <p:cNvPr id="6" name="Picture 2" descr="E:\Machine Learning UIET-2019\download (1).png"/>
          <p:cNvPicPr>
            <a:picLocks noChangeAspect="1" noChangeArrowheads="1"/>
          </p:cNvPicPr>
          <p:nvPr/>
        </p:nvPicPr>
        <p:blipFill>
          <a:blip r:embed="rId2"/>
          <a:srcRect/>
          <a:stretch>
            <a:fillRect/>
          </a:stretch>
        </p:blipFill>
        <p:spPr bwMode="auto">
          <a:xfrm>
            <a:off x="1219200" y="657225"/>
            <a:ext cx="1438275" cy="714375"/>
          </a:xfrm>
          <a:prstGeom prst="rect">
            <a:avLst/>
          </a:prstGeom>
          <a:noFill/>
        </p:spPr>
      </p:pic>
      <p:sp>
        <p:nvSpPr>
          <p:cNvPr id="7" name="Slide Number Placeholder 6"/>
          <p:cNvSpPr>
            <a:spLocks noGrp="1"/>
          </p:cNvSpPr>
          <p:nvPr>
            <p:ph type="sldNum" sz="quarter" idx="12"/>
          </p:nvPr>
        </p:nvSpPr>
        <p:spPr/>
        <p:txBody>
          <a:bodyPr/>
          <a:lstStyle/>
          <a:p>
            <a:fld id="{B59F5A79-6FE7-4999-BFDC-6214EB249D34}"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Why Anaconda for us</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When you work on a Machine Learning project, you will find that you need many different packages (</a:t>
            </a:r>
            <a:r>
              <a:rPr lang="en-US" dirty="0" err="1" smtClean="0"/>
              <a:t>numpy</a:t>
            </a:r>
            <a:r>
              <a:rPr lang="en-US" dirty="0" smtClean="0"/>
              <a:t>, </a:t>
            </a:r>
            <a:r>
              <a:rPr lang="en-US" dirty="0" err="1" smtClean="0"/>
              <a:t>scikit</a:t>
            </a:r>
            <a:r>
              <a:rPr lang="en-US" dirty="0" smtClean="0"/>
              <a:t>-learn, </a:t>
            </a:r>
            <a:r>
              <a:rPr lang="en-US" dirty="0" err="1" smtClean="0"/>
              <a:t>scipy</a:t>
            </a:r>
            <a:r>
              <a:rPr lang="en-US" dirty="0" smtClean="0"/>
              <a:t>, pandas etc).</a:t>
            </a:r>
          </a:p>
          <a:p>
            <a:pPr algn="just"/>
            <a:r>
              <a:rPr lang="en-US" dirty="0" smtClean="0"/>
              <a:t>Anaconda comes with preinstalled with all these. </a:t>
            </a:r>
          </a:p>
          <a:p>
            <a:pPr algn="just"/>
            <a:r>
              <a:rPr lang="en-US" dirty="0" smtClean="0"/>
              <a:t>If you need additional packages after installing Anaconda, you can use Anaconda's package manager, </a:t>
            </a:r>
            <a:r>
              <a:rPr lang="en-US" dirty="0" err="1" smtClean="0"/>
              <a:t>conda</a:t>
            </a:r>
            <a:r>
              <a:rPr lang="en-US" dirty="0" smtClean="0"/>
              <a:t>, or pip to install those packages.</a:t>
            </a:r>
            <a:endParaRPr lang="en-US" dirty="0"/>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Installing Anaconda on Windows</a:t>
            </a:r>
            <a:endParaRPr lang="en-US" dirty="0"/>
          </a:p>
        </p:txBody>
      </p:sp>
      <p:sp>
        <p:nvSpPr>
          <p:cNvPr id="3" name="Content Placeholder 2"/>
          <p:cNvSpPr>
            <a:spLocks noGrp="1"/>
          </p:cNvSpPr>
          <p:nvPr>
            <p:ph idx="1"/>
          </p:nvPr>
        </p:nvSpPr>
        <p:spPr/>
        <p:txBody>
          <a:bodyPr/>
          <a:lstStyle/>
          <a:p>
            <a:r>
              <a:rPr lang="en-US" b="1" dirty="0" smtClean="0">
                <a:hlinkClick r:id="rId2" action="ppaction://hlinkfile"/>
              </a:rPr>
              <a:t>Installing Anaconda on Windows</a:t>
            </a:r>
            <a:endParaRPr lang="en-US" b="1" dirty="0" smtClean="0"/>
          </a:p>
          <a:p>
            <a:endParaRPr lang="en-US" dirty="0"/>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lgn="ctr">
              <a:buNone/>
            </a:pPr>
            <a:endParaRPr lang="en-US" sz="8800" dirty="0" smtClean="0"/>
          </a:p>
          <a:p>
            <a:pPr algn="ctr">
              <a:buNone/>
            </a:pPr>
            <a:r>
              <a:rPr lang="en-US" sz="8800" dirty="0" smtClean="0"/>
              <a:t>Python Basics</a:t>
            </a:r>
            <a:endParaRPr lang="en-US" sz="8800" dirty="0"/>
          </a:p>
        </p:txBody>
      </p:sp>
      <p:sp>
        <p:nvSpPr>
          <p:cNvPr id="4" name="Footer Placeholder 3"/>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Python </a:t>
            </a:r>
            <a:r>
              <a:rPr lang="en-US" b="1" dirty="0" smtClean="0"/>
              <a:t>Keywords</a:t>
            </a:r>
            <a:endParaRPr lang="en-US" dirty="0"/>
          </a:p>
        </p:txBody>
      </p:sp>
      <p:sp>
        <p:nvSpPr>
          <p:cNvPr id="3" name="Content Placeholder 2"/>
          <p:cNvSpPr>
            <a:spLocks noGrp="1"/>
          </p:cNvSpPr>
          <p:nvPr>
            <p:ph idx="1"/>
          </p:nvPr>
        </p:nvSpPr>
        <p:spPr/>
        <p:txBody>
          <a:bodyPr/>
          <a:lstStyle/>
          <a:p>
            <a:r>
              <a:rPr lang="en-US" sz="1800" dirty="0"/>
              <a:t>Keywords are the reserved words in Python.</a:t>
            </a:r>
          </a:p>
          <a:p>
            <a:r>
              <a:rPr lang="en-US" sz="1800" dirty="0"/>
              <a:t>We cannot use a keyword as </a:t>
            </a:r>
            <a:r>
              <a:rPr lang="en-US" sz="1800" dirty="0">
                <a:solidFill>
                  <a:srgbClr val="C00000"/>
                </a:solidFill>
              </a:rPr>
              <a:t>variable name, function</a:t>
            </a:r>
            <a:r>
              <a:rPr lang="en-US" sz="1800" dirty="0"/>
              <a:t> name or any other identifier. They are used to define the syntax and structure of the Python language.</a:t>
            </a:r>
          </a:p>
          <a:p>
            <a:r>
              <a:rPr lang="en-US" sz="1800" dirty="0"/>
              <a:t>In Python, keywords are case sensitive</a:t>
            </a:r>
            <a:r>
              <a:rPr lang="en-US" sz="1800" dirty="0" smtClean="0"/>
              <a:t>. There </a:t>
            </a:r>
            <a:r>
              <a:rPr lang="en-US" sz="1800" dirty="0"/>
              <a:t>are 33 keywords in Python 3.3.</a:t>
            </a:r>
            <a:r>
              <a:rPr lang="en-US" dirty="0"/>
              <a:t> </a:t>
            </a:r>
            <a:endParaRPr lang="en-US" dirty="0" smtClean="0"/>
          </a:p>
          <a:p>
            <a:endParaRPr lang="en-US" dirty="0"/>
          </a:p>
          <a:p>
            <a:endParaRPr lang="en-US" dirty="0"/>
          </a:p>
        </p:txBody>
      </p:sp>
      <p:pic>
        <p:nvPicPr>
          <p:cNvPr id="4" name="Picture 2"/>
          <p:cNvPicPr>
            <a:picLocks noChangeAspect="1" noChangeArrowheads="1"/>
          </p:cNvPicPr>
          <p:nvPr/>
        </p:nvPicPr>
        <p:blipFill>
          <a:blip r:embed="rId2"/>
          <a:srcRect/>
          <a:stretch>
            <a:fillRect/>
          </a:stretch>
        </p:blipFill>
        <p:spPr bwMode="auto">
          <a:xfrm>
            <a:off x="1143000" y="3352800"/>
            <a:ext cx="6096000" cy="2689968"/>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r>
              <a:rPr lang="en-US" smtClean="0"/>
              <a:t>CSE-520 -  Dr. Alok Kumar</a:t>
            </a:r>
            <a:endParaRPr lang="en-US"/>
          </a:p>
        </p:txBody>
      </p:sp>
      <p:sp>
        <p:nvSpPr>
          <p:cNvPr id="7" name="Slide Number Placeholder 6"/>
          <p:cNvSpPr>
            <a:spLocks noGrp="1"/>
          </p:cNvSpPr>
          <p:nvPr>
            <p:ph type="sldNum" sz="quarter" idx="12"/>
          </p:nvPr>
        </p:nvSpPr>
        <p:spPr/>
        <p:txBody>
          <a:bodyPr/>
          <a:lstStyle/>
          <a:p>
            <a:fld id="{B59F5A79-6FE7-4999-BFDC-6214EB249D34}" type="slidenum">
              <a:rPr lang="en-US" smtClean="0"/>
              <a:pPr/>
              <a:t>19</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a:buNone/>
            </a:pPr>
            <a:endParaRPr lang="en-US" dirty="0" smtClean="0"/>
          </a:p>
          <a:p>
            <a:pPr>
              <a:buNone/>
            </a:pPr>
            <a:endParaRPr lang="en-US" dirty="0" smtClean="0"/>
          </a:p>
          <a:p>
            <a:pPr algn="ctr">
              <a:buNone/>
            </a:pPr>
            <a:r>
              <a:rPr lang="en-US" sz="5400" dirty="0" smtClean="0"/>
              <a:t>Introduction </a:t>
            </a:r>
          </a:p>
          <a:p>
            <a:pPr algn="ctr">
              <a:buNone/>
            </a:pPr>
            <a:r>
              <a:rPr lang="en-US" sz="5400" dirty="0" smtClean="0"/>
              <a:t>of </a:t>
            </a:r>
          </a:p>
          <a:p>
            <a:pPr algn="ctr">
              <a:buNone/>
            </a:pPr>
            <a:r>
              <a:rPr lang="en-US" sz="5400" dirty="0" smtClean="0"/>
              <a:t>Python Programming</a:t>
            </a:r>
            <a:endParaRPr lang="en-US" sz="5400" dirty="0"/>
          </a:p>
        </p:txBody>
      </p:sp>
      <p:sp>
        <p:nvSpPr>
          <p:cNvPr id="5" name="Footer Placeholder 4"/>
          <p:cNvSpPr>
            <a:spLocks noGrp="1"/>
          </p:cNvSpPr>
          <p:nvPr>
            <p:ph type="ftr" sz="quarter" idx="11"/>
          </p:nvPr>
        </p:nvSpPr>
        <p:spPr/>
        <p:txBody>
          <a:bodyPr/>
          <a:lstStyle/>
          <a:p>
            <a:r>
              <a:rPr lang="en-US" smtClean="0"/>
              <a:t>CSE-520 -  Dr. Alok Kumar</a:t>
            </a:r>
            <a:endParaRPr lang="en-US"/>
          </a:p>
        </p:txBody>
      </p:sp>
      <p:sp>
        <p:nvSpPr>
          <p:cNvPr id="4" name="Slide Number Placeholder 3"/>
          <p:cNvSpPr>
            <a:spLocks noGrp="1"/>
          </p:cNvSpPr>
          <p:nvPr>
            <p:ph type="sldNum" sz="quarter" idx="12"/>
          </p:nvPr>
        </p:nvSpPr>
        <p:spPr/>
        <p:txBody>
          <a:bodyPr/>
          <a:lstStyle/>
          <a:p>
            <a:fld id="{B59F5A79-6FE7-4999-BFDC-6214EB249D3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Python </a:t>
            </a:r>
            <a:r>
              <a:rPr lang="en-US" b="1" dirty="0" smtClean="0"/>
              <a:t>Identifiers</a:t>
            </a:r>
            <a:endParaRPr lang="en-US" dirty="0"/>
          </a:p>
        </p:txBody>
      </p:sp>
      <p:sp>
        <p:nvSpPr>
          <p:cNvPr id="5" name="Content Placeholder 4"/>
          <p:cNvSpPr>
            <a:spLocks noGrp="1"/>
          </p:cNvSpPr>
          <p:nvPr>
            <p:ph idx="1"/>
          </p:nvPr>
        </p:nvSpPr>
        <p:spPr>
          <a:xfrm>
            <a:off x="457200" y="1600201"/>
            <a:ext cx="8229600" cy="3886200"/>
          </a:xfrm>
        </p:spPr>
        <p:txBody>
          <a:bodyPr>
            <a:normAutofit fontScale="70000" lnSpcReduction="20000"/>
          </a:bodyPr>
          <a:lstStyle/>
          <a:p>
            <a:r>
              <a:rPr lang="en-US" dirty="0" smtClean="0"/>
              <a:t>Identifier </a:t>
            </a:r>
            <a:r>
              <a:rPr lang="en-US" dirty="0"/>
              <a:t>is the name given to entities like class, functions, variables etc. in Python. It helps differentiating one entity from another.</a:t>
            </a:r>
          </a:p>
          <a:p>
            <a:r>
              <a:rPr lang="en-US" b="1" dirty="0"/>
              <a:t>Rules for writing identifiers</a:t>
            </a:r>
          </a:p>
          <a:p>
            <a:r>
              <a:rPr lang="en-US" dirty="0"/>
              <a:t>Identifiers can be a combination of letters in lowercase (a to z) or uppercase (A to Z) or digits (0 to 9) or an underscore (_). Names like </a:t>
            </a:r>
            <a:r>
              <a:rPr lang="en-US" dirty="0" err="1"/>
              <a:t>myClass</a:t>
            </a:r>
            <a:r>
              <a:rPr lang="en-US" dirty="0"/>
              <a:t>, var_1 and </a:t>
            </a:r>
            <a:r>
              <a:rPr lang="en-US" dirty="0" err="1"/>
              <a:t>print_this_to_screen</a:t>
            </a:r>
            <a:r>
              <a:rPr lang="en-US" dirty="0"/>
              <a:t>, all are valid example.</a:t>
            </a:r>
          </a:p>
          <a:p>
            <a:r>
              <a:rPr lang="en-US" dirty="0"/>
              <a:t>An identifier cannot start with a digit. 1variable is invalid, but variable1 is perfectly fine.</a:t>
            </a:r>
          </a:p>
          <a:p>
            <a:r>
              <a:rPr lang="en-US" dirty="0"/>
              <a:t>Keywords cannot be used as identifiers</a:t>
            </a:r>
            <a:r>
              <a:rPr lang="en-US" dirty="0" smtClean="0"/>
              <a:t>.</a:t>
            </a:r>
          </a:p>
          <a:p>
            <a:r>
              <a:rPr lang="en-US" dirty="0"/>
              <a:t>We cannot use special symbols like !, @, #, $, % etc. in our identifier</a:t>
            </a:r>
            <a:r>
              <a:rPr lang="en-US" dirty="0" smtClean="0"/>
              <a:t>.</a:t>
            </a:r>
          </a:p>
          <a:p>
            <a:r>
              <a:rPr lang="en-US" dirty="0"/>
              <a:t>Identifier can be of any length.</a:t>
            </a:r>
          </a:p>
          <a:p>
            <a:endParaRPr lang="en-US" dirty="0"/>
          </a:p>
          <a:p>
            <a:endParaRPr lang="en-US" dirty="0"/>
          </a:p>
        </p:txBody>
      </p:sp>
      <p:sp>
        <p:nvSpPr>
          <p:cNvPr id="6" name="Footer Placeholder 5"/>
          <p:cNvSpPr>
            <a:spLocks noGrp="1"/>
          </p:cNvSpPr>
          <p:nvPr>
            <p:ph type="ftr" sz="quarter" idx="11"/>
          </p:nvPr>
        </p:nvSpPr>
        <p:spPr/>
        <p:txBody>
          <a:bodyPr/>
          <a:lstStyle/>
          <a:p>
            <a:r>
              <a:rPr lang="en-US" smtClean="0"/>
              <a:t>CSE-520 -  Dr. Alok Kumar</a:t>
            </a:r>
            <a:endParaRPr lang="en-US"/>
          </a:p>
        </p:txBody>
      </p:sp>
      <p:sp>
        <p:nvSpPr>
          <p:cNvPr id="7" name="Slide Number Placeholder 6"/>
          <p:cNvSpPr>
            <a:spLocks noGrp="1"/>
          </p:cNvSpPr>
          <p:nvPr>
            <p:ph type="sldNum" sz="quarter" idx="12"/>
          </p:nvPr>
        </p:nvSpPr>
        <p:spPr/>
        <p:txBody>
          <a:bodyPr/>
          <a:lstStyle/>
          <a:p>
            <a:fld id="{B59F5A79-6FE7-4999-BFDC-6214EB249D34}"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Python Statement</a:t>
            </a:r>
          </a:p>
        </p:txBody>
      </p:sp>
      <p:sp>
        <p:nvSpPr>
          <p:cNvPr id="5" name="Content Placeholder 4"/>
          <p:cNvSpPr>
            <a:spLocks noGrp="1"/>
          </p:cNvSpPr>
          <p:nvPr>
            <p:ph idx="1"/>
          </p:nvPr>
        </p:nvSpPr>
        <p:spPr/>
        <p:txBody>
          <a:bodyPr>
            <a:normAutofit/>
          </a:bodyPr>
          <a:lstStyle/>
          <a:p>
            <a:r>
              <a:rPr lang="en-US" dirty="0"/>
              <a:t>Instructions that a Python interpreter can execute are called statements. For example, </a:t>
            </a:r>
            <a:endParaRPr lang="en-US" dirty="0" smtClean="0"/>
          </a:p>
          <a:p>
            <a:r>
              <a:rPr lang="en-US" dirty="0" smtClean="0"/>
              <a:t>if</a:t>
            </a:r>
            <a:r>
              <a:rPr lang="en-US" dirty="0"/>
              <a:t> statement, </a:t>
            </a:r>
            <a:r>
              <a:rPr lang="en-US" dirty="0" smtClean="0"/>
              <a:t>for</a:t>
            </a:r>
            <a:r>
              <a:rPr lang="en-US" dirty="0"/>
              <a:t> statement, </a:t>
            </a:r>
            <a:r>
              <a:rPr lang="en-US" dirty="0" smtClean="0"/>
              <a:t> while</a:t>
            </a:r>
            <a:r>
              <a:rPr lang="en-US" dirty="0"/>
              <a:t> statement etc. </a:t>
            </a:r>
            <a:endParaRPr lang="en-US" dirty="0" smtClean="0"/>
          </a:p>
          <a:p>
            <a:r>
              <a:rPr lang="en-US" b="1" dirty="0" smtClean="0"/>
              <a:t>Multi-line </a:t>
            </a:r>
            <a:r>
              <a:rPr lang="en-US" b="1" dirty="0"/>
              <a:t>statement</a:t>
            </a:r>
          </a:p>
          <a:p>
            <a:endParaRPr lang="en-US" dirty="0"/>
          </a:p>
        </p:txBody>
      </p:sp>
      <p:graphicFrame>
        <p:nvGraphicFramePr>
          <p:cNvPr id="4" name="Table 3"/>
          <p:cNvGraphicFramePr>
            <a:graphicFrameLocks noGrp="1"/>
          </p:cNvGraphicFramePr>
          <p:nvPr/>
        </p:nvGraphicFramePr>
        <p:xfrm>
          <a:off x="914400" y="4495800"/>
          <a:ext cx="6553200" cy="1188720"/>
        </p:xfrm>
        <a:graphic>
          <a:graphicData uri="http://schemas.openxmlformats.org/drawingml/2006/table">
            <a:tbl>
              <a:tblPr firstRow="1" bandRow="1">
                <a:tableStyleId>{BC89EF96-8CEA-46FF-86C4-4CE0E7609802}</a:tableStyleId>
              </a:tblPr>
              <a:tblGrid>
                <a:gridCol w="2184400"/>
                <a:gridCol w="2311400"/>
                <a:gridCol w="2057400"/>
              </a:tblGrid>
              <a:tr h="914400">
                <a:tc>
                  <a:txBody>
                    <a:bodyPr/>
                    <a:lstStyle/>
                    <a:p>
                      <a:r>
                        <a:rPr lang="pt-BR" dirty="0" smtClean="0"/>
                        <a:t>a = 1 + 2 + 3 + \ </a:t>
                      </a:r>
                    </a:p>
                    <a:p>
                      <a:r>
                        <a:rPr lang="pt-BR" dirty="0" smtClean="0"/>
                        <a:t>      4 + 5 + 6 + \ </a:t>
                      </a:r>
                    </a:p>
                    <a:p>
                      <a:pPr>
                        <a:buNone/>
                      </a:pPr>
                      <a:r>
                        <a:rPr lang="pt-BR" dirty="0" smtClean="0"/>
                        <a:t>       7 + 8 + 9</a:t>
                      </a:r>
                      <a:endParaRPr lang="en-US" dirty="0" smtClean="0"/>
                    </a:p>
                    <a:p>
                      <a:endParaRPr lang="en-US" dirty="0">
                        <a:solidFill>
                          <a:schemeClr val="tx1"/>
                        </a:solidFill>
                      </a:endParaRPr>
                    </a:p>
                  </a:txBody>
                  <a:tcPr/>
                </a:tc>
                <a:tc>
                  <a:txBody>
                    <a:bodyPr/>
                    <a:lstStyle/>
                    <a:p>
                      <a:r>
                        <a:rPr lang="en-US" sz="1800" kern="1200" dirty="0" smtClean="0"/>
                        <a:t>colors = ['red', 'blue', </a:t>
                      </a:r>
                      <a:r>
                        <a:rPr lang="en-US" sz="1800" kern="1200" baseline="0" dirty="0" smtClean="0"/>
                        <a:t>    </a:t>
                      </a:r>
                      <a:br>
                        <a:rPr lang="en-US" sz="1800" kern="1200" baseline="0" dirty="0" smtClean="0"/>
                      </a:br>
                      <a:r>
                        <a:rPr lang="en-US" sz="1800" kern="1200" baseline="0" dirty="0" smtClean="0"/>
                        <a:t>               </a:t>
                      </a:r>
                      <a:r>
                        <a:rPr lang="en-US" sz="1800" kern="1200" dirty="0" smtClean="0"/>
                        <a:t>'green']</a:t>
                      </a:r>
                      <a:endParaRPr lang="en-US" dirty="0">
                        <a:solidFill>
                          <a:schemeClr val="tx1"/>
                        </a:solidFill>
                      </a:endParaRPr>
                    </a:p>
                  </a:txBody>
                  <a:tcPr/>
                </a:tc>
                <a:tc>
                  <a:txBody>
                    <a:bodyPr/>
                    <a:lstStyle/>
                    <a:p>
                      <a:r>
                        <a:rPr lang="pt-BR" sz="1800" kern="1200" dirty="0" smtClean="0"/>
                        <a:t>a = 1; b = 2; c = 3</a:t>
                      </a:r>
                      <a:endParaRPr lang="en-US" dirty="0">
                        <a:solidFill>
                          <a:schemeClr val="tx1"/>
                        </a:solidFill>
                      </a:endParaRPr>
                    </a:p>
                  </a:txBody>
                  <a:tcPr/>
                </a:tc>
              </a:tr>
            </a:tbl>
          </a:graphicData>
        </a:graphic>
      </p:graphicFrame>
      <p:sp>
        <p:nvSpPr>
          <p:cNvPr id="7" name="Footer Placeholder 6"/>
          <p:cNvSpPr>
            <a:spLocks noGrp="1"/>
          </p:cNvSpPr>
          <p:nvPr>
            <p:ph type="ftr" sz="quarter" idx="11"/>
          </p:nvPr>
        </p:nvSpPr>
        <p:spPr/>
        <p:txBody>
          <a:bodyPr/>
          <a:lstStyle/>
          <a:p>
            <a:r>
              <a:rPr lang="en-US" smtClean="0"/>
              <a:t>CSE-520 -  Dr. Alok Kumar</a:t>
            </a:r>
            <a:endParaRPr lang="en-US"/>
          </a:p>
        </p:txBody>
      </p:sp>
      <p:sp>
        <p:nvSpPr>
          <p:cNvPr id="6" name="Slide Number Placeholder 5"/>
          <p:cNvSpPr>
            <a:spLocks noGrp="1"/>
          </p:cNvSpPr>
          <p:nvPr>
            <p:ph type="sldNum" sz="quarter" idx="12"/>
          </p:nvPr>
        </p:nvSpPr>
        <p:spPr/>
        <p:txBody>
          <a:bodyPr/>
          <a:lstStyle/>
          <a:p>
            <a:fld id="{B59F5A79-6FE7-4999-BFDC-6214EB249D34}"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Python Indentation</a:t>
            </a:r>
          </a:p>
        </p:txBody>
      </p:sp>
      <p:sp>
        <p:nvSpPr>
          <p:cNvPr id="5" name="Content Placeholder 4"/>
          <p:cNvSpPr>
            <a:spLocks noGrp="1"/>
          </p:cNvSpPr>
          <p:nvPr>
            <p:ph idx="1"/>
          </p:nvPr>
        </p:nvSpPr>
        <p:spPr/>
        <p:txBody>
          <a:bodyPr>
            <a:normAutofit/>
          </a:bodyPr>
          <a:lstStyle/>
          <a:p>
            <a:r>
              <a:rPr lang="en-US" dirty="0"/>
              <a:t>Most of the programming languages like C, C++, Java use braces { } to define a block of code. Python uses </a:t>
            </a:r>
            <a:r>
              <a:rPr lang="en-US" dirty="0" smtClean="0"/>
              <a:t>indentation.</a:t>
            </a:r>
            <a:endParaRPr lang="en-US" dirty="0"/>
          </a:p>
        </p:txBody>
      </p:sp>
      <p:graphicFrame>
        <p:nvGraphicFramePr>
          <p:cNvPr id="4" name="Table 3"/>
          <p:cNvGraphicFramePr>
            <a:graphicFrameLocks noGrp="1"/>
          </p:cNvGraphicFramePr>
          <p:nvPr/>
        </p:nvGraphicFramePr>
        <p:xfrm>
          <a:off x="2362200" y="3352800"/>
          <a:ext cx="4191000" cy="1295400"/>
        </p:xfrm>
        <a:graphic>
          <a:graphicData uri="http://schemas.openxmlformats.org/drawingml/2006/table">
            <a:tbl>
              <a:tblPr firstRow="1" bandRow="1">
                <a:tableStyleId>{BC89EF96-8CEA-46FF-86C4-4CE0E7609802}</a:tableStyleId>
              </a:tblPr>
              <a:tblGrid>
                <a:gridCol w="2095500"/>
                <a:gridCol w="2095500"/>
              </a:tblGrid>
              <a:tr h="1295400">
                <a:tc>
                  <a:txBody>
                    <a:bodyPr/>
                    <a:lstStyle/>
                    <a:p>
                      <a:r>
                        <a:rPr lang="en-US" dirty="0" smtClean="0"/>
                        <a:t>for </a:t>
                      </a:r>
                      <a:r>
                        <a:rPr lang="en-US" dirty="0" err="1" smtClean="0"/>
                        <a:t>i</a:t>
                      </a:r>
                      <a:r>
                        <a:rPr lang="en-US" dirty="0" smtClean="0"/>
                        <a:t> in range(1,11):     </a:t>
                      </a:r>
                      <a:br>
                        <a:rPr lang="en-US" dirty="0" smtClean="0"/>
                      </a:br>
                      <a:r>
                        <a:rPr lang="en-US" dirty="0" smtClean="0"/>
                        <a:t>       print(</a:t>
                      </a:r>
                      <a:r>
                        <a:rPr lang="en-US" dirty="0" err="1" smtClean="0"/>
                        <a:t>i</a:t>
                      </a:r>
                      <a:r>
                        <a:rPr lang="en-US" dirty="0" smtClean="0"/>
                        <a:t>)    </a:t>
                      </a:r>
                    </a:p>
                    <a:p>
                      <a:r>
                        <a:rPr lang="en-US" dirty="0" smtClean="0"/>
                        <a:t>       if </a:t>
                      </a:r>
                      <a:r>
                        <a:rPr lang="en-US" dirty="0" err="1" smtClean="0"/>
                        <a:t>i</a:t>
                      </a:r>
                      <a:r>
                        <a:rPr lang="en-US" dirty="0" smtClean="0"/>
                        <a:t> == 5:        </a:t>
                      </a:r>
                    </a:p>
                    <a:p>
                      <a:r>
                        <a:rPr lang="en-US" dirty="0" smtClean="0"/>
                        <a:t>               break</a:t>
                      </a:r>
                      <a:endParaRPr lang="en-US" dirty="0">
                        <a:solidFill>
                          <a:schemeClr val="tx1"/>
                        </a:solidFill>
                      </a:endParaRPr>
                    </a:p>
                  </a:txBody>
                  <a:tcPr/>
                </a:tc>
                <a:tc>
                  <a:txBody>
                    <a:bodyPr/>
                    <a:lstStyle/>
                    <a:p>
                      <a:r>
                        <a:rPr lang="en-US" sz="1800" b="1" kern="1200" dirty="0" smtClean="0">
                          <a:solidFill>
                            <a:schemeClr val="tx1"/>
                          </a:solidFill>
                          <a:latin typeface="+mn-lt"/>
                          <a:ea typeface="+mn-ea"/>
                          <a:cs typeface="+mn-cs"/>
                        </a:rPr>
                        <a:t>if True:    </a:t>
                      </a:r>
                      <a:br>
                        <a:rPr lang="en-US" sz="1800" b="1" kern="1200" dirty="0" smtClean="0">
                          <a:solidFill>
                            <a:schemeClr val="tx1"/>
                          </a:solidFill>
                          <a:latin typeface="+mn-lt"/>
                          <a:ea typeface="+mn-ea"/>
                          <a:cs typeface="+mn-cs"/>
                        </a:rPr>
                      </a:br>
                      <a:r>
                        <a:rPr lang="en-US" sz="1800" b="1" kern="1200" dirty="0" smtClean="0">
                          <a:solidFill>
                            <a:schemeClr val="tx1"/>
                          </a:solidFill>
                          <a:latin typeface="+mn-lt"/>
                          <a:ea typeface="+mn-ea"/>
                          <a:cs typeface="+mn-cs"/>
                        </a:rPr>
                        <a:t>      print('Hello')    </a:t>
                      </a:r>
                      <a:br>
                        <a:rPr lang="en-US" sz="1800" b="1" kern="1200" dirty="0" smtClean="0">
                          <a:solidFill>
                            <a:schemeClr val="tx1"/>
                          </a:solidFill>
                          <a:latin typeface="+mn-lt"/>
                          <a:ea typeface="+mn-ea"/>
                          <a:cs typeface="+mn-cs"/>
                        </a:rPr>
                      </a:br>
                      <a:r>
                        <a:rPr lang="en-US" sz="1800" b="1" kern="1200" dirty="0" smtClean="0">
                          <a:solidFill>
                            <a:schemeClr val="tx1"/>
                          </a:solidFill>
                          <a:latin typeface="+mn-lt"/>
                          <a:ea typeface="+mn-ea"/>
                          <a:cs typeface="+mn-cs"/>
                        </a:rPr>
                        <a:t>      a = 5</a:t>
                      </a:r>
                      <a:endParaRPr lang="en-US" dirty="0">
                        <a:solidFill>
                          <a:schemeClr val="tx1"/>
                        </a:solidFill>
                      </a:endParaRPr>
                    </a:p>
                  </a:txBody>
                  <a:tcPr/>
                </a:tc>
              </a:tr>
            </a:tbl>
          </a:graphicData>
        </a:graphic>
      </p:graphicFrame>
      <p:sp>
        <p:nvSpPr>
          <p:cNvPr id="7" name="Footer Placeholder 6"/>
          <p:cNvSpPr>
            <a:spLocks noGrp="1"/>
          </p:cNvSpPr>
          <p:nvPr>
            <p:ph type="ftr" sz="quarter" idx="11"/>
          </p:nvPr>
        </p:nvSpPr>
        <p:spPr/>
        <p:txBody>
          <a:bodyPr/>
          <a:lstStyle/>
          <a:p>
            <a:r>
              <a:rPr lang="en-US" smtClean="0"/>
              <a:t>CSE-520 -  Dr. Alok Kumar</a:t>
            </a:r>
            <a:endParaRPr lang="en-US"/>
          </a:p>
        </p:txBody>
      </p:sp>
      <p:sp>
        <p:nvSpPr>
          <p:cNvPr id="6" name="Slide Number Placeholder 5"/>
          <p:cNvSpPr>
            <a:spLocks noGrp="1"/>
          </p:cNvSpPr>
          <p:nvPr>
            <p:ph type="sldNum" sz="quarter" idx="12"/>
          </p:nvPr>
        </p:nvSpPr>
        <p:spPr/>
        <p:txBody>
          <a:bodyPr/>
          <a:lstStyle/>
          <a:p>
            <a:fld id="{B59F5A79-6FE7-4999-BFDC-6214EB249D34}"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Python </a:t>
            </a:r>
            <a:r>
              <a:rPr lang="en-US" b="1" dirty="0" smtClean="0"/>
              <a:t>Comments</a:t>
            </a:r>
            <a:endParaRPr lang="en-US" dirty="0"/>
          </a:p>
        </p:txBody>
      </p:sp>
      <p:sp>
        <p:nvSpPr>
          <p:cNvPr id="3" name="Content Placeholder 2"/>
          <p:cNvSpPr>
            <a:spLocks noGrp="1"/>
          </p:cNvSpPr>
          <p:nvPr>
            <p:ph idx="1"/>
          </p:nvPr>
        </p:nvSpPr>
        <p:spPr/>
        <p:txBody>
          <a:bodyPr/>
          <a:lstStyle/>
          <a:p>
            <a:r>
              <a:rPr lang="en-US" dirty="0"/>
              <a:t>In Python, we use the hash (#) symbol to start writing a comment.</a:t>
            </a:r>
          </a:p>
        </p:txBody>
      </p:sp>
      <p:graphicFrame>
        <p:nvGraphicFramePr>
          <p:cNvPr id="4" name="Table 3"/>
          <p:cNvGraphicFramePr>
            <a:graphicFrameLocks noGrp="1"/>
          </p:cNvGraphicFramePr>
          <p:nvPr/>
        </p:nvGraphicFramePr>
        <p:xfrm>
          <a:off x="2438400" y="2819400"/>
          <a:ext cx="3048000" cy="1066800"/>
        </p:xfrm>
        <a:graphic>
          <a:graphicData uri="http://schemas.openxmlformats.org/drawingml/2006/table">
            <a:tbl>
              <a:tblPr firstRow="1" bandRow="1">
                <a:tableStyleId>{BC89EF96-8CEA-46FF-86C4-4CE0E7609802}</a:tableStyleId>
              </a:tblPr>
              <a:tblGrid>
                <a:gridCol w="3048000"/>
              </a:tblGrid>
              <a:tr h="1066800">
                <a:tc>
                  <a:txBody>
                    <a:bodyPr/>
                    <a:lstStyle/>
                    <a:p>
                      <a:r>
                        <a:rPr lang="en-US" sz="1800" b="1" kern="1200" dirty="0" smtClean="0">
                          <a:solidFill>
                            <a:schemeClr val="tx1"/>
                          </a:solidFill>
                          <a:latin typeface="+mn-lt"/>
                          <a:ea typeface="+mn-ea"/>
                          <a:cs typeface="+mn-cs"/>
                        </a:rPr>
                        <a:t>#This is a comment </a:t>
                      </a:r>
                    </a:p>
                    <a:p>
                      <a:r>
                        <a:rPr lang="en-US" sz="1800" b="1" kern="1200" dirty="0" smtClean="0">
                          <a:solidFill>
                            <a:schemeClr val="tx1"/>
                          </a:solidFill>
                          <a:latin typeface="+mn-lt"/>
                          <a:ea typeface="+mn-ea"/>
                          <a:cs typeface="+mn-cs"/>
                        </a:rPr>
                        <a:t>#print out Hello</a:t>
                      </a:r>
                    </a:p>
                    <a:p>
                      <a:r>
                        <a:rPr lang="en-US" sz="1800" b="1" kern="1200" dirty="0" smtClean="0">
                          <a:solidFill>
                            <a:schemeClr val="tx1"/>
                          </a:solidFill>
                          <a:latin typeface="+mn-lt"/>
                          <a:ea typeface="+mn-ea"/>
                          <a:cs typeface="+mn-cs"/>
                        </a:rPr>
                        <a:t>print('Hello')</a:t>
                      </a:r>
                      <a:endParaRPr lang="en-US" dirty="0">
                        <a:solidFill>
                          <a:schemeClr val="tx1"/>
                        </a:solidFill>
                      </a:endParaRPr>
                    </a:p>
                  </a:txBody>
                  <a:tcPr/>
                </a:tc>
              </a:tr>
            </a:tbl>
          </a:graphicData>
        </a:graphic>
      </p:graphicFrame>
      <p:sp>
        <p:nvSpPr>
          <p:cNvPr id="5" name="TextBox 4"/>
          <p:cNvSpPr txBox="1"/>
          <p:nvPr/>
        </p:nvSpPr>
        <p:spPr>
          <a:xfrm>
            <a:off x="685800" y="4038600"/>
            <a:ext cx="7239000" cy="830997"/>
          </a:xfrm>
          <a:prstGeom prst="rect">
            <a:avLst/>
          </a:prstGeom>
          <a:noFill/>
        </p:spPr>
        <p:txBody>
          <a:bodyPr wrap="square" rtlCol="0">
            <a:spAutoFit/>
          </a:bodyPr>
          <a:lstStyle/>
          <a:p>
            <a:pPr algn="just"/>
            <a:r>
              <a:rPr lang="en-US" sz="2400" dirty="0" smtClean="0"/>
              <a:t>Triple </a:t>
            </a:r>
            <a:r>
              <a:rPr lang="en-US" sz="2400" dirty="0"/>
              <a:t>quotes are generally used for multi-line strings. But they can be used as multi-line comment as well. </a:t>
            </a:r>
            <a:endParaRPr lang="en-US" dirty="0"/>
          </a:p>
        </p:txBody>
      </p:sp>
      <p:graphicFrame>
        <p:nvGraphicFramePr>
          <p:cNvPr id="6" name="Table 5"/>
          <p:cNvGraphicFramePr>
            <a:graphicFrameLocks noGrp="1"/>
          </p:cNvGraphicFramePr>
          <p:nvPr/>
        </p:nvGraphicFramePr>
        <p:xfrm>
          <a:off x="2590800" y="5029200"/>
          <a:ext cx="3048000" cy="1066800"/>
        </p:xfrm>
        <a:graphic>
          <a:graphicData uri="http://schemas.openxmlformats.org/drawingml/2006/table">
            <a:tbl>
              <a:tblPr firstRow="1" bandRow="1">
                <a:tableStyleId>{BC89EF96-8CEA-46FF-86C4-4CE0E7609802}</a:tableStyleId>
              </a:tblPr>
              <a:tblGrid>
                <a:gridCol w="3048000"/>
              </a:tblGrid>
              <a:tr h="1066800">
                <a:tc>
                  <a:txBody>
                    <a:bodyPr/>
                    <a:lstStyle/>
                    <a:p>
                      <a:r>
                        <a:rPr lang="en-US" sz="1800" b="1" kern="1200" dirty="0" smtClean="0">
                          <a:solidFill>
                            <a:schemeClr val="tx1"/>
                          </a:solidFill>
                          <a:latin typeface="+mn-lt"/>
                          <a:ea typeface="+mn-ea"/>
                          <a:cs typeface="+mn-cs"/>
                        </a:rPr>
                        <a:t>"""This is also a perfect example of multi-line comments"""</a:t>
                      </a:r>
                      <a:endParaRPr lang="en-US" dirty="0">
                        <a:solidFill>
                          <a:schemeClr val="tx1"/>
                        </a:solidFill>
                      </a:endParaRPr>
                    </a:p>
                  </a:txBody>
                  <a:tcPr/>
                </a:tc>
              </a:tr>
            </a:tbl>
          </a:graphicData>
        </a:graphic>
      </p:graphicFrame>
      <p:sp>
        <p:nvSpPr>
          <p:cNvPr id="8" name="Footer Placeholder 7"/>
          <p:cNvSpPr>
            <a:spLocks noGrp="1"/>
          </p:cNvSpPr>
          <p:nvPr>
            <p:ph type="ftr" sz="quarter" idx="11"/>
          </p:nvPr>
        </p:nvSpPr>
        <p:spPr/>
        <p:txBody>
          <a:bodyPr/>
          <a:lstStyle/>
          <a:p>
            <a:r>
              <a:rPr lang="en-US" smtClean="0"/>
              <a:t>CSE-520 -  Dr. Alok Kumar</a:t>
            </a:r>
            <a:endParaRPr lang="en-US"/>
          </a:p>
        </p:txBody>
      </p:sp>
      <p:sp>
        <p:nvSpPr>
          <p:cNvPr id="9" name="Slide Number Placeholder 8"/>
          <p:cNvSpPr>
            <a:spLocks noGrp="1"/>
          </p:cNvSpPr>
          <p:nvPr>
            <p:ph type="sldNum" sz="quarter" idx="12"/>
          </p:nvPr>
        </p:nvSpPr>
        <p:spPr/>
        <p:txBody>
          <a:bodyPr/>
          <a:lstStyle/>
          <a:p>
            <a:fld id="{B59F5A79-6FE7-4999-BFDC-6214EB249D34}"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Docstring</a:t>
            </a:r>
            <a:r>
              <a:rPr lang="en-US" b="1" dirty="0"/>
              <a:t> in Python</a:t>
            </a:r>
          </a:p>
        </p:txBody>
      </p:sp>
      <p:sp>
        <p:nvSpPr>
          <p:cNvPr id="3" name="Content Placeholder 2"/>
          <p:cNvSpPr>
            <a:spLocks noGrp="1"/>
          </p:cNvSpPr>
          <p:nvPr>
            <p:ph idx="1"/>
          </p:nvPr>
        </p:nvSpPr>
        <p:spPr/>
        <p:txBody>
          <a:bodyPr>
            <a:normAutofit/>
          </a:bodyPr>
          <a:lstStyle/>
          <a:p>
            <a:r>
              <a:rPr lang="en-US" dirty="0" err="1" smtClean="0"/>
              <a:t>Docstring</a:t>
            </a:r>
            <a:r>
              <a:rPr lang="en-US" dirty="0" smtClean="0"/>
              <a:t> is short for documentation string.</a:t>
            </a:r>
          </a:p>
          <a:p>
            <a:r>
              <a:rPr lang="en-US" dirty="0" smtClean="0"/>
              <a:t>It is a string that occurs as the first statement in a module, function, class, or method definition. We must write what a function/class does in the </a:t>
            </a:r>
            <a:r>
              <a:rPr lang="en-US" dirty="0" err="1" smtClean="0"/>
              <a:t>docstring</a:t>
            </a:r>
            <a:r>
              <a:rPr lang="en-US" dirty="0" smtClean="0"/>
              <a:t>.</a:t>
            </a:r>
          </a:p>
          <a:p>
            <a:pPr>
              <a:buNone/>
            </a:pPr>
            <a:r>
              <a:rPr lang="en-US" dirty="0" smtClean="0"/>
              <a:t/>
            </a:r>
            <a:br>
              <a:rPr lang="en-US" dirty="0" smtClean="0"/>
            </a:br>
            <a:endParaRPr lang="en-US" dirty="0"/>
          </a:p>
        </p:txBody>
      </p:sp>
      <p:graphicFrame>
        <p:nvGraphicFramePr>
          <p:cNvPr id="4" name="Table 3"/>
          <p:cNvGraphicFramePr>
            <a:graphicFrameLocks noGrp="1"/>
          </p:cNvGraphicFramePr>
          <p:nvPr/>
        </p:nvGraphicFramePr>
        <p:xfrm>
          <a:off x="5257800" y="4495800"/>
          <a:ext cx="3048000" cy="1066800"/>
        </p:xfrm>
        <a:graphic>
          <a:graphicData uri="http://schemas.openxmlformats.org/drawingml/2006/table">
            <a:tbl>
              <a:tblPr firstRow="1" bandRow="1">
                <a:tableStyleId>{BC89EF96-8CEA-46FF-86C4-4CE0E7609802}</a:tableStyleId>
              </a:tblPr>
              <a:tblGrid>
                <a:gridCol w="3048000"/>
              </a:tblGrid>
              <a:tr h="1066800">
                <a:tc>
                  <a:txBody>
                    <a:bodyPr/>
                    <a:lstStyle/>
                    <a:p>
                      <a:r>
                        <a:rPr lang="en-US" sz="1800" b="1" kern="1200" dirty="0" smtClean="0">
                          <a:solidFill>
                            <a:schemeClr val="tx1"/>
                          </a:solidFill>
                          <a:latin typeface="+mn-lt"/>
                          <a:ea typeface="+mn-ea"/>
                          <a:cs typeface="+mn-cs"/>
                        </a:rPr>
                        <a:t>&gt;&gt;&gt; print(</a:t>
                      </a:r>
                      <a:r>
                        <a:rPr lang="en-US" sz="1800" b="1" kern="1200" dirty="0" err="1" smtClean="0">
                          <a:solidFill>
                            <a:schemeClr val="tx1"/>
                          </a:solidFill>
                          <a:latin typeface="+mn-lt"/>
                          <a:ea typeface="+mn-ea"/>
                          <a:cs typeface="+mn-cs"/>
                        </a:rPr>
                        <a:t>double.__doc</a:t>
                      </a:r>
                      <a:r>
                        <a:rPr lang="en-US" sz="1800" b="1" kern="1200" dirty="0" smtClean="0">
                          <a:solidFill>
                            <a:schemeClr val="tx1"/>
                          </a:solidFill>
                          <a:latin typeface="+mn-lt"/>
                          <a:ea typeface="+mn-ea"/>
                          <a:cs typeface="+mn-cs"/>
                        </a:rPr>
                        <a:t>__) Function to double the value</a:t>
                      </a:r>
                      <a:endParaRPr lang="en-US" dirty="0">
                        <a:solidFill>
                          <a:schemeClr val="tx1"/>
                        </a:solidFill>
                      </a:endParaRPr>
                    </a:p>
                  </a:txBody>
                  <a:tcPr/>
                </a:tc>
              </a:tr>
            </a:tbl>
          </a:graphicData>
        </a:graphic>
      </p:graphicFrame>
      <p:graphicFrame>
        <p:nvGraphicFramePr>
          <p:cNvPr id="6" name="Table 5"/>
          <p:cNvGraphicFramePr>
            <a:graphicFrameLocks noGrp="1"/>
          </p:cNvGraphicFramePr>
          <p:nvPr/>
        </p:nvGraphicFramePr>
        <p:xfrm>
          <a:off x="914400" y="4495800"/>
          <a:ext cx="4038600" cy="1066800"/>
        </p:xfrm>
        <a:graphic>
          <a:graphicData uri="http://schemas.openxmlformats.org/drawingml/2006/table">
            <a:tbl>
              <a:tblPr firstRow="1" bandRow="1">
                <a:tableStyleId>{BC89EF96-8CEA-46FF-86C4-4CE0E7609802}</a:tableStyleId>
              </a:tblPr>
              <a:tblGrid>
                <a:gridCol w="4038600"/>
              </a:tblGrid>
              <a:tr h="1066800">
                <a:tc>
                  <a:txBody>
                    <a:bodyPr/>
                    <a:lstStyle/>
                    <a:p>
                      <a:r>
                        <a:rPr lang="en-US" sz="1800" b="1" kern="1200" dirty="0" smtClean="0">
                          <a:solidFill>
                            <a:schemeClr val="tx1"/>
                          </a:solidFill>
                          <a:latin typeface="+mn-lt"/>
                          <a:ea typeface="+mn-ea"/>
                          <a:cs typeface="+mn-cs"/>
                        </a:rPr>
                        <a:t>def double(num):   </a:t>
                      </a:r>
                    </a:p>
                    <a:p>
                      <a:r>
                        <a:rPr lang="en-US" sz="1800" b="1" kern="1200" dirty="0" smtClean="0">
                          <a:solidFill>
                            <a:schemeClr val="tx1"/>
                          </a:solidFill>
                          <a:latin typeface="+mn-lt"/>
                          <a:ea typeface="+mn-ea"/>
                          <a:cs typeface="+mn-cs"/>
                        </a:rPr>
                        <a:t>        """Function to double the value"""        </a:t>
                      </a:r>
                      <a:br>
                        <a:rPr lang="en-US" sz="1800" b="1" kern="1200" dirty="0" smtClean="0">
                          <a:solidFill>
                            <a:schemeClr val="tx1"/>
                          </a:solidFill>
                          <a:latin typeface="+mn-lt"/>
                          <a:ea typeface="+mn-ea"/>
                          <a:cs typeface="+mn-cs"/>
                        </a:rPr>
                      </a:br>
                      <a:r>
                        <a:rPr lang="en-US" sz="1800" b="1" kern="1200" dirty="0" smtClean="0">
                          <a:solidFill>
                            <a:schemeClr val="tx1"/>
                          </a:solidFill>
                          <a:latin typeface="+mn-lt"/>
                          <a:ea typeface="+mn-ea"/>
                          <a:cs typeface="+mn-cs"/>
                        </a:rPr>
                        <a:t>        return 2*num</a:t>
                      </a:r>
                      <a:endParaRPr lang="en-US" dirty="0">
                        <a:solidFill>
                          <a:schemeClr val="tx1"/>
                        </a:solidFill>
                      </a:endParaRPr>
                    </a:p>
                  </a:txBody>
                  <a:tcPr/>
                </a:tc>
              </a:tr>
            </a:tbl>
          </a:graphicData>
        </a:graphic>
      </p:graphicFrame>
      <p:sp>
        <p:nvSpPr>
          <p:cNvPr id="8" name="Footer Placeholder 7"/>
          <p:cNvSpPr>
            <a:spLocks noGrp="1"/>
          </p:cNvSpPr>
          <p:nvPr>
            <p:ph type="ftr" sz="quarter" idx="11"/>
          </p:nvPr>
        </p:nvSpPr>
        <p:spPr/>
        <p:txBody>
          <a:bodyPr/>
          <a:lstStyle/>
          <a:p>
            <a:r>
              <a:rPr lang="en-US" smtClean="0"/>
              <a:t>CSE-520 -  Dr. Alok Kumar</a:t>
            </a:r>
            <a:endParaRPr lang="en-US"/>
          </a:p>
        </p:txBody>
      </p:sp>
      <p:sp>
        <p:nvSpPr>
          <p:cNvPr id="7" name="Slide Number Placeholder 6"/>
          <p:cNvSpPr>
            <a:spLocks noGrp="1"/>
          </p:cNvSpPr>
          <p:nvPr>
            <p:ph type="sldNum" sz="quarter" idx="12"/>
          </p:nvPr>
        </p:nvSpPr>
        <p:spPr/>
        <p:txBody>
          <a:bodyPr/>
          <a:lstStyle/>
          <a:p>
            <a:fld id="{B59F5A79-6FE7-4999-BFDC-6214EB249D34}"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Declaring Variables in Python</a:t>
            </a:r>
            <a:endParaRPr lang="en-US" b="1" dirty="0"/>
          </a:p>
        </p:txBody>
      </p:sp>
      <p:sp>
        <p:nvSpPr>
          <p:cNvPr id="3" name="Content Placeholder 2"/>
          <p:cNvSpPr>
            <a:spLocks noGrp="1"/>
          </p:cNvSpPr>
          <p:nvPr>
            <p:ph idx="1"/>
          </p:nvPr>
        </p:nvSpPr>
        <p:spPr>
          <a:xfrm>
            <a:off x="457200" y="1524000"/>
            <a:ext cx="8229600" cy="4525963"/>
          </a:xfrm>
        </p:spPr>
        <p:txBody>
          <a:bodyPr/>
          <a:lstStyle/>
          <a:p>
            <a:r>
              <a:rPr lang="en-US" dirty="0" smtClean="0"/>
              <a:t>In Python, variables do not need declaration to reserve memory space. The "variable declaration" or "variable initialization" happens automatically when we assign a value to a variable.</a:t>
            </a:r>
            <a:endParaRPr lang="en-US" dirty="0"/>
          </a:p>
        </p:txBody>
      </p:sp>
      <p:graphicFrame>
        <p:nvGraphicFramePr>
          <p:cNvPr id="6" name="Table 5"/>
          <p:cNvGraphicFramePr>
            <a:graphicFrameLocks noGrp="1"/>
          </p:cNvGraphicFramePr>
          <p:nvPr/>
        </p:nvGraphicFramePr>
        <p:xfrm>
          <a:off x="990600" y="4038600"/>
          <a:ext cx="3048000" cy="762000"/>
        </p:xfrm>
        <a:graphic>
          <a:graphicData uri="http://schemas.openxmlformats.org/drawingml/2006/table">
            <a:tbl>
              <a:tblPr firstRow="1" bandRow="1">
                <a:tableStyleId>{BC89EF96-8CEA-46FF-86C4-4CE0E7609802}</a:tableStyleId>
              </a:tblPr>
              <a:tblGrid>
                <a:gridCol w="3048000"/>
              </a:tblGrid>
              <a:tr h="762000">
                <a:tc>
                  <a:txBody>
                    <a:bodyPr/>
                    <a:lstStyle/>
                    <a:p>
                      <a:r>
                        <a:rPr lang="en-US" sz="1800" b="1" kern="1200" dirty="0" smtClean="0">
                          <a:solidFill>
                            <a:schemeClr val="tx1"/>
                          </a:solidFill>
                          <a:latin typeface="+mn-lt"/>
                          <a:ea typeface="+mn-ea"/>
                          <a:cs typeface="+mn-cs"/>
                        </a:rPr>
                        <a:t>website = "Apple.com“</a:t>
                      </a:r>
                    </a:p>
                    <a:p>
                      <a:r>
                        <a:rPr lang="en-US" sz="1800" b="1" kern="1200" dirty="0" smtClean="0">
                          <a:solidFill>
                            <a:schemeClr val="tx1"/>
                          </a:solidFill>
                          <a:latin typeface="+mn-lt"/>
                          <a:ea typeface="+mn-ea"/>
                          <a:cs typeface="+mn-cs"/>
                        </a:rPr>
                        <a:t>print(website)</a:t>
                      </a:r>
                      <a:endParaRPr lang="en-US" dirty="0">
                        <a:solidFill>
                          <a:schemeClr val="tx1"/>
                        </a:solidFill>
                      </a:endParaRPr>
                    </a:p>
                  </a:txBody>
                  <a:tcPr/>
                </a:tc>
              </a:tr>
            </a:tbl>
          </a:graphicData>
        </a:graphic>
      </p:graphicFrame>
      <p:graphicFrame>
        <p:nvGraphicFramePr>
          <p:cNvPr id="7" name="Table 6"/>
          <p:cNvGraphicFramePr>
            <a:graphicFrameLocks noGrp="1"/>
          </p:cNvGraphicFramePr>
          <p:nvPr/>
        </p:nvGraphicFramePr>
        <p:xfrm>
          <a:off x="4419600" y="4038600"/>
          <a:ext cx="3048000" cy="762000"/>
        </p:xfrm>
        <a:graphic>
          <a:graphicData uri="http://schemas.openxmlformats.org/drawingml/2006/table">
            <a:tbl>
              <a:tblPr firstRow="1" bandRow="1">
                <a:tableStyleId>{BC89EF96-8CEA-46FF-86C4-4CE0E7609802}</a:tableStyleId>
              </a:tblPr>
              <a:tblGrid>
                <a:gridCol w="3048000"/>
              </a:tblGrid>
              <a:tr h="762000">
                <a:tc>
                  <a:txBody>
                    <a:bodyPr/>
                    <a:lstStyle/>
                    <a:p>
                      <a:r>
                        <a:rPr lang="en-US" sz="1800" b="1" kern="1200" dirty="0" smtClean="0">
                          <a:solidFill>
                            <a:schemeClr val="tx1"/>
                          </a:solidFill>
                          <a:latin typeface="+mn-lt"/>
                          <a:ea typeface="+mn-ea"/>
                          <a:cs typeface="+mn-cs"/>
                        </a:rPr>
                        <a:t>a, b, c = 5, 3.2, "Hello“</a:t>
                      </a:r>
                    </a:p>
                    <a:p>
                      <a:r>
                        <a:rPr lang="en-US" sz="1800" b="1" kern="1200" dirty="0" smtClean="0">
                          <a:solidFill>
                            <a:schemeClr val="tx1"/>
                          </a:solidFill>
                          <a:latin typeface="+mn-lt"/>
                          <a:ea typeface="+mn-ea"/>
                          <a:cs typeface="+mn-cs"/>
                        </a:rPr>
                        <a:t>print (a)print (b)print (c)</a:t>
                      </a:r>
                      <a:endParaRPr lang="en-US" dirty="0">
                        <a:solidFill>
                          <a:schemeClr val="tx1"/>
                        </a:solidFill>
                      </a:endParaRPr>
                    </a:p>
                  </a:txBody>
                  <a:tcPr/>
                </a:tc>
              </a:tr>
            </a:tbl>
          </a:graphicData>
        </a:graphic>
      </p:graphicFrame>
      <p:graphicFrame>
        <p:nvGraphicFramePr>
          <p:cNvPr id="8" name="Table 7"/>
          <p:cNvGraphicFramePr>
            <a:graphicFrameLocks noGrp="1"/>
          </p:cNvGraphicFramePr>
          <p:nvPr/>
        </p:nvGraphicFramePr>
        <p:xfrm>
          <a:off x="2743200" y="4953000"/>
          <a:ext cx="3048000" cy="1188720"/>
        </p:xfrm>
        <a:graphic>
          <a:graphicData uri="http://schemas.openxmlformats.org/drawingml/2006/table">
            <a:tbl>
              <a:tblPr firstRow="1" bandRow="1">
                <a:tableStyleId>{BC89EF96-8CEA-46FF-86C4-4CE0E7609802}</a:tableStyleId>
              </a:tblPr>
              <a:tblGrid>
                <a:gridCol w="3048000"/>
              </a:tblGrid>
              <a:tr h="762000">
                <a:tc>
                  <a:txBody>
                    <a:bodyPr/>
                    <a:lstStyle/>
                    <a:p>
                      <a:r>
                        <a:rPr lang="en-US" sz="1800" b="1" kern="1200" dirty="0" smtClean="0">
                          <a:solidFill>
                            <a:schemeClr val="tx1"/>
                          </a:solidFill>
                          <a:latin typeface="+mn-lt"/>
                          <a:ea typeface="+mn-ea"/>
                          <a:cs typeface="+mn-cs"/>
                        </a:rPr>
                        <a:t>x = y = z = "same“</a:t>
                      </a:r>
                    </a:p>
                    <a:p>
                      <a:r>
                        <a:rPr lang="en-US" sz="1800" b="1" kern="1200" dirty="0" smtClean="0">
                          <a:solidFill>
                            <a:schemeClr val="tx1"/>
                          </a:solidFill>
                          <a:latin typeface="+mn-lt"/>
                          <a:ea typeface="+mn-ea"/>
                          <a:cs typeface="+mn-cs"/>
                        </a:rPr>
                        <a:t>print (x)</a:t>
                      </a:r>
                    </a:p>
                    <a:p>
                      <a:r>
                        <a:rPr lang="en-US" sz="1800" b="1" kern="1200" dirty="0" smtClean="0">
                          <a:solidFill>
                            <a:schemeClr val="tx1"/>
                          </a:solidFill>
                          <a:latin typeface="+mn-lt"/>
                          <a:ea typeface="+mn-ea"/>
                          <a:cs typeface="+mn-cs"/>
                        </a:rPr>
                        <a:t>print (y)</a:t>
                      </a:r>
                    </a:p>
                    <a:p>
                      <a:r>
                        <a:rPr lang="en-US" sz="1800" b="1" kern="1200" dirty="0" smtClean="0">
                          <a:solidFill>
                            <a:schemeClr val="tx1"/>
                          </a:solidFill>
                          <a:latin typeface="+mn-lt"/>
                          <a:ea typeface="+mn-ea"/>
                          <a:cs typeface="+mn-cs"/>
                        </a:rPr>
                        <a:t>print (z)</a:t>
                      </a:r>
                      <a:endParaRPr lang="en-US" dirty="0">
                        <a:solidFill>
                          <a:schemeClr val="tx1"/>
                        </a:solidFill>
                      </a:endParaRPr>
                    </a:p>
                  </a:txBody>
                  <a:tcPr/>
                </a:tc>
              </a:tr>
            </a:tbl>
          </a:graphicData>
        </a:graphic>
      </p:graphicFrame>
      <p:sp>
        <p:nvSpPr>
          <p:cNvPr id="10" name="Footer Placeholder 9"/>
          <p:cNvSpPr>
            <a:spLocks noGrp="1"/>
          </p:cNvSpPr>
          <p:nvPr>
            <p:ph type="ftr" sz="quarter" idx="11"/>
          </p:nvPr>
        </p:nvSpPr>
        <p:spPr/>
        <p:txBody>
          <a:bodyPr/>
          <a:lstStyle/>
          <a:p>
            <a:r>
              <a:rPr lang="en-US" smtClean="0"/>
              <a:t>CSE-520 -  Dr. Alok Kumar</a:t>
            </a:r>
            <a:endParaRPr lang="en-US"/>
          </a:p>
        </p:txBody>
      </p:sp>
      <p:sp>
        <p:nvSpPr>
          <p:cNvPr id="9" name="Slide Number Placeholder 8"/>
          <p:cNvSpPr>
            <a:spLocks noGrp="1"/>
          </p:cNvSpPr>
          <p:nvPr>
            <p:ph type="sldNum" sz="quarter" idx="12"/>
          </p:nvPr>
        </p:nvSpPr>
        <p:spPr/>
        <p:txBody>
          <a:bodyPr/>
          <a:lstStyle/>
          <a:p>
            <a:fld id="{B59F5A79-6FE7-4999-BFDC-6214EB249D34}"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Data Types in Python</a:t>
            </a:r>
            <a:endParaRPr lang="en-US" b="1" dirty="0"/>
          </a:p>
        </p:txBody>
      </p:sp>
      <p:sp>
        <p:nvSpPr>
          <p:cNvPr id="3" name="Content Placeholder 2"/>
          <p:cNvSpPr>
            <a:spLocks noGrp="1"/>
          </p:cNvSpPr>
          <p:nvPr>
            <p:ph idx="1"/>
          </p:nvPr>
        </p:nvSpPr>
        <p:spPr>
          <a:xfrm>
            <a:off x="457200" y="1524000"/>
            <a:ext cx="8229600" cy="4525963"/>
          </a:xfrm>
        </p:spPr>
        <p:txBody>
          <a:bodyPr/>
          <a:lstStyle/>
          <a:p>
            <a:r>
              <a:rPr lang="en-US" dirty="0" smtClean="0"/>
              <a:t>Python Numbers</a:t>
            </a:r>
          </a:p>
          <a:p>
            <a:r>
              <a:rPr lang="en-US" dirty="0" smtClean="0"/>
              <a:t>Python List</a:t>
            </a:r>
          </a:p>
          <a:p>
            <a:r>
              <a:rPr lang="en-US" dirty="0" smtClean="0"/>
              <a:t>Python </a:t>
            </a:r>
            <a:r>
              <a:rPr lang="en-US" dirty="0" err="1" smtClean="0"/>
              <a:t>Tuple</a:t>
            </a:r>
            <a:endParaRPr lang="en-US" dirty="0" smtClean="0"/>
          </a:p>
          <a:p>
            <a:r>
              <a:rPr lang="en-US" dirty="0" smtClean="0"/>
              <a:t>Python Strings</a:t>
            </a:r>
          </a:p>
          <a:p>
            <a:r>
              <a:rPr lang="en-US" dirty="0" smtClean="0"/>
              <a:t>Python Set</a:t>
            </a:r>
          </a:p>
          <a:p>
            <a:r>
              <a:rPr lang="en-US" dirty="0" smtClean="0"/>
              <a:t>Python Dictionary</a:t>
            </a:r>
          </a:p>
        </p:txBody>
      </p:sp>
      <p:sp>
        <p:nvSpPr>
          <p:cNvPr id="5" name="Footer Placeholder 4"/>
          <p:cNvSpPr>
            <a:spLocks noGrp="1"/>
          </p:cNvSpPr>
          <p:nvPr>
            <p:ph type="ftr" sz="quarter" idx="11"/>
          </p:nvPr>
        </p:nvSpPr>
        <p:spPr/>
        <p:txBody>
          <a:bodyPr/>
          <a:lstStyle/>
          <a:p>
            <a:r>
              <a:rPr lang="en-US" smtClean="0"/>
              <a:t>CSE-520 -  Dr. Alok Kumar</a:t>
            </a:r>
            <a:endParaRPr lang="en-US"/>
          </a:p>
        </p:txBody>
      </p:sp>
      <p:sp>
        <p:nvSpPr>
          <p:cNvPr id="6" name="Slide Number Placeholder 5"/>
          <p:cNvSpPr>
            <a:spLocks noGrp="1"/>
          </p:cNvSpPr>
          <p:nvPr>
            <p:ph type="sldNum" sz="quarter" idx="12"/>
          </p:nvPr>
        </p:nvSpPr>
        <p:spPr/>
        <p:txBody>
          <a:bodyPr/>
          <a:lstStyle/>
          <a:p>
            <a:fld id="{B59F5A79-6FE7-4999-BFDC-6214EB249D34}"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Python Input, Output and Import</a:t>
            </a:r>
            <a:endParaRPr lang="en-US" dirty="0"/>
          </a:p>
        </p:txBody>
      </p:sp>
      <p:sp>
        <p:nvSpPr>
          <p:cNvPr id="3" name="Content Placeholder 2"/>
          <p:cNvSpPr>
            <a:spLocks noGrp="1"/>
          </p:cNvSpPr>
          <p:nvPr>
            <p:ph idx="1"/>
          </p:nvPr>
        </p:nvSpPr>
        <p:spPr>
          <a:xfrm>
            <a:off x="457200" y="1219200"/>
            <a:ext cx="8229600" cy="1371600"/>
          </a:xfrm>
        </p:spPr>
        <p:txBody>
          <a:bodyPr>
            <a:normAutofit/>
          </a:bodyPr>
          <a:lstStyle/>
          <a:p>
            <a:r>
              <a:rPr lang="en-US" dirty="0" smtClean="0"/>
              <a:t>We use the print() function to output data to the standard output device (screen).</a:t>
            </a:r>
          </a:p>
        </p:txBody>
      </p:sp>
      <p:sp>
        <p:nvSpPr>
          <p:cNvPr id="4" name="TextBox 3"/>
          <p:cNvSpPr txBox="1"/>
          <p:nvPr/>
        </p:nvSpPr>
        <p:spPr>
          <a:xfrm>
            <a:off x="762000" y="2362200"/>
            <a:ext cx="7772400"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t>print(*objects, sep=' ', end='\n', file=</a:t>
            </a:r>
            <a:r>
              <a:rPr lang="en-US" sz="2400" dirty="0" err="1" smtClean="0"/>
              <a:t>sys.stdout</a:t>
            </a:r>
            <a:r>
              <a:rPr lang="en-US" sz="2400" dirty="0" smtClean="0"/>
              <a:t>, flush=False)</a:t>
            </a:r>
            <a:endParaRPr lang="en-US" sz="2400" dirty="0">
              <a:solidFill>
                <a:srgbClr val="FF0000"/>
              </a:solidFill>
            </a:endParaRPr>
          </a:p>
        </p:txBody>
      </p:sp>
      <p:sp>
        <p:nvSpPr>
          <p:cNvPr id="5" name="TextBox 4"/>
          <p:cNvSpPr txBox="1"/>
          <p:nvPr/>
        </p:nvSpPr>
        <p:spPr>
          <a:xfrm>
            <a:off x="228601" y="2971800"/>
            <a:ext cx="8762999"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Here, objects is the value(s) to be printed.</a:t>
            </a:r>
          </a:p>
          <a:p>
            <a:r>
              <a:rPr lang="en-US" dirty="0" smtClean="0"/>
              <a:t>The sep separator is used between the values. It defaults into a space character.</a:t>
            </a:r>
          </a:p>
          <a:p>
            <a:r>
              <a:rPr lang="en-US" dirty="0" smtClean="0"/>
              <a:t>After all values are printed, end is printed. It defaults into a new line.</a:t>
            </a:r>
          </a:p>
          <a:p>
            <a:r>
              <a:rPr lang="en-US" dirty="0" smtClean="0"/>
              <a:t>The file is the object where the values are printed and its default value is </a:t>
            </a:r>
            <a:r>
              <a:rPr lang="en-US" dirty="0" err="1" smtClean="0"/>
              <a:t>sys.stdout</a:t>
            </a:r>
            <a:r>
              <a:rPr lang="en-US" dirty="0" smtClean="0"/>
              <a:t>(screen).</a:t>
            </a:r>
            <a:endParaRPr lang="en-US" dirty="0"/>
          </a:p>
        </p:txBody>
      </p:sp>
      <p:sp>
        <p:nvSpPr>
          <p:cNvPr id="6" name="TextBox 5"/>
          <p:cNvSpPr txBox="1"/>
          <p:nvPr/>
        </p:nvSpPr>
        <p:spPr>
          <a:xfrm>
            <a:off x="2590800" y="4343400"/>
            <a:ext cx="2928494" cy="1754326"/>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smtClean="0">
                <a:solidFill>
                  <a:srgbClr val="FF0000"/>
                </a:solidFill>
              </a:rPr>
              <a:t>print(1,2,3,4)</a:t>
            </a:r>
          </a:p>
          <a:p>
            <a:r>
              <a:rPr lang="en-US" dirty="0" smtClean="0">
                <a:solidFill>
                  <a:srgbClr val="FF0000"/>
                </a:solidFill>
              </a:rPr>
              <a:t># Output: 1 2 3 4</a:t>
            </a:r>
          </a:p>
          <a:p>
            <a:r>
              <a:rPr lang="en-US" dirty="0" smtClean="0">
                <a:solidFill>
                  <a:srgbClr val="FF0000"/>
                </a:solidFill>
              </a:rPr>
              <a:t>print(1,2,3,4,sep='*')</a:t>
            </a:r>
          </a:p>
          <a:p>
            <a:r>
              <a:rPr lang="en-US" dirty="0" smtClean="0">
                <a:solidFill>
                  <a:srgbClr val="FF0000"/>
                </a:solidFill>
              </a:rPr>
              <a:t># Output: 1*2*3*4</a:t>
            </a:r>
          </a:p>
          <a:p>
            <a:r>
              <a:rPr lang="en-US" dirty="0" smtClean="0">
                <a:solidFill>
                  <a:srgbClr val="FF0000"/>
                </a:solidFill>
              </a:rPr>
              <a:t>print(1,2,3,4,sep='#',end='&amp;')</a:t>
            </a:r>
          </a:p>
          <a:p>
            <a:r>
              <a:rPr lang="en-US" dirty="0" smtClean="0">
                <a:solidFill>
                  <a:srgbClr val="FF0000"/>
                </a:solidFill>
              </a:rPr>
              <a:t># Output: 1#2#3#4&amp;</a:t>
            </a:r>
            <a:endParaRPr lang="en-US" dirty="0">
              <a:solidFill>
                <a:srgbClr val="FF0000"/>
              </a:solidFill>
            </a:endParaRPr>
          </a:p>
        </p:txBody>
      </p:sp>
      <p:sp>
        <p:nvSpPr>
          <p:cNvPr id="8" name="Footer Placeholder 7"/>
          <p:cNvSpPr>
            <a:spLocks noGrp="1"/>
          </p:cNvSpPr>
          <p:nvPr>
            <p:ph type="ftr" sz="quarter" idx="11"/>
          </p:nvPr>
        </p:nvSpPr>
        <p:spPr/>
        <p:txBody>
          <a:bodyPr/>
          <a:lstStyle/>
          <a:p>
            <a:r>
              <a:rPr lang="en-US" smtClean="0"/>
              <a:t>CSE-520 -  Dr. Alok Kumar</a:t>
            </a:r>
            <a:endParaRPr lang="en-US"/>
          </a:p>
        </p:txBody>
      </p:sp>
      <p:sp>
        <p:nvSpPr>
          <p:cNvPr id="9" name="Slide Number Placeholder 8"/>
          <p:cNvSpPr>
            <a:spLocks noGrp="1"/>
          </p:cNvSpPr>
          <p:nvPr>
            <p:ph type="sldNum" sz="quarter" idx="12"/>
          </p:nvPr>
        </p:nvSpPr>
        <p:spPr/>
        <p:txBody>
          <a:bodyPr/>
          <a:lstStyle/>
          <a:p>
            <a:fld id="{B59F5A79-6FE7-4999-BFDC-6214EB249D34}"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20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bg/>
                                          </p:spTgt>
                                        </p:tgtEl>
                                        <p:attrNameLst>
                                          <p:attrName>style.visibility</p:attrName>
                                        </p:attrNameLst>
                                      </p:cBhvr>
                                      <p:to>
                                        <p:strVal val="visible"/>
                                      </p:to>
                                    </p:set>
                                    <p:animEffect transition="in" filter="fade">
                                      <p:cBhvr>
                                        <p:cTn id="20" dur="2000"/>
                                        <p:tgtEl>
                                          <p:spTgt spid="5">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2000"/>
                                        <p:tgtEl>
                                          <p:spTgt spid="5">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2000"/>
                                        <p:tgtEl>
                                          <p:spTgt spid="5">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2000"/>
                                        <p:tgtEl>
                                          <p:spTgt spid="5">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20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bg/>
                                          </p:spTgt>
                                        </p:tgtEl>
                                        <p:attrNameLst>
                                          <p:attrName>style.visibility</p:attrName>
                                        </p:attrNameLst>
                                      </p:cBhvr>
                                      <p:to>
                                        <p:strVal val="visible"/>
                                      </p:to>
                                    </p:set>
                                    <p:animEffect transition="in" filter="wipe(down)">
                                      <p:cBhvr>
                                        <p:cTn id="37" dur="500"/>
                                        <p:tgtEl>
                                          <p:spTgt spid="6">
                                            <p:bg/>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down)">
                                      <p:cBhvr>
                                        <p:cTn id="40" dur="500"/>
                                        <p:tgtEl>
                                          <p:spTgt spid="6">
                                            <p:txEl>
                                              <p:pRg st="0" end="0"/>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wipe(down)">
                                      <p:cBhvr>
                                        <p:cTn id="43" dur="500"/>
                                        <p:tgtEl>
                                          <p:spTgt spid="6">
                                            <p:txEl>
                                              <p:pRg st="1" end="1"/>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wipe(down)">
                                      <p:cBhvr>
                                        <p:cTn id="46" dur="500"/>
                                        <p:tgtEl>
                                          <p:spTgt spid="6">
                                            <p:txEl>
                                              <p:pRg st="2" end="2"/>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wipe(down)">
                                      <p:cBhvr>
                                        <p:cTn id="49" dur="500"/>
                                        <p:tgtEl>
                                          <p:spTgt spid="6">
                                            <p:txEl>
                                              <p:pRg st="3" end="3"/>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wipe(down)">
                                      <p:cBhvr>
                                        <p:cTn id="52" dur="500"/>
                                        <p:tgtEl>
                                          <p:spTgt spid="6">
                                            <p:txEl>
                                              <p:pRg st="4" end="4"/>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wipe(down)">
                                      <p:cBhvr>
                                        <p:cTn id="5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animBg="1"/>
      <p:bldP spid="5" grpId="0" build="allAtOnce" animBg="1"/>
      <p:bldP spid="6"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Output formatting</a:t>
            </a:r>
            <a:endParaRPr lang="en-US" b="1" dirty="0"/>
          </a:p>
        </p:txBody>
      </p:sp>
      <p:sp>
        <p:nvSpPr>
          <p:cNvPr id="3" name="Content Placeholder 2"/>
          <p:cNvSpPr>
            <a:spLocks noGrp="1"/>
          </p:cNvSpPr>
          <p:nvPr>
            <p:ph idx="1"/>
          </p:nvPr>
        </p:nvSpPr>
        <p:spPr>
          <a:xfrm>
            <a:off x="457200" y="1219200"/>
            <a:ext cx="8229600" cy="914400"/>
          </a:xfrm>
        </p:spPr>
        <p:txBody>
          <a:bodyPr>
            <a:normAutofit/>
          </a:bodyPr>
          <a:lstStyle/>
          <a:p>
            <a:r>
              <a:rPr lang="en-US" dirty="0" smtClean="0"/>
              <a:t>This can be done by using the </a:t>
            </a:r>
            <a:r>
              <a:rPr lang="en-US" dirty="0" err="1" smtClean="0"/>
              <a:t>str.format</a:t>
            </a:r>
            <a:r>
              <a:rPr lang="en-US" dirty="0" smtClean="0"/>
              <a:t>()</a:t>
            </a:r>
          </a:p>
        </p:txBody>
      </p:sp>
      <p:sp>
        <p:nvSpPr>
          <p:cNvPr id="4" name="TextBox 3"/>
          <p:cNvSpPr txBox="1"/>
          <p:nvPr/>
        </p:nvSpPr>
        <p:spPr>
          <a:xfrm>
            <a:off x="762000" y="2362200"/>
            <a:ext cx="77724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t>&gt;&gt;&gt; x = 5; y = 10 </a:t>
            </a:r>
          </a:p>
          <a:p>
            <a:r>
              <a:rPr lang="en-US" sz="2400" dirty="0" smtClean="0"/>
              <a:t>&gt;&gt;&gt; print('The value of x is {} and y is {}'.format(</a:t>
            </a:r>
            <a:r>
              <a:rPr lang="en-US" sz="2400" dirty="0" err="1" smtClean="0"/>
              <a:t>x,y</a:t>
            </a:r>
            <a:r>
              <a:rPr lang="en-US" sz="2400" dirty="0" smtClean="0"/>
              <a:t>)) </a:t>
            </a:r>
          </a:p>
          <a:p>
            <a:r>
              <a:rPr lang="en-US" sz="2400" dirty="0" smtClean="0"/>
              <a:t>The value of x is 5 and y is 10</a:t>
            </a:r>
            <a:endParaRPr lang="en-US" sz="2400" dirty="0">
              <a:solidFill>
                <a:srgbClr val="FF0000"/>
              </a:solidFill>
            </a:endParaRPr>
          </a:p>
        </p:txBody>
      </p:sp>
      <p:sp>
        <p:nvSpPr>
          <p:cNvPr id="7" name="TextBox 6"/>
          <p:cNvSpPr txBox="1"/>
          <p:nvPr/>
        </p:nvSpPr>
        <p:spPr>
          <a:xfrm>
            <a:off x="762000" y="4038600"/>
            <a:ext cx="777240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t>&gt;&gt;&gt;print('I love {0} and {1}'.format('</a:t>
            </a:r>
            <a:r>
              <a:rPr lang="en-US" sz="2400" dirty="0" err="1" smtClean="0"/>
              <a:t>bread','butter</a:t>
            </a:r>
            <a:r>
              <a:rPr lang="en-US" sz="2400" dirty="0" smtClean="0"/>
              <a:t>'))</a:t>
            </a:r>
          </a:p>
          <a:p>
            <a:r>
              <a:rPr lang="en-US" sz="2400" dirty="0" smtClean="0"/>
              <a:t># Output: I love bread and butter</a:t>
            </a:r>
            <a:endParaRPr lang="en-US" sz="2400" dirty="0">
              <a:solidFill>
                <a:srgbClr val="FF0000"/>
              </a:solidFill>
            </a:endParaRPr>
          </a:p>
        </p:txBody>
      </p:sp>
      <p:sp>
        <p:nvSpPr>
          <p:cNvPr id="8" name="Footer Placeholder 7"/>
          <p:cNvSpPr>
            <a:spLocks noGrp="1"/>
          </p:cNvSpPr>
          <p:nvPr>
            <p:ph type="ftr" sz="quarter" idx="11"/>
          </p:nvPr>
        </p:nvSpPr>
        <p:spPr/>
        <p:txBody>
          <a:bodyPr/>
          <a:lstStyle/>
          <a:p>
            <a:r>
              <a:rPr lang="en-US" smtClean="0"/>
              <a:t>CSE-520 -  Dr. Alok Kumar</a:t>
            </a:r>
            <a:endParaRPr lang="en-US"/>
          </a:p>
        </p:txBody>
      </p:sp>
      <p:sp>
        <p:nvSpPr>
          <p:cNvPr id="9" name="Slide Number Placeholder 8"/>
          <p:cNvSpPr>
            <a:spLocks noGrp="1"/>
          </p:cNvSpPr>
          <p:nvPr>
            <p:ph type="sldNum" sz="quarter" idx="12"/>
          </p:nvPr>
        </p:nvSpPr>
        <p:spPr/>
        <p:txBody>
          <a:bodyPr/>
          <a:lstStyle/>
          <a:p>
            <a:fld id="{B59F5A79-6FE7-4999-BFDC-6214EB249D34}"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20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bg/>
                                          </p:spTgt>
                                        </p:tgtEl>
                                        <p:attrNameLst>
                                          <p:attrName>style.visibility</p:attrName>
                                        </p:attrNameLst>
                                      </p:cBhvr>
                                      <p:to>
                                        <p:strVal val="visible"/>
                                      </p:to>
                                    </p:set>
                                    <p:animEffect transition="in" filter="fade">
                                      <p:cBhvr>
                                        <p:cTn id="26" dur="2000"/>
                                        <p:tgtEl>
                                          <p:spTgt spid="7">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2000"/>
                                        <p:tgtEl>
                                          <p:spTgt spid="7">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animBg="1"/>
      <p:bldP spid="7"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Python Input</a:t>
            </a:r>
            <a:endParaRPr lang="en-US" b="1" dirty="0"/>
          </a:p>
        </p:txBody>
      </p:sp>
      <p:sp>
        <p:nvSpPr>
          <p:cNvPr id="3" name="Content Placeholder 2"/>
          <p:cNvSpPr>
            <a:spLocks noGrp="1"/>
          </p:cNvSpPr>
          <p:nvPr>
            <p:ph idx="1"/>
          </p:nvPr>
        </p:nvSpPr>
        <p:spPr>
          <a:xfrm>
            <a:off x="457200" y="1219200"/>
            <a:ext cx="8229600" cy="914400"/>
          </a:xfrm>
        </p:spPr>
        <p:txBody>
          <a:bodyPr>
            <a:normAutofit fontScale="70000" lnSpcReduction="20000"/>
          </a:bodyPr>
          <a:lstStyle/>
          <a:p>
            <a:r>
              <a:rPr lang="en-US" dirty="0" smtClean="0"/>
              <a:t>To allow flexibility we might want to take the input from the user. </a:t>
            </a:r>
          </a:p>
          <a:p>
            <a:r>
              <a:rPr lang="en-US" dirty="0" smtClean="0"/>
              <a:t>In Python, we have the input() function to allow this.</a:t>
            </a:r>
          </a:p>
        </p:txBody>
      </p:sp>
      <p:sp>
        <p:nvSpPr>
          <p:cNvPr id="4" name="TextBox 3"/>
          <p:cNvSpPr txBox="1"/>
          <p:nvPr/>
        </p:nvSpPr>
        <p:spPr>
          <a:xfrm>
            <a:off x="762000" y="2362200"/>
            <a:ext cx="77724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t>input([prompt])</a:t>
            </a:r>
          </a:p>
          <a:p>
            <a:pPr>
              <a:buFont typeface="Arial" pitchFamily="34" charset="0"/>
              <a:buChar char="•"/>
            </a:pPr>
            <a:r>
              <a:rPr lang="en-US" sz="2400" dirty="0" smtClean="0"/>
              <a:t>prompt is the string we wish to display on the screen. </a:t>
            </a:r>
          </a:p>
          <a:p>
            <a:pPr>
              <a:buFont typeface="Arial" pitchFamily="34" charset="0"/>
              <a:buChar char="•"/>
            </a:pPr>
            <a:r>
              <a:rPr lang="en-US" sz="2400" dirty="0" smtClean="0"/>
              <a:t>It is optional.</a:t>
            </a:r>
            <a:endParaRPr lang="en-US" sz="2400" dirty="0">
              <a:solidFill>
                <a:srgbClr val="FF0000"/>
              </a:solidFill>
            </a:endParaRPr>
          </a:p>
        </p:txBody>
      </p:sp>
      <p:sp>
        <p:nvSpPr>
          <p:cNvPr id="7" name="TextBox 6"/>
          <p:cNvSpPr txBox="1"/>
          <p:nvPr/>
        </p:nvSpPr>
        <p:spPr>
          <a:xfrm>
            <a:off x="762000" y="4038600"/>
            <a:ext cx="7772400"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pt-BR" sz="2400" dirty="0" smtClean="0"/>
              <a:t>&gt;&gt;&gt; num = input('Enter a number: ') </a:t>
            </a:r>
          </a:p>
          <a:p>
            <a:r>
              <a:rPr lang="pt-BR" sz="2400" dirty="0" smtClean="0"/>
              <a:t>Enter a number: 10</a:t>
            </a:r>
          </a:p>
          <a:p>
            <a:r>
              <a:rPr lang="pt-BR" sz="2400" dirty="0" smtClean="0"/>
              <a:t> &gt;&gt;&gt; num </a:t>
            </a:r>
          </a:p>
          <a:p>
            <a:r>
              <a:rPr lang="pt-BR" sz="2400" dirty="0" smtClean="0"/>
              <a:t>'10'</a:t>
            </a:r>
            <a:endParaRPr lang="en-US" sz="2400" dirty="0">
              <a:solidFill>
                <a:srgbClr val="FF0000"/>
              </a:solidFill>
            </a:endParaRPr>
          </a:p>
        </p:txBody>
      </p:sp>
      <p:sp>
        <p:nvSpPr>
          <p:cNvPr id="8" name="Footer Placeholder 7"/>
          <p:cNvSpPr>
            <a:spLocks noGrp="1"/>
          </p:cNvSpPr>
          <p:nvPr>
            <p:ph type="ftr" sz="quarter" idx="11"/>
          </p:nvPr>
        </p:nvSpPr>
        <p:spPr/>
        <p:txBody>
          <a:bodyPr/>
          <a:lstStyle/>
          <a:p>
            <a:r>
              <a:rPr lang="en-US" smtClean="0"/>
              <a:t>CSE-520 -  Dr. Alok Kumar</a:t>
            </a:r>
            <a:endParaRPr lang="en-US"/>
          </a:p>
        </p:txBody>
      </p:sp>
      <p:sp>
        <p:nvSpPr>
          <p:cNvPr id="9" name="Slide Number Placeholder 8"/>
          <p:cNvSpPr>
            <a:spLocks noGrp="1"/>
          </p:cNvSpPr>
          <p:nvPr>
            <p:ph type="sldNum" sz="quarter" idx="12"/>
          </p:nvPr>
        </p:nvSpPr>
        <p:spPr/>
        <p:txBody>
          <a:bodyPr/>
          <a:lstStyle/>
          <a:p>
            <a:fld id="{B59F5A79-6FE7-4999-BFDC-6214EB249D34}"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2000"/>
                                        <p:tgtEl>
                                          <p:spTgt spid="4">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2000"/>
                                        <p:tgtEl>
                                          <p:spTgt spid="4">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2000"/>
                                        <p:tgtEl>
                                          <p:spTgt spid="4">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2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animEffect transition="in" filter="fade">
                                      <p:cBhvr>
                                        <p:cTn id="31" dur="2000"/>
                                        <p:tgtEl>
                                          <p:spTgt spid="7">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2000"/>
                                        <p:tgtEl>
                                          <p:spTgt spid="7">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2000"/>
                                        <p:tgtEl>
                                          <p:spTgt spid="7">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2000"/>
                                        <p:tgtEl>
                                          <p:spTgt spid="7">
                                            <p:txEl>
                                              <p:pRg st="2" end="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animBg="1"/>
      <p:bldP spid="7"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solidFill>
                  <a:srgbClr val="0070C0"/>
                </a:solidFill>
              </a:rPr>
              <a:t>Python is a general-purpose language. </a:t>
            </a:r>
            <a:endParaRPr lang="en-US" dirty="0" smtClean="0">
              <a:solidFill>
                <a:srgbClr val="0070C0"/>
              </a:solidFill>
            </a:endParaRPr>
          </a:p>
          <a:p>
            <a:pPr algn="just"/>
            <a:r>
              <a:rPr lang="en-US" dirty="0" smtClean="0"/>
              <a:t>It </a:t>
            </a:r>
            <a:r>
              <a:rPr lang="en-US" dirty="0"/>
              <a:t>has wide range of applications from </a:t>
            </a:r>
            <a:r>
              <a:rPr lang="en-US" dirty="0">
                <a:solidFill>
                  <a:srgbClr val="FF0000"/>
                </a:solidFill>
              </a:rPr>
              <a:t>Web development</a:t>
            </a:r>
            <a:r>
              <a:rPr lang="en-US" dirty="0"/>
              <a:t> (like: </a:t>
            </a:r>
            <a:r>
              <a:rPr lang="en-US" dirty="0" err="1"/>
              <a:t>Django</a:t>
            </a:r>
            <a:r>
              <a:rPr lang="en-US" dirty="0"/>
              <a:t> and Bottle), </a:t>
            </a:r>
            <a:r>
              <a:rPr lang="en-US" dirty="0">
                <a:solidFill>
                  <a:srgbClr val="FF0000"/>
                </a:solidFill>
              </a:rPr>
              <a:t>scientific</a:t>
            </a:r>
            <a:r>
              <a:rPr lang="en-US" dirty="0"/>
              <a:t> and </a:t>
            </a:r>
            <a:r>
              <a:rPr lang="en-US" dirty="0">
                <a:solidFill>
                  <a:srgbClr val="FF0000"/>
                </a:solidFill>
              </a:rPr>
              <a:t>mathematical computing </a:t>
            </a:r>
            <a:r>
              <a:rPr lang="en-US" dirty="0"/>
              <a:t>(Orange, </a:t>
            </a:r>
            <a:r>
              <a:rPr lang="en-US" dirty="0" err="1"/>
              <a:t>SymPy</a:t>
            </a:r>
            <a:r>
              <a:rPr lang="en-US" dirty="0"/>
              <a:t>, </a:t>
            </a:r>
            <a:r>
              <a:rPr lang="en-US" dirty="0" err="1"/>
              <a:t>NumPy</a:t>
            </a:r>
            <a:r>
              <a:rPr lang="en-US" dirty="0"/>
              <a:t>) to </a:t>
            </a:r>
            <a:r>
              <a:rPr lang="en-US" dirty="0">
                <a:solidFill>
                  <a:srgbClr val="FF0000"/>
                </a:solidFill>
              </a:rPr>
              <a:t>desktop graphical </a:t>
            </a:r>
            <a:r>
              <a:rPr lang="en-US" dirty="0"/>
              <a:t>user Interfaces (</a:t>
            </a:r>
            <a:r>
              <a:rPr lang="en-US" dirty="0" err="1"/>
              <a:t>Pygame</a:t>
            </a:r>
            <a:r>
              <a:rPr lang="en-US" dirty="0"/>
              <a:t>, Panda3D).</a:t>
            </a:r>
          </a:p>
          <a:p>
            <a:pPr algn="just"/>
            <a:r>
              <a:rPr lang="en-US" dirty="0">
                <a:solidFill>
                  <a:srgbClr val="0070C0"/>
                </a:solidFill>
              </a:rPr>
              <a:t>The syntax of the language is clean and length of the code is relatively short. </a:t>
            </a:r>
            <a:endParaRPr lang="en-US" dirty="0" smtClean="0">
              <a:solidFill>
                <a:srgbClr val="0070C0"/>
              </a:solidFill>
            </a:endParaRPr>
          </a:p>
          <a:p>
            <a:pPr algn="just"/>
            <a:r>
              <a:rPr lang="en-US" dirty="0" smtClean="0">
                <a:solidFill>
                  <a:srgbClr val="00B050"/>
                </a:solidFill>
              </a:rPr>
              <a:t>It's </a:t>
            </a:r>
            <a:r>
              <a:rPr lang="en-US" dirty="0">
                <a:solidFill>
                  <a:srgbClr val="00B050"/>
                </a:solidFill>
              </a:rPr>
              <a:t>fun to work in Python because it allows you to think about the problem rather than focusing on the syntax.</a:t>
            </a:r>
          </a:p>
          <a:p>
            <a:endParaRPr lang="en-US" dirty="0"/>
          </a:p>
        </p:txBody>
      </p:sp>
      <p:sp>
        <p:nvSpPr>
          <p:cNvPr id="5" name="Footer Placeholder 4"/>
          <p:cNvSpPr>
            <a:spLocks noGrp="1"/>
          </p:cNvSpPr>
          <p:nvPr>
            <p:ph type="ftr" sz="quarter" idx="11"/>
          </p:nvPr>
        </p:nvSpPr>
        <p:spPr/>
        <p:txBody>
          <a:bodyPr/>
          <a:lstStyle/>
          <a:p>
            <a:r>
              <a:rPr lang="en-US" smtClean="0"/>
              <a:t>CSE-520 -  Dr. Alok Kumar</a:t>
            </a:r>
            <a:endParaRPr lang="en-US"/>
          </a:p>
        </p:txBody>
      </p:sp>
      <p:sp>
        <p:nvSpPr>
          <p:cNvPr id="6" name="Slide Number Placeholder 5"/>
          <p:cNvSpPr>
            <a:spLocks noGrp="1"/>
          </p:cNvSpPr>
          <p:nvPr>
            <p:ph type="sldNum" sz="quarter" idx="12"/>
          </p:nvPr>
        </p:nvSpPr>
        <p:spPr/>
        <p:txBody>
          <a:bodyPr/>
          <a:lstStyle/>
          <a:p>
            <a:fld id="{B59F5A79-6FE7-4999-BFDC-6214EB249D34}" type="slidenum">
              <a:rPr lang="en-US" smtClean="0"/>
              <a:pPr/>
              <a:t>3</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Python Import</a:t>
            </a:r>
            <a:endParaRPr lang="en-US" b="1" dirty="0"/>
          </a:p>
        </p:txBody>
      </p:sp>
      <p:sp>
        <p:nvSpPr>
          <p:cNvPr id="4" name="TextBox 3"/>
          <p:cNvSpPr txBox="1"/>
          <p:nvPr/>
        </p:nvSpPr>
        <p:spPr>
          <a:xfrm>
            <a:off x="762000" y="1981200"/>
            <a:ext cx="7772400" cy="267765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400" dirty="0" smtClean="0"/>
              <a:t>When our program grows bigger, it is a good idea to break it into different modules.</a:t>
            </a:r>
          </a:p>
          <a:p>
            <a:pPr algn="just"/>
            <a:r>
              <a:rPr lang="en-US" sz="2400" dirty="0" smtClean="0"/>
              <a:t>A module is a file containing Python definitions and statements. </a:t>
            </a:r>
            <a:r>
              <a:rPr lang="en-US" sz="2400" dirty="0" smtClean="0">
                <a:hlinkClick r:id="rId3"/>
              </a:rPr>
              <a:t>Python modules</a:t>
            </a:r>
            <a:r>
              <a:rPr lang="en-US" sz="2400" dirty="0" smtClean="0"/>
              <a:t> have a filename and end with the extension .</a:t>
            </a:r>
            <a:r>
              <a:rPr lang="en-US" sz="2400" dirty="0" err="1" smtClean="0"/>
              <a:t>py</a:t>
            </a:r>
            <a:r>
              <a:rPr lang="en-US" sz="2400" dirty="0" smtClean="0"/>
              <a:t>.</a:t>
            </a:r>
          </a:p>
          <a:p>
            <a:pPr algn="just"/>
            <a:r>
              <a:rPr lang="en-US" sz="2400" dirty="0" smtClean="0"/>
              <a:t>Definitions inside a module can be imported to another module or the interactive interpreter in Python. </a:t>
            </a:r>
          </a:p>
        </p:txBody>
      </p:sp>
      <p:sp>
        <p:nvSpPr>
          <p:cNvPr id="6" name="TextBox 5"/>
          <p:cNvSpPr txBox="1"/>
          <p:nvPr/>
        </p:nvSpPr>
        <p:spPr>
          <a:xfrm>
            <a:off x="762000" y="4876800"/>
            <a:ext cx="77724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400" dirty="0" smtClean="0"/>
              <a:t>&gt;&gt;&gt;import math</a:t>
            </a:r>
          </a:p>
          <a:p>
            <a:pPr algn="just"/>
            <a:r>
              <a:rPr lang="en-US" sz="2400" dirty="0" smtClean="0"/>
              <a:t>&gt;&gt;&gt;print(</a:t>
            </a:r>
            <a:r>
              <a:rPr lang="en-US" sz="2400" dirty="0" err="1" smtClean="0"/>
              <a:t>math.pi</a:t>
            </a:r>
            <a:r>
              <a:rPr lang="en-US" sz="2400" dirty="0" smtClean="0"/>
              <a:t>)</a:t>
            </a:r>
          </a:p>
          <a:p>
            <a:pPr algn="just"/>
            <a:r>
              <a:rPr lang="en-US" sz="2400" dirty="0" smtClean="0"/>
              <a:t>3.141592653589793</a:t>
            </a:r>
          </a:p>
        </p:txBody>
      </p:sp>
      <p:sp>
        <p:nvSpPr>
          <p:cNvPr id="7" name="Content Placeholder 6"/>
          <p:cNvSpPr>
            <a:spLocks noGrp="1"/>
          </p:cNvSpPr>
          <p:nvPr>
            <p:ph idx="1"/>
          </p:nvPr>
        </p:nvSpPr>
        <p:spPr/>
        <p:txBody>
          <a:bodyPr/>
          <a:lstStyle/>
          <a:p>
            <a:pPr>
              <a:buNone/>
            </a:pPr>
            <a:endParaRPr lang="en-US" dirty="0"/>
          </a:p>
        </p:txBody>
      </p:sp>
      <p:sp>
        <p:nvSpPr>
          <p:cNvPr id="9" name="Footer Placeholder 8"/>
          <p:cNvSpPr>
            <a:spLocks noGrp="1"/>
          </p:cNvSpPr>
          <p:nvPr>
            <p:ph type="ftr" sz="quarter" idx="11"/>
          </p:nvPr>
        </p:nvSpPr>
        <p:spPr/>
        <p:txBody>
          <a:bodyPr/>
          <a:lstStyle/>
          <a:p>
            <a:r>
              <a:rPr lang="en-US" smtClean="0"/>
              <a:t>CSE-520 -  Dr. Alok Kumar</a:t>
            </a:r>
            <a:endParaRPr lang="en-US"/>
          </a:p>
        </p:txBody>
      </p:sp>
      <p:sp>
        <p:nvSpPr>
          <p:cNvPr id="8" name="Slide Number Placeholder 7"/>
          <p:cNvSpPr>
            <a:spLocks noGrp="1"/>
          </p:cNvSpPr>
          <p:nvPr>
            <p:ph type="sldNum" sz="quarter" idx="12"/>
          </p:nvPr>
        </p:nvSpPr>
        <p:spPr/>
        <p:txBody>
          <a:bodyPr/>
          <a:lstStyle/>
          <a:p>
            <a:fld id="{B59F5A79-6FE7-4999-BFDC-6214EB249D34}"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2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Effect transition="in" filter="fade">
                                      <p:cBhvr>
                                        <p:cTn id="21" dur="2000"/>
                                        <p:tgtEl>
                                          <p:spTgt spid="6">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20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2000"/>
                                        <p:tgtEl>
                                          <p:spTgt spid="6">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6"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if Statement Syntax</a:t>
            </a:r>
            <a:endParaRPr lang="en-US" b="1" dirty="0"/>
          </a:p>
        </p:txBody>
      </p:sp>
      <p:sp>
        <p:nvSpPr>
          <p:cNvPr id="3" name="Content Placeholder 2"/>
          <p:cNvSpPr>
            <a:spLocks noGrp="1"/>
          </p:cNvSpPr>
          <p:nvPr>
            <p:ph idx="1"/>
          </p:nvPr>
        </p:nvSpPr>
        <p:spPr>
          <a:xfrm>
            <a:off x="457200" y="1219200"/>
            <a:ext cx="8229600" cy="914400"/>
          </a:xfrm>
        </p:spPr>
        <p:txBody>
          <a:bodyPr>
            <a:normAutofit fontScale="92500" lnSpcReduction="10000"/>
          </a:bodyPr>
          <a:lstStyle/>
          <a:p>
            <a:r>
              <a:rPr lang="en-US" dirty="0" smtClean="0"/>
              <a:t>If statement is used in Python for decision making as in other programming languages.</a:t>
            </a:r>
          </a:p>
        </p:txBody>
      </p:sp>
      <p:sp>
        <p:nvSpPr>
          <p:cNvPr id="4" name="TextBox 3"/>
          <p:cNvSpPr txBox="1"/>
          <p:nvPr/>
        </p:nvSpPr>
        <p:spPr>
          <a:xfrm>
            <a:off x="838200" y="2209800"/>
            <a:ext cx="777240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400" dirty="0" smtClean="0"/>
              <a:t>if test expression: </a:t>
            </a:r>
          </a:p>
          <a:p>
            <a:pPr algn="just"/>
            <a:r>
              <a:rPr lang="en-US" sz="2400" dirty="0" smtClean="0"/>
              <a:t>    statement(s)</a:t>
            </a:r>
          </a:p>
        </p:txBody>
      </p:sp>
      <p:sp>
        <p:nvSpPr>
          <p:cNvPr id="6" name="TextBox 5"/>
          <p:cNvSpPr txBox="1"/>
          <p:nvPr/>
        </p:nvSpPr>
        <p:spPr>
          <a:xfrm>
            <a:off x="762000" y="3429000"/>
            <a:ext cx="7772400"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dirty="0" smtClean="0">
                <a:solidFill>
                  <a:schemeClr val="tx1"/>
                </a:solidFill>
              </a:rPr>
              <a:t>num = 3</a:t>
            </a:r>
          </a:p>
          <a:p>
            <a:pPr algn="just"/>
            <a:r>
              <a:rPr lang="en-US" dirty="0" smtClean="0">
                <a:solidFill>
                  <a:schemeClr val="tx1"/>
                </a:solidFill>
              </a:rPr>
              <a:t>if num &gt; 0:</a:t>
            </a:r>
          </a:p>
          <a:p>
            <a:pPr algn="just"/>
            <a:r>
              <a:rPr lang="en-US" dirty="0" smtClean="0">
                <a:solidFill>
                  <a:schemeClr val="tx1"/>
                </a:solidFill>
              </a:rPr>
              <a:t>    print(num, "is a positive number.")</a:t>
            </a:r>
          </a:p>
          <a:p>
            <a:pPr algn="just"/>
            <a:r>
              <a:rPr lang="en-US" dirty="0" smtClean="0">
                <a:solidFill>
                  <a:schemeClr val="tx1"/>
                </a:solidFill>
              </a:rPr>
              <a:t>print("This is always printed.")</a:t>
            </a:r>
          </a:p>
          <a:p>
            <a:pPr algn="just"/>
            <a:r>
              <a:rPr lang="en-US" dirty="0" smtClean="0">
                <a:solidFill>
                  <a:schemeClr val="tx1"/>
                </a:solidFill>
              </a:rPr>
              <a:t>num = -1</a:t>
            </a:r>
          </a:p>
          <a:p>
            <a:pPr algn="just"/>
            <a:r>
              <a:rPr lang="en-US" dirty="0" smtClean="0">
                <a:solidFill>
                  <a:schemeClr val="tx1"/>
                </a:solidFill>
              </a:rPr>
              <a:t>if num &gt; 0:</a:t>
            </a:r>
          </a:p>
          <a:p>
            <a:pPr algn="just"/>
            <a:r>
              <a:rPr lang="en-US" dirty="0" smtClean="0">
                <a:solidFill>
                  <a:schemeClr val="tx1"/>
                </a:solidFill>
              </a:rPr>
              <a:t>    print(num, "is a positive number.")</a:t>
            </a:r>
          </a:p>
          <a:p>
            <a:pPr algn="just"/>
            <a:r>
              <a:rPr lang="en-US" dirty="0" smtClean="0">
                <a:solidFill>
                  <a:schemeClr val="tx1"/>
                </a:solidFill>
              </a:rPr>
              <a:t>print("This is also always printed.")</a:t>
            </a:r>
          </a:p>
        </p:txBody>
      </p:sp>
      <p:sp>
        <p:nvSpPr>
          <p:cNvPr id="8" name="Footer Placeholder 7"/>
          <p:cNvSpPr>
            <a:spLocks noGrp="1"/>
          </p:cNvSpPr>
          <p:nvPr>
            <p:ph type="ftr" sz="quarter" idx="11"/>
          </p:nvPr>
        </p:nvSpPr>
        <p:spPr/>
        <p:txBody>
          <a:bodyPr/>
          <a:lstStyle/>
          <a:p>
            <a:r>
              <a:rPr lang="en-US" smtClean="0"/>
              <a:t>CSE-520 -  Dr. Alok Kumar</a:t>
            </a:r>
            <a:endParaRPr lang="en-US"/>
          </a:p>
        </p:txBody>
      </p:sp>
      <p:sp>
        <p:nvSpPr>
          <p:cNvPr id="7" name="Slide Number Placeholder 6"/>
          <p:cNvSpPr>
            <a:spLocks noGrp="1"/>
          </p:cNvSpPr>
          <p:nvPr>
            <p:ph type="sldNum" sz="quarter" idx="12"/>
          </p:nvPr>
        </p:nvSpPr>
        <p:spPr/>
        <p:txBody>
          <a:bodyPr/>
          <a:lstStyle/>
          <a:p>
            <a:fld id="{B59F5A79-6FE7-4999-BFDC-6214EB249D34}"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20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fade">
                                      <p:cBhvr>
                                        <p:cTn id="23" dur="2000"/>
                                        <p:tgtEl>
                                          <p:spTgt spid="6">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2000"/>
                                        <p:tgtEl>
                                          <p:spTgt spid="6">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2000"/>
                                        <p:tgtEl>
                                          <p:spTgt spid="6">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2000"/>
                                        <p:tgtEl>
                                          <p:spTgt spid="6">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2000"/>
                                        <p:tgtEl>
                                          <p:spTgt spid="6">
                                            <p:txEl>
                                              <p:pRg st="3" end="3"/>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2000"/>
                                        <p:tgtEl>
                                          <p:spTgt spid="6">
                                            <p:txEl>
                                              <p:pRg st="4" end="4"/>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2000"/>
                                        <p:tgtEl>
                                          <p:spTgt spid="6">
                                            <p:txEl>
                                              <p:pRg st="5" end="5"/>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fade">
                                      <p:cBhvr>
                                        <p:cTn id="44" dur="2000"/>
                                        <p:tgtEl>
                                          <p:spTgt spid="6">
                                            <p:txEl>
                                              <p:pRg st="6" end="6"/>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animBg="1"/>
      <p:bldP spid="6"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if...else Statement</a:t>
            </a:r>
            <a:endParaRPr lang="en-US" b="1" dirty="0"/>
          </a:p>
        </p:txBody>
      </p:sp>
      <p:sp>
        <p:nvSpPr>
          <p:cNvPr id="3" name="Content Placeholder 2"/>
          <p:cNvSpPr>
            <a:spLocks noGrp="1"/>
          </p:cNvSpPr>
          <p:nvPr>
            <p:ph idx="1"/>
          </p:nvPr>
        </p:nvSpPr>
        <p:spPr>
          <a:xfrm>
            <a:off x="457200" y="1219200"/>
            <a:ext cx="8229600" cy="914400"/>
          </a:xfrm>
        </p:spPr>
        <p:txBody>
          <a:bodyPr>
            <a:normAutofit fontScale="92500" lnSpcReduction="10000"/>
          </a:bodyPr>
          <a:lstStyle/>
          <a:p>
            <a:r>
              <a:rPr lang="en-US" dirty="0" smtClean="0"/>
              <a:t>The if else statement is used in Python for decision making.</a:t>
            </a:r>
          </a:p>
        </p:txBody>
      </p:sp>
      <p:sp>
        <p:nvSpPr>
          <p:cNvPr id="4" name="TextBox 3"/>
          <p:cNvSpPr txBox="1"/>
          <p:nvPr/>
        </p:nvSpPr>
        <p:spPr>
          <a:xfrm>
            <a:off x="685800" y="2209800"/>
            <a:ext cx="7772400"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400" dirty="0" smtClean="0"/>
              <a:t>if test expression: </a:t>
            </a:r>
          </a:p>
          <a:p>
            <a:pPr algn="just"/>
            <a:r>
              <a:rPr lang="en-US" sz="2400" dirty="0" smtClean="0"/>
              <a:t>   Body of if </a:t>
            </a:r>
          </a:p>
          <a:p>
            <a:pPr algn="just"/>
            <a:r>
              <a:rPr lang="en-US" sz="2400" dirty="0" smtClean="0"/>
              <a:t>else: </a:t>
            </a:r>
          </a:p>
          <a:p>
            <a:pPr algn="just"/>
            <a:r>
              <a:rPr lang="en-US" sz="2400" dirty="0" smtClean="0"/>
              <a:t>   Body of else</a:t>
            </a:r>
          </a:p>
        </p:txBody>
      </p:sp>
      <p:sp>
        <p:nvSpPr>
          <p:cNvPr id="6" name="TextBox 5"/>
          <p:cNvSpPr txBox="1"/>
          <p:nvPr/>
        </p:nvSpPr>
        <p:spPr>
          <a:xfrm>
            <a:off x="685800" y="4038600"/>
            <a:ext cx="7772400"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dirty="0" smtClean="0">
                <a:solidFill>
                  <a:schemeClr val="tx1"/>
                </a:solidFill>
              </a:rPr>
              <a:t>num = 3</a:t>
            </a:r>
          </a:p>
          <a:p>
            <a:pPr algn="just"/>
            <a:r>
              <a:rPr lang="en-US" dirty="0" smtClean="0">
                <a:solidFill>
                  <a:schemeClr val="tx1"/>
                </a:solidFill>
              </a:rPr>
              <a:t>#num = -5</a:t>
            </a:r>
          </a:p>
          <a:p>
            <a:pPr algn="just"/>
            <a:r>
              <a:rPr lang="en-US" dirty="0" smtClean="0">
                <a:solidFill>
                  <a:schemeClr val="tx1"/>
                </a:solidFill>
              </a:rPr>
              <a:t># num = 0</a:t>
            </a:r>
          </a:p>
          <a:p>
            <a:pPr algn="just"/>
            <a:r>
              <a:rPr lang="en-US" dirty="0" smtClean="0">
                <a:solidFill>
                  <a:schemeClr val="tx1"/>
                </a:solidFill>
              </a:rPr>
              <a:t>if num &gt;= 0:</a:t>
            </a:r>
          </a:p>
          <a:p>
            <a:pPr algn="just"/>
            <a:r>
              <a:rPr lang="en-US" dirty="0" smtClean="0">
                <a:solidFill>
                  <a:schemeClr val="tx1"/>
                </a:solidFill>
              </a:rPr>
              <a:t>    print("Positive or Zero")</a:t>
            </a:r>
          </a:p>
          <a:p>
            <a:pPr algn="just"/>
            <a:r>
              <a:rPr lang="en-US" dirty="0" smtClean="0">
                <a:solidFill>
                  <a:schemeClr val="tx1"/>
                </a:solidFill>
              </a:rPr>
              <a:t>else:</a:t>
            </a:r>
          </a:p>
          <a:p>
            <a:pPr algn="just"/>
            <a:r>
              <a:rPr lang="en-US" dirty="0" smtClean="0">
                <a:solidFill>
                  <a:schemeClr val="tx1"/>
                </a:solidFill>
              </a:rPr>
              <a:t>    print("Negative number")</a:t>
            </a:r>
          </a:p>
        </p:txBody>
      </p:sp>
      <p:sp>
        <p:nvSpPr>
          <p:cNvPr id="8" name="Footer Placeholder 7"/>
          <p:cNvSpPr>
            <a:spLocks noGrp="1"/>
          </p:cNvSpPr>
          <p:nvPr>
            <p:ph type="ftr" sz="quarter" idx="11"/>
          </p:nvPr>
        </p:nvSpPr>
        <p:spPr/>
        <p:txBody>
          <a:bodyPr/>
          <a:lstStyle/>
          <a:p>
            <a:r>
              <a:rPr lang="en-US" smtClean="0"/>
              <a:t>CSE-520 -  Dr. Alok Kumar</a:t>
            </a:r>
            <a:endParaRPr lang="en-US"/>
          </a:p>
        </p:txBody>
      </p:sp>
      <p:sp>
        <p:nvSpPr>
          <p:cNvPr id="7" name="Slide Number Placeholder 6"/>
          <p:cNvSpPr>
            <a:spLocks noGrp="1"/>
          </p:cNvSpPr>
          <p:nvPr>
            <p:ph type="sldNum" sz="quarter" idx="12"/>
          </p:nvPr>
        </p:nvSpPr>
        <p:spPr/>
        <p:txBody>
          <a:bodyPr/>
          <a:lstStyle/>
          <a:p>
            <a:fld id="{B59F5A79-6FE7-4999-BFDC-6214EB249D34}"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20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0"/>
                                        <p:tgtEl>
                                          <p:spTgt spid="4">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20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bg/>
                                          </p:spTgt>
                                        </p:tgtEl>
                                        <p:attrNameLst>
                                          <p:attrName>style.visibility</p:attrName>
                                        </p:attrNameLst>
                                      </p:cBhvr>
                                      <p:to>
                                        <p:strVal val="visible"/>
                                      </p:to>
                                    </p:set>
                                    <p:animEffect transition="in" filter="fade">
                                      <p:cBhvr>
                                        <p:cTn id="29" dur="2000"/>
                                        <p:tgtEl>
                                          <p:spTgt spid="6">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2000"/>
                                        <p:tgtEl>
                                          <p:spTgt spid="6">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2000"/>
                                        <p:tgtEl>
                                          <p:spTgt spid="6">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2000"/>
                                        <p:tgtEl>
                                          <p:spTgt spid="6">
                                            <p:txEl>
                                              <p:pRg st="2" end="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fade">
                                      <p:cBhvr>
                                        <p:cTn id="41" dur="2000"/>
                                        <p:tgtEl>
                                          <p:spTgt spid="6">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fade">
                                      <p:cBhvr>
                                        <p:cTn id="44" dur="2000"/>
                                        <p:tgtEl>
                                          <p:spTgt spid="6">
                                            <p:txEl>
                                              <p:pRg st="4" end="4"/>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2000"/>
                                        <p:tgtEl>
                                          <p:spTgt spid="6">
                                            <p:txEl>
                                              <p:pRg st="5" end="5"/>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fade">
                                      <p:cBhvr>
                                        <p:cTn id="50"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animBg="1"/>
      <p:bldP spid="6"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if...</a:t>
            </a:r>
            <a:r>
              <a:rPr lang="en-US" b="1" dirty="0" err="1" smtClean="0"/>
              <a:t>elif</a:t>
            </a:r>
            <a:r>
              <a:rPr lang="en-US" b="1" dirty="0" smtClean="0"/>
              <a:t>...else Statement</a:t>
            </a:r>
            <a:endParaRPr lang="en-US" b="1" dirty="0"/>
          </a:p>
        </p:txBody>
      </p:sp>
      <p:sp>
        <p:nvSpPr>
          <p:cNvPr id="3" name="Content Placeholder 2"/>
          <p:cNvSpPr>
            <a:spLocks noGrp="1"/>
          </p:cNvSpPr>
          <p:nvPr>
            <p:ph idx="1"/>
          </p:nvPr>
        </p:nvSpPr>
        <p:spPr>
          <a:xfrm>
            <a:off x="457200" y="1219200"/>
            <a:ext cx="8229600" cy="914400"/>
          </a:xfrm>
        </p:spPr>
        <p:txBody>
          <a:bodyPr>
            <a:normAutofit fontScale="92500" lnSpcReduction="10000"/>
          </a:bodyPr>
          <a:lstStyle/>
          <a:p>
            <a:r>
              <a:rPr lang="en-US" dirty="0" smtClean="0"/>
              <a:t>The if…</a:t>
            </a:r>
            <a:r>
              <a:rPr lang="en-US" dirty="0" err="1" smtClean="0"/>
              <a:t>elif</a:t>
            </a:r>
            <a:r>
              <a:rPr lang="en-US" dirty="0" smtClean="0"/>
              <a:t>…else statement is used in Python for decision making.</a:t>
            </a:r>
          </a:p>
        </p:txBody>
      </p:sp>
      <p:sp>
        <p:nvSpPr>
          <p:cNvPr id="4" name="TextBox 3"/>
          <p:cNvSpPr txBox="1"/>
          <p:nvPr/>
        </p:nvSpPr>
        <p:spPr>
          <a:xfrm>
            <a:off x="685800" y="2209800"/>
            <a:ext cx="7772400"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400" dirty="0" smtClean="0"/>
              <a:t>if test expression:</a:t>
            </a:r>
          </a:p>
          <a:p>
            <a:pPr algn="just"/>
            <a:r>
              <a:rPr lang="en-US" sz="2400" dirty="0" smtClean="0"/>
              <a:t>   Body of if </a:t>
            </a:r>
          </a:p>
          <a:p>
            <a:pPr algn="just"/>
            <a:r>
              <a:rPr lang="en-US" sz="2400" dirty="0" err="1" smtClean="0"/>
              <a:t>elif</a:t>
            </a:r>
            <a:r>
              <a:rPr lang="en-US" sz="2400" dirty="0" smtClean="0"/>
              <a:t> test expression: </a:t>
            </a:r>
          </a:p>
          <a:p>
            <a:pPr algn="just"/>
            <a:r>
              <a:rPr lang="en-US" sz="2400" dirty="0" smtClean="0"/>
              <a:t>   Body of </a:t>
            </a:r>
            <a:r>
              <a:rPr lang="en-US" sz="2400" dirty="0" err="1" smtClean="0"/>
              <a:t>elif</a:t>
            </a:r>
            <a:r>
              <a:rPr lang="en-US" sz="2400" dirty="0" smtClean="0"/>
              <a:t> </a:t>
            </a:r>
          </a:p>
          <a:p>
            <a:pPr algn="just"/>
            <a:r>
              <a:rPr lang="en-US" sz="2400" dirty="0" smtClean="0"/>
              <a:t>else: </a:t>
            </a:r>
          </a:p>
          <a:p>
            <a:pPr algn="just"/>
            <a:r>
              <a:rPr lang="en-US" sz="2400" dirty="0" smtClean="0"/>
              <a:t>   Body of else</a:t>
            </a:r>
          </a:p>
        </p:txBody>
      </p:sp>
      <p:sp>
        <p:nvSpPr>
          <p:cNvPr id="6" name="TextBox 5"/>
          <p:cNvSpPr txBox="1"/>
          <p:nvPr/>
        </p:nvSpPr>
        <p:spPr>
          <a:xfrm>
            <a:off x="685800" y="4648200"/>
            <a:ext cx="7772400"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dirty="0" smtClean="0">
                <a:solidFill>
                  <a:schemeClr val="tx1"/>
                </a:solidFill>
              </a:rPr>
              <a:t>num = 3.4</a:t>
            </a:r>
          </a:p>
          <a:p>
            <a:pPr algn="just"/>
            <a:r>
              <a:rPr lang="en-US" dirty="0" smtClean="0">
                <a:solidFill>
                  <a:schemeClr val="tx1"/>
                </a:solidFill>
              </a:rPr>
              <a:t>if num &gt; 0:</a:t>
            </a:r>
          </a:p>
          <a:p>
            <a:pPr algn="just"/>
            <a:r>
              <a:rPr lang="en-US" dirty="0" smtClean="0">
                <a:solidFill>
                  <a:schemeClr val="tx1"/>
                </a:solidFill>
              </a:rPr>
              <a:t>    print("Positive number")</a:t>
            </a:r>
          </a:p>
          <a:p>
            <a:pPr algn="just"/>
            <a:r>
              <a:rPr lang="en-US" dirty="0" err="1" smtClean="0">
                <a:solidFill>
                  <a:schemeClr val="tx1"/>
                </a:solidFill>
              </a:rPr>
              <a:t>elif</a:t>
            </a:r>
            <a:r>
              <a:rPr lang="en-US" dirty="0" smtClean="0">
                <a:solidFill>
                  <a:schemeClr val="tx1"/>
                </a:solidFill>
              </a:rPr>
              <a:t> num == 0:</a:t>
            </a:r>
          </a:p>
          <a:p>
            <a:pPr algn="just"/>
            <a:r>
              <a:rPr lang="en-US" dirty="0" smtClean="0">
                <a:solidFill>
                  <a:schemeClr val="tx1"/>
                </a:solidFill>
              </a:rPr>
              <a:t>    print("Zero")</a:t>
            </a:r>
          </a:p>
          <a:p>
            <a:pPr algn="just"/>
            <a:r>
              <a:rPr lang="en-US" dirty="0" smtClean="0">
                <a:solidFill>
                  <a:schemeClr val="tx1"/>
                </a:solidFill>
              </a:rPr>
              <a:t>else:    print("Negative number")</a:t>
            </a:r>
          </a:p>
        </p:txBody>
      </p:sp>
      <p:sp>
        <p:nvSpPr>
          <p:cNvPr id="8" name="Footer Placeholder 7"/>
          <p:cNvSpPr>
            <a:spLocks noGrp="1"/>
          </p:cNvSpPr>
          <p:nvPr>
            <p:ph type="ftr" sz="quarter" idx="11"/>
          </p:nvPr>
        </p:nvSpPr>
        <p:spPr/>
        <p:txBody>
          <a:bodyPr/>
          <a:lstStyle/>
          <a:p>
            <a:r>
              <a:rPr lang="en-US" smtClean="0"/>
              <a:t>CSE-520 -  Dr. Alok Kumar</a:t>
            </a:r>
            <a:endParaRPr lang="en-US"/>
          </a:p>
        </p:txBody>
      </p:sp>
      <p:sp>
        <p:nvSpPr>
          <p:cNvPr id="7" name="Slide Number Placeholder 6"/>
          <p:cNvSpPr>
            <a:spLocks noGrp="1"/>
          </p:cNvSpPr>
          <p:nvPr>
            <p:ph type="sldNum" sz="quarter" idx="12"/>
          </p:nvPr>
        </p:nvSpPr>
        <p:spPr/>
        <p:txBody>
          <a:bodyPr/>
          <a:lstStyle/>
          <a:p>
            <a:fld id="{B59F5A79-6FE7-4999-BFDC-6214EB249D34}"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20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0"/>
                                        <p:tgtEl>
                                          <p:spTgt spid="4">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2000"/>
                                        <p:tgtEl>
                                          <p:spTgt spid="4">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20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bg/>
                                          </p:spTgt>
                                        </p:tgtEl>
                                        <p:attrNameLst>
                                          <p:attrName>style.visibility</p:attrName>
                                        </p:attrNameLst>
                                      </p:cBhvr>
                                      <p:to>
                                        <p:strVal val="visible"/>
                                      </p:to>
                                    </p:set>
                                    <p:animEffect transition="in" filter="fade">
                                      <p:cBhvr>
                                        <p:cTn id="35" dur="2000"/>
                                        <p:tgtEl>
                                          <p:spTgt spid="6">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2000"/>
                                        <p:tgtEl>
                                          <p:spTgt spid="6">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fade">
                                      <p:cBhvr>
                                        <p:cTn id="41" dur="2000"/>
                                        <p:tgtEl>
                                          <p:spTgt spid="6">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2000"/>
                                        <p:tgtEl>
                                          <p:spTgt spid="6">
                                            <p:txEl>
                                              <p:pRg st="2" end="2"/>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2000"/>
                                        <p:tgtEl>
                                          <p:spTgt spid="6">
                                            <p:txEl>
                                              <p:pRg st="3" end="3"/>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fade">
                                      <p:cBhvr>
                                        <p:cTn id="50" dur="2000"/>
                                        <p:tgtEl>
                                          <p:spTgt spid="6">
                                            <p:txEl>
                                              <p:pRg st="4" end="4"/>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Effect transition="in" filter="fade">
                                      <p:cBhvr>
                                        <p:cTn id="53"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animBg="1"/>
      <p:bldP spid="6"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 Loop</a:t>
            </a:r>
            <a:endParaRPr lang="en-US" dirty="0"/>
          </a:p>
        </p:txBody>
      </p:sp>
      <p:sp>
        <p:nvSpPr>
          <p:cNvPr id="3" name="Content Placeholder 2"/>
          <p:cNvSpPr>
            <a:spLocks noGrp="1"/>
          </p:cNvSpPr>
          <p:nvPr>
            <p:ph idx="1"/>
          </p:nvPr>
        </p:nvSpPr>
        <p:spPr>
          <a:xfrm>
            <a:off x="457200" y="1219200"/>
            <a:ext cx="8229600" cy="914400"/>
          </a:xfrm>
        </p:spPr>
        <p:txBody>
          <a:bodyPr>
            <a:normAutofit fontScale="70000" lnSpcReduction="20000"/>
          </a:bodyPr>
          <a:lstStyle/>
          <a:p>
            <a:pPr algn="just"/>
            <a:r>
              <a:rPr lang="en-US" dirty="0" smtClean="0"/>
              <a:t>The for loop in Python is used to iterate over a sequence (</a:t>
            </a:r>
            <a:r>
              <a:rPr lang="en-US" dirty="0" smtClean="0">
                <a:hlinkClick r:id="rId2" tooltip="Python list"/>
              </a:rPr>
              <a:t>list</a:t>
            </a:r>
            <a:r>
              <a:rPr lang="en-US" dirty="0" smtClean="0"/>
              <a:t>, </a:t>
            </a:r>
            <a:r>
              <a:rPr lang="en-US" dirty="0" err="1" smtClean="0">
                <a:hlinkClick r:id="rId3" tooltip="Python tuple"/>
              </a:rPr>
              <a:t>tuple</a:t>
            </a:r>
            <a:r>
              <a:rPr lang="en-US" dirty="0" smtClean="0"/>
              <a:t>, </a:t>
            </a:r>
            <a:r>
              <a:rPr lang="en-US" dirty="0" smtClean="0">
                <a:hlinkClick r:id="rId4" tooltip="Python string"/>
              </a:rPr>
              <a:t>string</a:t>
            </a:r>
            <a:r>
              <a:rPr lang="en-US" dirty="0" smtClean="0"/>
              <a:t>) or other </a:t>
            </a:r>
            <a:r>
              <a:rPr lang="en-US" dirty="0" err="1" smtClean="0"/>
              <a:t>iterable</a:t>
            </a:r>
            <a:r>
              <a:rPr lang="en-US" dirty="0" smtClean="0"/>
              <a:t> objects. Iterating over a sequence is called traversal</a:t>
            </a:r>
          </a:p>
        </p:txBody>
      </p:sp>
      <p:sp>
        <p:nvSpPr>
          <p:cNvPr id="4" name="TextBox 3"/>
          <p:cNvSpPr txBox="1"/>
          <p:nvPr/>
        </p:nvSpPr>
        <p:spPr>
          <a:xfrm>
            <a:off x="685800" y="2209800"/>
            <a:ext cx="777240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400" dirty="0" smtClean="0"/>
              <a:t>for </a:t>
            </a:r>
            <a:r>
              <a:rPr lang="en-US" sz="2400" dirty="0" err="1" smtClean="0"/>
              <a:t>val</a:t>
            </a:r>
            <a:r>
              <a:rPr lang="en-US" sz="2400" dirty="0" smtClean="0"/>
              <a:t> in sequence: </a:t>
            </a:r>
          </a:p>
          <a:p>
            <a:pPr algn="just"/>
            <a:r>
              <a:rPr lang="en-US" sz="2400" dirty="0" smtClean="0"/>
              <a:t>     Body of for</a:t>
            </a:r>
          </a:p>
        </p:txBody>
      </p:sp>
      <p:sp>
        <p:nvSpPr>
          <p:cNvPr id="6" name="TextBox 5"/>
          <p:cNvSpPr txBox="1"/>
          <p:nvPr/>
        </p:nvSpPr>
        <p:spPr>
          <a:xfrm>
            <a:off x="685800" y="3276600"/>
            <a:ext cx="7772400"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dirty="0" smtClean="0">
                <a:solidFill>
                  <a:schemeClr val="tx1"/>
                </a:solidFill>
              </a:rPr>
              <a:t>numbers = [6, 5, 3, 8, 4, 2, 5, 4, 11]</a:t>
            </a:r>
          </a:p>
          <a:p>
            <a:pPr algn="just"/>
            <a:r>
              <a:rPr lang="en-US" dirty="0" smtClean="0">
                <a:solidFill>
                  <a:schemeClr val="tx1"/>
                </a:solidFill>
              </a:rPr>
              <a:t>sum = 0</a:t>
            </a:r>
          </a:p>
          <a:p>
            <a:pPr algn="just"/>
            <a:r>
              <a:rPr lang="en-US" dirty="0" smtClean="0">
                <a:solidFill>
                  <a:schemeClr val="tx1"/>
                </a:solidFill>
              </a:rPr>
              <a:t>for </a:t>
            </a:r>
            <a:r>
              <a:rPr lang="en-US" dirty="0" err="1" smtClean="0">
                <a:solidFill>
                  <a:schemeClr val="tx1"/>
                </a:solidFill>
              </a:rPr>
              <a:t>val</a:t>
            </a:r>
            <a:r>
              <a:rPr lang="en-US" dirty="0" smtClean="0">
                <a:solidFill>
                  <a:schemeClr val="tx1"/>
                </a:solidFill>
              </a:rPr>
              <a:t> in numbers:</a:t>
            </a:r>
          </a:p>
          <a:p>
            <a:pPr algn="just"/>
            <a:r>
              <a:rPr lang="en-US" dirty="0" smtClean="0">
                <a:solidFill>
                  <a:schemeClr val="tx1"/>
                </a:solidFill>
              </a:rPr>
              <a:t>	sum = </a:t>
            </a:r>
            <a:r>
              <a:rPr lang="en-US" dirty="0" err="1" smtClean="0">
                <a:solidFill>
                  <a:schemeClr val="tx1"/>
                </a:solidFill>
              </a:rPr>
              <a:t>sum+val</a:t>
            </a:r>
            <a:endParaRPr lang="en-US" dirty="0" smtClean="0">
              <a:solidFill>
                <a:schemeClr val="tx1"/>
              </a:solidFill>
            </a:endParaRPr>
          </a:p>
          <a:p>
            <a:pPr algn="just"/>
            <a:r>
              <a:rPr lang="en-US" dirty="0" smtClean="0">
                <a:solidFill>
                  <a:schemeClr val="tx1"/>
                </a:solidFill>
              </a:rPr>
              <a:t>print("The sum is", sum)</a:t>
            </a:r>
          </a:p>
        </p:txBody>
      </p:sp>
      <p:sp>
        <p:nvSpPr>
          <p:cNvPr id="7" name="TextBox 6"/>
          <p:cNvSpPr txBox="1"/>
          <p:nvPr/>
        </p:nvSpPr>
        <p:spPr>
          <a:xfrm>
            <a:off x="685800" y="5029200"/>
            <a:ext cx="777240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dirty="0" smtClean="0">
                <a:solidFill>
                  <a:schemeClr val="tx1"/>
                </a:solidFill>
              </a:rPr>
              <a:t>genre = ['pop', 'rock', 'jazz’]</a:t>
            </a:r>
          </a:p>
          <a:p>
            <a:pPr algn="just"/>
            <a:r>
              <a:rPr lang="en-US" dirty="0" smtClean="0">
                <a:solidFill>
                  <a:schemeClr val="tx1"/>
                </a:solidFill>
              </a:rPr>
              <a:t>for </a:t>
            </a:r>
            <a:r>
              <a:rPr lang="en-US" dirty="0" err="1" smtClean="0">
                <a:solidFill>
                  <a:schemeClr val="tx1"/>
                </a:solidFill>
              </a:rPr>
              <a:t>i</a:t>
            </a:r>
            <a:r>
              <a:rPr lang="en-US" dirty="0" smtClean="0">
                <a:solidFill>
                  <a:schemeClr val="tx1"/>
                </a:solidFill>
              </a:rPr>
              <a:t> in range(</a:t>
            </a:r>
            <a:r>
              <a:rPr lang="en-US" dirty="0" err="1" smtClean="0">
                <a:solidFill>
                  <a:schemeClr val="tx1"/>
                </a:solidFill>
              </a:rPr>
              <a:t>len</a:t>
            </a:r>
            <a:r>
              <a:rPr lang="en-US" dirty="0" smtClean="0">
                <a:solidFill>
                  <a:schemeClr val="tx1"/>
                </a:solidFill>
              </a:rPr>
              <a:t>(genre)):</a:t>
            </a:r>
          </a:p>
          <a:p>
            <a:pPr algn="just"/>
            <a:r>
              <a:rPr lang="en-US" dirty="0" smtClean="0">
                <a:solidFill>
                  <a:schemeClr val="tx1"/>
                </a:solidFill>
              </a:rPr>
              <a:t>	print("I like", genre[</a:t>
            </a:r>
            <a:r>
              <a:rPr lang="en-US" dirty="0" err="1" smtClean="0">
                <a:solidFill>
                  <a:schemeClr val="tx1"/>
                </a:solidFill>
              </a:rPr>
              <a:t>i</a:t>
            </a:r>
            <a:r>
              <a:rPr lang="en-US" dirty="0" smtClean="0">
                <a:solidFill>
                  <a:schemeClr val="tx1"/>
                </a:solidFill>
              </a:rPr>
              <a:t>])</a:t>
            </a:r>
          </a:p>
        </p:txBody>
      </p:sp>
      <p:sp>
        <p:nvSpPr>
          <p:cNvPr id="9" name="Footer Placeholder 8"/>
          <p:cNvSpPr>
            <a:spLocks noGrp="1"/>
          </p:cNvSpPr>
          <p:nvPr>
            <p:ph type="ftr" sz="quarter" idx="11"/>
          </p:nvPr>
        </p:nvSpPr>
        <p:spPr/>
        <p:txBody>
          <a:bodyPr/>
          <a:lstStyle/>
          <a:p>
            <a:r>
              <a:rPr lang="en-US" smtClean="0"/>
              <a:t>CSE-520 -  Dr. Alok Kumar</a:t>
            </a:r>
            <a:endParaRPr lang="en-US"/>
          </a:p>
        </p:txBody>
      </p:sp>
      <p:sp>
        <p:nvSpPr>
          <p:cNvPr id="8" name="Slide Number Placeholder 7"/>
          <p:cNvSpPr>
            <a:spLocks noGrp="1"/>
          </p:cNvSpPr>
          <p:nvPr>
            <p:ph type="sldNum" sz="quarter" idx="12"/>
          </p:nvPr>
        </p:nvSpPr>
        <p:spPr/>
        <p:txBody>
          <a:bodyPr/>
          <a:lstStyle/>
          <a:p>
            <a:fld id="{B59F5A79-6FE7-4999-BFDC-6214EB249D34}"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20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fade">
                                      <p:cBhvr>
                                        <p:cTn id="23" dur="2000"/>
                                        <p:tgtEl>
                                          <p:spTgt spid="6">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2000"/>
                                        <p:tgtEl>
                                          <p:spTgt spid="6">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2000"/>
                                        <p:tgtEl>
                                          <p:spTgt spid="6">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2000"/>
                                        <p:tgtEl>
                                          <p:spTgt spid="6">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2000"/>
                                        <p:tgtEl>
                                          <p:spTgt spid="6">
                                            <p:txEl>
                                              <p:pRg st="3" end="3"/>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20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bg/>
                                          </p:spTgt>
                                        </p:tgtEl>
                                        <p:attrNameLst>
                                          <p:attrName>style.visibility</p:attrName>
                                        </p:attrNameLst>
                                      </p:cBhvr>
                                      <p:to>
                                        <p:strVal val="visible"/>
                                      </p:to>
                                    </p:set>
                                    <p:animEffect transition="in" filter="fade">
                                      <p:cBhvr>
                                        <p:cTn id="43" dur="2000"/>
                                        <p:tgtEl>
                                          <p:spTgt spid="7">
                                            <p:bg/>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2000"/>
                                        <p:tgtEl>
                                          <p:spTgt spid="7">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fade">
                                      <p:cBhvr>
                                        <p:cTn id="49" dur="2000"/>
                                        <p:tgtEl>
                                          <p:spTgt spid="7">
                                            <p:txEl>
                                              <p:pRg st="1" end="1"/>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fade">
                                      <p:cBhvr>
                                        <p:cTn id="52"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animBg="1"/>
      <p:bldP spid="6" grpId="0" build="allAtOnce" animBg="1"/>
      <p:bldP spid="7"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While Loop in Python</a:t>
            </a:r>
            <a:endParaRPr lang="en-US" b="1" dirty="0"/>
          </a:p>
        </p:txBody>
      </p:sp>
      <p:sp>
        <p:nvSpPr>
          <p:cNvPr id="3" name="Content Placeholder 2"/>
          <p:cNvSpPr>
            <a:spLocks noGrp="1"/>
          </p:cNvSpPr>
          <p:nvPr>
            <p:ph idx="1"/>
          </p:nvPr>
        </p:nvSpPr>
        <p:spPr>
          <a:xfrm>
            <a:off x="457200" y="1219200"/>
            <a:ext cx="8229600" cy="914400"/>
          </a:xfrm>
        </p:spPr>
        <p:txBody>
          <a:bodyPr>
            <a:normAutofit fontScale="77500" lnSpcReduction="20000"/>
          </a:bodyPr>
          <a:lstStyle/>
          <a:p>
            <a:pPr algn="just"/>
            <a:r>
              <a:rPr lang="en-US" dirty="0" smtClean="0"/>
              <a:t>The while loop in Python is used to iterate over a block of code as long as the test expression (condition) is true.</a:t>
            </a:r>
          </a:p>
        </p:txBody>
      </p:sp>
      <p:sp>
        <p:nvSpPr>
          <p:cNvPr id="4" name="TextBox 3"/>
          <p:cNvSpPr txBox="1"/>
          <p:nvPr/>
        </p:nvSpPr>
        <p:spPr>
          <a:xfrm>
            <a:off x="685800" y="2209800"/>
            <a:ext cx="777240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2400" dirty="0" smtClean="0"/>
              <a:t>while </a:t>
            </a:r>
            <a:r>
              <a:rPr lang="en-US" sz="2400" dirty="0" err="1" smtClean="0"/>
              <a:t>test_expression</a:t>
            </a:r>
            <a:r>
              <a:rPr lang="en-US" sz="2400" dirty="0" smtClean="0"/>
              <a:t>: </a:t>
            </a:r>
          </a:p>
          <a:p>
            <a:pPr algn="just"/>
            <a:r>
              <a:rPr lang="en-US" sz="2400" dirty="0" smtClean="0"/>
              <a:t>              Body of while</a:t>
            </a:r>
          </a:p>
        </p:txBody>
      </p:sp>
      <p:sp>
        <p:nvSpPr>
          <p:cNvPr id="6" name="TextBox 5"/>
          <p:cNvSpPr txBox="1"/>
          <p:nvPr/>
        </p:nvSpPr>
        <p:spPr>
          <a:xfrm>
            <a:off x="685800" y="3276600"/>
            <a:ext cx="7772400"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dirty="0" smtClean="0">
                <a:solidFill>
                  <a:schemeClr val="tx1"/>
                </a:solidFill>
              </a:rPr>
              <a:t>n = 10</a:t>
            </a:r>
          </a:p>
          <a:p>
            <a:pPr algn="just"/>
            <a:r>
              <a:rPr lang="en-US" dirty="0" smtClean="0">
                <a:solidFill>
                  <a:schemeClr val="tx1"/>
                </a:solidFill>
              </a:rPr>
              <a:t>sum = 0</a:t>
            </a:r>
          </a:p>
          <a:p>
            <a:pPr algn="just"/>
            <a:r>
              <a:rPr lang="en-US" dirty="0" err="1" smtClean="0">
                <a:solidFill>
                  <a:schemeClr val="tx1"/>
                </a:solidFill>
              </a:rPr>
              <a:t>i</a:t>
            </a:r>
            <a:r>
              <a:rPr lang="en-US" dirty="0" smtClean="0">
                <a:solidFill>
                  <a:schemeClr val="tx1"/>
                </a:solidFill>
              </a:rPr>
              <a:t> = 1</a:t>
            </a:r>
          </a:p>
          <a:p>
            <a:pPr algn="just"/>
            <a:r>
              <a:rPr lang="en-US" dirty="0" smtClean="0">
                <a:solidFill>
                  <a:schemeClr val="tx1"/>
                </a:solidFill>
              </a:rPr>
              <a:t>while </a:t>
            </a:r>
            <a:r>
              <a:rPr lang="en-US" dirty="0" err="1" smtClean="0">
                <a:solidFill>
                  <a:schemeClr val="tx1"/>
                </a:solidFill>
              </a:rPr>
              <a:t>i</a:t>
            </a:r>
            <a:r>
              <a:rPr lang="en-US" dirty="0" smtClean="0">
                <a:solidFill>
                  <a:schemeClr val="tx1"/>
                </a:solidFill>
              </a:rPr>
              <a:t> &lt;= n:</a:t>
            </a:r>
          </a:p>
          <a:p>
            <a:pPr algn="just"/>
            <a:r>
              <a:rPr lang="en-US" dirty="0" smtClean="0">
                <a:solidFill>
                  <a:schemeClr val="tx1"/>
                </a:solidFill>
              </a:rPr>
              <a:t>       sum = sum + </a:t>
            </a:r>
            <a:r>
              <a:rPr lang="en-US" dirty="0" err="1" smtClean="0">
                <a:solidFill>
                  <a:schemeClr val="tx1"/>
                </a:solidFill>
              </a:rPr>
              <a:t>i</a:t>
            </a:r>
            <a:r>
              <a:rPr lang="en-US" dirty="0" smtClean="0">
                <a:solidFill>
                  <a:schemeClr val="tx1"/>
                </a:solidFill>
              </a:rPr>
              <a:t>    </a:t>
            </a:r>
          </a:p>
          <a:p>
            <a:pPr algn="just"/>
            <a:r>
              <a:rPr lang="en-US" dirty="0" smtClean="0">
                <a:solidFill>
                  <a:schemeClr val="tx1"/>
                </a:solidFill>
              </a:rPr>
              <a:t>       </a:t>
            </a:r>
            <a:r>
              <a:rPr lang="en-US" dirty="0" err="1" smtClean="0">
                <a:solidFill>
                  <a:schemeClr val="tx1"/>
                </a:solidFill>
              </a:rPr>
              <a:t>i</a:t>
            </a:r>
            <a:r>
              <a:rPr lang="en-US" dirty="0" smtClean="0">
                <a:solidFill>
                  <a:schemeClr val="tx1"/>
                </a:solidFill>
              </a:rPr>
              <a:t> = i+1</a:t>
            </a:r>
          </a:p>
          <a:p>
            <a:pPr algn="just"/>
            <a:r>
              <a:rPr lang="en-US" dirty="0" smtClean="0">
                <a:solidFill>
                  <a:schemeClr val="tx1"/>
                </a:solidFill>
              </a:rPr>
              <a:t>print("The sum is", sum)</a:t>
            </a:r>
          </a:p>
        </p:txBody>
      </p:sp>
      <p:sp>
        <p:nvSpPr>
          <p:cNvPr id="8" name="Footer Placeholder 7"/>
          <p:cNvSpPr>
            <a:spLocks noGrp="1"/>
          </p:cNvSpPr>
          <p:nvPr>
            <p:ph type="ftr" sz="quarter" idx="11"/>
          </p:nvPr>
        </p:nvSpPr>
        <p:spPr/>
        <p:txBody>
          <a:bodyPr/>
          <a:lstStyle/>
          <a:p>
            <a:r>
              <a:rPr lang="en-US" smtClean="0"/>
              <a:t>CSE-520 -  Dr. Alok Kumar</a:t>
            </a:r>
            <a:endParaRPr lang="en-US"/>
          </a:p>
        </p:txBody>
      </p:sp>
      <p:sp>
        <p:nvSpPr>
          <p:cNvPr id="7" name="Slide Number Placeholder 6"/>
          <p:cNvSpPr>
            <a:spLocks noGrp="1"/>
          </p:cNvSpPr>
          <p:nvPr>
            <p:ph type="sldNum" sz="quarter" idx="12"/>
          </p:nvPr>
        </p:nvSpPr>
        <p:spPr/>
        <p:txBody>
          <a:bodyPr/>
          <a:lstStyle/>
          <a:p>
            <a:fld id="{B59F5A79-6FE7-4999-BFDC-6214EB249D34}" type="slidenum">
              <a:rPr lang="en-US" smtClean="0"/>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20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fade">
                                      <p:cBhvr>
                                        <p:cTn id="23" dur="2000"/>
                                        <p:tgtEl>
                                          <p:spTgt spid="6">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2000"/>
                                        <p:tgtEl>
                                          <p:spTgt spid="6">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2000"/>
                                        <p:tgtEl>
                                          <p:spTgt spid="6">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2000"/>
                                        <p:tgtEl>
                                          <p:spTgt spid="6">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2000"/>
                                        <p:tgtEl>
                                          <p:spTgt spid="6">
                                            <p:txEl>
                                              <p:pRg st="3" end="3"/>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2000"/>
                                        <p:tgtEl>
                                          <p:spTgt spid="6">
                                            <p:txEl>
                                              <p:pRg st="4" end="4"/>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2000"/>
                                        <p:tgtEl>
                                          <p:spTgt spid="6">
                                            <p:txEl>
                                              <p:pRg st="5" end="5"/>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fade">
                                      <p:cBhvr>
                                        <p:cTn id="44"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animBg="1"/>
      <p:bldP spid="6" grpId="0"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Break and Continue in Python</a:t>
            </a:r>
            <a:endParaRPr lang="en-US" b="1" dirty="0"/>
          </a:p>
        </p:txBody>
      </p:sp>
      <p:sp>
        <p:nvSpPr>
          <p:cNvPr id="3" name="Content Placeholder 2"/>
          <p:cNvSpPr>
            <a:spLocks noGrp="1"/>
          </p:cNvSpPr>
          <p:nvPr>
            <p:ph idx="1"/>
          </p:nvPr>
        </p:nvSpPr>
        <p:spPr>
          <a:xfrm>
            <a:off x="457200" y="1219200"/>
            <a:ext cx="8229600" cy="4419600"/>
          </a:xfrm>
        </p:spPr>
        <p:txBody>
          <a:bodyPr>
            <a:normAutofit fontScale="92500" lnSpcReduction="20000"/>
          </a:bodyPr>
          <a:lstStyle/>
          <a:p>
            <a:pPr algn="just"/>
            <a:r>
              <a:rPr lang="en-US" dirty="0" smtClean="0"/>
              <a:t>The break statement terminates the loop containing it. Control of the program flows to the statement immediately after the body of the loop.</a:t>
            </a:r>
          </a:p>
          <a:p>
            <a:pPr algn="just"/>
            <a:r>
              <a:rPr lang="en-US" dirty="0" smtClean="0"/>
              <a:t>If break statement is inside a nested loop (loop inside another loop), break will terminate the innermost loop.</a:t>
            </a:r>
          </a:p>
          <a:p>
            <a:pPr algn="just"/>
            <a:r>
              <a:rPr lang="en-US" dirty="0" smtClean="0"/>
              <a:t>The continue statement is used to skip the rest of the code inside a loop for the current iteration only. Loop does not terminate but continues on with the next iteration.</a:t>
            </a:r>
          </a:p>
          <a:p>
            <a:pPr algn="just">
              <a:buNone/>
            </a:pPr>
            <a:endParaRPr lang="en-US" dirty="0" smtClean="0"/>
          </a:p>
        </p:txBody>
      </p:sp>
      <p:sp>
        <p:nvSpPr>
          <p:cNvPr id="5" name="Footer Placeholder 4"/>
          <p:cNvSpPr>
            <a:spLocks noGrp="1"/>
          </p:cNvSpPr>
          <p:nvPr>
            <p:ph type="ftr" sz="quarter" idx="11"/>
          </p:nvPr>
        </p:nvSpPr>
        <p:spPr/>
        <p:txBody>
          <a:bodyPr/>
          <a:lstStyle/>
          <a:p>
            <a:r>
              <a:rPr lang="en-US" smtClean="0"/>
              <a:t>CSE-520 -  Dr. Alok Kumar</a:t>
            </a:r>
            <a:endParaRPr lang="en-US"/>
          </a:p>
        </p:txBody>
      </p:sp>
      <p:sp>
        <p:nvSpPr>
          <p:cNvPr id="6" name="Slide Number Placeholder 5"/>
          <p:cNvSpPr>
            <a:spLocks noGrp="1"/>
          </p:cNvSpPr>
          <p:nvPr>
            <p:ph type="sldNum" sz="quarter" idx="12"/>
          </p:nvPr>
        </p:nvSpPr>
        <p:spPr/>
        <p:txBody>
          <a:bodyPr/>
          <a:lstStyle/>
          <a:p>
            <a:fld id="{B59F5A79-6FE7-4999-BFDC-6214EB249D34}"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Function in Python</a:t>
            </a:r>
            <a:endParaRPr lang="en-US" b="1" dirty="0"/>
          </a:p>
        </p:txBody>
      </p:sp>
      <p:sp>
        <p:nvSpPr>
          <p:cNvPr id="4" name="Content Placeholder 3"/>
          <p:cNvSpPr>
            <a:spLocks noGrp="1"/>
          </p:cNvSpPr>
          <p:nvPr>
            <p:ph idx="1"/>
          </p:nvPr>
        </p:nvSpPr>
        <p:spPr>
          <a:xfrm>
            <a:off x="457200" y="1600201"/>
            <a:ext cx="8153400" cy="1371599"/>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buNone/>
            </a:pPr>
            <a:r>
              <a:rPr lang="en-US" dirty="0" smtClean="0"/>
              <a:t>def </a:t>
            </a:r>
            <a:r>
              <a:rPr lang="en-US" dirty="0" err="1" smtClean="0"/>
              <a:t>function_name</a:t>
            </a:r>
            <a:r>
              <a:rPr lang="en-US" dirty="0" smtClean="0"/>
              <a:t>(parameters): </a:t>
            </a:r>
          </a:p>
          <a:p>
            <a:pPr>
              <a:buNone/>
            </a:pPr>
            <a:r>
              <a:rPr lang="en-US" dirty="0" smtClean="0"/>
              <a:t>          """</a:t>
            </a:r>
            <a:r>
              <a:rPr lang="en-US" dirty="0" err="1" smtClean="0"/>
              <a:t>docstring</a:t>
            </a:r>
            <a:r>
              <a:rPr lang="en-US" dirty="0" smtClean="0"/>
              <a:t>""" </a:t>
            </a:r>
          </a:p>
          <a:p>
            <a:pPr>
              <a:buNone/>
            </a:pPr>
            <a:r>
              <a:rPr lang="en-US" dirty="0" smtClean="0"/>
              <a:t>           statement(s)</a:t>
            </a:r>
            <a:endParaRPr lang="en-US" dirty="0"/>
          </a:p>
        </p:txBody>
      </p:sp>
      <p:sp>
        <p:nvSpPr>
          <p:cNvPr id="5" name="Content Placeholder 3"/>
          <p:cNvSpPr txBox="1">
            <a:spLocks/>
          </p:cNvSpPr>
          <p:nvPr/>
        </p:nvSpPr>
        <p:spPr>
          <a:xfrm>
            <a:off x="457200" y="3048000"/>
            <a:ext cx="8153400" cy="18288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70000" lnSpcReduction="20000"/>
          </a:bodyPr>
          <a:lstStyle/>
          <a:p>
            <a:pPr marL="342900" lvl="0" indent="-342900">
              <a:spcBef>
                <a:spcPct val="20000"/>
              </a:spcBef>
            </a:pPr>
            <a:r>
              <a:rPr lang="en-US" sz="3200" dirty="0" smtClean="0">
                <a:solidFill>
                  <a:schemeClr val="tx1"/>
                </a:solidFill>
              </a:rPr>
              <a:t>def greet(name):	</a:t>
            </a:r>
          </a:p>
          <a:p>
            <a:pPr marL="342900" lvl="0" indent="-342900">
              <a:spcBef>
                <a:spcPct val="20000"/>
              </a:spcBef>
            </a:pPr>
            <a:r>
              <a:rPr lang="en-US" sz="3200" dirty="0" smtClean="0">
                <a:solidFill>
                  <a:schemeClr val="tx1"/>
                </a:solidFill>
              </a:rPr>
              <a:t>         """This function greets to</a:t>
            </a:r>
          </a:p>
          <a:p>
            <a:pPr marL="342900" lvl="0" indent="-342900">
              <a:spcBef>
                <a:spcPct val="20000"/>
              </a:spcBef>
            </a:pPr>
            <a:r>
              <a:rPr lang="en-US" sz="3200" dirty="0" smtClean="0">
                <a:solidFill>
                  <a:schemeClr val="tx1"/>
                </a:solidFill>
              </a:rPr>
              <a:t>         the person passed in as</a:t>
            </a:r>
          </a:p>
          <a:p>
            <a:pPr marL="342900" lvl="0" indent="-342900">
              <a:spcBef>
                <a:spcPct val="20000"/>
              </a:spcBef>
            </a:pPr>
            <a:r>
              <a:rPr lang="en-US" sz="3200" dirty="0" smtClean="0">
                <a:solidFill>
                  <a:schemeClr val="tx1"/>
                </a:solidFill>
              </a:rPr>
              <a:t>	parameter""“</a:t>
            </a:r>
          </a:p>
          <a:p>
            <a:pPr marL="342900" lvl="0" indent="-342900">
              <a:spcBef>
                <a:spcPct val="20000"/>
              </a:spcBef>
            </a:pPr>
            <a:r>
              <a:rPr lang="en-US" sz="3200" dirty="0" smtClean="0">
                <a:solidFill>
                  <a:schemeClr val="tx1"/>
                </a:solidFill>
              </a:rPr>
              <a:t>	print("Hello, " + name + ". Good morning!")</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3"/>
          <p:cNvSpPr txBox="1">
            <a:spLocks/>
          </p:cNvSpPr>
          <p:nvPr/>
        </p:nvSpPr>
        <p:spPr>
          <a:xfrm>
            <a:off x="457200" y="5105400"/>
            <a:ext cx="8153400" cy="68580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fontScale="62500" lnSpcReduction="20000"/>
          </a:bodyPr>
          <a:lstStyle/>
          <a:p>
            <a:pPr marL="342900" lvl="0" indent="-342900">
              <a:spcBef>
                <a:spcPct val="20000"/>
              </a:spcBef>
            </a:pPr>
            <a:r>
              <a:rPr lang="en-US" sz="3200" dirty="0" smtClean="0"/>
              <a:t>&gt;&gt;&gt; greet('Paul') </a:t>
            </a:r>
          </a:p>
          <a:p>
            <a:pPr marL="342900" lvl="0" indent="-342900">
              <a:spcBef>
                <a:spcPct val="20000"/>
              </a:spcBef>
            </a:pPr>
            <a:r>
              <a:rPr lang="en-US" sz="3200" dirty="0" smtClean="0"/>
              <a:t>Hello, Paul. Good morning!</a:t>
            </a:r>
            <a:r>
              <a:rPr lang="en-US" sz="3200" dirty="0" smtClean="0">
                <a:solidFill>
                  <a:schemeClr val="tx1"/>
                </a:solidFill>
              </a:rPr>
              <a:t>	</a:t>
            </a:r>
          </a:p>
        </p:txBody>
      </p:sp>
      <p:sp>
        <p:nvSpPr>
          <p:cNvPr id="8" name="Footer Placeholder 7"/>
          <p:cNvSpPr>
            <a:spLocks noGrp="1"/>
          </p:cNvSpPr>
          <p:nvPr>
            <p:ph type="ftr" sz="quarter" idx="11"/>
          </p:nvPr>
        </p:nvSpPr>
        <p:spPr/>
        <p:txBody>
          <a:bodyPr/>
          <a:lstStyle/>
          <a:p>
            <a:r>
              <a:rPr lang="en-US" smtClean="0"/>
              <a:t>CSE-520 -  Dr. Alok Kumar</a:t>
            </a:r>
            <a:endParaRPr lang="en-US"/>
          </a:p>
        </p:txBody>
      </p:sp>
      <p:sp>
        <p:nvSpPr>
          <p:cNvPr id="9" name="Slide Number Placeholder 8"/>
          <p:cNvSpPr>
            <a:spLocks noGrp="1"/>
          </p:cNvSpPr>
          <p:nvPr>
            <p:ph type="sldNum" sz="quarter" idx="12"/>
          </p:nvPr>
        </p:nvSpPr>
        <p:spPr/>
        <p:txBody>
          <a:bodyPr/>
          <a:lstStyle/>
          <a:p>
            <a:fld id="{B59F5A79-6FE7-4999-BFDC-6214EB249D34}" type="slidenum">
              <a:rPr lang="en-US" smtClean="0"/>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2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animEffect transition="in" filter="fade">
                                      <p:cBhvr>
                                        <p:cTn id="21" dur="2000"/>
                                        <p:tgtEl>
                                          <p:spTgt spid="5">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2000"/>
                                        <p:tgtEl>
                                          <p:spTgt spid="5">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2000"/>
                                        <p:tgtEl>
                                          <p:spTgt spid="5">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2000"/>
                                        <p:tgtEl>
                                          <p:spTgt spid="5">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2000"/>
                                        <p:tgtEl>
                                          <p:spTgt spid="5">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2000"/>
                                        <p:tgtEl>
                                          <p:spTgt spid="5">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bg/>
                                          </p:spTgt>
                                        </p:tgtEl>
                                        <p:attrNameLst>
                                          <p:attrName>style.visibility</p:attrName>
                                        </p:attrNameLst>
                                      </p:cBhvr>
                                      <p:to>
                                        <p:strVal val="visible"/>
                                      </p:to>
                                    </p:set>
                                    <p:animEffect transition="in" filter="fade">
                                      <p:cBhvr>
                                        <p:cTn id="41" dur="2000"/>
                                        <p:tgtEl>
                                          <p:spTgt spid="7">
                                            <p:bg/>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fade">
                                      <p:cBhvr>
                                        <p:cTn id="44" dur="2000"/>
                                        <p:tgtEl>
                                          <p:spTgt spid="7">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fade">
                                      <p:cBhvr>
                                        <p:cTn id="4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7" grpId="0"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Function in Python</a:t>
            </a:r>
            <a:endParaRPr lang="en-US" b="1" dirty="0"/>
          </a:p>
        </p:txBody>
      </p:sp>
      <p:sp>
        <p:nvSpPr>
          <p:cNvPr id="5" name="Content Placeholder 3"/>
          <p:cNvSpPr txBox="1">
            <a:spLocks/>
          </p:cNvSpPr>
          <p:nvPr/>
        </p:nvSpPr>
        <p:spPr>
          <a:xfrm>
            <a:off x="457200" y="1676400"/>
            <a:ext cx="8229600" cy="32004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marL="342900" lvl="0" indent="-342900">
              <a:spcBef>
                <a:spcPct val="20000"/>
              </a:spcBef>
            </a:pPr>
            <a:r>
              <a:rPr lang="en-US" dirty="0" smtClean="0">
                <a:solidFill>
                  <a:schemeClr val="tx1"/>
                </a:solidFill>
              </a:rPr>
              <a:t>def </a:t>
            </a:r>
            <a:r>
              <a:rPr lang="en-US" dirty="0" err="1" smtClean="0">
                <a:solidFill>
                  <a:schemeClr val="tx1"/>
                </a:solidFill>
              </a:rPr>
              <a:t>absolute_value</a:t>
            </a:r>
            <a:r>
              <a:rPr lang="en-US" dirty="0" smtClean="0">
                <a:solidFill>
                  <a:schemeClr val="tx1"/>
                </a:solidFill>
              </a:rPr>
              <a:t>(num):	</a:t>
            </a:r>
          </a:p>
          <a:p>
            <a:pPr marL="342900" lvl="0" indent="-342900">
              <a:spcBef>
                <a:spcPct val="20000"/>
              </a:spcBef>
            </a:pPr>
            <a:r>
              <a:rPr lang="en-US" dirty="0" smtClean="0">
                <a:solidFill>
                  <a:schemeClr val="tx1"/>
                </a:solidFill>
              </a:rPr>
              <a:t>              """This function returns the absolute</a:t>
            </a:r>
          </a:p>
          <a:p>
            <a:pPr marL="342900" lvl="0" indent="-342900">
              <a:spcBef>
                <a:spcPct val="20000"/>
              </a:spcBef>
            </a:pPr>
            <a:r>
              <a:rPr lang="en-US" dirty="0" smtClean="0">
                <a:solidFill>
                  <a:schemeClr val="tx1"/>
                </a:solidFill>
              </a:rPr>
              <a:t>              value of the entered number"""	</a:t>
            </a:r>
          </a:p>
          <a:p>
            <a:pPr marL="342900" lvl="0" indent="-342900">
              <a:spcBef>
                <a:spcPct val="20000"/>
              </a:spcBef>
            </a:pPr>
            <a:r>
              <a:rPr lang="en-US" dirty="0" smtClean="0">
                <a:solidFill>
                  <a:schemeClr val="tx1"/>
                </a:solidFill>
              </a:rPr>
              <a:t>              if num &gt;= 0:</a:t>
            </a:r>
          </a:p>
          <a:p>
            <a:pPr marL="342900" lvl="0" indent="-342900">
              <a:spcBef>
                <a:spcPct val="20000"/>
              </a:spcBef>
            </a:pPr>
            <a:r>
              <a:rPr lang="en-US" dirty="0" smtClean="0">
                <a:solidFill>
                  <a:schemeClr val="tx1"/>
                </a:solidFill>
              </a:rPr>
              <a:t>       	              return num	</a:t>
            </a:r>
          </a:p>
          <a:p>
            <a:pPr marL="342900" lvl="0" indent="-342900">
              <a:spcBef>
                <a:spcPct val="20000"/>
              </a:spcBef>
            </a:pPr>
            <a:r>
              <a:rPr lang="en-US" dirty="0" smtClean="0">
                <a:solidFill>
                  <a:schemeClr val="tx1"/>
                </a:solidFill>
              </a:rPr>
              <a:t>             else:</a:t>
            </a:r>
          </a:p>
          <a:p>
            <a:pPr marL="342900" lvl="0" indent="-342900">
              <a:spcBef>
                <a:spcPct val="20000"/>
              </a:spcBef>
            </a:pPr>
            <a:r>
              <a:rPr lang="en-US" dirty="0" smtClean="0">
                <a:solidFill>
                  <a:schemeClr val="tx1"/>
                </a:solidFill>
              </a:rPr>
              <a:t>		return –num</a:t>
            </a:r>
          </a:p>
          <a:p>
            <a:pPr marL="342900" lvl="0" indent="-342900">
              <a:spcBef>
                <a:spcPct val="20000"/>
              </a:spcBef>
            </a:pPr>
            <a:r>
              <a:rPr lang="en-US" dirty="0" smtClean="0">
                <a:solidFill>
                  <a:schemeClr val="tx1"/>
                </a:solidFill>
              </a:rPr>
              <a:t>print(</a:t>
            </a:r>
            <a:r>
              <a:rPr lang="en-US" dirty="0" err="1" smtClean="0">
                <a:solidFill>
                  <a:schemeClr val="tx1"/>
                </a:solidFill>
              </a:rPr>
              <a:t>absolute_value</a:t>
            </a:r>
            <a:r>
              <a:rPr lang="en-US" dirty="0" smtClean="0">
                <a:solidFill>
                  <a:schemeClr val="tx1"/>
                </a:solidFill>
              </a:rPr>
              <a:t>(2))</a:t>
            </a:r>
          </a:p>
          <a:p>
            <a:pPr marL="342900" lvl="0" indent="-342900">
              <a:spcBef>
                <a:spcPct val="20000"/>
              </a:spcBef>
            </a:pPr>
            <a:r>
              <a:rPr lang="en-US" dirty="0" smtClean="0">
                <a:solidFill>
                  <a:schemeClr val="tx1"/>
                </a:solidFill>
              </a:rPr>
              <a:t>print(</a:t>
            </a:r>
            <a:r>
              <a:rPr lang="en-US" dirty="0" err="1" smtClean="0">
                <a:solidFill>
                  <a:schemeClr val="tx1"/>
                </a:solidFill>
              </a:rPr>
              <a:t>absolute_value</a:t>
            </a:r>
            <a:r>
              <a:rPr lang="en-US" dirty="0" smtClean="0">
                <a:solidFill>
                  <a:schemeClr val="tx1"/>
                </a:solidFill>
              </a:rPr>
              <a:t>(-4))</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r>
              <a:rPr lang="en-US" smtClean="0"/>
              <a:t>CSE-520 -  Dr. Alok Kumar</a:t>
            </a:r>
            <a:endParaRPr lang="en-US"/>
          </a:p>
        </p:txBody>
      </p:sp>
      <p:sp>
        <p:nvSpPr>
          <p:cNvPr id="7" name="Slide Number Placeholder 6"/>
          <p:cNvSpPr>
            <a:spLocks noGrp="1"/>
          </p:cNvSpPr>
          <p:nvPr>
            <p:ph type="sldNum" sz="quarter" idx="12"/>
          </p:nvPr>
        </p:nvSpPr>
        <p:spPr/>
        <p:txBody>
          <a:bodyPr/>
          <a:lstStyle/>
          <a:p>
            <a:fld id="{B59F5A79-6FE7-4999-BFDC-6214EB249D34}" type="slidenum">
              <a:rPr lang="en-US" smtClean="0"/>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20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20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2000"/>
                                        <p:tgtEl>
                                          <p:spTgt spid="5">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2000"/>
                                        <p:tgtEl>
                                          <p:spTgt spid="5">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2000"/>
                                        <p:tgtEl>
                                          <p:spTgt spid="5">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Python Default Arguments</a:t>
            </a:r>
            <a:endParaRPr lang="en-US" b="1" dirty="0"/>
          </a:p>
        </p:txBody>
      </p:sp>
      <p:sp>
        <p:nvSpPr>
          <p:cNvPr id="5" name="Content Placeholder 3"/>
          <p:cNvSpPr txBox="1">
            <a:spLocks/>
          </p:cNvSpPr>
          <p:nvPr/>
        </p:nvSpPr>
        <p:spPr>
          <a:xfrm>
            <a:off x="457200" y="1676400"/>
            <a:ext cx="8229600" cy="13716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marL="342900" lvl="0" indent="-342900">
              <a:spcBef>
                <a:spcPct val="20000"/>
              </a:spcBef>
            </a:pPr>
            <a:r>
              <a:rPr lang="en-US" sz="1400" dirty="0" smtClean="0">
                <a:solidFill>
                  <a:schemeClr val="tx1"/>
                </a:solidFill>
              </a:rPr>
              <a:t>def greet(name, </a:t>
            </a:r>
            <a:r>
              <a:rPr lang="en-US" sz="1400" dirty="0" err="1" smtClean="0">
                <a:solidFill>
                  <a:schemeClr val="tx1"/>
                </a:solidFill>
              </a:rPr>
              <a:t>msg</a:t>
            </a:r>
            <a:r>
              <a:rPr lang="en-US" sz="1400" dirty="0" smtClean="0">
                <a:solidFill>
                  <a:schemeClr val="tx1"/>
                </a:solidFill>
              </a:rPr>
              <a:t> = "Good morning!"):   </a:t>
            </a:r>
          </a:p>
          <a:p>
            <a:pPr marL="342900" lvl="0" indent="-342900">
              <a:spcBef>
                <a:spcPct val="20000"/>
              </a:spcBef>
            </a:pPr>
            <a:r>
              <a:rPr lang="en-US" sz="1400" dirty="0" smtClean="0">
                <a:solidFill>
                  <a:schemeClr val="tx1"/>
                </a:solidFill>
              </a:rPr>
              <a:t>                    """   This function greets to   the person with the   provided message.   </a:t>
            </a:r>
          </a:p>
          <a:p>
            <a:pPr marL="342900" lvl="0" indent="-342900">
              <a:spcBef>
                <a:spcPct val="20000"/>
              </a:spcBef>
            </a:pPr>
            <a:r>
              <a:rPr lang="en-US" sz="1400" dirty="0" smtClean="0">
                <a:solidFill>
                  <a:schemeClr val="tx1"/>
                </a:solidFill>
              </a:rPr>
              <a:t>                    If message is not provided,   it defaults to "Good   morning!"   """   </a:t>
            </a:r>
          </a:p>
          <a:p>
            <a:pPr marL="342900" lvl="0" indent="-342900">
              <a:spcBef>
                <a:spcPct val="20000"/>
              </a:spcBef>
            </a:pPr>
            <a:r>
              <a:rPr lang="en-US" sz="1400" dirty="0" smtClean="0">
                <a:solidFill>
                  <a:schemeClr val="tx1"/>
                </a:solidFill>
              </a:rPr>
              <a:t>                    print("</a:t>
            </a:r>
            <a:r>
              <a:rPr lang="en-US" sz="1400" dirty="0" err="1" smtClean="0">
                <a:solidFill>
                  <a:schemeClr val="tx1"/>
                </a:solidFill>
              </a:rPr>
              <a:t>Hello",name</a:t>
            </a:r>
            <a:r>
              <a:rPr lang="en-US" sz="1400" dirty="0" smtClean="0">
                <a:solidFill>
                  <a:schemeClr val="tx1"/>
                </a:solidFill>
              </a:rPr>
              <a:t> + ', ' + </a:t>
            </a:r>
            <a:r>
              <a:rPr lang="en-US" sz="1400" dirty="0" err="1" smtClean="0">
                <a:solidFill>
                  <a:schemeClr val="tx1"/>
                </a:solidFill>
              </a:rPr>
              <a:t>msg</a:t>
            </a:r>
            <a:r>
              <a:rPr lang="en-US" sz="1400" dirty="0" smtClean="0">
                <a:solidFill>
                  <a:schemeClr val="tx1"/>
                </a:solidFill>
              </a:rPr>
              <a:t>)</a:t>
            </a:r>
          </a:p>
          <a:p>
            <a:pPr marL="342900" lvl="0" indent="-342900">
              <a:spcBef>
                <a:spcPct val="20000"/>
              </a:spcBef>
            </a:pPr>
            <a:endParaRPr lang="en-US" sz="1400" dirty="0" smtClean="0">
              <a:solidFill>
                <a:schemeClr val="tx1"/>
              </a:solidFill>
            </a:endParaRPr>
          </a:p>
          <a:p>
            <a:pPr marL="342900" lvl="0" indent="-342900">
              <a:spcBef>
                <a:spcPct val="20000"/>
              </a:spcBef>
            </a:pPr>
            <a:endParaRPr lang="en-US" sz="1400" dirty="0" smtClean="0">
              <a:solidFill>
                <a:schemeClr val="tx1"/>
              </a:solidFill>
            </a:endParaRPr>
          </a:p>
        </p:txBody>
      </p:sp>
      <p:sp>
        <p:nvSpPr>
          <p:cNvPr id="4" name="TextBox 3"/>
          <p:cNvSpPr txBox="1"/>
          <p:nvPr/>
        </p:nvSpPr>
        <p:spPr>
          <a:xfrm>
            <a:off x="609600" y="3810000"/>
            <a:ext cx="32004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r>
              <a:rPr lang="en-US" dirty="0" smtClean="0"/>
              <a:t>greet(“</a:t>
            </a:r>
            <a:r>
              <a:rPr lang="en-US" dirty="0" err="1" smtClean="0"/>
              <a:t>Amit</a:t>
            </a:r>
            <a:r>
              <a:rPr lang="en-US" dirty="0" smtClean="0"/>
              <a:t>“)</a:t>
            </a:r>
            <a:endParaRPr lang="en-US" dirty="0"/>
          </a:p>
        </p:txBody>
      </p:sp>
      <p:sp>
        <p:nvSpPr>
          <p:cNvPr id="6" name="TextBox 5"/>
          <p:cNvSpPr txBox="1"/>
          <p:nvPr/>
        </p:nvSpPr>
        <p:spPr>
          <a:xfrm>
            <a:off x="609600" y="4648201"/>
            <a:ext cx="3317127"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r>
              <a:rPr lang="en-US" dirty="0" smtClean="0"/>
              <a:t>greet(“</a:t>
            </a:r>
            <a:r>
              <a:rPr lang="en-US" dirty="0" err="1" smtClean="0"/>
              <a:t>Hari","How</a:t>
            </a:r>
            <a:r>
              <a:rPr lang="en-US" dirty="0" smtClean="0"/>
              <a:t> do you do?“)</a:t>
            </a:r>
            <a:endParaRPr lang="en-US" dirty="0"/>
          </a:p>
        </p:txBody>
      </p:sp>
      <p:sp>
        <p:nvSpPr>
          <p:cNvPr id="8" name="Footer Placeholder 7"/>
          <p:cNvSpPr>
            <a:spLocks noGrp="1"/>
          </p:cNvSpPr>
          <p:nvPr>
            <p:ph type="ftr" sz="quarter" idx="11"/>
          </p:nvPr>
        </p:nvSpPr>
        <p:spPr/>
        <p:txBody>
          <a:bodyPr/>
          <a:lstStyle/>
          <a:p>
            <a:r>
              <a:rPr lang="en-US" smtClean="0"/>
              <a:t>CSE-520 -  Dr. Alok Kumar</a:t>
            </a:r>
            <a:endParaRPr lang="en-US"/>
          </a:p>
        </p:txBody>
      </p:sp>
      <p:sp>
        <p:nvSpPr>
          <p:cNvPr id="7" name="Slide Number Placeholder 6"/>
          <p:cNvSpPr>
            <a:spLocks noGrp="1"/>
          </p:cNvSpPr>
          <p:nvPr>
            <p:ph type="sldNum" sz="quarter" idx="12"/>
          </p:nvPr>
        </p:nvSpPr>
        <p:spPr/>
        <p:txBody>
          <a:bodyPr/>
          <a:lstStyle/>
          <a:p>
            <a:fld id="{B59F5A79-6FE7-4999-BFDC-6214EB249D34}" type="slidenum">
              <a:rPr lang="en-US" smtClean="0"/>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20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20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Effect transition="in" filter="fade">
                                      <p:cBhvr>
                                        <p:cTn id="24" dur="2000"/>
                                        <p:tgtEl>
                                          <p:spTgt spid="4">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bg/>
                                          </p:spTgt>
                                        </p:tgtEl>
                                        <p:attrNameLst>
                                          <p:attrName>style.visibility</p:attrName>
                                        </p:attrNameLst>
                                      </p:cBhvr>
                                      <p:to>
                                        <p:strVal val="visible"/>
                                      </p:to>
                                    </p:set>
                                    <p:animEffect transition="in" filter="fade">
                                      <p:cBhvr>
                                        <p:cTn id="32" dur="2000"/>
                                        <p:tgtEl>
                                          <p:spTgt spid="6">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4" grpId="0" build="allAtOnce" animBg="1"/>
      <p:bldP spid="6"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a:solidFill>
                  <a:srgbClr val="FF0000"/>
                </a:solidFill>
              </a:rPr>
              <a:t>Why Python was created?</a:t>
            </a:r>
          </a:p>
          <a:p>
            <a:pPr algn="just"/>
            <a:r>
              <a:rPr lang="en-US" dirty="0"/>
              <a:t>In late 1980s, </a:t>
            </a:r>
            <a:r>
              <a:rPr lang="en-US" dirty="0">
                <a:solidFill>
                  <a:srgbClr val="C00000"/>
                </a:solidFill>
              </a:rPr>
              <a:t>Guido Van </a:t>
            </a:r>
            <a:r>
              <a:rPr lang="en-US" dirty="0" err="1">
                <a:solidFill>
                  <a:srgbClr val="C00000"/>
                </a:solidFill>
              </a:rPr>
              <a:t>Rossum</a:t>
            </a:r>
            <a:r>
              <a:rPr lang="en-US" dirty="0">
                <a:solidFill>
                  <a:srgbClr val="C00000"/>
                </a:solidFill>
              </a:rPr>
              <a:t> </a:t>
            </a:r>
            <a:r>
              <a:rPr lang="en-US" dirty="0"/>
              <a:t>was working on the </a:t>
            </a:r>
            <a:r>
              <a:rPr lang="en-US" dirty="0">
                <a:solidFill>
                  <a:srgbClr val="C00000"/>
                </a:solidFill>
              </a:rPr>
              <a:t>Amoeba distributed operating system </a:t>
            </a:r>
            <a:r>
              <a:rPr lang="en-US" dirty="0"/>
              <a:t>group. He wanted to use an interpreted language like ABC (ABC has simple easy-to-understand syntax) that could access the Amoeba system calls. So, he decided to create a language that was extensible. This led to design of a new language which was later named Python.</a:t>
            </a:r>
          </a:p>
          <a:p>
            <a:pPr algn="just">
              <a:buNone/>
            </a:pPr>
            <a:r>
              <a:rPr lang="en-US" b="1" dirty="0">
                <a:solidFill>
                  <a:srgbClr val="FF0000"/>
                </a:solidFill>
              </a:rPr>
              <a:t>Why the name Python?</a:t>
            </a:r>
          </a:p>
          <a:p>
            <a:pPr algn="just"/>
            <a:r>
              <a:rPr lang="en-US" dirty="0" smtClean="0"/>
              <a:t>It </a:t>
            </a:r>
            <a:r>
              <a:rPr lang="en-US" dirty="0"/>
              <a:t>wasn't named after a dangerous snake. </a:t>
            </a:r>
            <a:r>
              <a:rPr lang="en-US" dirty="0" err="1"/>
              <a:t>Rossum</a:t>
            </a:r>
            <a:r>
              <a:rPr lang="en-US" dirty="0"/>
              <a:t> was fan of a comedy series from late seventies. The name "Python" was adopted from the same series "</a:t>
            </a:r>
            <a:r>
              <a:rPr lang="en-US" dirty="0">
                <a:solidFill>
                  <a:srgbClr val="C00000"/>
                </a:solidFill>
              </a:rPr>
              <a:t>Monty Python's Flying Circus</a:t>
            </a:r>
            <a:r>
              <a:rPr lang="en-US" dirty="0"/>
              <a:t>".</a:t>
            </a:r>
          </a:p>
          <a:p>
            <a:pPr algn="just"/>
            <a:endParaRPr lang="en-US" dirty="0"/>
          </a:p>
          <a:p>
            <a:endParaRPr lang="en-US" dirty="0"/>
          </a:p>
        </p:txBody>
      </p:sp>
      <p:sp>
        <p:nvSpPr>
          <p:cNvPr id="5" name="Footer Placeholder 4"/>
          <p:cNvSpPr>
            <a:spLocks noGrp="1"/>
          </p:cNvSpPr>
          <p:nvPr>
            <p:ph type="ftr" sz="quarter" idx="11"/>
          </p:nvPr>
        </p:nvSpPr>
        <p:spPr/>
        <p:txBody>
          <a:bodyPr/>
          <a:lstStyle/>
          <a:p>
            <a:r>
              <a:rPr lang="en-US" smtClean="0"/>
              <a:t>CSE-520 -  Dr. Alok Kumar</a:t>
            </a:r>
            <a:endParaRPr lang="en-US"/>
          </a:p>
        </p:txBody>
      </p:sp>
      <p:sp>
        <p:nvSpPr>
          <p:cNvPr id="6" name="Slide Number Placeholder 5"/>
          <p:cNvSpPr>
            <a:spLocks noGrp="1"/>
          </p:cNvSpPr>
          <p:nvPr>
            <p:ph type="sldNum" sz="quarter" idx="12"/>
          </p:nvPr>
        </p:nvSpPr>
        <p:spPr/>
        <p:txBody>
          <a:bodyPr/>
          <a:lstStyle/>
          <a:p>
            <a:fld id="{B59F5A79-6FE7-4999-BFDC-6214EB249D34}" type="slidenum">
              <a:rPr lang="en-US" smtClean="0"/>
              <a:pPr/>
              <a:t>4</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Python Arbitrary Arguments</a:t>
            </a:r>
            <a:endParaRPr lang="en-US" b="1" dirty="0"/>
          </a:p>
        </p:txBody>
      </p:sp>
      <p:sp>
        <p:nvSpPr>
          <p:cNvPr id="5" name="Content Placeholder 3"/>
          <p:cNvSpPr txBox="1">
            <a:spLocks/>
          </p:cNvSpPr>
          <p:nvPr/>
        </p:nvSpPr>
        <p:spPr>
          <a:xfrm>
            <a:off x="457200" y="1676400"/>
            <a:ext cx="8229600" cy="19050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a:buFont typeface="Arial" pitchFamily="34" charset="0"/>
              <a:buChar char="•"/>
            </a:pPr>
            <a:r>
              <a:rPr lang="en-US" dirty="0" smtClean="0"/>
              <a:t>Sometimes, we do not know in advance the number of arguments that will be passed into a function.</a:t>
            </a:r>
          </a:p>
          <a:p>
            <a:pPr>
              <a:buFont typeface="Arial" pitchFamily="34" charset="0"/>
              <a:buChar char="•"/>
            </a:pPr>
            <a:r>
              <a:rPr lang="en-US" dirty="0" smtClean="0"/>
              <a:t>Python allows us to handle this kind of situation through function calls with arbitrary number of arguments.</a:t>
            </a:r>
          </a:p>
          <a:p>
            <a:pPr>
              <a:buFont typeface="Arial" pitchFamily="34" charset="0"/>
              <a:buChar char="•"/>
            </a:pPr>
            <a:r>
              <a:rPr lang="en-US" dirty="0" smtClean="0"/>
              <a:t>In the function definition we use an asterisk (*) before the parameter name to denote this kind of argument. Here is an example.</a:t>
            </a:r>
            <a:endParaRPr lang="en-US" dirty="0"/>
          </a:p>
        </p:txBody>
      </p:sp>
      <p:sp>
        <p:nvSpPr>
          <p:cNvPr id="4" name="TextBox 3"/>
          <p:cNvSpPr txBox="1"/>
          <p:nvPr/>
        </p:nvSpPr>
        <p:spPr>
          <a:xfrm>
            <a:off x="609600" y="3810000"/>
            <a:ext cx="320040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r>
              <a:rPr lang="en-US" dirty="0" smtClean="0"/>
              <a:t>def greet(*names):         </a:t>
            </a:r>
            <a:br>
              <a:rPr lang="en-US" dirty="0" smtClean="0"/>
            </a:br>
            <a:r>
              <a:rPr lang="en-US" dirty="0" smtClean="0"/>
              <a:t>           print("</a:t>
            </a:r>
            <a:r>
              <a:rPr lang="en-US" dirty="0" err="1" smtClean="0"/>
              <a:t>Hello",name</a:t>
            </a:r>
            <a:r>
              <a:rPr lang="en-US" dirty="0" smtClean="0"/>
              <a:t>)</a:t>
            </a:r>
            <a:endParaRPr lang="en-US" dirty="0"/>
          </a:p>
        </p:txBody>
      </p:sp>
      <p:sp>
        <p:nvSpPr>
          <p:cNvPr id="7" name="TextBox 6"/>
          <p:cNvSpPr txBox="1"/>
          <p:nvPr/>
        </p:nvSpPr>
        <p:spPr>
          <a:xfrm>
            <a:off x="4724400" y="3810000"/>
            <a:ext cx="39624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r>
              <a:rPr lang="en-US" dirty="0" smtClean="0"/>
              <a:t>greet("</a:t>
            </a:r>
            <a:r>
              <a:rPr lang="en-US" dirty="0" err="1" smtClean="0"/>
              <a:t>Monica",“Hari",“Mohan",“Sita</a:t>
            </a:r>
            <a:r>
              <a:rPr lang="en-US" dirty="0" smtClean="0"/>
              <a:t>"))</a:t>
            </a:r>
            <a:endParaRPr lang="en-US" dirty="0"/>
          </a:p>
        </p:txBody>
      </p:sp>
      <p:sp>
        <p:nvSpPr>
          <p:cNvPr id="9" name="TextBox 8"/>
          <p:cNvSpPr txBox="1"/>
          <p:nvPr/>
        </p:nvSpPr>
        <p:spPr>
          <a:xfrm>
            <a:off x="5486400" y="4648200"/>
            <a:ext cx="320040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r>
              <a:rPr lang="nb-NO" dirty="0" smtClean="0"/>
              <a:t>Hello Monica </a:t>
            </a:r>
          </a:p>
          <a:p>
            <a:pPr lvl="0"/>
            <a:r>
              <a:rPr lang="nb-NO" dirty="0" smtClean="0"/>
              <a:t>Hello Hari </a:t>
            </a:r>
          </a:p>
          <a:p>
            <a:pPr lvl="0"/>
            <a:r>
              <a:rPr lang="nb-NO" dirty="0" smtClean="0"/>
              <a:t>Hello Mohan </a:t>
            </a:r>
          </a:p>
          <a:p>
            <a:pPr lvl="0"/>
            <a:r>
              <a:rPr lang="nb-NO" dirty="0" smtClean="0"/>
              <a:t>Hello Sita</a:t>
            </a:r>
            <a:endParaRPr lang="en-US" dirty="0"/>
          </a:p>
        </p:txBody>
      </p:sp>
      <p:sp>
        <p:nvSpPr>
          <p:cNvPr id="10" name="Footer Placeholder 9"/>
          <p:cNvSpPr>
            <a:spLocks noGrp="1"/>
          </p:cNvSpPr>
          <p:nvPr>
            <p:ph type="ftr" sz="quarter" idx="11"/>
          </p:nvPr>
        </p:nvSpPr>
        <p:spPr/>
        <p:txBody>
          <a:bodyPr/>
          <a:lstStyle/>
          <a:p>
            <a:r>
              <a:rPr lang="en-US" smtClean="0"/>
              <a:t>CSE-520 -  Dr. Alok Kumar</a:t>
            </a:r>
            <a:endParaRPr lang="en-US"/>
          </a:p>
        </p:txBody>
      </p:sp>
      <p:sp>
        <p:nvSpPr>
          <p:cNvPr id="8" name="Slide Number Placeholder 7"/>
          <p:cNvSpPr>
            <a:spLocks noGrp="1"/>
          </p:cNvSpPr>
          <p:nvPr>
            <p:ph type="sldNum" sz="quarter" idx="12"/>
          </p:nvPr>
        </p:nvSpPr>
        <p:spPr/>
        <p:txBody>
          <a:bodyPr/>
          <a:lstStyle/>
          <a:p>
            <a:fld id="{B59F5A79-6FE7-4999-BFDC-6214EB249D34}" type="slidenum">
              <a:rPr lang="en-US" smtClean="0"/>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20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animEffect transition="in" filter="fade">
                                      <p:cBhvr>
                                        <p:cTn id="21" dur="2000"/>
                                        <p:tgtEl>
                                          <p:spTgt spid="4">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20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bg/>
                                          </p:spTgt>
                                        </p:tgtEl>
                                        <p:attrNameLst>
                                          <p:attrName>style.visibility</p:attrName>
                                        </p:attrNameLst>
                                      </p:cBhvr>
                                      <p:to>
                                        <p:strVal val="visible"/>
                                      </p:to>
                                    </p:set>
                                    <p:animEffect transition="in" filter="fade">
                                      <p:cBhvr>
                                        <p:cTn id="29" dur="2000"/>
                                        <p:tgtEl>
                                          <p:spTgt spid="7">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bg/>
                                          </p:spTgt>
                                        </p:tgtEl>
                                        <p:attrNameLst>
                                          <p:attrName>style.visibility</p:attrName>
                                        </p:attrNameLst>
                                      </p:cBhvr>
                                      <p:to>
                                        <p:strVal val="visible"/>
                                      </p:to>
                                    </p:set>
                                    <p:animEffect transition="in" filter="fade">
                                      <p:cBhvr>
                                        <p:cTn id="37" dur="2000"/>
                                        <p:tgtEl>
                                          <p:spTgt spid="9">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fade">
                                      <p:cBhvr>
                                        <p:cTn id="40" dur="2000"/>
                                        <p:tgtEl>
                                          <p:spTgt spid="9">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fade">
                                      <p:cBhvr>
                                        <p:cTn id="43" dur="2000"/>
                                        <p:tgtEl>
                                          <p:spTgt spid="9">
                                            <p:txEl>
                                              <p:pRg st="1" end="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fade">
                                      <p:cBhvr>
                                        <p:cTn id="46" dur="2000"/>
                                        <p:tgtEl>
                                          <p:spTgt spid="9">
                                            <p:txEl>
                                              <p:pRg st="2" end="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Effect transition="in" filter="fade">
                                      <p:cBhvr>
                                        <p:cTn id="49"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4" grpId="0" build="allAtOnce" animBg="1"/>
      <p:bldP spid="7" grpId="0" build="allAtOnce" animBg="1"/>
      <p:bldP spid="9" grpId="0" build="allAtOnce"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Recursive Function</a:t>
            </a:r>
            <a:endParaRPr lang="en-US" b="1" dirty="0"/>
          </a:p>
        </p:txBody>
      </p:sp>
      <p:sp>
        <p:nvSpPr>
          <p:cNvPr id="5" name="Content Placeholder 3"/>
          <p:cNvSpPr txBox="1">
            <a:spLocks/>
          </p:cNvSpPr>
          <p:nvPr/>
        </p:nvSpPr>
        <p:spPr>
          <a:xfrm>
            <a:off x="457200" y="1676400"/>
            <a:ext cx="8229600" cy="23622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r>
              <a:rPr lang="en-US" dirty="0" smtClean="0"/>
              <a:t>def </a:t>
            </a:r>
            <a:r>
              <a:rPr lang="en-US" dirty="0" err="1" smtClean="0"/>
              <a:t>calc_factorial</a:t>
            </a:r>
            <a:r>
              <a:rPr lang="en-US" dirty="0" smtClean="0"/>
              <a:t>(x):</a:t>
            </a:r>
          </a:p>
          <a:p>
            <a:r>
              <a:rPr lang="en-US" dirty="0" smtClean="0"/>
              <a:t>       if x == 1:</a:t>
            </a:r>
          </a:p>
          <a:p>
            <a:r>
              <a:rPr lang="en-US" dirty="0" smtClean="0"/>
              <a:t>            return 1    </a:t>
            </a:r>
          </a:p>
          <a:p>
            <a:r>
              <a:rPr lang="en-US" dirty="0" smtClean="0"/>
              <a:t>        else:</a:t>
            </a:r>
          </a:p>
          <a:p>
            <a:r>
              <a:rPr lang="en-US" dirty="0" smtClean="0"/>
              <a:t>            return (x * </a:t>
            </a:r>
            <a:r>
              <a:rPr lang="en-US" dirty="0" err="1" smtClean="0"/>
              <a:t>calc_factorial</a:t>
            </a:r>
            <a:r>
              <a:rPr lang="en-US" dirty="0" smtClean="0"/>
              <a:t>(x-1))</a:t>
            </a:r>
          </a:p>
          <a:p>
            <a:r>
              <a:rPr lang="en-US" dirty="0" smtClean="0"/>
              <a:t>num = 4</a:t>
            </a:r>
          </a:p>
          <a:p>
            <a:r>
              <a:rPr lang="en-US" dirty="0" smtClean="0"/>
              <a:t>print("The factorial of", num, "is", </a:t>
            </a:r>
            <a:r>
              <a:rPr lang="en-US" dirty="0" err="1" smtClean="0"/>
              <a:t>calc_factorial</a:t>
            </a:r>
            <a:r>
              <a:rPr lang="en-US" dirty="0" smtClean="0"/>
              <a:t>(num))	</a:t>
            </a:r>
            <a:endParaRPr lang="en-US" dirty="0"/>
          </a:p>
        </p:txBody>
      </p:sp>
      <p:sp>
        <p:nvSpPr>
          <p:cNvPr id="6" name="Footer Placeholder 5"/>
          <p:cNvSpPr>
            <a:spLocks noGrp="1"/>
          </p:cNvSpPr>
          <p:nvPr>
            <p:ph type="ftr" sz="quarter" idx="11"/>
          </p:nvPr>
        </p:nvSpPr>
        <p:spPr/>
        <p:txBody>
          <a:bodyPr/>
          <a:lstStyle/>
          <a:p>
            <a:r>
              <a:rPr lang="en-US" smtClean="0"/>
              <a:t>CSE-520 -  Dr. Alok Kumar</a:t>
            </a:r>
            <a:endParaRPr lang="en-US"/>
          </a:p>
        </p:txBody>
      </p:sp>
      <p:sp>
        <p:nvSpPr>
          <p:cNvPr id="7" name="Slide Number Placeholder 6"/>
          <p:cNvSpPr>
            <a:spLocks noGrp="1"/>
          </p:cNvSpPr>
          <p:nvPr>
            <p:ph type="sldNum" sz="quarter" idx="12"/>
          </p:nvPr>
        </p:nvSpPr>
        <p:spPr/>
        <p:txBody>
          <a:bodyPr/>
          <a:lstStyle/>
          <a:p>
            <a:fld id="{B59F5A79-6FE7-4999-BFDC-6214EB249D34}" type="slidenum">
              <a:rPr lang="en-US" smtClean="0"/>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20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20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2000"/>
                                        <p:tgtEl>
                                          <p:spTgt spid="5">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Modules in Python?</a:t>
            </a:r>
            <a:endParaRPr lang="en-US" b="1" dirty="0"/>
          </a:p>
        </p:txBody>
      </p:sp>
      <p:sp>
        <p:nvSpPr>
          <p:cNvPr id="5" name="Content Placeholder 3"/>
          <p:cNvSpPr txBox="1">
            <a:spLocks/>
          </p:cNvSpPr>
          <p:nvPr/>
        </p:nvSpPr>
        <p:spPr>
          <a:xfrm>
            <a:off x="609600" y="1447800"/>
            <a:ext cx="8229600" cy="48006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algn="just">
              <a:buFont typeface="Arial" pitchFamily="34" charset="0"/>
              <a:buChar char="•"/>
            </a:pPr>
            <a:r>
              <a:rPr lang="en-US" sz="2800" dirty="0" smtClean="0"/>
              <a:t>Modules refer to a file containing Python statements and definitions.</a:t>
            </a:r>
          </a:p>
          <a:p>
            <a:pPr algn="just">
              <a:buFont typeface="Arial" pitchFamily="34" charset="0"/>
              <a:buChar char="•"/>
            </a:pPr>
            <a:r>
              <a:rPr lang="en-US" sz="2800" dirty="0" smtClean="0"/>
              <a:t>A file containing Python code, for e.g.: example.py, is called a module and its module name would be example.</a:t>
            </a:r>
          </a:p>
          <a:p>
            <a:pPr algn="just">
              <a:buFont typeface="Arial" pitchFamily="34" charset="0"/>
              <a:buChar char="•"/>
            </a:pPr>
            <a:r>
              <a:rPr lang="en-US" sz="2800" dirty="0" smtClean="0"/>
              <a:t>We use modules to break down large programs into small manageable and organized files. Furthermore, modules provide reusability of code.</a:t>
            </a:r>
          </a:p>
          <a:p>
            <a:pPr algn="just">
              <a:buFont typeface="Arial" pitchFamily="34" charset="0"/>
              <a:buChar char="•"/>
            </a:pPr>
            <a:r>
              <a:rPr lang="en-US" sz="2800" dirty="0" smtClean="0"/>
              <a:t>We can define our most used functions in a module and import it, instead of copying their definitions into different programs.</a:t>
            </a:r>
          </a:p>
        </p:txBody>
      </p:sp>
      <p:sp>
        <p:nvSpPr>
          <p:cNvPr id="6" name="Footer Placeholder 5"/>
          <p:cNvSpPr>
            <a:spLocks noGrp="1"/>
          </p:cNvSpPr>
          <p:nvPr>
            <p:ph type="ftr" sz="quarter" idx="11"/>
          </p:nvPr>
        </p:nvSpPr>
        <p:spPr/>
        <p:txBody>
          <a:bodyPr/>
          <a:lstStyle/>
          <a:p>
            <a:r>
              <a:rPr lang="en-US" smtClean="0"/>
              <a:t>CSE-520 -  Dr. Alok Kumar</a:t>
            </a:r>
            <a:endParaRPr lang="en-US"/>
          </a:p>
        </p:txBody>
      </p:sp>
      <p:sp>
        <p:nvSpPr>
          <p:cNvPr id="7" name="Slide Number Placeholder 6"/>
          <p:cNvSpPr>
            <a:spLocks noGrp="1"/>
          </p:cNvSpPr>
          <p:nvPr>
            <p:ph type="sldNum" sz="quarter" idx="12"/>
          </p:nvPr>
        </p:nvSpPr>
        <p:spPr/>
        <p:txBody>
          <a:bodyPr/>
          <a:lstStyle/>
          <a:p>
            <a:fld id="{B59F5A79-6FE7-4999-BFDC-6214EB249D34}" type="slidenum">
              <a:rPr lang="en-US" smtClean="0"/>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normAutofit/>
          </a:bodyPr>
          <a:lstStyle/>
          <a:p>
            <a:r>
              <a:rPr lang="en-US" b="1" dirty="0" smtClean="0"/>
              <a:t>Modules in Python?</a:t>
            </a:r>
            <a:endParaRPr lang="en-US" b="1" dirty="0"/>
          </a:p>
        </p:txBody>
      </p:sp>
      <p:sp>
        <p:nvSpPr>
          <p:cNvPr id="5" name="Content Placeholder 3"/>
          <p:cNvSpPr txBox="1">
            <a:spLocks/>
          </p:cNvSpPr>
          <p:nvPr/>
        </p:nvSpPr>
        <p:spPr>
          <a:xfrm>
            <a:off x="762000" y="1371600"/>
            <a:ext cx="2667000" cy="14478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algn="just"/>
            <a:r>
              <a:rPr lang="en-US" sz="2800" dirty="0" smtClean="0"/>
              <a:t>def add(a, b):</a:t>
            </a:r>
          </a:p>
          <a:p>
            <a:pPr algn="just"/>
            <a:r>
              <a:rPr lang="en-US" sz="2800" dirty="0" smtClean="0"/>
              <a:t>     result = a + b </a:t>
            </a:r>
          </a:p>
          <a:p>
            <a:pPr algn="just"/>
            <a:r>
              <a:rPr lang="en-US" sz="2800" dirty="0" smtClean="0"/>
              <a:t>     return result</a:t>
            </a:r>
          </a:p>
        </p:txBody>
      </p:sp>
      <p:sp>
        <p:nvSpPr>
          <p:cNvPr id="4" name="TextBox 3"/>
          <p:cNvSpPr txBox="1"/>
          <p:nvPr/>
        </p:nvSpPr>
        <p:spPr>
          <a:xfrm>
            <a:off x="1295400" y="2895600"/>
            <a:ext cx="1259512" cy="369332"/>
          </a:xfrm>
          <a:prstGeom prst="rect">
            <a:avLst/>
          </a:prstGeom>
          <a:noFill/>
        </p:spPr>
        <p:txBody>
          <a:bodyPr wrap="none" rtlCol="0">
            <a:spAutoFit/>
          </a:bodyPr>
          <a:lstStyle/>
          <a:p>
            <a:r>
              <a:rPr lang="en-US" dirty="0" smtClean="0"/>
              <a:t>example.py</a:t>
            </a:r>
            <a:endParaRPr lang="en-US" dirty="0"/>
          </a:p>
        </p:txBody>
      </p:sp>
      <p:sp>
        <p:nvSpPr>
          <p:cNvPr id="6" name="Content Placeholder 3"/>
          <p:cNvSpPr txBox="1">
            <a:spLocks/>
          </p:cNvSpPr>
          <p:nvPr/>
        </p:nvSpPr>
        <p:spPr>
          <a:xfrm>
            <a:off x="4572000" y="1295400"/>
            <a:ext cx="3124200" cy="14478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algn="just"/>
            <a:r>
              <a:rPr lang="en-US" sz="2800" dirty="0" smtClean="0"/>
              <a:t>import example</a:t>
            </a:r>
          </a:p>
          <a:p>
            <a:pPr algn="just"/>
            <a:r>
              <a:rPr lang="en-US" sz="2800" dirty="0" err="1" smtClean="0"/>
              <a:t>example.add</a:t>
            </a:r>
            <a:r>
              <a:rPr lang="en-US" sz="2800" dirty="0" smtClean="0"/>
              <a:t>(4,5.5) 9.5</a:t>
            </a:r>
          </a:p>
        </p:txBody>
      </p:sp>
      <p:sp>
        <p:nvSpPr>
          <p:cNvPr id="7" name="Content Placeholder 3"/>
          <p:cNvSpPr txBox="1">
            <a:spLocks/>
          </p:cNvSpPr>
          <p:nvPr/>
        </p:nvSpPr>
        <p:spPr>
          <a:xfrm>
            <a:off x="685800" y="3352800"/>
            <a:ext cx="3733800" cy="6858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algn="just"/>
            <a:r>
              <a:rPr lang="en-US" sz="2000" dirty="0" smtClean="0"/>
              <a:t>import math</a:t>
            </a:r>
          </a:p>
          <a:p>
            <a:pPr algn="just"/>
            <a:r>
              <a:rPr lang="en-US" sz="2000" dirty="0" smtClean="0"/>
              <a:t>print("The value of pi is", </a:t>
            </a:r>
            <a:r>
              <a:rPr lang="en-US" sz="2000" dirty="0" err="1" smtClean="0"/>
              <a:t>math.pi</a:t>
            </a:r>
            <a:r>
              <a:rPr lang="en-US" sz="2000" dirty="0" smtClean="0"/>
              <a:t>)</a:t>
            </a:r>
          </a:p>
        </p:txBody>
      </p:sp>
      <p:sp>
        <p:nvSpPr>
          <p:cNvPr id="8" name="Content Placeholder 3"/>
          <p:cNvSpPr txBox="1">
            <a:spLocks/>
          </p:cNvSpPr>
          <p:nvPr/>
        </p:nvSpPr>
        <p:spPr>
          <a:xfrm>
            <a:off x="4724400" y="3352800"/>
            <a:ext cx="3429000" cy="6858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algn="just"/>
            <a:r>
              <a:rPr lang="en-US" dirty="0" smtClean="0"/>
              <a:t>import math as m</a:t>
            </a:r>
          </a:p>
          <a:p>
            <a:pPr algn="just"/>
            <a:r>
              <a:rPr lang="en-US" dirty="0" smtClean="0"/>
              <a:t>print("The value of pi is", </a:t>
            </a:r>
            <a:r>
              <a:rPr lang="en-US" dirty="0" err="1" smtClean="0"/>
              <a:t>m.pi</a:t>
            </a:r>
            <a:r>
              <a:rPr lang="en-US" dirty="0" smtClean="0"/>
              <a:t>)</a:t>
            </a:r>
          </a:p>
        </p:txBody>
      </p:sp>
      <p:sp>
        <p:nvSpPr>
          <p:cNvPr id="9" name="Content Placeholder 3"/>
          <p:cNvSpPr txBox="1">
            <a:spLocks/>
          </p:cNvSpPr>
          <p:nvPr/>
        </p:nvSpPr>
        <p:spPr>
          <a:xfrm>
            <a:off x="685800" y="4419600"/>
            <a:ext cx="3733800" cy="4572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algn="just"/>
            <a:r>
              <a:rPr lang="en-US" sz="2000" dirty="0" smtClean="0"/>
              <a:t>from math import pi, e</a:t>
            </a:r>
          </a:p>
        </p:txBody>
      </p:sp>
      <p:sp>
        <p:nvSpPr>
          <p:cNvPr id="10" name="Content Placeholder 3"/>
          <p:cNvSpPr txBox="1">
            <a:spLocks/>
          </p:cNvSpPr>
          <p:nvPr/>
        </p:nvSpPr>
        <p:spPr>
          <a:xfrm>
            <a:off x="4648200" y="4343400"/>
            <a:ext cx="3429000" cy="6858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pPr algn="just"/>
            <a:r>
              <a:rPr lang="en-US" dirty="0" smtClean="0"/>
              <a:t>from math import *</a:t>
            </a:r>
          </a:p>
          <a:p>
            <a:pPr algn="just"/>
            <a:r>
              <a:rPr lang="en-US" dirty="0" smtClean="0"/>
              <a:t>print("The value of pi is", pi)</a:t>
            </a:r>
          </a:p>
        </p:txBody>
      </p:sp>
      <p:sp>
        <p:nvSpPr>
          <p:cNvPr id="12" name="Footer Placeholder 11"/>
          <p:cNvSpPr>
            <a:spLocks noGrp="1"/>
          </p:cNvSpPr>
          <p:nvPr>
            <p:ph type="ftr" sz="quarter" idx="11"/>
          </p:nvPr>
        </p:nvSpPr>
        <p:spPr/>
        <p:txBody>
          <a:bodyPr/>
          <a:lstStyle/>
          <a:p>
            <a:r>
              <a:rPr lang="en-US" smtClean="0"/>
              <a:t>CSE-520 -  Dr. Alok Kumar</a:t>
            </a:r>
            <a:endParaRPr lang="en-US"/>
          </a:p>
        </p:txBody>
      </p:sp>
      <p:sp>
        <p:nvSpPr>
          <p:cNvPr id="11" name="Slide Number Placeholder 10"/>
          <p:cNvSpPr>
            <a:spLocks noGrp="1"/>
          </p:cNvSpPr>
          <p:nvPr>
            <p:ph type="sldNum" sz="quarter" idx="12"/>
          </p:nvPr>
        </p:nvSpPr>
        <p:spPr/>
        <p:txBody>
          <a:bodyPr/>
          <a:lstStyle/>
          <a:p>
            <a:fld id="{B59F5A79-6FE7-4999-BFDC-6214EB249D34}" type="slidenum">
              <a:rPr lang="en-US" smtClean="0"/>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20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20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bg/>
                                          </p:spTgt>
                                        </p:tgtEl>
                                        <p:attrNameLst>
                                          <p:attrName>style.visibility</p:attrName>
                                        </p:attrNameLst>
                                      </p:cBhvr>
                                      <p:to>
                                        <p:strVal val="visible"/>
                                      </p:to>
                                    </p:set>
                                    <p:animEffect transition="in" filter="fade">
                                      <p:cBhvr>
                                        <p:cTn id="26" dur="2000"/>
                                        <p:tgtEl>
                                          <p:spTgt spid="6">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2000"/>
                                        <p:tgtEl>
                                          <p:spTgt spid="6">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20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bg/>
                                          </p:spTgt>
                                        </p:tgtEl>
                                        <p:attrNameLst>
                                          <p:attrName>style.visibility</p:attrName>
                                        </p:attrNameLst>
                                      </p:cBhvr>
                                      <p:to>
                                        <p:strVal val="visible"/>
                                      </p:to>
                                    </p:set>
                                    <p:animEffect transition="in" filter="fade">
                                      <p:cBhvr>
                                        <p:cTn id="37" dur="2000"/>
                                        <p:tgtEl>
                                          <p:spTgt spid="7">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fade">
                                      <p:cBhvr>
                                        <p:cTn id="40" dur="2000"/>
                                        <p:tgtEl>
                                          <p:spTgt spid="7">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fade">
                                      <p:cBhvr>
                                        <p:cTn id="43" dur="2000"/>
                                        <p:tgtEl>
                                          <p:spTgt spid="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bg/>
                                          </p:spTgt>
                                        </p:tgtEl>
                                        <p:attrNameLst>
                                          <p:attrName>style.visibility</p:attrName>
                                        </p:attrNameLst>
                                      </p:cBhvr>
                                      <p:to>
                                        <p:strVal val="visible"/>
                                      </p:to>
                                    </p:set>
                                    <p:animEffect transition="in" filter="fade">
                                      <p:cBhvr>
                                        <p:cTn id="48" dur="2000"/>
                                        <p:tgtEl>
                                          <p:spTgt spid="8">
                                            <p:bg/>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fade">
                                      <p:cBhvr>
                                        <p:cTn id="51" dur="2000"/>
                                        <p:tgtEl>
                                          <p:spTgt spid="8">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fade">
                                      <p:cBhvr>
                                        <p:cTn id="54" dur="2000"/>
                                        <p:tgtEl>
                                          <p:spTgt spid="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
                                            <p:bg/>
                                          </p:spTgt>
                                        </p:tgtEl>
                                        <p:attrNameLst>
                                          <p:attrName>style.visibility</p:attrName>
                                        </p:attrNameLst>
                                      </p:cBhvr>
                                      <p:to>
                                        <p:strVal val="visible"/>
                                      </p:to>
                                    </p:set>
                                    <p:animEffect transition="in" filter="fade">
                                      <p:cBhvr>
                                        <p:cTn id="59" dur="2000"/>
                                        <p:tgtEl>
                                          <p:spTgt spid="9">
                                            <p:bg/>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Effect transition="in" filter="fade">
                                      <p:cBhvr>
                                        <p:cTn id="62" dur="2000"/>
                                        <p:tgtEl>
                                          <p:spTgt spid="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bg/>
                                          </p:spTgt>
                                        </p:tgtEl>
                                        <p:attrNameLst>
                                          <p:attrName>style.visibility</p:attrName>
                                        </p:attrNameLst>
                                      </p:cBhvr>
                                      <p:to>
                                        <p:strVal val="visible"/>
                                      </p:to>
                                    </p:set>
                                    <p:animEffect transition="in" filter="fade">
                                      <p:cBhvr>
                                        <p:cTn id="67" dur="2000"/>
                                        <p:tgtEl>
                                          <p:spTgt spid="10">
                                            <p:bg/>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
                                            <p:txEl>
                                              <p:pRg st="0" end="0"/>
                                            </p:txEl>
                                          </p:spTgt>
                                        </p:tgtEl>
                                        <p:attrNameLst>
                                          <p:attrName>style.visibility</p:attrName>
                                        </p:attrNameLst>
                                      </p:cBhvr>
                                      <p:to>
                                        <p:strVal val="visible"/>
                                      </p:to>
                                    </p:set>
                                    <p:animEffect transition="in" filter="fade">
                                      <p:cBhvr>
                                        <p:cTn id="70" dur="2000"/>
                                        <p:tgtEl>
                                          <p:spTgt spid="10">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
                                            <p:txEl>
                                              <p:pRg st="1" end="1"/>
                                            </p:txEl>
                                          </p:spTgt>
                                        </p:tgtEl>
                                        <p:attrNameLst>
                                          <p:attrName>style.visibility</p:attrName>
                                        </p:attrNameLst>
                                      </p:cBhvr>
                                      <p:to>
                                        <p:strVal val="visible"/>
                                      </p:to>
                                    </p:set>
                                    <p:animEffect transition="in" filter="fade">
                                      <p:cBhvr>
                                        <p:cTn id="73"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4" grpId="0" build="allAtOnce"/>
      <p:bldP spid="6" grpId="0" build="allAtOnce" animBg="1"/>
      <p:bldP spid="7" grpId="0" build="allAtOnce" animBg="1"/>
      <p:bldP spid="8" grpId="0" build="allAtOnce" animBg="1"/>
      <p:bldP spid="9" grpId="0" build="allAtOnce" animBg="1"/>
      <p:bldP spid="10" grpId="0" build="allAtOnce"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Python Module Search Path</a:t>
            </a:r>
            <a:endParaRPr lang="en-US" dirty="0"/>
          </a:p>
        </p:txBody>
      </p:sp>
      <p:sp>
        <p:nvSpPr>
          <p:cNvPr id="3" name="Content Placeholder 2"/>
          <p:cNvSpPr>
            <a:spLocks noGrp="1"/>
          </p:cNvSpPr>
          <p:nvPr>
            <p:ph idx="1"/>
          </p:nvPr>
        </p:nvSpPr>
        <p:spPr>
          <a:xfrm>
            <a:off x="457200" y="1295401"/>
            <a:ext cx="8229600" cy="2209800"/>
          </a:xfrm>
        </p:spPr>
        <p:txBody>
          <a:bodyPr>
            <a:normAutofit fontScale="70000" lnSpcReduction="20000"/>
          </a:bodyPr>
          <a:lstStyle/>
          <a:p>
            <a:pPr algn="just"/>
            <a:r>
              <a:rPr lang="en-US" dirty="0" smtClean="0"/>
              <a:t>While importing a module, Python looks at several places. Interpreter first looks for a built-in module then (if not found) into a list of directories defined in </a:t>
            </a:r>
            <a:r>
              <a:rPr lang="en-US" dirty="0" err="1" smtClean="0"/>
              <a:t>sys.path</a:t>
            </a:r>
            <a:r>
              <a:rPr lang="en-US" dirty="0" smtClean="0"/>
              <a:t>. The search is in this order.</a:t>
            </a:r>
          </a:p>
          <a:p>
            <a:pPr algn="just"/>
            <a:r>
              <a:rPr lang="en-US" dirty="0" smtClean="0"/>
              <a:t>The current directory.</a:t>
            </a:r>
          </a:p>
          <a:p>
            <a:pPr algn="just"/>
            <a:r>
              <a:rPr lang="en-US" dirty="0" smtClean="0"/>
              <a:t>PYTHONPATH (an environment variable with a list of directory).</a:t>
            </a:r>
          </a:p>
          <a:p>
            <a:pPr algn="just"/>
            <a:r>
              <a:rPr lang="en-US" dirty="0" smtClean="0"/>
              <a:t>The installation-dependent default directory.</a:t>
            </a:r>
          </a:p>
          <a:p>
            <a:endParaRPr lang="en-US" dirty="0"/>
          </a:p>
        </p:txBody>
      </p:sp>
      <p:sp>
        <p:nvSpPr>
          <p:cNvPr id="4" name="TextBox 3"/>
          <p:cNvSpPr txBox="1"/>
          <p:nvPr/>
        </p:nvSpPr>
        <p:spPr>
          <a:xfrm>
            <a:off x="838200" y="3352800"/>
            <a:ext cx="4495800"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&gt;&gt;&gt; import sys</a:t>
            </a:r>
          </a:p>
          <a:p>
            <a:r>
              <a:rPr lang="en-US" dirty="0" smtClean="0"/>
              <a:t>&gt;&gt;&gt; </a:t>
            </a:r>
            <a:r>
              <a:rPr lang="en-US" dirty="0" err="1" smtClean="0"/>
              <a:t>sys.path</a:t>
            </a:r>
            <a:r>
              <a:rPr lang="en-US" dirty="0" smtClean="0"/>
              <a:t> </a:t>
            </a:r>
          </a:p>
          <a:p>
            <a:r>
              <a:rPr lang="en-US" dirty="0" smtClean="0"/>
              <a:t>['', 'C:\\Python33\\Lib\\</a:t>
            </a:r>
            <a:r>
              <a:rPr lang="en-US" dirty="0" err="1" smtClean="0"/>
              <a:t>idlelib</a:t>
            </a:r>
            <a:r>
              <a:rPr lang="en-US" dirty="0" smtClean="0"/>
              <a:t>', </a:t>
            </a:r>
          </a:p>
          <a:p>
            <a:r>
              <a:rPr lang="en-US" dirty="0" smtClean="0"/>
              <a:t>'C:\\Windows\\system32\\python33.zip', </a:t>
            </a:r>
          </a:p>
          <a:p>
            <a:r>
              <a:rPr lang="en-US" dirty="0" smtClean="0"/>
              <a:t>'C:\\Python33\\DLLs', </a:t>
            </a:r>
          </a:p>
          <a:p>
            <a:r>
              <a:rPr lang="en-US" dirty="0" smtClean="0"/>
              <a:t>'C:\\Python33\\lib', </a:t>
            </a:r>
          </a:p>
          <a:p>
            <a:r>
              <a:rPr lang="en-US" dirty="0" smtClean="0"/>
              <a:t>'C:\\Python33', </a:t>
            </a:r>
          </a:p>
          <a:p>
            <a:r>
              <a:rPr lang="en-US" dirty="0" smtClean="0"/>
              <a:t>'C:\\Python33\\lib\\site-packages']</a:t>
            </a:r>
            <a:endParaRPr lang="en-US" dirty="0"/>
          </a:p>
        </p:txBody>
      </p:sp>
      <p:sp>
        <p:nvSpPr>
          <p:cNvPr id="6" name="Footer Placeholder 5"/>
          <p:cNvSpPr>
            <a:spLocks noGrp="1"/>
          </p:cNvSpPr>
          <p:nvPr>
            <p:ph type="ftr" sz="quarter" idx="11"/>
          </p:nvPr>
        </p:nvSpPr>
        <p:spPr/>
        <p:txBody>
          <a:bodyPr/>
          <a:lstStyle/>
          <a:p>
            <a:r>
              <a:rPr lang="en-US" smtClean="0"/>
              <a:t>CSE-520 -  Dr. Alok Kumar</a:t>
            </a:r>
            <a:endParaRPr lang="en-US"/>
          </a:p>
        </p:txBody>
      </p:sp>
      <p:sp>
        <p:nvSpPr>
          <p:cNvPr id="7" name="Slide Number Placeholder 6"/>
          <p:cNvSpPr>
            <a:spLocks noGrp="1"/>
          </p:cNvSpPr>
          <p:nvPr>
            <p:ph type="sldNum" sz="quarter" idx="12"/>
          </p:nvPr>
        </p:nvSpPr>
        <p:spPr/>
        <p:txBody>
          <a:bodyPr/>
          <a:lstStyle/>
          <a:p>
            <a:fld id="{B59F5A79-6FE7-4999-BFDC-6214EB249D34}" type="slidenum">
              <a:rPr lang="en-US" smtClean="0"/>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Effect transition="in" filter="fade">
                                      <p:cBhvr>
                                        <p:cTn id="27" dur="2000"/>
                                        <p:tgtEl>
                                          <p:spTgt spid="4">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2000"/>
                                        <p:tgtEl>
                                          <p:spTgt spid="4">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2000"/>
                                        <p:tgtEl>
                                          <p:spTgt spid="4">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2000"/>
                                        <p:tgtEl>
                                          <p:spTgt spid="4">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2000"/>
                                        <p:tgtEl>
                                          <p:spTgt spid="4">
                                            <p:txEl>
                                              <p:pRg st="3" end="3"/>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2000"/>
                                        <p:tgtEl>
                                          <p:spTgt spid="4">
                                            <p:txEl>
                                              <p:pRg st="4" end="4"/>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fade">
                                      <p:cBhvr>
                                        <p:cTn id="45" dur="2000"/>
                                        <p:tgtEl>
                                          <p:spTgt spid="4">
                                            <p:txEl>
                                              <p:pRg st="5" end="5"/>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2000"/>
                                        <p:tgtEl>
                                          <p:spTgt spid="4">
                                            <p:txEl>
                                              <p:pRg st="6" end="6"/>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fade">
                                      <p:cBhvr>
                                        <p:cTn id="51"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dir() built-in function</a:t>
            </a:r>
            <a:endParaRPr lang="en-US" b="1" dirty="0"/>
          </a:p>
        </p:txBody>
      </p:sp>
      <p:sp>
        <p:nvSpPr>
          <p:cNvPr id="3" name="Content Placeholder 2"/>
          <p:cNvSpPr>
            <a:spLocks noGrp="1"/>
          </p:cNvSpPr>
          <p:nvPr>
            <p:ph idx="1"/>
          </p:nvPr>
        </p:nvSpPr>
        <p:spPr>
          <a:xfrm>
            <a:off x="457200" y="1295401"/>
            <a:ext cx="8229600" cy="2209800"/>
          </a:xfrm>
        </p:spPr>
        <p:txBody>
          <a:bodyPr>
            <a:normAutofit fontScale="92500" lnSpcReduction="20000"/>
          </a:bodyPr>
          <a:lstStyle/>
          <a:p>
            <a:r>
              <a:rPr lang="en-US" dirty="0" smtClean="0"/>
              <a:t>We can use the dir() function to find out names that are defined inside a module.</a:t>
            </a:r>
          </a:p>
          <a:p>
            <a:r>
              <a:rPr lang="en-US" dirty="0" smtClean="0"/>
              <a:t>For example, we have defined a function add() in the module example that we had in the beginning.</a:t>
            </a:r>
          </a:p>
          <a:p>
            <a:endParaRPr lang="en-US" dirty="0"/>
          </a:p>
        </p:txBody>
      </p:sp>
      <p:sp>
        <p:nvSpPr>
          <p:cNvPr id="4" name="TextBox 3"/>
          <p:cNvSpPr txBox="1"/>
          <p:nvPr/>
        </p:nvSpPr>
        <p:spPr>
          <a:xfrm>
            <a:off x="838200" y="3352800"/>
            <a:ext cx="4495800"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&gt;&gt;&gt; dir(example) </a:t>
            </a:r>
          </a:p>
          <a:p>
            <a:r>
              <a:rPr lang="en-US" dirty="0" smtClean="0"/>
              <a:t>['__</a:t>
            </a:r>
            <a:r>
              <a:rPr lang="en-US" dirty="0" err="1" smtClean="0"/>
              <a:t>builtins</a:t>
            </a:r>
            <a:r>
              <a:rPr lang="en-US" dirty="0" smtClean="0"/>
              <a:t>__',</a:t>
            </a:r>
          </a:p>
          <a:p>
            <a:r>
              <a:rPr lang="en-US" dirty="0" smtClean="0"/>
              <a:t> '__cached__',</a:t>
            </a:r>
          </a:p>
          <a:p>
            <a:r>
              <a:rPr lang="en-US" dirty="0" smtClean="0"/>
              <a:t> '__doc__',</a:t>
            </a:r>
          </a:p>
          <a:p>
            <a:r>
              <a:rPr lang="en-US" dirty="0" smtClean="0"/>
              <a:t> '__file__',</a:t>
            </a:r>
          </a:p>
          <a:p>
            <a:r>
              <a:rPr lang="en-US" dirty="0" smtClean="0"/>
              <a:t> '__initializing__', </a:t>
            </a:r>
          </a:p>
          <a:p>
            <a:r>
              <a:rPr lang="en-US" dirty="0" smtClean="0"/>
              <a:t>'__loader__', </a:t>
            </a:r>
          </a:p>
          <a:p>
            <a:r>
              <a:rPr lang="en-US" dirty="0" smtClean="0"/>
              <a:t>'__name__', </a:t>
            </a:r>
          </a:p>
          <a:p>
            <a:r>
              <a:rPr lang="en-US" dirty="0" smtClean="0"/>
              <a:t>'__package__', </a:t>
            </a:r>
          </a:p>
          <a:p>
            <a:r>
              <a:rPr lang="en-US" dirty="0" smtClean="0"/>
              <a:t>'add']</a:t>
            </a:r>
            <a:endParaRPr lang="en-US" dirty="0"/>
          </a:p>
        </p:txBody>
      </p:sp>
      <p:sp>
        <p:nvSpPr>
          <p:cNvPr id="6" name="Footer Placeholder 5"/>
          <p:cNvSpPr>
            <a:spLocks noGrp="1"/>
          </p:cNvSpPr>
          <p:nvPr>
            <p:ph type="ftr" sz="quarter" idx="11"/>
          </p:nvPr>
        </p:nvSpPr>
        <p:spPr/>
        <p:txBody>
          <a:bodyPr/>
          <a:lstStyle/>
          <a:p>
            <a:r>
              <a:rPr lang="en-US" smtClean="0"/>
              <a:t>CSE-520 -  Dr. Alok Kumar</a:t>
            </a:r>
            <a:endParaRPr lang="en-US"/>
          </a:p>
        </p:txBody>
      </p:sp>
      <p:sp>
        <p:nvSpPr>
          <p:cNvPr id="7" name="Slide Number Placeholder 6"/>
          <p:cNvSpPr>
            <a:spLocks noGrp="1"/>
          </p:cNvSpPr>
          <p:nvPr>
            <p:ph type="sldNum" sz="quarter" idx="12"/>
          </p:nvPr>
        </p:nvSpPr>
        <p:spPr/>
        <p:txBody>
          <a:bodyPr/>
          <a:lstStyle/>
          <a:p>
            <a:fld id="{B59F5A79-6FE7-4999-BFDC-6214EB249D34}" type="slidenum">
              <a:rPr lang="en-US" smtClean="0"/>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2000"/>
                                        <p:tgtEl>
                                          <p:spTgt spid="4">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2000"/>
                                        <p:tgtEl>
                                          <p:spTgt spid="4">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2000"/>
                                        <p:tgtEl>
                                          <p:spTgt spid="4">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2000"/>
                                        <p:tgtEl>
                                          <p:spTgt spid="4">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2000"/>
                                        <p:tgtEl>
                                          <p:spTgt spid="4">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2000"/>
                                        <p:tgtEl>
                                          <p:spTgt spid="4">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2000"/>
                                        <p:tgtEl>
                                          <p:spTgt spid="4">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2000"/>
                                        <p:tgtEl>
                                          <p:spTgt spid="4">
                                            <p:txEl>
                                              <p:pRg st="7" end="7"/>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fade">
                                      <p:cBhvr>
                                        <p:cTn id="44" dur="2000"/>
                                        <p:tgtEl>
                                          <p:spTgt spid="4">
                                            <p:txEl>
                                              <p:pRg st="8" end="8"/>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Python Package</a:t>
            </a:r>
            <a:endParaRPr lang="en-US" dirty="0"/>
          </a:p>
        </p:txBody>
      </p:sp>
      <p:sp>
        <p:nvSpPr>
          <p:cNvPr id="3" name="Content Placeholder 2"/>
          <p:cNvSpPr>
            <a:spLocks noGrp="1"/>
          </p:cNvSpPr>
          <p:nvPr>
            <p:ph idx="1"/>
          </p:nvPr>
        </p:nvSpPr>
        <p:spPr>
          <a:xfrm>
            <a:off x="457200" y="1295400"/>
            <a:ext cx="8229600" cy="4495800"/>
          </a:xfrm>
        </p:spPr>
        <p:txBody>
          <a:bodyPr>
            <a:normAutofit fontScale="55000" lnSpcReduction="20000"/>
          </a:bodyPr>
          <a:lstStyle/>
          <a:p>
            <a:r>
              <a:rPr lang="en-US" sz="5000" dirty="0" smtClean="0"/>
              <a:t>As our application program grows larger in size with a lot of modules, we place similar modules in one package and different modules in different packages. This makes a project (program) easy to manage and conceptually clear.</a:t>
            </a:r>
          </a:p>
          <a:p>
            <a:r>
              <a:rPr lang="en-US" sz="5000" dirty="0" smtClean="0"/>
              <a:t>Similar, as a directory can contain sub-directories and files, a Python package can have sub-packages and modules.</a:t>
            </a:r>
          </a:p>
          <a:p>
            <a:r>
              <a:rPr lang="en-US" sz="5000" dirty="0" smtClean="0"/>
              <a:t>A directory must contain a file named __</a:t>
            </a:r>
            <a:r>
              <a:rPr lang="en-US" sz="5000" dirty="0" err="1" smtClean="0"/>
              <a:t>init__.py</a:t>
            </a:r>
            <a:r>
              <a:rPr lang="en-US" sz="5000" dirty="0" smtClean="0"/>
              <a:t> in order for Python to consider it as a package. This file can be left empty but we generally place the initialization code for that package in this file.</a:t>
            </a:r>
          </a:p>
          <a:p>
            <a:endParaRPr lang="en-US" dirty="0"/>
          </a:p>
        </p:txBody>
      </p:sp>
      <p:sp>
        <p:nvSpPr>
          <p:cNvPr id="6" name="Footer Placeholder 5"/>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Python Package</a:t>
            </a:r>
            <a:endParaRPr lang="en-US" dirty="0"/>
          </a:p>
        </p:txBody>
      </p:sp>
      <p:sp>
        <p:nvSpPr>
          <p:cNvPr id="6" name="Footer Placeholder 5"/>
          <p:cNvSpPr>
            <a:spLocks noGrp="1"/>
          </p:cNvSpPr>
          <p:nvPr>
            <p:ph type="ftr" sz="quarter" idx="11"/>
          </p:nvPr>
        </p:nvSpPr>
        <p:spPr/>
        <p:txBody>
          <a:bodyPr/>
          <a:lstStyle/>
          <a:p>
            <a:r>
              <a:rPr lang="en-US" smtClean="0"/>
              <a:t>CSE-520 -  Dr. Alok Kumar</a:t>
            </a:r>
            <a:endParaRPr lang="en-US"/>
          </a:p>
        </p:txBody>
      </p:sp>
      <p:pic>
        <p:nvPicPr>
          <p:cNvPr id="1026" name="Picture 2"/>
          <p:cNvPicPr>
            <a:picLocks noGrp="1" noChangeAspect="1" noChangeArrowheads="1"/>
          </p:cNvPicPr>
          <p:nvPr>
            <p:ph idx="1"/>
          </p:nvPr>
        </p:nvPicPr>
        <p:blipFill>
          <a:blip r:embed="rId2"/>
          <a:srcRect l="36652" t="37288" r="34746" b="27119"/>
          <a:stretch>
            <a:fillRect/>
          </a:stretch>
        </p:blipFill>
        <p:spPr bwMode="auto">
          <a:xfrm>
            <a:off x="2514600" y="1066800"/>
            <a:ext cx="4191000" cy="3276600"/>
          </a:xfrm>
          <a:prstGeom prst="rect">
            <a:avLst/>
          </a:prstGeom>
          <a:noFill/>
          <a:ln w="9525">
            <a:noFill/>
            <a:miter lim="800000"/>
            <a:headEnd/>
            <a:tailEnd/>
          </a:ln>
          <a:effectLst/>
        </p:spPr>
      </p:pic>
      <p:sp>
        <p:nvSpPr>
          <p:cNvPr id="7" name="TextBox 6"/>
          <p:cNvSpPr txBox="1"/>
          <p:nvPr/>
        </p:nvSpPr>
        <p:spPr>
          <a:xfrm>
            <a:off x="762000" y="4419600"/>
            <a:ext cx="7455311" cy="923330"/>
          </a:xfrm>
          <a:prstGeom prst="rect">
            <a:avLst/>
          </a:prstGeom>
          <a:noFill/>
        </p:spPr>
        <p:txBody>
          <a:bodyPr wrap="square" rtlCol="0">
            <a:spAutoFit/>
          </a:bodyPr>
          <a:lstStyle/>
          <a:p>
            <a:r>
              <a:rPr lang="en-US" dirty="0" smtClean="0"/>
              <a:t>We can import modules from packages using the dot (.) operator.</a:t>
            </a:r>
          </a:p>
          <a:p>
            <a:r>
              <a:rPr lang="en-US" dirty="0" smtClean="0"/>
              <a:t>if want to import the start module in the above example, it is done as follows.</a:t>
            </a:r>
          </a:p>
          <a:p>
            <a:r>
              <a:rPr lang="en-US" dirty="0" smtClean="0">
                <a:solidFill>
                  <a:srgbClr val="C00000"/>
                </a:solidFill>
              </a:rPr>
              <a:t>&gt;&gt;&gt;import </a:t>
            </a:r>
            <a:r>
              <a:rPr lang="en-US" dirty="0" err="1" smtClean="0">
                <a:solidFill>
                  <a:srgbClr val="C00000"/>
                </a:solidFill>
              </a:rPr>
              <a:t>Game.Level.start</a:t>
            </a:r>
            <a:endParaRPr lang="en-US" dirty="0">
              <a:solidFill>
                <a:srgbClr val="C00000"/>
              </a:solidFill>
            </a:endParaRPr>
          </a:p>
        </p:txBody>
      </p:sp>
      <p:sp>
        <p:nvSpPr>
          <p:cNvPr id="8" name="Slide Number Placeholder 7"/>
          <p:cNvSpPr>
            <a:spLocks noGrp="1"/>
          </p:cNvSpPr>
          <p:nvPr>
            <p:ph type="sldNum" sz="quarter" idx="12"/>
          </p:nvPr>
        </p:nvSpPr>
        <p:spPr/>
        <p:txBody>
          <a:bodyPr/>
          <a:lstStyle/>
          <a:p>
            <a:fld id="{B59F5A79-6FE7-4999-BFDC-6214EB249D34}"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Data Types in Python</a:t>
            </a:r>
            <a:endParaRPr lang="en-US" b="1" dirty="0"/>
          </a:p>
        </p:txBody>
      </p:sp>
      <p:sp>
        <p:nvSpPr>
          <p:cNvPr id="3" name="Content Placeholder 2"/>
          <p:cNvSpPr>
            <a:spLocks noGrp="1"/>
          </p:cNvSpPr>
          <p:nvPr>
            <p:ph idx="1"/>
          </p:nvPr>
        </p:nvSpPr>
        <p:spPr>
          <a:xfrm>
            <a:off x="457200" y="1524001"/>
            <a:ext cx="8229600" cy="3886200"/>
          </a:xfrm>
        </p:spPr>
        <p:txBody>
          <a:bodyPr/>
          <a:lstStyle/>
          <a:p>
            <a:r>
              <a:rPr lang="en-US" dirty="0" smtClean="0"/>
              <a:t>Python Numbers</a:t>
            </a:r>
          </a:p>
          <a:p>
            <a:r>
              <a:rPr lang="en-US" dirty="0" smtClean="0"/>
              <a:t>Python List</a:t>
            </a:r>
          </a:p>
          <a:p>
            <a:r>
              <a:rPr lang="en-US" dirty="0" smtClean="0"/>
              <a:t>Python </a:t>
            </a:r>
            <a:r>
              <a:rPr lang="en-US" dirty="0" err="1" smtClean="0"/>
              <a:t>Tuple</a:t>
            </a:r>
            <a:endParaRPr lang="en-US" dirty="0" smtClean="0"/>
          </a:p>
          <a:p>
            <a:r>
              <a:rPr lang="en-US" dirty="0" smtClean="0"/>
              <a:t>Python Strings</a:t>
            </a:r>
          </a:p>
          <a:p>
            <a:r>
              <a:rPr lang="en-US" dirty="0" smtClean="0"/>
              <a:t>Python Set</a:t>
            </a:r>
          </a:p>
          <a:p>
            <a:r>
              <a:rPr lang="en-US" dirty="0" smtClean="0"/>
              <a:t>Python Dictionary</a:t>
            </a:r>
          </a:p>
        </p:txBody>
      </p:sp>
      <p:sp>
        <p:nvSpPr>
          <p:cNvPr id="4" name="Slide Number Placeholder 3"/>
          <p:cNvSpPr>
            <a:spLocks noGrp="1"/>
          </p:cNvSpPr>
          <p:nvPr>
            <p:ph type="sldNum" sz="quarter" idx="12"/>
          </p:nvPr>
        </p:nvSpPr>
        <p:spPr/>
        <p:txBody>
          <a:bodyPr/>
          <a:lstStyle/>
          <a:p>
            <a:fld id="{B59F5A79-6FE7-4999-BFDC-6214EB249D34}" type="slidenum">
              <a:rPr lang="en-US" smtClean="0"/>
              <a:pPr/>
              <a:t>48</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Python Numbers</a:t>
            </a:r>
            <a:endParaRPr lang="en-US" b="1" dirty="0"/>
          </a:p>
        </p:txBody>
      </p:sp>
      <p:sp>
        <p:nvSpPr>
          <p:cNvPr id="3" name="Content Placeholder 2"/>
          <p:cNvSpPr>
            <a:spLocks noGrp="1"/>
          </p:cNvSpPr>
          <p:nvPr>
            <p:ph idx="1"/>
          </p:nvPr>
        </p:nvSpPr>
        <p:spPr>
          <a:xfrm>
            <a:off x="457200" y="1524001"/>
            <a:ext cx="8229600" cy="2133600"/>
          </a:xfrm>
        </p:spPr>
        <p:txBody>
          <a:bodyPr/>
          <a:lstStyle/>
          <a:p>
            <a:r>
              <a:rPr lang="en-US" dirty="0" smtClean="0"/>
              <a:t>Integers, floating point numbers and complex numbers falls under Python numbers category. They are defined as </a:t>
            </a:r>
            <a:r>
              <a:rPr lang="en-US" dirty="0" err="1" smtClean="0"/>
              <a:t>int</a:t>
            </a:r>
            <a:r>
              <a:rPr lang="en-US" dirty="0" smtClean="0"/>
              <a:t>, float and complex class in Python.</a:t>
            </a:r>
          </a:p>
          <a:p>
            <a:endParaRPr lang="en-US" dirty="0" smtClean="0"/>
          </a:p>
        </p:txBody>
      </p:sp>
      <p:sp>
        <p:nvSpPr>
          <p:cNvPr id="4" name="TextBox 3"/>
          <p:cNvSpPr txBox="1"/>
          <p:nvPr/>
        </p:nvSpPr>
        <p:spPr>
          <a:xfrm>
            <a:off x="685800" y="3581400"/>
            <a:ext cx="4267200"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smtClean="0"/>
              <a:t>a = 5</a:t>
            </a:r>
          </a:p>
          <a:p>
            <a:r>
              <a:rPr lang="en-US" sz="1400" dirty="0" smtClean="0"/>
              <a:t>print(a, "is of type", type(a))</a:t>
            </a:r>
          </a:p>
          <a:p>
            <a:r>
              <a:rPr lang="en-US" sz="1400" dirty="0" smtClean="0"/>
              <a:t>a = 2.0print(a, "is of type", type(a))</a:t>
            </a:r>
          </a:p>
          <a:p>
            <a:r>
              <a:rPr lang="en-US" sz="1400" dirty="0" smtClean="0"/>
              <a:t>a = 1+2j</a:t>
            </a:r>
          </a:p>
          <a:p>
            <a:r>
              <a:rPr lang="en-US" sz="1400" dirty="0" smtClean="0"/>
              <a:t>print(a, "is complex number?", </a:t>
            </a:r>
            <a:r>
              <a:rPr lang="en-US" sz="1400" dirty="0" err="1" smtClean="0"/>
              <a:t>isinstance</a:t>
            </a:r>
            <a:r>
              <a:rPr lang="en-US" sz="1400" dirty="0" smtClean="0"/>
              <a:t>(1+2j,complex))</a:t>
            </a:r>
            <a:endParaRPr lang="en-US" dirty="0"/>
          </a:p>
        </p:txBody>
      </p:sp>
      <p:sp>
        <p:nvSpPr>
          <p:cNvPr id="5" name="TextBox 4"/>
          <p:cNvSpPr txBox="1"/>
          <p:nvPr/>
        </p:nvSpPr>
        <p:spPr>
          <a:xfrm>
            <a:off x="5029200" y="3886200"/>
            <a:ext cx="3200400" cy="7386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smtClean="0"/>
              <a:t>5 is of type &lt;class '</a:t>
            </a:r>
            <a:r>
              <a:rPr lang="en-US" sz="1400" dirty="0" err="1" smtClean="0"/>
              <a:t>int</a:t>
            </a:r>
            <a:r>
              <a:rPr lang="en-US" sz="1400" dirty="0" smtClean="0"/>
              <a:t>'&gt;</a:t>
            </a:r>
          </a:p>
          <a:p>
            <a:r>
              <a:rPr lang="en-US" sz="1400" dirty="0" smtClean="0"/>
              <a:t>2.0 is of type &lt;class 'float'&gt;</a:t>
            </a:r>
          </a:p>
          <a:p>
            <a:r>
              <a:rPr lang="en-US" sz="1400" dirty="0" smtClean="0"/>
              <a:t>(1+2j) is complex number? </a:t>
            </a:r>
            <a:endParaRPr lang="en-US" sz="1400" dirty="0"/>
          </a:p>
        </p:txBody>
      </p:sp>
      <p:sp>
        <p:nvSpPr>
          <p:cNvPr id="6" name="TextBox 5"/>
          <p:cNvSpPr txBox="1"/>
          <p:nvPr/>
        </p:nvSpPr>
        <p:spPr>
          <a:xfrm>
            <a:off x="685800" y="5257800"/>
            <a:ext cx="6853671"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integers can be of any length, it is only limited by the memory available.</a:t>
            </a:r>
          </a:p>
          <a:p>
            <a:r>
              <a:rPr lang="en-US" dirty="0" smtClean="0"/>
              <a:t>A floating point number is accurate up to 15 decimal places.</a:t>
            </a:r>
            <a:endParaRPr lang="en-US" dirty="0"/>
          </a:p>
        </p:txBody>
      </p:sp>
      <p:sp>
        <p:nvSpPr>
          <p:cNvPr id="8" name="Footer Placeholder 7"/>
          <p:cNvSpPr>
            <a:spLocks noGrp="1"/>
          </p:cNvSpPr>
          <p:nvPr>
            <p:ph type="ftr" sz="quarter" idx="11"/>
          </p:nvPr>
        </p:nvSpPr>
        <p:spPr/>
        <p:txBody>
          <a:bodyPr/>
          <a:lstStyle/>
          <a:p>
            <a:r>
              <a:rPr lang="en-US" smtClean="0"/>
              <a:t>CSE-520 -  Dr. Alok Kumar</a:t>
            </a:r>
            <a:endParaRPr lang="en-US"/>
          </a:p>
        </p:txBody>
      </p:sp>
      <p:sp>
        <p:nvSpPr>
          <p:cNvPr id="9" name="Slide Number Placeholder 8"/>
          <p:cNvSpPr>
            <a:spLocks noGrp="1"/>
          </p:cNvSpPr>
          <p:nvPr>
            <p:ph type="sldNum" sz="quarter" idx="12"/>
          </p:nvPr>
        </p:nvSpPr>
        <p:spPr/>
        <p:txBody>
          <a:bodyPr/>
          <a:lstStyle/>
          <a:p>
            <a:fld id="{B59F5A79-6FE7-4999-BFDC-6214EB249D34}"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a:t>
            </a:r>
            <a:endParaRPr lang="en-US" dirty="0"/>
          </a:p>
        </p:txBody>
      </p:sp>
      <p:pic>
        <p:nvPicPr>
          <p:cNvPr id="1026" name="Picture 2"/>
          <p:cNvPicPr>
            <a:picLocks noGrp="1" noChangeAspect="1" noChangeArrowheads="1"/>
          </p:cNvPicPr>
          <p:nvPr>
            <p:ph idx="1"/>
          </p:nvPr>
        </p:nvPicPr>
        <p:blipFill>
          <a:blip r:embed="rId2"/>
          <a:srcRect l="23483" t="43774" r="28517" b="22553"/>
          <a:stretch>
            <a:fillRect/>
          </a:stretch>
        </p:blipFill>
        <p:spPr bwMode="auto">
          <a:xfrm>
            <a:off x="457200" y="1295400"/>
            <a:ext cx="8394192" cy="4267200"/>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US" smtClean="0"/>
              <a:t>CSE-520 -  Dr. Alok Kumar</a:t>
            </a:r>
            <a:endParaRPr lang="en-US"/>
          </a:p>
        </p:txBody>
      </p:sp>
      <p:sp>
        <p:nvSpPr>
          <p:cNvPr id="6" name="Slide Number Placeholder 5"/>
          <p:cNvSpPr>
            <a:spLocks noGrp="1"/>
          </p:cNvSpPr>
          <p:nvPr>
            <p:ph type="sldNum" sz="quarter" idx="12"/>
          </p:nvPr>
        </p:nvSpPr>
        <p:spPr/>
        <p:txBody>
          <a:bodyPr/>
          <a:lstStyle/>
          <a:p>
            <a:fld id="{B59F5A79-6FE7-4999-BFDC-6214EB249D34}" type="slidenum">
              <a:rPr lang="en-US" smtClean="0"/>
              <a:pPr/>
              <a:t>5</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Python </a:t>
            </a:r>
            <a:r>
              <a:rPr lang="en-US" dirty="0" smtClean="0"/>
              <a:t>List</a:t>
            </a:r>
            <a:endParaRPr lang="en-US" dirty="0"/>
          </a:p>
        </p:txBody>
      </p:sp>
      <p:sp>
        <p:nvSpPr>
          <p:cNvPr id="3" name="Content Placeholder 2"/>
          <p:cNvSpPr>
            <a:spLocks noGrp="1"/>
          </p:cNvSpPr>
          <p:nvPr>
            <p:ph idx="1"/>
          </p:nvPr>
        </p:nvSpPr>
        <p:spPr>
          <a:xfrm>
            <a:off x="457200" y="1447800"/>
            <a:ext cx="8229600" cy="1752600"/>
          </a:xfrm>
        </p:spPr>
        <p:txBody>
          <a:bodyPr/>
          <a:lstStyle/>
          <a:p>
            <a:pPr algn="just"/>
            <a:r>
              <a:rPr lang="en-US" dirty="0"/>
              <a:t>In Python programming, a list is created by placing all the items (elements) inside a square bracket [ ], separated by commas.</a:t>
            </a:r>
          </a:p>
        </p:txBody>
      </p:sp>
      <p:sp>
        <p:nvSpPr>
          <p:cNvPr id="4" name="TextBox 3"/>
          <p:cNvSpPr txBox="1"/>
          <p:nvPr/>
        </p:nvSpPr>
        <p:spPr>
          <a:xfrm>
            <a:off x="914400" y="3352800"/>
            <a:ext cx="2740174" cy="1754326"/>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 empty list </a:t>
            </a:r>
            <a:endParaRPr lang="en-US" dirty="0" smtClean="0"/>
          </a:p>
          <a:p>
            <a:r>
              <a:rPr lang="en-US" dirty="0" err="1" smtClean="0"/>
              <a:t>my_list</a:t>
            </a:r>
            <a:r>
              <a:rPr lang="en-US" dirty="0" smtClean="0"/>
              <a:t> </a:t>
            </a:r>
            <a:r>
              <a:rPr lang="en-US" dirty="0"/>
              <a:t>= [] </a:t>
            </a:r>
            <a:endParaRPr lang="en-US" dirty="0" smtClean="0"/>
          </a:p>
          <a:p>
            <a:r>
              <a:rPr lang="en-US" dirty="0" smtClean="0"/>
              <a:t># </a:t>
            </a:r>
            <a:r>
              <a:rPr lang="en-US" dirty="0"/>
              <a:t>list of integers </a:t>
            </a:r>
            <a:endParaRPr lang="en-US" dirty="0" smtClean="0"/>
          </a:p>
          <a:p>
            <a:r>
              <a:rPr lang="en-US" dirty="0" err="1" smtClean="0"/>
              <a:t>my_list</a:t>
            </a:r>
            <a:r>
              <a:rPr lang="en-US" dirty="0" smtClean="0"/>
              <a:t> </a:t>
            </a:r>
            <a:r>
              <a:rPr lang="en-US" dirty="0"/>
              <a:t>= [1, 2, 3] </a:t>
            </a:r>
            <a:endParaRPr lang="en-US" dirty="0" smtClean="0"/>
          </a:p>
          <a:p>
            <a:r>
              <a:rPr lang="en-US" dirty="0" smtClean="0"/>
              <a:t># </a:t>
            </a:r>
            <a:r>
              <a:rPr lang="en-US" dirty="0"/>
              <a:t>list with mixed </a:t>
            </a:r>
            <a:r>
              <a:rPr lang="en-US" dirty="0" err="1"/>
              <a:t>datatypes</a:t>
            </a:r>
            <a:r>
              <a:rPr lang="en-US" dirty="0"/>
              <a:t> </a:t>
            </a:r>
            <a:endParaRPr lang="en-US" dirty="0" smtClean="0"/>
          </a:p>
          <a:p>
            <a:r>
              <a:rPr lang="en-US" dirty="0" err="1" smtClean="0"/>
              <a:t>my_list</a:t>
            </a:r>
            <a:r>
              <a:rPr lang="en-US" dirty="0" smtClean="0"/>
              <a:t> </a:t>
            </a:r>
            <a:r>
              <a:rPr lang="en-US" dirty="0"/>
              <a:t>= [1, "Hello", 3.4]</a:t>
            </a:r>
          </a:p>
        </p:txBody>
      </p:sp>
      <p:sp>
        <p:nvSpPr>
          <p:cNvPr id="5" name="TextBox 4"/>
          <p:cNvSpPr txBox="1"/>
          <p:nvPr/>
        </p:nvSpPr>
        <p:spPr>
          <a:xfrm>
            <a:off x="4495800" y="3810000"/>
            <a:ext cx="3324500"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 nested list </a:t>
            </a:r>
          </a:p>
          <a:p>
            <a:r>
              <a:rPr lang="en-US" dirty="0" err="1" smtClean="0"/>
              <a:t>my_list</a:t>
            </a:r>
            <a:r>
              <a:rPr lang="en-US" dirty="0" smtClean="0"/>
              <a:t> = ["mouse", [8, 4, 6], ['a']]</a:t>
            </a:r>
            <a:endParaRPr lang="en-US" dirty="0"/>
          </a:p>
        </p:txBody>
      </p:sp>
      <p:sp>
        <p:nvSpPr>
          <p:cNvPr id="6" name="Slide Number Placeholder 5"/>
          <p:cNvSpPr>
            <a:spLocks noGrp="1"/>
          </p:cNvSpPr>
          <p:nvPr>
            <p:ph type="sldNum" sz="quarter" idx="12"/>
          </p:nvPr>
        </p:nvSpPr>
        <p:spPr/>
        <p:txBody>
          <a:bodyPr/>
          <a:lstStyle/>
          <a:p>
            <a:fld id="{E0A0A703-4B3F-4E9A-AEAC-84AE9997E537}" type="slidenum">
              <a:rPr lang="en-US" smtClean="0"/>
              <a:pPr/>
              <a:t>50</a:t>
            </a:fld>
            <a:endParaRPr lang="en-US"/>
          </a:p>
        </p:txBody>
      </p:sp>
      <p:sp>
        <p:nvSpPr>
          <p:cNvPr id="7" name="Footer Placeholder 6"/>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access elements from a list?</a:t>
            </a:r>
          </a:p>
        </p:txBody>
      </p:sp>
      <p:sp>
        <p:nvSpPr>
          <p:cNvPr id="3" name="Content Placeholder 2"/>
          <p:cNvSpPr>
            <a:spLocks noGrp="1"/>
          </p:cNvSpPr>
          <p:nvPr>
            <p:ph idx="1"/>
          </p:nvPr>
        </p:nvSpPr>
        <p:spPr>
          <a:xfrm>
            <a:off x="457200" y="1447800"/>
            <a:ext cx="8229600" cy="1143000"/>
          </a:xfrm>
        </p:spPr>
        <p:txBody>
          <a:bodyPr/>
          <a:lstStyle/>
          <a:p>
            <a:pPr algn="just"/>
            <a:r>
              <a:rPr lang="en-US" dirty="0"/>
              <a:t>We can use the index operator [] to access an item in a list. Index starts from </a:t>
            </a:r>
            <a:r>
              <a:rPr lang="en-US" dirty="0" smtClean="0"/>
              <a:t>0.</a:t>
            </a:r>
            <a:endParaRPr lang="en-US" dirty="0"/>
          </a:p>
        </p:txBody>
      </p:sp>
      <p:sp>
        <p:nvSpPr>
          <p:cNvPr id="4" name="TextBox 3"/>
          <p:cNvSpPr txBox="1"/>
          <p:nvPr/>
        </p:nvSpPr>
        <p:spPr>
          <a:xfrm>
            <a:off x="533400" y="3352800"/>
            <a:ext cx="4439357" cy="258532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err="1" smtClean="0"/>
              <a:t>my_list</a:t>
            </a:r>
            <a:r>
              <a:rPr lang="en-US" dirty="0" smtClean="0"/>
              <a:t> = ['</a:t>
            </a:r>
            <a:r>
              <a:rPr lang="en-US" dirty="0" err="1" smtClean="0"/>
              <a:t>p','r','o','b','e</a:t>
            </a:r>
            <a:r>
              <a:rPr lang="en-US" dirty="0" smtClean="0"/>
              <a:t>']</a:t>
            </a:r>
          </a:p>
          <a:p>
            <a:r>
              <a:rPr lang="en-US" dirty="0" smtClean="0"/>
              <a:t># Output: p</a:t>
            </a:r>
          </a:p>
          <a:p>
            <a:r>
              <a:rPr lang="en-US" dirty="0" smtClean="0"/>
              <a:t>print(</a:t>
            </a:r>
            <a:r>
              <a:rPr lang="en-US" dirty="0" err="1" smtClean="0"/>
              <a:t>my_list</a:t>
            </a:r>
            <a:r>
              <a:rPr lang="en-US" dirty="0" smtClean="0"/>
              <a:t>[0])</a:t>
            </a:r>
          </a:p>
          <a:p>
            <a:r>
              <a:rPr lang="en-US" dirty="0" smtClean="0"/>
              <a:t># Output: o</a:t>
            </a:r>
          </a:p>
          <a:p>
            <a:r>
              <a:rPr lang="en-US" dirty="0" smtClean="0"/>
              <a:t>print(</a:t>
            </a:r>
            <a:r>
              <a:rPr lang="en-US" dirty="0" err="1" smtClean="0"/>
              <a:t>my_list</a:t>
            </a:r>
            <a:r>
              <a:rPr lang="en-US" dirty="0" smtClean="0"/>
              <a:t>[2])</a:t>
            </a:r>
          </a:p>
          <a:p>
            <a:r>
              <a:rPr lang="en-US" dirty="0" smtClean="0"/>
              <a:t># Output: e</a:t>
            </a:r>
          </a:p>
          <a:p>
            <a:r>
              <a:rPr lang="en-US" dirty="0" smtClean="0"/>
              <a:t>print(</a:t>
            </a:r>
            <a:r>
              <a:rPr lang="en-US" dirty="0" err="1" smtClean="0"/>
              <a:t>my_list</a:t>
            </a:r>
            <a:r>
              <a:rPr lang="en-US" dirty="0" smtClean="0"/>
              <a:t>[4])</a:t>
            </a:r>
          </a:p>
          <a:p>
            <a:r>
              <a:rPr lang="en-US" dirty="0" smtClean="0"/>
              <a:t># Error! Only integer can be used for indexing</a:t>
            </a:r>
          </a:p>
          <a:p>
            <a:r>
              <a:rPr lang="en-US" dirty="0" smtClean="0"/>
              <a:t># </a:t>
            </a:r>
            <a:r>
              <a:rPr lang="en-US" dirty="0" err="1" smtClean="0"/>
              <a:t>my_list</a:t>
            </a:r>
            <a:r>
              <a:rPr lang="en-US" dirty="0" smtClean="0"/>
              <a:t>[4.0]</a:t>
            </a:r>
          </a:p>
        </p:txBody>
      </p:sp>
      <p:sp>
        <p:nvSpPr>
          <p:cNvPr id="5" name="TextBox 4"/>
          <p:cNvSpPr txBox="1"/>
          <p:nvPr/>
        </p:nvSpPr>
        <p:spPr>
          <a:xfrm>
            <a:off x="5410200" y="3352800"/>
            <a:ext cx="2734531" cy="203132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 Nested List</a:t>
            </a:r>
          </a:p>
          <a:p>
            <a:r>
              <a:rPr lang="en-US" dirty="0" err="1" smtClean="0"/>
              <a:t>n_list</a:t>
            </a:r>
            <a:r>
              <a:rPr lang="en-US" dirty="0" smtClean="0"/>
              <a:t> = ["Happy", [2,0,1,5]]</a:t>
            </a:r>
          </a:p>
          <a:p>
            <a:r>
              <a:rPr lang="en-US" dirty="0" smtClean="0"/>
              <a:t># Nested indexing</a:t>
            </a:r>
          </a:p>
          <a:p>
            <a:r>
              <a:rPr lang="en-US" dirty="0" smtClean="0"/>
              <a:t># Output: a</a:t>
            </a:r>
          </a:p>
          <a:p>
            <a:r>
              <a:rPr lang="en-US" dirty="0" smtClean="0"/>
              <a:t>print(</a:t>
            </a:r>
            <a:r>
              <a:rPr lang="en-US" dirty="0" err="1" smtClean="0"/>
              <a:t>n_list</a:t>
            </a:r>
            <a:r>
              <a:rPr lang="en-US" dirty="0" smtClean="0"/>
              <a:t>[0][1])    </a:t>
            </a:r>
          </a:p>
          <a:p>
            <a:r>
              <a:rPr lang="en-US" dirty="0" smtClean="0"/>
              <a:t># Output: 5</a:t>
            </a:r>
          </a:p>
          <a:p>
            <a:r>
              <a:rPr lang="en-US" dirty="0" smtClean="0"/>
              <a:t>print(</a:t>
            </a:r>
            <a:r>
              <a:rPr lang="en-US" dirty="0" err="1" smtClean="0"/>
              <a:t>n_list</a:t>
            </a:r>
            <a:r>
              <a:rPr lang="en-US" dirty="0" smtClean="0"/>
              <a:t>[1][3])</a:t>
            </a:r>
            <a:endParaRPr lang="en-US" dirty="0"/>
          </a:p>
        </p:txBody>
      </p:sp>
      <p:sp>
        <p:nvSpPr>
          <p:cNvPr id="6" name="Slide Number Placeholder 5"/>
          <p:cNvSpPr>
            <a:spLocks noGrp="1"/>
          </p:cNvSpPr>
          <p:nvPr>
            <p:ph type="sldNum" sz="quarter" idx="12"/>
          </p:nvPr>
        </p:nvSpPr>
        <p:spPr/>
        <p:txBody>
          <a:bodyPr/>
          <a:lstStyle/>
          <a:p>
            <a:fld id="{E0A0A703-4B3F-4E9A-AEAC-84AE9997E537}" type="slidenum">
              <a:rPr lang="en-US" smtClean="0"/>
              <a:pPr/>
              <a:t>51</a:t>
            </a:fld>
            <a:endParaRPr lang="en-US"/>
          </a:p>
        </p:txBody>
      </p:sp>
      <p:sp>
        <p:nvSpPr>
          <p:cNvPr id="7" name="Footer Placeholder 6"/>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access elements from a list?</a:t>
            </a:r>
          </a:p>
        </p:txBody>
      </p:sp>
      <p:sp>
        <p:nvSpPr>
          <p:cNvPr id="3" name="Content Placeholder 2"/>
          <p:cNvSpPr>
            <a:spLocks noGrp="1"/>
          </p:cNvSpPr>
          <p:nvPr>
            <p:ph idx="1"/>
          </p:nvPr>
        </p:nvSpPr>
        <p:spPr>
          <a:xfrm>
            <a:off x="457200" y="1447800"/>
            <a:ext cx="8229600" cy="1143000"/>
          </a:xfrm>
        </p:spPr>
        <p:txBody>
          <a:bodyPr>
            <a:normAutofit fontScale="85000" lnSpcReduction="20000"/>
          </a:bodyPr>
          <a:lstStyle/>
          <a:p>
            <a:r>
              <a:rPr lang="en-US" dirty="0"/>
              <a:t>Python allows negative indexing for its sequences. The index of -1 refers to the last item, -2 to the second last item and so on</a:t>
            </a:r>
            <a:r>
              <a:rPr lang="en-US" dirty="0" smtClean="0"/>
              <a:t>.</a:t>
            </a:r>
            <a:endParaRPr lang="en-US" dirty="0"/>
          </a:p>
        </p:txBody>
      </p:sp>
      <p:sp>
        <p:nvSpPr>
          <p:cNvPr id="4" name="TextBox 3"/>
          <p:cNvSpPr txBox="1"/>
          <p:nvPr/>
        </p:nvSpPr>
        <p:spPr>
          <a:xfrm>
            <a:off x="3200400" y="2743200"/>
            <a:ext cx="26670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err="1" smtClean="0"/>
              <a:t>my_list</a:t>
            </a:r>
            <a:r>
              <a:rPr lang="en-US" dirty="0" smtClean="0"/>
              <a:t> = ['</a:t>
            </a:r>
            <a:r>
              <a:rPr lang="en-US" dirty="0" err="1" smtClean="0"/>
              <a:t>p','r','o','b','e</a:t>
            </a:r>
            <a:r>
              <a:rPr lang="en-US" dirty="0" smtClean="0"/>
              <a:t>']</a:t>
            </a:r>
          </a:p>
          <a:p>
            <a:r>
              <a:rPr lang="en-US" dirty="0" smtClean="0"/>
              <a:t># Output: e</a:t>
            </a:r>
          </a:p>
          <a:p>
            <a:r>
              <a:rPr lang="en-US" dirty="0" smtClean="0"/>
              <a:t>print(</a:t>
            </a:r>
            <a:r>
              <a:rPr lang="en-US" dirty="0" err="1" smtClean="0"/>
              <a:t>my_list</a:t>
            </a:r>
            <a:r>
              <a:rPr lang="en-US" dirty="0" smtClean="0"/>
              <a:t>[-1])</a:t>
            </a:r>
          </a:p>
          <a:p>
            <a:r>
              <a:rPr lang="en-US" dirty="0" smtClean="0"/>
              <a:t># Output: p</a:t>
            </a:r>
          </a:p>
          <a:p>
            <a:r>
              <a:rPr lang="en-US" dirty="0" smtClean="0"/>
              <a:t>print(</a:t>
            </a:r>
            <a:r>
              <a:rPr lang="en-US" dirty="0" err="1" smtClean="0"/>
              <a:t>my_list</a:t>
            </a:r>
            <a:r>
              <a:rPr lang="en-US" dirty="0" smtClean="0"/>
              <a:t>[-5])</a:t>
            </a:r>
          </a:p>
        </p:txBody>
      </p:sp>
      <p:sp>
        <p:nvSpPr>
          <p:cNvPr id="5" name="Slide Number Placeholder 4"/>
          <p:cNvSpPr>
            <a:spLocks noGrp="1"/>
          </p:cNvSpPr>
          <p:nvPr>
            <p:ph type="sldNum" sz="quarter" idx="12"/>
          </p:nvPr>
        </p:nvSpPr>
        <p:spPr/>
        <p:txBody>
          <a:bodyPr/>
          <a:lstStyle/>
          <a:p>
            <a:fld id="{E0A0A703-4B3F-4E9A-AEAC-84AE9997E537}" type="slidenum">
              <a:rPr lang="en-US" smtClean="0"/>
              <a:pPr/>
              <a:t>52</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access elements from a list?</a:t>
            </a:r>
          </a:p>
        </p:txBody>
      </p:sp>
      <p:sp>
        <p:nvSpPr>
          <p:cNvPr id="3" name="Content Placeholder 2"/>
          <p:cNvSpPr>
            <a:spLocks noGrp="1"/>
          </p:cNvSpPr>
          <p:nvPr>
            <p:ph idx="1"/>
          </p:nvPr>
        </p:nvSpPr>
        <p:spPr>
          <a:xfrm>
            <a:off x="457200" y="1447800"/>
            <a:ext cx="8229600" cy="1143000"/>
          </a:xfrm>
        </p:spPr>
        <p:txBody>
          <a:bodyPr>
            <a:normAutofit/>
          </a:bodyPr>
          <a:lstStyle/>
          <a:p>
            <a:r>
              <a:rPr lang="en-US" dirty="0"/>
              <a:t>We can access a range of items in a list by using the slicing operator (colon</a:t>
            </a:r>
            <a:r>
              <a:rPr lang="en-US" dirty="0" smtClean="0"/>
              <a:t>).</a:t>
            </a:r>
            <a:endParaRPr lang="en-US" dirty="0"/>
          </a:p>
        </p:txBody>
      </p:sp>
      <p:sp>
        <p:nvSpPr>
          <p:cNvPr id="4" name="TextBox 3"/>
          <p:cNvSpPr txBox="1"/>
          <p:nvPr/>
        </p:nvSpPr>
        <p:spPr>
          <a:xfrm>
            <a:off x="3200400" y="2743200"/>
            <a:ext cx="3581400"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err="1" smtClean="0"/>
              <a:t>my_list</a:t>
            </a:r>
            <a:r>
              <a:rPr lang="en-US" dirty="0" smtClean="0"/>
              <a:t> = ['</a:t>
            </a:r>
            <a:r>
              <a:rPr lang="en-US" dirty="0" err="1" smtClean="0"/>
              <a:t>p','r','o','g','r','a','m','i','z</a:t>
            </a:r>
            <a:r>
              <a:rPr lang="en-US" dirty="0" smtClean="0"/>
              <a:t>']</a:t>
            </a:r>
          </a:p>
          <a:p>
            <a:r>
              <a:rPr lang="en-US" dirty="0" smtClean="0"/>
              <a:t># elements 3rd to 5</a:t>
            </a:r>
            <a:r>
              <a:rPr lang="en-US" baseline="30000" dirty="0" smtClean="0"/>
              <a:t>th</a:t>
            </a:r>
            <a:endParaRPr lang="en-US" dirty="0" smtClean="0"/>
          </a:p>
          <a:p>
            <a:r>
              <a:rPr lang="en-US" dirty="0" smtClean="0"/>
              <a:t>print(</a:t>
            </a:r>
            <a:r>
              <a:rPr lang="en-US" dirty="0" err="1" smtClean="0"/>
              <a:t>my_list</a:t>
            </a:r>
            <a:r>
              <a:rPr lang="en-US" dirty="0" smtClean="0"/>
              <a:t>[2:5])</a:t>
            </a:r>
          </a:p>
          <a:p>
            <a:r>
              <a:rPr lang="en-US" dirty="0" smtClean="0"/>
              <a:t># elements beginning to 4</a:t>
            </a:r>
            <a:r>
              <a:rPr lang="en-US" baseline="30000" dirty="0" smtClean="0"/>
              <a:t>th</a:t>
            </a:r>
            <a:endParaRPr lang="en-US" dirty="0" smtClean="0"/>
          </a:p>
          <a:p>
            <a:r>
              <a:rPr lang="en-US" dirty="0" smtClean="0"/>
              <a:t>print(</a:t>
            </a:r>
            <a:r>
              <a:rPr lang="en-US" dirty="0" err="1" smtClean="0"/>
              <a:t>my_list</a:t>
            </a:r>
            <a:r>
              <a:rPr lang="en-US" dirty="0" smtClean="0"/>
              <a:t>[:-5])</a:t>
            </a:r>
          </a:p>
          <a:p>
            <a:r>
              <a:rPr lang="en-US" dirty="0" smtClean="0"/>
              <a:t># elements 6th to end</a:t>
            </a:r>
          </a:p>
          <a:p>
            <a:r>
              <a:rPr lang="en-US" dirty="0" smtClean="0"/>
              <a:t>print(</a:t>
            </a:r>
            <a:r>
              <a:rPr lang="en-US" dirty="0" err="1" smtClean="0"/>
              <a:t>my_list</a:t>
            </a:r>
            <a:r>
              <a:rPr lang="en-US" dirty="0" smtClean="0"/>
              <a:t>[5:])</a:t>
            </a:r>
          </a:p>
          <a:p>
            <a:r>
              <a:rPr lang="en-US" dirty="0" smtClean="0"/>
              <a:t># elements beginning to end</a:t>
            </a:r>
          </a:p>
          <a:p>
            <a:r>
              <a:rPr lang="en-US" dirty="0" smtClean="0"/>
              <a:t>print(</a:t>
            </a:r>
            <a:r>
              <a:rPr lang="en-US" dirty="0" err="1" smtClean="0"/>
              <a:t>my_list</a:t>
            </a:r>
            <a:r>
              <a:rPr lang="en-US" dirty="0" smtClean="0"/>
              <a:t>[:])</a:t>
            </a:r>
          </a:p>
        </p:txBody>
      </p:sp>
      <p:sp>
        <p:nvSpPr>
          <p:cNvPr id="5" name="Slide Number Placeholder 4"/>
          <p:cNvSpPr>
            <a:spLocks noGrp="1"/>
          </p:cNvSpPr>
          <p:nvPr>
            <p:ph type="sldNum" sz="quarter" idx="12"/>
          </p:nvPr>
        </p:nvSpPr>
        <p:spPr/>
        <p:txBody>
          <a:bodyPr/>
          <a:lstStyle/>
          <a:p>
            <a:fld id="{E0A0A703-4B3F-4E9A-AEAC-84AE9997E537}" type="slidenum">
              <a:rPr lang="en-US" smtClean="0"/>
              <a:pPr/>
              <a:t>53</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change or add elements to a list?</a:t>
            </a:r>
          </a:p>
        </p:txBody>
      </p:sp>
      <p:sp>
        <p:nvSpPr>
          <p:cNvPr id="3" name="Content Placeholder 2"/>
          <p:cNvSpPr>
            <a:spLocks noGrp="1"/>
          </p:cNvSpPr>
          <p:nvPr>
            <p:ph idx="1"/>
          </p:nvPr>
        </p:nvSpPr>
        <p:spPr>
          <a:xfrm>
            <a:off x="457200" y="1447800"/>
            <a:ext cx="8229600" cy="762000"/>
          </a:xfrm>
        </p:spPr>
        <p:txBody>
          <a:bodyPr>
            <a:normAutofit/>
          </a:bodyPr>
          <a:lstStyle/>
          <a:p>
            <a:r>
              <a:rPr lang="en-US" dirty="0" smtClean="0"/>
              <a:t>By Assigning new value (s).</a:t>
            </a:r>
            <a:endParaRPr lang="en-US" dirty="0"/>
          </a:p>
        </p:txBody>
      </p:sp>
      <p:sp>
        <p:nvSpPr>
          <p:cNvPr id="4" name="TextBox 3"/>
          <p:cNvSpPr txBox="1"/>
          <p:nvPr/>
        </p:nvSpPr>
        <p:spPr>
          <a:xfrm>
            <a:off x="3200400" y="2590800"/>
            <a:ext cx="3581400"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 mistake values</a:t>
            </a:r>
          </a:p>
          <a:p>
            <a:r>
              <a:rPr lang="en-US" dirty="0" smtClean="0"/>
              <a:t>odd = [2, 4, 6, 8]</a:t>
            </a:r>
          </a:p>
          <a:p>
            <a:r>
              <a:rPr lang="en-US" dirty="0" smtClean="0"/>
              <a:t># change the 1st item    </a:t>
            </a:r>
          </a:p>
          <a:p>
            <a:r>
              <a:rPr lang="en-US" dirty="0" smtClean="0"/>
              <a:t>odd[0] = 1            </a:t>
            </a:r>
          </a:p>
          <a:p>
            <a:r>
              <a:rPr lang="en-US" dirty="0" smtClean="0"/>
              <a:t># Output: [1, 4, 6, 8]</a:t>
            </a:r>
          </a:p>
          <a:p>
            <a:r>
              <a:rPr lang="en-US" dirty="0" smtClean="0"/>
              <a:t>print(odd)</a:t>
            </a:r>
          </a:p>
          <a:p>
            <a:r>
              <a:rPr lang="en-US" dirty="0" smtClean="0"/>
              <a:t># change 2nd to 4th items</a:t>
            </a:r>
          </a:p>
          <a:p>
            <a:r>
              <a:rPr lang="en-US" dirty="0" smtClean="0"/>
              <a:t>odd[1:4] = [3, 5, 7]  </a:t>
            </a:r>
          </a:p>
          <a:p>
            <a:r>
              <a:rPr lang="en-US" dirty="0" smtClean="0"/>
              <a:t># Output: [1, 3, 5, 7]</a:t>
            </a:r>
          </a:p>
          <a:p>
            <a:r>
              <a:rPr lang="en-US" dirty="0" smtClean="0"/>
              <a:t>print(odd) </a:t>
            </a:r>
          </a:p>
        </p:txBody>
      </p:sp>
      <p:sp>
        <p:nvSpPr>
          <p:cNvPr id="5" name="Slide Number Placeholder 4"/>
          <p:cNvSpPr>
            <a:spLocks noGrp="1"/>
          </p:cNvSpPr>
          <p:nvPr>
            <p:ph type="sldNum" sz="quarter" idx="12"/>
          </p:nvPr>
        </p:nvSpPr>
        <p:spPr/>
        <p:txBody>
          <a:bodyPr/>
          <a:lstStyle/>
          <a:p>
            <a:fld id="{E0A0A703-4B3F-4E9A-AEAC-84AE9997E537}" type="slidenum">
              <a:rPr lang="en-US" smtClean="0"/>
              <a:pPr/>
              <a:t>54</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change or add elements to a list?</a:t>
            </a:r>
          </a:p>
        </p:txBody>
      </p:sp>
      <p:sp>
        <p:nvSpPr>
          <p:cNvPr id="3" name="Content Placeholder 2"/>
          <p:cNvSpPr>
            <a:spLocks noGrp="1"/>
          </p:cNvSpPr>
          <p:nvPr>
            <p:ph idx="1"/>
          </p:nvPr>
        </p:nvSpPr>
        <p:spPr>
          <a:xfrm>
            <a:off x="457200" y="1447800"/>
            <a:ext cx="8229600" cy="1295400"/>
          </a:xfrm>
        </p:spPr>
        <p:txBody>
          <a:bodyPr>
            <a:normAutofit fontScale="25000" lnSpcReduction="20000"/>
          </a:bodyPr>
          <a:lstStyle/>
          <a:p>
            <a:r>
              <a:rPr lang="en-US" sz="7200" dirty="0"/>
              <a:t>We can add one item to a list using </a:t>
            </a:r>
            <a:r>
              <a:rPr lang="en-US" sz="7200" dirty="0" smtClean="0"/>
              <a:t>append()</a:t>
            </a:r>
            <a:r>
              <a:rPr lang="en-US" sz="7200" dirty="0"/>
              <a:t> method or </a:t>
            </a:r>
            <a:r>
              <a:rPr lang="en-US" sz="7200" dirty="0" smtClean="0"/>
              <a:t>add </a:t>
            </a:r>
            <a:r>
              <a:rPr lang="en-US" sz="7200" dirty="0"/>
              <a:t>several items using </a:t>
            </a:r>
            <a:r>
              <a:rPr lang="en-US" sz="7200" dirty="0" smtClean="0"/>
              <a:t>extend()</a:t>
            </a:r>
            <a:r>
              <a:rPr lang="en-US" sz="7200" dirty="0"/>
              <a:t>method</a:t>
            </a:r>
            <a:r>
              <a:rPr lang="en-US" sz="7200" dirty="0" smtClean="0"/>
              <a:t>.</a:t>
            </a:r>
          </a:p>
          <a:p>
            <a:r>
              <a:rPr lang="en-US" sz="7200" dirty="0"/>
              <a:t>We can also use + operator to combine two lists. This is also called concatenation.</a:t>
            </a:r>
          </a:p>
          <a:p>
            <a:r>
              <a:rPr lang="en-US" sz="7200" dirty="0"/>
              <a:t>The * operator repeats a list for the given number of times</a:t>
            </a:r>
            <a:r>
              <a:rPr lang="en-US" sz="7200" dirty="0" smtClean="0"/>
              <a:t>.</a:t>
            </a:r>
          </a:p>
          <a:p>
            <a:endParaRPr lang="en-US" dirty="0"/>
          </a:p>
        </p:txBody>
      </p:sp>
      <p:sp>
        <p:nvSpPr>
          <p:cNvPr id="4" name="TextBox 3"/>
          <p:cNvSpPr txBox="1"/>
          <p:nvPr/>
        </p:nvSpPr>
        <p:spPr>
          <a:xfrm>
            <a:off x="762000" y="3124200"/>
            <a:ext cx="358140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odd = [1, 3, 5] </a:t>
            </a:r>
            <a:endParaRPr lang="en-US" dirty="0" smtClean="0"/>
          </a:p>
          <a:p>
            <a:r>
              <a:rPr lang="en-US" dirty="0" err="1" smtClean="0"/>
              <a:t>odd.append</a:t>
            </a:r>
            <a:r>
              <a:rPr lang="en-US" dirty="0" smtClean="0"/>
              <a:t>(7</a:t>
            </a:r>
            <a:r>
              <a:rPr lang="en-US" dirty="0"/>
              <a:t>) </a:t>
            </a:r>
            <a:endParaRPr lang="en-US" dirty="0" smtClean="0"/>
          </a:p>
          <a:p>
            <a:r>
              <a:rPr lang="en-US" dirty="0" smtClean="0"/>
              <a:t># </a:t>
            </a:r>
            <a:r>
              <a:rPr lang="en-US" dirty="0"/>
              <a:t>Output: [1, 3, 5, 7] </a:t>
            </a:r>
            <a:endParaRPr lang="en-US" dirty="0" smtClean="0"/>
          </a:p>
          <a:p>
            <a:r>
              <a:rPr lang="en-US" dirty="0" smtClean="0"/>
              <a:t>print(odd</a:t>
            </a:r>
            <a:r>
              <a:rPr lang="en-US" dirty="0"/>
              <a:t>) </a:t>
            </a:r>
            <a:endParaRPr lang="en-US" dirty="0" smtClean="0"/>
          </a:p>
          <a:p>
            <a:r>
              <a:rPr lang="en-US" dirty="0" err="1" smtClean="0"/>
              <a:t>odd.extend</a:t>
            </a:r>
            <a:r>
              <a:rPr lang="en-US" dirty="0"/>
              <a:t>([9, 11, 13]) </a:t>
            </a:r>
            <a:endParaRPr lang="en-US" dirty="0" smtClean="0"/>
          </a:p>
          <a:p>
            <a:r>
              <a:rPr lang="en-US" dirty="0" smtClean="0"/>
              <a:t># </a:t>
            </a:r>
            <a:r>
              <a:rPr lang="en-US" dirty="0"/>
              <a:t>Output: [1, 3, 5, 7, 9, 11, 13] print(odd)</a:t>
            </a:r>
            <a:endParaRPr lang="en-US" dirty="0" smtClean="0"/>
          </a:p>
        </p:txBody>
      </p:sp>
      <p:sp>
        <p:nvSpPr>
          <p:cNvPr id="5" name="TextBox 4"/>
          <p:cNvSpPr txBox="1"/>
          <p:nvPr/>
        </p:nvSpPr>
        <p:spPr>
          <a:xfrm>
            <a:off x="4876800" y="3581400"/>
            <a:ext cx="35814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odd = [1, 3, 5] </a:t>
            </a:r>
            <a:endParaRPr lang="en-US" dirty="0" smtClean="0"/>
          </a:p>
          <a:p>
            <a:r>
              <a:rPr lang="en-US" dirty="0" smtClean="0"/>
              <a:t># </a:t>
            </a:r>
            <a:r>
              <a:rPr lang="en-US" dirty="0"/>
              <a:t>Output: [1, 3, 5, 9, 7, 5] </a:t>
            </a:r>
            <a:endParaRPr lang="en-US" dirty="0" smtClean="0"/>
          </a:p>
          <a:p>
            <a:r>
              <a:rPr lang="en-US" dirty="0" smtClean="0"/>
              <a:t>print(odd </a:t>
            </a:r>
            <a:r>
              <a:rPr lang="en-US" dirty="0"/>
              <a:t>+ [9, 7, 5]) </a:t>
            </a:r>
            <a:endParaRPr lang="en-US" dirty="0" smtClean="0"/>
          </a:p>
          <a:p>
            <a:r>
              <a:rPr lang="en-US" dirty="0" smtClean="0"/>
              <a:t>#</a:t>
            </a:r>
            <a:r>
              <a:rPr lang="en-US" dirty="0"/>
              <a:t>Output: ["re", "re", "re"] print(["re"] * 3)</a:t>
            </a:r>
            <a:endParaRPr lang="en-US" dirty="0" smtClean="0"/>
          </a:p>
        </p:txBody>
      </p:sp>
      <p:sp>
        <p:nvSpPr>
          <p:cNvPr id="6" name="Slide Number Placeholder 5"/>
          <p:cNvSpPr>
            <a:spLocks noGrp="1"/>
          </p:cNvSpPr>
          <p:nvPr>
            <p:ph type="sldNum" sz="quarter" idx="12"/>
          </p:nvPr>
        </p:nvSpPr>
        <p:spPr/>
        <p:txBody>
          <a:bodyPr/>
          <a:lstStyle/>
          <a:p>
            <a:fld id="{E0A0A703-4B3F-4E9A-AEAC-84AE9997E537}" type="slidenum">
              <a:rPr lang="en-US" smtClean="0"/>
              <a:pPr/>
              <a:t>55</a:t>
            </a:fld>
            <a:endParaRPr lang="en-US"/>
          </a:p>
        </p:txBody>
      </p:sp>
      <p:sp>
        <p:nvSpPr>
          <p:cNvPr id="7" name="Footer Placeholder 6"/>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change or add elements to a list?</a:t>
            </a:r>
          </a:p>
        </p:txBody>
      </p:sp>
      <p:sp>
        <p:nvSpPr>
          <p:cNvPr id="3" name="Content Placeholder 2"/>
          <p:cNvSpPr>
            <a:spLocks noGrp="1"/>
          </p:cNvSpPr>
          <p:nvPr>
            <p:ph idx="1"/>
          </p:nvPr>
        </p:nvSpPr>
        <p:spPr>
          <a:xfrm>
            <a:off x="457200" y="1447800"/>
            <a:ext cx="8229600" cy="1371600"/>
          </a:xfrm>
        </p:spPr>
        <p:txBody>
          <a:bodyPr>
            <a:normAutofit fontScale="40000" lnSpcReduction="20000"/>
          </a:bodyPr>
          <a:lstStyle/>
          <a:p>
            <a:r>
              <a:rPr lang="en-US" sz="7200" dirty="0" smtClean="0"/>
              <a:t>we </a:t>
            </a:r>
            <a:r>
              <a:rPr lang="en-US" sz="7200" dirty="0"/>
              <a:t>can insert one item at a desired location by using the method </a:t>
            </a:r>
            <a:r>
              <a:rPr lang="en-US" sz="7200" dirty="0" smtClean="0"/>
              <a:t>insert()</a:t>
            </a:r>
            <a:r>
              <a:rPr lang="en-US" sz="7200" dirty="0"/>
              <a:t> or insert multiple items by squeezing it into an empty slice of a list.</a:t>
            </a:r>
          </a:p>
          <a:p>
            <a:endParaRPr lang="en-US" dirty="0"/>
          </a:p>
        </p:txBody>
      </p:sp>
      <p:sp>
        <p:nvSpPr>
          <p:cNvPr id="4" name="TextBox 3"/>
          <p:cNvSpPr txBox="1"/>
          <p:nvPr/>
        </p:nvSpPr>
        <p:spPr>
          <a:xfrm>
            <a:off x="2743200" y="2819400"/>
            <a:ext cx="358140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odd = [1, 9]</a:t>
            </a:r>
          </a:p>
          <a:p>
            <a:r>
              <a:rPr lang="en-US" dirty="0" err="1" smtClean="0"/>
              <a:t>odd.insert</a:t>
            </a:r>
            <a:r>
              <a:rPr lang="en-US" dirty="0" smtClean="0"/>
              <a:t>(1,3)</a:t>
            </a:r>
          </a:p>
          <a:p>
            <a:r>
              <a:rPr lang="en-US" dirty="0" smtClean="0"/>
              <a:t># Output: [1, 3, 9] </a:t>
            </a:r>
          </a:p>
          <a:p>
            <a:r>
              <a:rPr lang="en-US" dirty="0" smtClean="0"/>
              <a:t>print(odd)</a:t>
            </a:r>
          </a:p>
          <a:p>
            <a:r>
              <a:rPr lang="en-US" dirty="0" smtClean="0"/>
              <a:t>odd[2:2] = [5, 7]</a:t>
            </a:r>
          </a:p>
          <a:p>
            <a:r>
              <a:rPr lang="en-US" dirty="0" smtClean="0"/>
              <a:t># Output: [1, 3, 5, 7, 9]</a:t>
            </a:r>
          </a:p>
          <a:p>
            <a:r>
              <a:rPr lang="en-US" dirty="0" smtClean="0"/>
              <a:t>print(odd)</a:t>
            </a:r>
          </a:p>
        </p:txBody>
      </p:sp>
      <p:sp>
        <p:nvSpPr>
          <p:cNvPr id="5" name="Slide Number Placeholder 4"/>
          <p:cNvSpPr>
            <a:spLocks noGrp="1"/>
          </p:cNvSpPr>
          <p:nvPr>
            <p:ph type="sldNum" sz="quarter" idx="12"/>
          </p:nvPr>
        </p:nvSpPr>
        <p:spPr/>
        <p:txBody>
          <a:bodyPr/>
          <a:lstStyle/>
          <a:p>
            <a:fld id="{E0A0A703-4B3F-4E9A-AEAC-84AE9997E537}" type="slidenum">
              <a:rPr lang="en-US" smtClean="0"/>
              <a:pPr/>
              <a:t>56</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delete or remove elements from a list?</a:t>
            </a:r>
          </a:p>
        </p:txBody>
      </p:sp>
      <p:sp>
        <p:nvSpPr>
          <p:cNvPr id="3" name="Content Placeholder 2"/>
          <p:cNvSpPr>
            <a:spLocks noGrp="1"/>
          </p:cNvSpPr>
          <p:nvPr>
            <p:ph idx="1"/>
          </p:nvPr>
        </p:nvSpPr>
        <p:spPr>
          <a:xfrm>
            <a:off x="457200" y="1371600"/>
            <a:ext cx="8229600" cy="1371600"/>
          </a:xfrm>
        </p:spPr>
        <p:txBody>
          <a:bodyPr>
            <a:normAutofit fontScale="47500" lnSpcReduction="20000"/>
          </a:bodyPr>
          <a:lstStyle/>
          <a:p>
            <a:r>
              <a:rPr lang="en-US" sz="4000" dirty="0"/>
              <a:t>We can use </a:t>
            </a:r>
            <a:r>
              <a:rPr lang="en-US" sz="4000" dirty="0" smtClean="0"/>
              <a:t>remove</a:t>
            </a:r>
            <a:r>
              <a:rPr lang="en-US" sz="4000" dirty="0"/>
              <a:t>() method to remove the given item or </a:t>
            </a:r>
            <a:r>
              <a:rPr lang="en-US" sz="4000" dirty="0" smtClean="0"/>
              <a:t>del to delete item(s) or pop</a:t>
            </a:r>
            <a:r>
              <a:rPr lang="en-US" sz="4000" dirty="0"/>
              <a:t>() method to remove an item at the given index.</a:t>
            </a:r>
          </a:p>
          <a:p>
            <a:r>
              <a:rPr lang="en-US" sz="4000" dirty="0"/>
              <a:t>The pop() method removes and returns the last item if index is not provided. This helps us implement lists as stacks (first in, last out data structure).</a:t>
            </a:r>
          </a:p>
          <a:p>
            <a:r>
              <a:rPr lang="en-US" sz="4000" dirty="0"/>
              <a:t>We can also use the clear() method to empty a list.</a:t>
            </a:r>
          </a:p>
          <a:p>
            <a:endParaRPr lang="en-US" dirty="0"/>
          </a:p>
        </p:txBody>
      </p:sp>
      <p:sp>
        <p:nvSpPr>
          <p:cNvPr id="4" name="TextBox 3"/>
          <p:cNvSpPr txBox="1"/>
          <p:nvPr/>
        </p:nvSpPr>
        <p:spPr>
          <a:xfrm>
            <a:off x="914400" y="2743200"/>
            <a:ext cx="30480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err="1" smtClean="0"/>
              <a:t>my_list</a:t>
            </a:r>
            <a:r>
              <a:rPr lang="en-US" sz="1600" dirty="0" smtClean="0"/>
              <a:t> = ['</a:t>
            </a:r>
            <a:r>
              <a:rPr lang="en-US" sz="1600" dirty="0" err="1" smtClean="0"/>
              <a:t>p','r','o','b','l','e','m</a:t>
            </a:r>
            <a:r>
              <a:rPr lang="en-US" sz="1600" dirty="0" smtClean="0"/>
              <a:t>']</a:t>
            </a:r>
          </a:p>
          <a:p>
            <a:r>
              <a:rPr lang="en-US" sz="1600" dirty="0" err="1" smtClean="0"/>
              <a:t>my_list.remove</a:t>
            </a:r>
            <a:r>
              <a:rPr lang="en-US" sz="1600" dirty="0" smtClean="0"/>
              <a:t>('p')</a:t>
            </a:r>
          </a:p>
          <a:p>
            <a:r>
              <a:rPr lang="en-US" sz="1600" dirty="0" smtClean="0"/>
              <a:t># Output: ['r', 'o', 'b', 'l', 'e', 'm']</a:t>
            </a:r>
          </a:p>
          <a:p>
            <a:r>
              <a:rPr lang="en-US" sz="1600" dirty="0" smtClean="0"/>
              <a:t>print(</a:t>
            </a:r>
            <a:r>
              <a:rPr lang="en-US" sz="1600" dirty="0" err="1" smtClean="0"/>
              <a:t>my_list</a:t>
            </a:r>
            <a:r>
              <a:rPr lang="en-US" sz="1600" dirty="0" smtClean="0"/>
              <a:t>)</a:t>
            </a:r>
          </a:p>
          <a:p>
            <a:r>
              <a:rPr lang="en-US" sz="1600" dirty="0" smtClean="0"/>
              <a:t># Output: 'o‘</a:t>
            </a:r>
          </a:p>
          <a:p>
            <a:r>
              <a:rPr lang="en-US" sz="1600" dirty="0" smtClean="0"/>
              <a:t>print(my_list.pop(1))</a:t>
            </a:r>
          </a:p>
          <a:p>
            <a:r>
              <a:rPr lang="en-US" sz="1600" dirty="0" smtClean="0"/>
              <a:t># Output: ['r', 'b', 'l', 'e', 'm']</a:t>
            </a:r>
          </a:p>
          <a:p>
            <a:r>
              <a:rPr lang="en-US" sz="1600" dirty="0" smtClean="0"/>
              <a:t>print(</a:t>
            </a:r>
            <a:r>
              <a:rPr lang="en-US" sz="1600" dirty="0" err="1" smtClean="0"/>
              <a:t>my_list</a:t>
            </a:r>
            <a:r>
              <a:rPr lang="en-US" sz="1600" dirty="0" smtClean="0"/>
              <a:t>)</a:t>
            </a:r>
          </a:p>
          <a:p>
            <a:r>
              <a:rPr lang="en-US" sz="1600" dirty="0" smtClean="0"/>
              <a:t># Output: 'm‘</a:t>
            </a:r>
          </a:p>
          <a:p>
            <a:r>
              <a:rPr lang="en-US" sz="1600" dirty="0" smtClean="0"/>
              <a:t>print(my_list.pop())</a:t>
            </a:r>
          </a:p>
          <a:p>
            <a:r>
              <a:rPr lang="en-US" sz="1600" dirty="0" smtClean="0"/>
              <a:t># Output: ['r', 'b', 'l', 'e']</a:t>
            </a:r>
          </a:p>
          <a:p>
            <a:r>
              <a:rPr lang="en-US" sz="1600" dirty="0" smtClean="0"/>
              <a:t>print(</a:t>
            </a:r>
            <a:r>
              <a:rPr lang="en-US" sz="1600" dirty="0" err="1" smtClean="0"/>
              <a:t>my_list</a:t>
            </a:r>
            <a:r>
              <a:rPr lang="en-US" sz="1600" dirty="0" smtClean="0"/>
              <a:t>)</a:t>
            </a:r>
          </a:p>
          <a:p>
            <a:r>
              <a:rPr lang="en-US" sz="1600" dirty="0" err="1" smtClean="0"/>
              <a:t>my_list.clear</a:t>
            </a:r>
            <a:r>
              <a:rPr lang="en-US" sz="1600" dirty="0" smtClean="0"/>
              <a:t>()</a:t>
            </a:r>
          </a:p>
          <a:p>
            <a:r>
              <a:rPr lang="en-US" sz="1600" dirty="0" smtClean="0"/>
              <a:t># Output: []</a:t>
            </a:r>
          </a:p>
          <a:p>
            <a:r>
              <a:rPr lang="en-US" sz="1600" dirty="0" smtClean="0"/>
              <a:t>print(</a:t>
            </a:r>
            <a:r>
              <a:rPr lang="en-US" sz="1600" dirty="0" err="1" smtClean="0"/>
              <a:t>my_list</a:t>
            </a:r>
            <a:r>
              <a:rPr lang="en-US" sz="1600" dirty="0" smtClean="0"/>
              <a:t>))</a:t>
            </a:r>
          </a:p>
        </p:txBody>
      </p:sp>
      <p:sp>
        <p:nvSpPr>
          <p:cNvPr id="5" name="TextBox 4"/>
          <p:cNvSpPr txBox="1"/>
          <p:nvPr/>
        </p:nvSpPr>
        <p:spPr>
          <a:xfrm>
            <a:off x="4876800" y="3429000"/>
            <a:ext cx="3352800"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&gt;&gt;&gt; </a:t>
            </a:r>
            <a:r>
              <a:rPr lang="en-US" sz="1600" dirty="0" err="1"/>
              <a:t>my_list</a:t>
            </a:r>
            <a:r>
              <a:rPr lang="en-US" sz="1600" dirty="0"/>
              <a:t> = ['</a:t>
            </a:r>
            <a:r>
              <a:rPr lang="en-US" sz="1600" dirty="0" err="1"/>
              <a:t>p','r','o','b','l','e','m</a:t>
            </a:r>
            <a:r>
              <a:rPr lang="en-US" sz="1600" dirty="0"/>
              <a:t>'] </a:t>
            </a:r>
            <a:endParaRPr lang="en-US" sz="1600" dirty="0" smtClean="0"/>
          </a:p>
          <a:p>
            <a:r>
              <a:rPr lang="en-US" sz="1600" dirty="0" smtClean="0"/>
              <a:t>&gt;&gt;&gt; </a:t>
            </a:r>
            <a:r>
              <a:rPr lang="en-US" sz="1600" dirty="0" err="1"/>
              <a:t>my_list</a:t>
            </a:r>
            <a:r>
              <a:rPr lang="en-US" sz="1600" dirty="0"/>
              <a:t>[2:3] = [] </a:t>
            </a:r>
            <a:endParaRPr lang="en-US" sz="1600" dirty="0" smtClean="0"/>
          </a:p>
          <a:p>
            <a:r>
              <a:rPr lang="en-US" sz="1600" dirty="0" smtClean="0"/>
              <a:t>&gt;&gt;&gt; </a:t>
            </a:r>
            <a:r>
              <a:rPr lang="en-US" sz="1600" dirty="0" err="1"/>
              <a:t>my_list</a:t>
            </a:r>
            <a:r>
              <a:rPr lang="en-US" sz="1600" dirty="0"/>
              <a:t> </a:t>
            </a:r>
            <a:endParaRPr lang="en-US" sz="1600" dirty="0" smtClean="0"/>
          </a:p>
          <a:p>
            <a:r>
              <a:rPr lang="en-US" sz="1600" dirty="0" smtClean="0"/>
              <a:t>[</a:t>
            </a:r>
            <a:r>
              <a:rPr lang="en-US" sz="1600" dirty="0"/>
              <a:t>'p', 'r', 'b', 'l', 'e', 'm'] </a:t>
            </a:r>
            <a:endParaRPr lang="en-US" sz="1600" dirty="0" smtClean="0"/>
          </a:p>
          <a:p>
            <a:r>
              <a:rPr lang="en-US" sz="1600" dirty="0" smtClean="0"/>
              <a:t>&gt;&gt;&gt; </a:t>
            </a:r>
            <a:r>
              <a:rPr lang="en-US" sz="1600" dirty="0" err="1"/>
              <a:t>my_list</a:t>
            </a:r>
            <a:r>
              <a:rPr lang="en-US" sz="1600" dirty="0"/>
              <a:t>[2:5] = [] </a:t>
            </a:r>
            <a:endParaRPr lang="en-US" sz="1600" dirty="0" smtClean="0"/>
          </a:p>
          <a:p>
            <a:r>
              <a:rPr lang="en-US" sz="1600" dirty="0" smtClean="0"/>
              <a:t>&gt;&gt;&gt; </a:t>
            </a:r>
            <a:r>
              <a:rPr lang="en-US" sz="1600" dirty="0" err="1"/>
              <a:t>my_list</a:t>
            </a:r>
            <a:r>
              <a:rPr lang="en-US" sz="1600" dirty="0"/>
              <a:t> </a:t>
            </a:r>
            <a:endParaRPr lang="en-US" sz="1600" dirty="0" smtClean="0"/>
          </a:p>
          <a:p>
            <a:r>
              <a:rPr lang="en-US" sz="1600" dirty="0" smtClean="0"/>
              <a:t>[</a:t>
            </a:r>
            <a:r>
              <a:rPr lang="en-US" sz="1600" dirty="0"/>
              <a:t>'p', 'r', 'm']</a:t>
            </a:r>
            <a:endParaRPr lang="en-US" sz="1600" dirty="0" smtClean="0"/>
          </a:p>
        </p:txBody>
      </p:sp>
      <p:sp>
        <p:nvSpPr>
          <p:cNvPr id="6" name="Slide Number Placeholder 5"/>
          <p:cNvSpPr>
            <a:spLocks noGrp="1"/>
          </p:cNvSpPr>
          <p:nvPr>
            <p:ph type="sldNum" sz="quarter" idx="12"/>
          </p:nvPr>
        </p:nvSpPr>
        <p:spPr/>
        <p:txBody>
          <a:bodyPr/>
          <a:lstStyle/>
          <a:p>
            <a:fld id="{E0A0A703-4B3F-4E9A-AEAC-84AE9997E537}" type="slidenum">
              <a:rPr lang="en-US" smtClean="0"/>
              <a:pPr/>
              <a:t>57</a:t>
            </a:fld>
            <a:endParaRPr lang="en-US"/>
          </a:p>
        </p:txBody>
      </p:sp>
      <p:sp>
        <p:nvSpPr>
          <p:cNvPr id="7" name="Footer Placeholder 6"/>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delete or remove elements from a list?</a:t>
            </a:r>
          </a:p>
        </p:txBody>
      </p:sp>
      <p:sp>
        <p:nvSpPr>
          <p:cNvPr id="3" name="Content Placeholder 2"/>
          <p:cNvSpPr>
            <a:spLocks noGrp="1"/>
          </p:cNvSpPr>
          <p:nvPr>
            <p:ph idx="1"/>
          </p:nvPr>
        </p:nvSpPr>
        <p:spPr>
          <a:xfrm>
            <a:off x="457200" y="1447800"/>
            <a:ext cx="8229600" cy="1371600"/>
          </a:xfrm>
        </p:spPr>
        <p:txBody>
          <a:bodyPr>
            <a:normAutofit/>
          </a:bodyPr>
          <a:lstStyle/>
          <a:p>
            <a:pPr>
              <a:buNone/>
            </a:pPr>
            <a:endParaRPr lang="en-US" sz="7200" dirty="0"/>
          </a:p>
          <a:p>
            <a:endParaRPr lang="en-US" dirty="0"/>
          </a:p>
        </p:txBody>
      </p:sp>
      <p:sp>
        <p:nvSpPr>
          <p:cNvPr id="4" name="TextBox 3"/>
          <p:cNvSpPr txBox="1"/>
          <p:nvPr/>
        </p:nvSpPr>
        <p:spPr>
          <a:xfrm>
            <a:off x="1295400" y="1524000"/>
            <a:ext cx="7239000" cy="48936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err="1" smtClean="0"/>
              <a:t>my_list</a:t>
            </a:r>
            <a:r>
              <a:rPr lang="en-US" sz="2400" dirty="0" smtClean="0"/>
              <a:t> = ['</a:t>
            </a:r>
            <a:r>
              <a:rPr lang="en-US" sz="2400" dirty="0" err="1" smtClean="0"/>
              <a:t>p','r','o','b','l','e','m</a:t>
            </a:r>
            <a:r>
              <a:rPr lang="en-US" sz="2400" dirty="0" smtClean="0"/>
              <a:t>']</a:t>
            </a:r>
          </a:p>
          <a:p>
            <a:r>
              <a:rPr lang="en-US" sz="2400" dirty="0" smtClean="0"/>
              <a:t># delete one item</a:t>
            </a:r>
          </a:p>
          <a:p>
            <a:r>
              <a:rPr lang="en-US" sz="2400" dirty="0" smtClean="0"/>
              <a:t>del </a:t>
            </a:r>
            <a:r>
              <a:rPr lang="en-US" sz="2400" dirty="0" err="1" smtClean="0"/>
              <a:t>my_list</a:t>
            </a:r>
            <a:r>
              <a:rPr lang="en-US" sz="2400" dirty="0" smtClean="0"/>
              <a:t>[2]</a:t>
            </a:r>
          </a:p>
          <a:p>
            <a:r>
              <a:rPr lang="en-US" sz="2400" dirty="0" smtClean="0"/>
              <a:t># Output: ['p', 'r', 'b', 'l', 'e', 'm']</a:t>
            </a:r>
          </a:p>
          <a:p>
            <a:r>
              <a:rPr lang="en-US" sz="2400" dirty="0" smtClean="0"/>
              <a:t>print(</a:t>
            </a:r>
            <a:r>
              <a:rPr lang="en-US" sz="2400" dirty="0" err="1" smtClean="0"/>
              <a:t>my_list</a:t>
            </a:r>
            <a:r>
              <a:rPr lang="en-US" sz="2400" dirty="0" smtClean="0"/>
              <a:t>)</a:t>
            </a:r>
          </a:p>
          <a:p>
            <a:r>
              <a:rPr lang="en-US" sz="2400" dirty="0" smtClean="0"/>
              <a:t># delete multiple items</a:t>
            </a:r>
          </a:p>
          <a:p>
            <a:r>
              <a:rPr lang="en-US" sz="2400" dirty="0" smtClean="0"/>
              <a:t>del </a:t>
            </a:r>
            <a:r>
              <a:rPr lang="en-US" sz="2400" dirty="0" err="1" smtClean="0"/>
              <a:t>my_list</a:t>
            </a:r>
            <a:r>
              <a:rPr lang="en-US" sz="2400" dirty="0" smtClean="0"/>
              <a:t>[1:5]  </a:t>
            </a:r>
          </a:p>
          <a:p>
            <a:r>
              <a:rPr lang="en-US" sz="2400" dirty="0" smtClean="0"/>
              <a:t># Output: ['p', 'm']</a:t>
            </a:r>
          </a:p>
          <a:p>
            <a:r>
              <a:rPr lang="en-US" sz="2400" dirty="0" smtClean="0"/>
              <a:t>print(</a:t>
            </a:r>
            <a:r>
              <a:rPr lang="en-US" sz="2400" dirty="0" err="1" smtClean="0"/>
              <a:t>my_list</a:t>
            </a:r>
            <a:r>
              <a:rPr lang="en-US" sz="2400" dirty="0" smtClean="0"/>
              <a:t>)</a:t>
            </a:r>
          </a:p>
          <a:p>
            <a:r>
              <a:rPr lang="en-US" sz="2400" dirty="0" smtClean="0"/>
              <a:t># delete entire list</a:t>
            </a:r>
          </a:p>
          <a:p>
            <a:r>
              <a:rPr lang="en-US" sz="2400" dirty="0" smtClean="0"/>
              <a:t>del </a:t>
            </a:r>
            <a:r>
              <a:rPr lang="en-US" sz="2400" dirty="0" err="1" smtClean="0"/>
              <a:t>my_list</a:t>
            </a:r>
            <a:r>
              <a:rPr lang="en-US" sz="2400" dirty="0" smtClean="0"/>
              <a:t>       </a:t>
            </a:r>
          </a:p>
          <a:p>
            <a:r>
              <a:rPr lang="en-US" sz="2400" dirty="0" smtClean="0"/>
              <a:t># Error: List not defined</a:t>
            </a:r>
          </a:p>
          <a:p>
            <a:r>
              <a:rPr lang="en-US" sz="2400" dirty="0" smtClean="0"/>
              <a:t>print(</a:t>
            </a:r>
            <a:r>
              <a:rPr lang="en-US" sz="2400" dirty="0" err="1" smtClean="0"/>
              <a:t>my_list</a:t>
            </a:r>
            <a:r>
              <a:rPr lang="en-US" sz="2400" dirty="0" smtClean="0"/>
              <a:t>)</a:t>
            </a:r>
          </a:p>
        </p:txBody>
      </p:sp>
      <p:sp>
        <p:nvSpPr>
          <p:cNvPr id="5" name="Slide Number Placeholder 4"/>
          <p:cNvSpPr>
            <a:spLocks noGrp="1"/>
          </p:cNvSpPr>
          <p:nvPr>
            <p:ph type="sldNum" sz="quarter" idx="12"/>
          </p:nvPr>
        </p:nvSpPr>
        <p:spPr/>
        <p:txBody>
          <a:bodyPr/>
          <a:lstStyle/>
          <a:p>
            <a:fld id="{E0A0A703-4B3F-4E9A-AEAC-84AE9997E537}" type="slidenum">
              <a:rPr lang="en-US" smtClean="0"/>
              <a:pPr/>
              <a:t>58</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delete or remove elements from a list?</a:t>
            </a:r>
          </a:p>
        </p:txBody>
      </p:sp>
      <p:sp>
        <p:nvSpPr>
          <p:cNvPr id="3" name="Content Placeholder 2"/>
          <p:cNvSpPr>
            <a:spLocks noGrp="1"/>
          </p:cNvSpPr>
          <p:nvPr>
            <p:ph idx="1"/>
          </p:nvPr>
        </p:nvSpPr>
        <p:spPr>
          <a:xfrm>
            <a:off x="457200" y="1371600"/>
            <a:ext cx="8229600" cy="1371600"/>
          </a:xfrm>
        </p:spPr>
        <p:txBody>
          <a:bodyPr>
            <a:normAutofit fontScale="47500" lnSpcReduction="20000"/>
          </a:bodyPr>
          <a:lstStyle/>
          <a:p>
            <a:r>
              <a:rPr lang="en-US" sz="4000" dirty="0"/>
              <a:t>We can use remove() method to remove the given item or pop() method to remove an item at the given index.</a:t>
            </a:r>
          </a:p>
          <a:p>
            <a:r>
              <a:rPr lang="en-US" sz="4000" dirty="0"/>
              <a:t>The pop() method removes and returns the last item if index is not provided. This helps us implement lists as stacks (first in, last out data structure).</a:t>
            </a:r>
          </a:p>
          <a:p>
            <a:r>
              <a:rPr lang="en-US" sz="4000" dirty="0"/>
              <a:t>We can also use the clear() method to empty a list.</a:t>
            </a:r>
          </a:p>
          <a:p>
            <a:endParaRPr lang="en-US" dirty="0"/>
          </a:p>
        </p:txBody>
      </p:sp>
      <p:sp>
        <p:nvSpPr>
          <p:cNvPr id="4" name="TextBox 3"/>
          <p:cNvSpPr txBox="1"/>
          <p:nvPr/>
        </p:nvSpPr>
        <p:spPr>
          <a:xfrm>
            <a:off x="2057400" y="2743200"/>
            <a:ext cx="53340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err="1" smtClean="0"/>
              <a:t>my_list</a:t>
            </a:r>
            <a:r>
              <a:rPr lang="en-US" sz="1600" dirty="0" smtClean="0"/>
              <a:t> = ['</a:t>
            </a:r>
            <a:r>
              <a:rPr lang="en-US" sz="1600" dirty="0" err="1" smtClean="0"/>
              <a:t>p','r','o','b','l','e','m</a:t>
            </a:r>
            <a:r>
              <a:rPr lang="en-US" sz="1600" dirty="0" smtClean="0"/>
              <a:t>']</a:t>
            </a:r>
          </a:p>
          <a:p>
            <a:r>
              <a:rPr lang="en-US" sz="1600" dirty="0" err="1" smtClean="0"/>
              <a:t>my_list.remove</a:t>
            </a:r>
            <a:r>
              <a:rPr lang="en-US" sz="1600" dirty="0" smtClean="0"/>
              <a:t>('p')</a:t>
            </a:r>
          </a:p>
          <a:p>
            <a:r>
              <a:rPr lang="en-US" sz="1600" dirty="0" smtClean="0"/>
              <a:t># Output: ['r', 'o', 'b', 'l', 'e', 'm']</a:t>
            </a:r>
          </a:p>
          <a:p>
            <a:r>
              <a:rPr lang="en-US" sz="1600" dirty="0" smtClean="0"/>
              <a:t>print(</a:t>
            </a:r>
            <a:r>
              <a:rPr lang="en-US" sz="1600" dirty="0" err="1" smtClean="0"/>
              <a:t>my_list</a:t>
            </a:r>
            <a:r>
              <a:rPr lang="en-US" sz="1600" dirty="0" smtClean="0"/>
              <a:t>)</a:t>
            </a:r>
          </a:p>
          <a:p>
            <a:r>
              <a:rPr lang="en-US" sz="1600" dirty="0" smtClean="0"/>
              <a:t># Output: 'o‘</a:t>
            </a:r>
          </a:p>
          <a:p>
            <a:r>
              <a:rPr lang="en-US" sz="1600" dirty="0" smtClean="0"/>
              <a:t>print(my_list.pop(1))</a:t>
            </a:r>
          </a:p>
          <a:p>
            <a:r>
              <a:rPr lang="en-US" sz="1600" dirty="0" smtClean="0"/>
              <a:t># Output: ['r', 'b', 'l', 'e', 'm']</a:t>
            </a:r>
          </a:p>
          <a:p>
            <a:r>
              <a:rPr lang="en-US" sz="1600" dirty="0" smtClean="0"/>
              <a:t>print(</a:t>
            </a:r>
            <a:r>
              <a:rPr lang="en-US" sz="1600" dirty="0" err="1" smtClean="0"/>
              <a:t>my_list</a:t>
            </a:r>
            <a:r>
              <a:rPr lang="en-US" sz="1600" dirty="0" smtClean="0"/>
              <a:t>)</a:t>
            </a:r>
          </a:p>
          <a:p>
            <a:r>
              <a:rPr lang="en-US" sz="1600" dirty="0" smtClean="0"/>
              <a:t># Output: 'm‘</a:t>
            </a:r>
          </a:p>
          <a:p>
            <a:r>
              <a:rPr lang="en-US" sz="1600" dirty="0" smtClean="0"/>
              <a:t>print(my_list.pop())</a:t>
            </a:r>
          </a:p>
          <a:p>
            <a:r>
              <a:rPr lang="en-US" sz="1600" dirty="0" smtClean="0"/>
              <a:t># Output: ['r', 'b', 'l', 'e']</a:t>
            </a:r>
          </a:p>
          <a:p>
            <a:r>
              <a:rPr lang="en-US" sz="1600" dirty="0" smtClean="0"/>
              <a:t>print(</a:t>
            </a:r>
            <a:r>
              <a:rPr lang="en-US" sz="1600" dirty="0" err="1" smtClean="0"/>
              <a:t>my_list</a:t>
            </a:r>
            <a:r>
              <a:rPr lang="en-US" sz="1600" dirty="0" smtClean="0"/>
              <a:t>)</a:t>
            </a:r>
          </a:p>
          <a:p>
            <a:r>
              <a:rPr lang="en-US" sz="1600" dirty="0" err="1" smtClean="0"/>
              <a:t>my_list.clear</a:t>
            </a:r>
            <a:r>
              <a:rPr lang="en-US" sz="1600" dirty="0" smtClean="0"/>
              <a:t>()</a:t>
            </a:r>
          </a:p>
          <a:p>
            <a:r>
              <a:rPr lang="en-US" sz="1600" dirty="0" smtClean="0"/>
              <a:t># Output: []</a:t>
            </a:r>
          </a:p>
          <a:p>
            <a:r>
              <a:rPr lang="en-US" sz="1600" dirty="0" smtClean="0"/>
              <a:t>print(</a:t>
            </a:r>
            <a:r>
              <a:rPr lang="en-US" sz="1600" dirty="0" err="1" smtClean="0"/>
              <a:t>my_list</a:t>
            </a:r>
            <a:r>
              <a:rPr lang="en-US" sz="1600" dirty="0" smtClean="0"/>
              <a:t>))</a:t>
            </a:r>
          </a:p>
        </p:txBody>
      </p:sp>
      <p:sp>
        <p:nvSpPr>
          <p:cNvPr id="5" name="Slide Number Placeholder 4"/>
          <p:cNvSpPr>
            <a:spLocks noGrp="1"/>
          </p:cNvSpPr>
          <p:nvPr>
            <p:ph type="sldNum" sz="quarter" idx="12"/>
          </p:nvPr>
        </p:nvSpPr>
        <p:spPr/>
        <p:txBody>
          <a:bodyPr/>
          <a:lstStyle/>
          <a:p>
            <a:fld id="{E0A0A703-4B3F-4E9A-AEAC-84AE9997E537}" type="slidenum">
              <a:rPr lang="en-US" smtClean="0"/>
              <a:pPr/>
              <a:t>59</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Python Programming</a:t>
            </a:r>
          </a:p>
        </p:txBody>
      </p:sp>
      <p:sp>
        <p:nvSpPr>
          <p:cNvPr id="4" name="Content Placeholder 3"/>
          <p:cNvSpPr>
            <a:spLocks noGrp="1"/>
          </p:cNvSpPr>
          <p:nvPr>
            <p:ph idx="1"/>
          </p:nvPr>
        </p:nvSpPr>
        <p:spPr/>
        <p:txBody>
          <a:bodyPr>
            <a:normAutofit fontScale="70000" lnSpcReduction="20000"/>
          </a:bodyPr>
          <a:lstStyle/>
          <a:p>
            <a:pPr>
              <a:buNone/>
            </a:pPr>
            <a:r>
              <a:rPr lang="en-US" b="1" dirty="0">
                <a:solidFill>
                  <a:srgbClr val="FF0000"/>
                </a:solidFill>
              </a:rPr>
              <a:t>A simple language which is easier to </a:t>
            </a:r>
            <a:r>
              <a:rPr lang="en-US" b="1" dirty="0" smtClean="0">
                <a:solidFill>
                  <a:srgbClr val="FF0000"/>
                </a:solidFill>
              </a:rPr>
              <a:t>learn</a:t>
            </a:r>
          </a:p>
          <a:p>
            <a:pPr algn="just">
              <a:buNone/>
            </a:pPr>
            <a:r>
              <a:rPr lang="en-US" dirty="0" smtClean="0"/>
              <a:t>     Python </a:t>
            </a:r>
            <a:r>
              <a:rPr lang="en-US" dirty="0"/>
              <a:t>has a very simple and elegant syntax. It's much easier to read and write Python programs compared to other languages like: C++, Java, C#. Python makes programming fun and allows you to focus on the solution rather than syntax.</a:t>
            </a:r>
            <a:br>
              <a:rPr lang="en-US" dirty="0"/>
            </a:br>
            <a:r>
              <a:rPr lang="en-US" dirty="0"/>
              <a:t>If you are a newbie, it's a great choice to start your journey with Python.</a:t>
            </a:r>
          </a:p>
          <a:p>
            <a:pPr>
              <a:buNone/>
            </a:pPr>
            <a:r>
              <a:rPr lang="en-US" b="1" dirty="0">
                <a:solidFill>
                  <a:srgbClr val="FF0000"/>
                </a:solidFill>
              </a:rPr>
              <a:t>Free and </a:t>
            </a:r>
            <a:r>
              <a:rPr lang="en-US" b="1" dirty="0" smtClean="0">
                <a:solidFill>
                  <a:srgbClr val="FF0000"/>
                </a:solidFill>
              </a:rPr>
              <a:t>open-source</a:t>
            </a:r>
          </a:p>
          <a:p>
            <a:pPr algn="just">
              <a:buNone/>
            </a:pPr>
            <a:r>
              <a:rPr lang="en-US" dirty="0" smtClean="0"/>
              <a:t>     You </a:t>
            </a:r>
            <a:r>
              <a:rPr lang="en-US" dirty="0"/>
              <a:t>can freely use and distribute Python, even for commercial use. Not only can you use and distribute </a:t>
            </a:r>
            <a:r>
              <a:rPr lang="en-US" dirty="0" err="1"/>
              <a:t>softwares</a:t>
            </a:r>
            <a:r>
              <a:rPr lang="en-US" dirty="0"/>
              <a:t> written in it, you can even make changes to the Python's source code.</a:t>
            </a:r>
            <a:br>
              <a:rPr lang="en-US" dirty="0"/>
            </a:br>
            <a:r>
              <a:rPr lang="en-US" dirty="0"/>
              <a:t>Python has a large community constantly improving it in each iteration.</a:t>
            </a:r>
          </a:p>
          <a:p>
            <a:pPr>
              <a:buNone/>
            </a:pPr>
            <a:endParaRPr lang="en-US" dirty="0"/>
          </a:p>
        </p:txBody>
      </p:sp>
      <p:sp>
        <p:nvSpPr>
          <p:cNvPr id="6" name="Footer Placeholder 5"/>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delete or remove elements from a list?</a:t>
            </a:r>
          </a:p>
        </p:txBody>
      </p:sp>
      <p:sp>
        <p:nvSpPr>
          <p:cNvPr id="3" name="Content Placeholder 2"/>
          <p:cNvSpPr>
            <a:spLocks noGrp="1"/>
          </p:cNvSpPr>
          <p:nvPr>
            <p:ph idx="1"/>
          </p:nvPr>
        </p:nvSpPr>
        <p:spPr>
          <a:xfrm>
            <a:off x="457200" y="1371600"/>
            <a:ext cx="8229600" cy="1371600"/>
          </a:xfrm>
        </p:spPr>
        <p:txBody>
          <a:bodyPr>
            <a:normAutofit fontScale="47500" lnSpcReduction="20000"/>
          </a:bodyPr>
          <a:lstStyle/>
          <a:p>
            <a:r>
              <a:rPr lang="en-US" sz="4000" dirty="0"/>
              <a:t>We can use remove() method to remove the given item or pop() method to remove an item at the given index.</a:t>
            </a:r>
          </a:p>
          <a:p>
            <a:r>
              <a:rPr lang="en-US" sz="4000" dirty="0"/>
              <a:t>The pop() method removes and returns the last item if index is not provided. This helps us implement lists as stacks (first in, last out data structure).</a:t>
            </a:r>
          </a:p>
          <a:p>
            <a:r>
              <a:rPr lang="en-US" sz="4000" dirty="0"/>
              <a:t>We can also use the clear() method to empty a list.</a:t>
            </a:r>
          </a:p>
          <a:p>
            <a:endParaRPr lang="en-US" dirty="0"/>
          </a:p>
        </p:txBody>
      </p:sp>
      <p:sp>
        <p:nvSpPr>
          <p:cNvPr id="4" name="TextBox 3"/>
          <p:cNvSpPr txBox="1"/>
          <p:nvPr/>
        </p:nvSpPr>
        <p:spPr>
          <a:xfrm>
            <a:off x="914400" y="2743200"/>
            <a:ext cx="30480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err="1" smtClean="0"/>
              <a:t>my_list</a:t>
            </a:r>
            <a:r>
              <a:rPr lang="en-US" sz="1600" dirty="0" smtClean="0"/>
              <a:t> = ['</a:t>
            </a:r>
            <a:r>
              <a:rPr lang="en-US" sz="1600" dirty="0" err="1" smtClean="0"/>
              <a:t>p','r','o','b','l','e','m</a:t>
            </a:r>
            <a:r>
              <a:rPr lang="en-US" sz="1600" dirty="0" smtClean="0"/>
              <a:t>']</a:t>
            </a:r>
          </a:p>
          <a:p>
            <a:r>
              <a:rPr lang="en-US" sz="1600" dirty="0" err="1" smtClean="0"/>
              <a:t>my_list.remove</a:t>
            </a:r>
            <a:r>
              <a:rPr lang="en-US" sz="1600" dirty="0" smtClean="0"/>
              <a:t>('p')</a:t>
            </a:r>
          </a:p>
          <a:p>
            <a:r>
              <a:rPr lang="en-US" sz="1600" dirty="0" smtClean="0"/>
              <a:t># Output: ['r', 'o', 'b', 'l', 'e', 'm']</a:t>
            </a:r>
          </a:p>
          <a:p>
            <a:r>
              <a:rPr lang="en-US" sz="1600" dirty="0" smtClean="0"/>
              <a:t>print(</a:t>
            </a:r>
            <a:r>
              <a:rPr lang="en-US" sz="1600" dirty="0" err="1" smtClean="0"/>
              <a:t>my_list</a:t>
            </a:r>
            <a:r>
              <a:rPr lang="en-US" sz="1600" dirty="0" smtClean="0"/>
              <a:t>)</a:t>
            </a:r>
          </a:p>
          <a:p>
            <a:r>
              <a:rPr lang="en-US" sz="1600" dirty="0" smtClean="0"/>
              <a:t># Output: 'o‘</a:t>
            </a:r>
          </a:p>
          <a:p>
            <a:r>
              <a:rPr lang="en-US" sz="1600" dirty="0" smtClean="0"/>
              <a:t>print(my_list.pop(1))</a:t>
            </a:r>
          </a:p>
          <a:p>
            <a:r>
              <a:rPr lang="en-US" sz="1600" dirty="0" smtClean="0"/>
              <a:t># Output: ['r', 'b', 'l', 'e', 'm']</a:t>
            </a:r>
          </a:p>
          <a:p>
            <a:r>
              <a:rPr lang="en-US" sz="1600" dirty="0" smtClean="0"/>
              <a:t>print(</a:t>
            </a:r>
            <a:r>
              <a:rPr lang="en-US" sz="1600" dirty="0" err="1" smtClean="0"/>
              <a:t>my_list</a:t>
            </a:r>
            <a:r>
              <a:rPr lang="en-US" sz="1600" dirty="0" smtClean="0"/>
              <a:t>)</a:t>
            </a:r>
          </a:p>
          <a:p>
            <a:r>
              <a:rPr lang="en-US" sz="1600" dirty="0" smtClean="0"/>
              <a:t># Output: 'm‘</a:t>
            </a:r>
          </a:p>
          <a:p>
            <a:r>
              <a:rPr lang="en-US" sz="1600" dirty="0" smtClean="0"/>
              <a:t>print(my_list.pop())</a:t>
            </a:r>
          </a:p>
          <a:p>
            <a:r>
              <a:rPr lang="en-US" sz="1600" dirty="0" smtClean="0"/>
              <a:t># Output: ['r', 'b', 'l', 'e']</a:t>
            </a:r>
          </a:p>
          <a:p>
            <a:r>
              <a:rPr lang="en-US" sz="1600" dirty="0" smtClean="0"/>
              <a:t>print(</a:t>
            </a:r>
            <a:r>
              <a:rPr lang="en-US" sz="1600" dirty="0" err="1" smtClean="0"/>
              <a:t>my_list</a:t>
            </a:r>
            <a:r>
              <a:rPr lang="en-US" sz="1600" dirty="0" smtClean="0"/>
              <a:t>)</a:t>
            </a:r>
          </a:p>
          <a:p>
            <a:r>
              <a:rPr lang="en-US" sz="1600" dirty="0" err="1" smtClean="0"/>
              <a:t>my_list.clear</a:t>
            </a:r>
            <a:r>
              <a:rPr lang="en-US" sz="1600" dirty="0" smtClean="0"/>
              <a:t>()</a:t>
            </a:r>
          </a:p>
          <a:p>
            <a:r>
              <a:rPr lang="en-US" sz="1600" dirty="0" smtClean="0"/>
              <a:t># Output: []</a:t>
            </a:r>
          </a:p>
          <a:p>
            <a:r>
              <a:rPr lang="en-US" sz="1600" dirty="0" smtClean="0"/>
              <a:t>print(</a:t>
            </a:r>
            <a:r>
              <a:rPr lang="en-US" sz="1600" dirty="0" err="1" smtClean="0"/>
              <a:t>my_list</a:t>
            </a:r>
            <a:r>
              <a:rPr lang="en-US" sz="1600" dirty="0" smtClean="0"/>
              <a:t>))</a:t>
            </a:r>
          </a:p>
        </p:txBody>
      </p:sp>
      <p:sp>
        <p:nvSpPr>
          <p:cNvPr id="5" name="TextBox 4"/>
          <p:cNvSpPr txBox="1"/>
          <p:nvPr/>
        </p:nvSpPr>
        <p:spPr>
          <a:xfrm>
            <a:off x="4876800" y="3429000"/>
            <a:ext cx="33528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&gt;&gt;&gt; </a:t>
            </a:r>
            <a:r>
              <a:rPr lang="en-US" sz="1600" dirty="0" err="1"/>
              <a:t>my_list</a:t>
            </a:r>
            <a:r>
              <a:rPr lang="en-US" sz="1600" dirty="0"/>
              <a:t> = ['</a:t>
            </a:r>
            <a:r>
              <a:rPr lang="en-US" sz="1600" dirty="0" err="1"/>
              <a:t>p','r','o','b','l','e','m</a:t>
            </a:r>
            <a:r>
              <a:rPr lang="en-US" sz="1600" dirty="0"/>
              <a:t>'] </a:t>
            </a:r>
            <a:endParaRPr lang="en-US" sz="1600" dirty="0" smtClean="0"/>
          </a:p>
          <a:p>
            <a:r>
              <a:rPr lang="en-US" sz="1600" dirty="0" smtClean="0"/>
              <a:t>&gt;&gt;&gt; </a:t>
            </a:r>
            <a:r>
              <a:rPr lang="en-US" sz="1600" dirty="0" err="1"/>
              <a:t>my_list</a:t>
            </a:r>
            <a:r>
              <a:rPr lang="en-US" sz="1600" dirty="0"/>
              <a:t>[2:3] = [] </a:t>
            </a:r>
            <a:endParaRPr lang="en-US" sz="1600" dirty="0" smtClean="0"/>
          </a:p>
          <a:p>
            <a:r>
              <a:rPr lang="en-US" sz="1600" dirty="0" smtClean="0"/>
              <a:t>&gt;&gt;&gt; </a:t>
            </a:r>
            <a:r>
              <a:rPr lang="en-US" sz="1600" dirty="0" err="1"/>
              <a:t>my_list</a:t>
            </a:r>
            <a:r>
              <a:rPr lang="en-US" sz="1600" dirty="0"/>
              <a:t> ['p', 'r', 'b', 'l', 'e', 'm'] &gt;&gt;&gt; </a:t>
            </a:r>
            <a:r>
              <a:rPr lang="en-US" sz="1600" dirty="0" err="1"/>
              <a:t>my_list</a:t>
            </a:r>
            <a:r>
              <a:rPr lang="en-US" sz="1600" dirty="0"/>
              <a:t>[2:5] = [] </a:t>
            </a:r>
            <a:endParaRPr lang="en-US" sz="1600" dirty="0" smtClean="0"/>
          </a:p>
          <a:p>
            <a:r>
              <a:rPr lang="en-US" sz="1600" dirty="0" smtClean="0"/>
              <a:t>&gt;&gt;&gt; </a:t>
            </a:r>
            <a:r>
              <a:rPr lang="en-US" sz="1600" dirty="0" err="1"/>
              <a:t>my_list</a:t>
            </a:r>
            <a:r>
              <a:rPr lang="en-US" sz="1600" dirty="0"/>
              <a:t> ['p', 'r', 'm']</a:t>
            </a:r>
            <a:endParaRPr lang="en-US" sz="1600" dirty="0" smtClean="0"/>
          </a:p>
        </p:txBody>
      </p:sp>
      <p:sp>
        <p:nvSpPr>
          <p:cNvPr id="6" name="Slide Number Placeholder 5"/>
          <p:cNvSpPr>
            <a:spLocks noGrp="1"/>
          </p:cNvSpPr>
          <p:nvPr>
            <p:ph type="sldNum" sz="quarter" idx="12"/>
          </p:nvPr>
        </p:nvSpPr>
        <p:spPr/>
        <p:txBody>
          <a:bodyPr/>
          <a:lstStyle/>
          <a:p>
            <a:fld id="{E0A0A703-4B3F-4E9A-AEAC-84AE9997E537}" type="slidenum">
              <a:rPr lang="en-US" smtClean="0"/>
              <a:pPr/>
              <a:t>60</a:t>
            </a:fld>
            <a:endParaRPr lang="en-US"/>
          </a:p>
        </p:txBody>
      </p:sp>
      <p:sp>
        <p:nvSpPr>
          <p:cNvPr id="7" name="Footer Placeholder 6"/>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Python List Methods</a:t>
            </a:r>
          </a:p>
        </p:txBody>
      </p:sp>
      <p:pic>
        <p:nvPicPr>
          <p:cNvPr id="1026" name="Picture 2"/>
          <p:cNvPicPr>
            <a:picLocks noGrp="1" noChangeAspect="1" noChangeArrowheads="1"/>
          </p:cNvPicPr>
          <p:nvPr>
            <p:ph idx="1"/>
          </p:nvPr>
        </p:nvPicPr>
        <p:blipFill>
          <a:blip r:embed="rId2"/>
          <a:srcRect l="36562" t="18333" r="24063" b="18333"/>
          <a:stretch>
            <a:fillRect/>
          </a:stretch>
        </p:blipFill>
        <p:spPr bwMode="auto">
          <a:xfrm>
            <a:off x="1524000" y="1295400"/>
            <a:ext cx="6858000" cy="4826001"/>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E0A0A703-4B3F-4E9A-AEAC-84AE9997E537}" type="slidenum">
              <a:rPr lang="en-US" smtClean="0"/>
              <a:pPr/>
              <a:t>61</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Python List Methods</a:t>
            </a:r>
          </a:p>
        </p:txBody>
      </p:sp>
      <p:pic>
        <p:nvPicPr>
          <p:cNvPr id="2050" name="Picture 2"/>
          <p:cNvPicPr>
            <a:picLocks noGrp="1" noChangeAspect="1" noChangeArrowheads="1"/>
          </p:cNvPicPr>
          <p:nvPr>
            <p:ph idx="1"/>
          </p:nvPr>
        </p:nvPicPr>
        <p:blipFill>
          <a:blip r:embed="rId2"/>
          <a:srcRect l="34847" t="25254" r="15907" b="10768"/>
          <a:stretch>
            <a:fillRect/>
          </a:stretch>
        </p:blipFill>
        <p:spPr bwMode="auto">
          <a:xfrm>
            <a:off x="990600" y="1016977"/>
            <a:ext cx="7467600" cy="5457092"/>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E0A0A703-4B3F-4E9A-AEAC-84AE9997E537}" type="slidenum">
              <a:rPr lang="en-US" smtClean="0"/>
              <a:pPr/>
              <a:t>62</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9" name="TextBox 8"/>
          <p:cNvSpPr txBox="1"/>
          <p:nvPr/>
        </p:nvSpPr>
        <p:spPr>
          <a:xfrm>
            <a:off x="304800" y="1524000"/>
            <a:ext cx="3048000" cy="280076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err="1" smtClean="0"/>
              <a:t>my_list</a:t>
            </a:r>
            <a:r>
              <a:rPr lang="en-US" sz="1600" dirty="0" smtClean="0"/>
              <a:t> = [3, 8, 1, 6, 0, 8, 4]</a:t>
            </a:r>
          </a:p>
          <a:p>
            <a:r>
              <a:rPr lang="en-US" sz="1600" dirty="0" smtClean="0"/>
              <a:t># Output: 1</a:t>
            </a:r>
          </a:p>
          <a:p>
            <a:r>
              <a:rPr lang="en-US" sz="1600" dirty="0" smtClean="0"/>
              <a:t>print(</a:t>
            </a:r>
            <a:r>
              <a:rPr lang="en-US" sz="1600" dirty="0" err="1" smtClean="0"/>
              <a:t>my_list.index</a:t>
            </a:r>
            <a:r>
              <a:rPr lang="en-US" sz="1600" dirty="0" smtClean="0"/>
              <a:t>(8))</a:t>
            </a:r>
          </a:p>
          <a:p>
            <a:r>
              <a:rPr lang="en-US" sz="1600" dirty="0" smtClean="0"/>
              <a:t># Output: 2</a:t>
            </a:r>
          </a:p>
          <a:p>
            <a:r>
              <a:rPr lang="en-US" sz="1600" dirty="0" smtClean="0"/>
              <a:t>print(</a:t>
            </a:r>
            <a:r>
              <a:rPr lang="en-US" sz="1600" dirty="0" err="1" smtClean="0"/>
              <a:t>my_list.count</a:t>
            </a:r>
            <a:r>
              <a:rPr lang="en-US" sz="1600" dirty="0" smtClean="0"/>
              <a:t>(8))</a:t>
            </a:r>
          </a:p>
          <a:p>
            <a:r>
              <a:rPr lang="en-US" sz="1600" dirty="0" err="1" smtClean="0"/>
              <a:t>my_list.sort</a:t>
            </a:r>
            <a:r>
              <a:rPr lang="en-US" sz="1600" dirty="0" smtClean="0"/>
              <a:t>()</a:t>
            </a:r>
          </a:p>
          <a:p>
            <a:r>
              <a:rPr lang="en-US" sz="1600" dirty="0" smtClean="0"/>
              <a:t># Output: [0, 1, 3, 4, 6, 8, 8]</a:t>
            </a:r>
          </a:p>
          <a:p>
            <a:r>
              <a:rPr lang="en-US" sz="1600" dirty="0" smtClean="0"/>
              <a:t>print(</a:t>
            </a:r>
            <a:r>
              <a:rPr lang="en-US" sz="1600" dirty="0" err="1" smtClean="0"/>
              <a:t>my_list</a:t>
            </a:r>
            <a:r>
              <a:rPr lang="en-US" sz="1600" dirty="0" smtClean="0"/>
              <a:t>)</a:t>
            </a:r>
          </a:p>
          <a:p>
            <a:r>
              <a:rPr lang="en-US" sz="1600" dirty="0" err="1" smtClean="0"/>
              <a:t>my_list.reverse</a:t>
            </a:r>
            <a:r>
              <a:rPr lang="en-US" sz="1600" dirty="0" smtClean="0"/>
              <a:t>()</a:t>
            </a:r>
          </a:p>
          <a:p>
            <a:r>
              <a:rPr lang="en-US" sz="1600" dirty="0" smtClean="0"/>
              <a:t># Output: [8, 8, 6, 4, 3, 1, 0]</a:t>
            </a:r>
          </a:p>
          <a:p>
            <a:r>
              <a:rPr lang="en-US" sz="1600" dirty="0" smtClean="0"/>
              <a:t>print(</a:t>
            </a:r>
            <a:r>
              <a:rPr lang="en-US" sz="1600" dirty="0" err="1" smtClean="0"/>
              <a:t>my_list</a:t>
            </a:r>
            <a:r>
              <a:rPr lang="en-US" sz="1600" dirty="0" smtClean="0"/>
              <a:t>)</a:t>
            </a:r>
          </a:p>
        </p:txBody>
      </p:sp>
      <p:sp>
        <p:nvSpPr>
          <p:cNvPr id="10" name="TextBox 9"/>
          <p:cNvSpPr txBox="1"/>
          <p:nvPr/>
        </p:nvSpPr>
        <p:spPr>
          <a:xfrm>
            <a:off x="3733800" y="1524000"/>
            <a:ext cx="4499950"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pow2 = [2 ** x for x in range(10)]</a:t>
            </a:r>
          </a:p>
          <a:p>
            <a:r>
              <a:rPr lang="en-US" dirty="0" smtClean="0"/>
              <a:t># Output: [1, 2, 4, 8, 16, 32, 64, 128, 256, 512]</a:t>
            </a:r>
          </a:p>
          <a:p>
            <a:r>
              <a:rPr lang="en-US" dirty="0" smtClean="0"/>
              <a:t>print(pow2)</a:t>
            </a:r>
            <a:endParaRPr lang="en-US" dirty="0"/>
          </a:p>
        </p:txBody>
      </p:sp>
      <p:sp>
        <p:nvSpPr>
          <p:cNvPr id="11" name="TextBox 10"/>
          <p:cNvSpPr txBox="1"/>
          <p:nvPr/>
        </p:nvSpPr>
        <p:spPr>
          <a:xfrm>
            <a:off x="3810000" y="2590800"/>
            <a:ext cx="2492092"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pow2 = [] </a:t>
            </a:r>
            <a:endParaRPr lang="en-US" dirty="0" smtClean="0"/>
          </a:p>
          <a:p>
            <a:r>
              <a:rPr lang="en-US" dirty="0" smtClean="0"/>
              <a:t>for </a:t>
            </a:r>
            <a:r>
              <a:rPr lang="en-US" dirty="0"/>
              <a:t>x in range(10): </a:t>
            </a:r>
            <a:endParaRPr lang="en-US" dirty="0" smtClean="0"/>
          </a:p>
          <a:p>
            <a:r>
              <a:rPr lang="en-US" dirty="0"/>
              <a:t> </a:t>
            </a:r>
            <a:r>
              <a:rPr lang="en-US" dirty="0" smtClean="0"/>
              <a:t>     pow2.append(2 </a:t>
            </a:r>
            <a:r>
              <a:rPr lang="en-US" dirty="0"/>
              <a:t>** x)</a:t>
            </a:r>
          </a:p>
        </p:txBody>
      </p:sp>
      <p:sp>
        <p:nvSpPr>
          <p:cNvPr id="12" name="TextBox 11"/>
          <p:cNvSpPr txBox="1"/>
          <p:nvPr/>
        </p:nvSpPr>
        <p:spPr>
          <a:xfrm>
            <a:off x="1676400" y="4419600"/>
            <a:ext cx="6172200"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&gt;&gt;&gt; pow2 = [2 ** x for x in range(10) </a:t>
            </a:r>
            <a:r>
              <a:rPr lang="en-US" sz="1600" dirty="0" smtClean="0"/>
              <a:t>if </a:t>
            </a:r>
            <a:r>
              <a:rPr lang="en-US" sz="1600" dirty="0"/>
              <a:t>x &gt; 5] </a:t>
            </a:r>
            <a:endParaRPr lang="en-US" sz="1600" dirty="0" smtClean="0"/>
          </a:p>
          <a:p>
            <a:r>
              <a:rPr lang="en-US" sz="1600" dirty="0" smtClean="0"/>
              <a:t>&gt;&gt;&gt; </a:t>
            </a:r>
            <a:r>
              <a:rPr lang="en-US" sz="1600" dirty="0"/>
              <a:t>pow2 [64, 128, 256, 512] </a:t>
            </a:r>
            <a:endParaRPr lang="en-US" sz="1600" dirty="0" smtClean="0"/>
          </a:p>
          <a:p>
            <a:r>
              <a:rPr lang="en-US" sz="1600" dirty="0" smtClean="0"/>
              <a:t>&gt;&gt;&gt; </a:t>
            </a:r>
            <a:r>
              <a:rPr lang="en-US" sz="1600" dirty="0"/>
              <a:t>odd = [x for x in range(20) if x % 2 == 1] </a:t>
            </a:r>
            <a:endParaRPr lang="en-US" sz="1600" dirty="0" smtClean="0"/>
          </a:p>
          <a:p>
            <a:r>
              <a:rPr lang="en-US" sz="1600" dirty="0" smtClean="0"/>
              <a:t>&gt;&gt;&gt; </a:t>
            </a:r>
            <a:r>
              <a:rPr lang="en-US" sz="1600" dirty="0"/>
              <a:t>odd [1, 3, 5, 7, 9, 11, 13, 15, 17, 19] </a:t>
            </a:r>
            <a:endParaRPr lang="en-US" sz="1600" dirty="0" smtClean="0"/>
          </a:p>
          <a:p>
            <a:r>
              <a:rPr lang="en-US" sz="1600" dirty="0" smtClean="0"/>
              <a:t>&gt;&gt;&gt; </a:t>
            </a:r>
            <a:r>
              <a:rPr lang="en-US" sz="1600" dirty="0"/>
              <a:t>[</a:t>
            </a:r>
            <a:r>
              <a:rPr lang="en-US" sz="1600" dirty="0" err="1"/>
              <a:t>x+y</a:t>
            </a:r>
            <a:r>
              <a:rPr lang="en-US" sz="1600" dirty="0"/>
              <a:t> for x in ['Python ','C '] for y in ['</a:t>
            </a:r>
            <a:r>
              <a:rPr lang="en-US" sz="1600" dirty="0" err="1"/>
              <a:t>Language','Programming</a:t>
            </a:r>
            <a:r>
              <a:rPr lang="en-US" sz="1600" dirty="0"/>
              <a:t>']] </a:t>
            </a:r>
            <a:endParaRPr lang="en-US" sz="1600" dirty="0" smtClean="0"/>
          </a:p>
          <a:p>
            <a:r>
              <a:rPr lang="en-US" sz="1600" dirty="0" smtClean="0"/>
              <a:t>[</a:t>
            </a:r>
            <a:r>
              <a:rPr lang="en-US" sz="1600" dirty="0"/>
              <a:t>'Python Language', 'Python Programming', 'C Language', 'C Programming']</a:t>
            </a:r>
            <a:endParaRPr lang="en-US" sz="1600" dirty="0" smtClean="0"/>
          </a:p>
        </p:txBody>
      </p:sp>
      <p:sp>
        <p:nvSpPr>
          <p:cNvPr id="8" name="Slide Number Placeholder 7"/>
          <p:cNvSpPr>
            <a:spLocks noGrp="1"/>
          </p:cNvSpPr>
          <p:nvPr>
            <p:ph type="sldNum" sz="quarter" idx="12"/>
          </p:nvPr>
        </p:nvSpPr>
        <p:spPr/>
        <p:txBody>
          <a:bodyPr/>
          <a:lstStyle/>
          <a:p>
            <a:fld id="{E0A0A703-4B3F-4E9A-AEAC-84AE9997E537}" type="slidenum">
              <a:rPr lang="en-US" smtClean="0"/>
              <a:pPr/>
              <a:t>63</a:t>
            </a:fld>
            <a:endParaRPr lang="en-US"/>
          </a:p>
        </p:txBody>
      </p:sp>
      <p:sp>
        <p:nvSpPr>
          <p:cNvPr id="13" name="Footer Placeholder 12"/>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Python </a:t>
            </a:r>
            <a:r>
              <a:rPr lang="en-US" dirty="0" err="1" smtClean="0"/>
              <a:t>Tuple</a:t>
            </a:r>
            <a:endParaRPr lang="en-US" dirty="0"/>
          </a:p>
        </p:txBody>
      </p:sp>
      <p:sp>
        <p:nvSpPr>
          <p:cNvPr id="9" name="TextBox 8"/>
          <p:cNvSpPr txBox="1"/>
          <p:nvPr/>
        </p:nvSpPr>
        <p:spPr>
          <a:xfrm>
            <a:off x="304800" y="1524000"/>
            <a:ext cx="84582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400" dirty="0" smtClean="0"/>
              <a:t>A </a:t>
            </a:r>
            <a:r>
              <a:rPr lang="en-US" sz="2400" dirty="0" err="1"/>
              <a:t>tuple</a:t>
            </a:r>
            <a:r>
              <a:rPr lang="en-US" sz="2400" dirty="0"/>
              <a:t> is similar to a list. The difference </a:t>
            </a:r>
            <a:r>
              <a:rPr lang="en-US" sz="2400" dirty="0" smtClean="0"/>
              <a:t>is </a:t>
            </a:r>
            <a:r>
              <a:rPr lang="en-US" sz="2400" dirty="0"/>
              <a:t>that we cannot change the elements of a </a:t>
            </a:r>
            <a:r>
              <a:rPr lang="en-US" sz="2400" dirty="0" err="1"/>
              <a:t>tuple</a:t>
            </a:r>
            <a:r>
              <a:rPr lang="en-US" sz="2400" dirty="0"/>
              <a:t> once it is assigned whereas in a list, elements can be changed.</a:t>
            </a:r>
            <a:endParaRPr lang="en-US" sz="2400" dirty="0" smtClean="0"/>
          </a:p>
        </p:txBody>
      </p:sp>
      <p:sp>
        <p:nvSpPr>
          <p:cNvPr id="10" name="TextBox 9"/>
          <p:cNvSpPr txBox="1"/>
          <p:nvPr/>
        </p:nvSpPr>
        <p:spPr>
          <a:xfrm>
            <a:off x="304800" y="2971800"/>
            <a:ext cx="84582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Since </a:t>
            </a:r>
            <a:r>
              <a:rPr lang="en-US" sz="2400" dirty="0" err="1"/>
              <a:t>tuple</a:t>
            </a:r>
            <a:r>
              <a:rPr lang="en-US" sz="2400" dirty="0"/>
              <a:t> are immutable, iterating through </a:t>
            </a:r>
            <a:r>
              <a:rPr lang="en-US" sz="2400" dirty="0" err="1"/>
              <a:t>tuple</a:t>
            </a:r>
            <a:r>
              <a:rPr lang="en-US" sz="2400" dirty="0"/>
              <a:t> is faster than with list. So there is a slight performance boost.</a:t>
            </a:r>
          </a:p>
          <a:p>
            <a:r>
              <a:rPr lang="en-US" sz="2400" dirty="0" err="1"/>
              <a:t>Tuples</a:t>
            </a:r>
            <a:r>
              <a:rPr lang="en-US" sz="2400" dirty="0"/>
              <a:t> that contain immutable elements can be used as key for a dictionary. With list, this is not possible.</a:t>
            </a:r>
          </a:p>
          <a:p>
            <a:r>
              <a:rPr lang="en-US" sz="2400" dirty="0"/>
              <a:t>If you have data that doesn't change, implementing it as </a:t>
            </a:r>
            <a:r>
              <a:rPr lang="en-US" sz="2400" dirty="0" err="1"/>
              <a:t>tuple</a:t>
            </a:r>
            <a:r>
              <a:rPr lang="en-US" sz="2400" dirty="0"/>
              <a:t> will guarantee that it remains </a:t>
            </a:r>
            <a:r>
              <a:rPr lang="en-US" sz="2400" dirty="0" smtClean="0"/>
              <a:t>write-protected.</a:t>
            </a:r>
            <a:endParaRPr lang="en-US" sz="2400" dirty="0"/>
          </a:p>
        </p:txBody>
      </p:sp>
      <p:sp>
        <p:nvSpPr>
          <p:cNvPr id="5" name="Slide Number Placeholder 4"/>
          <p:cNvSpPr>
            <a:spLocks noGrp="1"/>
          </p:cNvSpPr>
          <p:nvPr>
            <p:ph type="sldNum" sz="quarter" idx="12"/>
          </p:nvPr>
        </p:nvSpPr>
        <p:spPr/>
        <p:txBody>
          <a:bodyPr/>
          <a:lstStyle/>
          <a:p>
            <a:fld id="{E0A0A703-4B3F-4E9A-AEAC-84AE9997E537}" type="slidenum">
              <a:rPr lang="en-US" smtClean="0"/>
              <a:pPr/>
              <a:t>64</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Python </a:t>
            </a:r>
            <a:r>
              <a:rPr lang="en-US" b="1" dirty="0" err="1" smtClean="0"/>
              <a:t>Tuple</a:t>
            </a:r>
            <a:endParaRPr lang="en-US" b="1" dirty="0"/>
          </a:p>
        </p:txBody>
      </p:sp>
      <p:sp>
        <p:nvSpPr>
          <p:cNvPr id="3" name="Content Placeholder 2"/>
          <p:cNvSpPr>
            <a:spLocks noGrp="1"/>
          </p:cNvSpPr>
          <p:nvPr>
            <p:ph idx="1"/>
          </p:nvPr>
        </p:nvSpPr>
        <p:spPr>
          <a:xfrm>
            <a:off x="457200" y="1524001"/>
            <a:ext cx="8229600" cy="2133600"/>
          </a:xfrm>
        </p:spPr>
        <p:txBody>
          <a:bodyPr>
            <a:normAutofit fontScale="70000" lnSpcReduction="20000"/>
          </a:bodyPr>
          <a:lstStyle/>
          <a:p>
            <a:r>
              <a:rPr lang="en-US" dirty="0" err="1" smtClean="0"/>
              <a:t>Tuple</a:t>
            </a:r>
            <a:r>
              <a:rPr lang="en-US" dirty="0" smtClean="0"/>
              <a:t> is an ordered sequence of items same as </a:t>
            </a:r>
            <a:r>
              <a:rPr lang="en-US" dirty="0" err="1" smtClean="0"/>
              <a:t>list.The</a:t>
            </a:r>
            <a:r>
              <a:rPr lang="en-US" dirty="0" smtClean="0"/>
              <a:t> only difference is that </a:t>
            </a:r>
            <a:r>
              <a:rPr lang="en-US" dirty="0" err="1" smtClean="0"/>
              <a:t>tuples</a:t>
            </a:r>
            <a:r>
              <a:rPr lang="en-US" dirty="0" smtClean="0"/>
              <a:t> are immutable. </a:t>
            </a:r>
            <a:r>
              <a:rPr lang="en-US" dirty="0" err="1" smtClean="0"/>
              <a:t>Tuples</a:t>
            </a:r>
            <a:r>
              <a:rPr lang="en-US" dirty="0" smtClean="0"/>
              <a:t> once created cannot be modified.</a:t>
            </a:r>
          </a:p>
          <a:p>
            <a:r>
              <a:rPr lang="en-US" dirty="0" err="1" smtClean="0"/>
              <a:t>Tuples</a:t>
            </a:r>
            <a:r>
              <a:rPr lang="en-US" dirty="0" smtClean="0"/>
              <a:t> are used to write-protect data and are usually faster than list as it cannot change dynamically.</a:t>
            </a:r>
          </a:p>
          <a:p>
            <a:r>
              <a:rPr lang="en-US" dirty="0" smtClean="0"/>
              <a:t>It is defined within parentheses () where items are separated by commas.</a:t>
            </a:r>
          </a:p>
        </p:txBody>
      </p:sp>
      <p:sp>
        <p:nvSpPr>
          <p:cNvPr id="4" name="TextBox 3"/>
          <p:cNvSpPr txBox="1"/>
          <p:nvPr/>
        </p:nvSpPr>
        <p:spPr>
          <a:xfrm>
            <a:off x="2362200" y="3352800"/>
            <a:ext cx="3505200"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solidFill>
                  <a:srgbClr val="FF0000"/>
                </a:solidFill>
              </a:rPr>
              <a:t>&gt;&gt;&gt; t = (5,'program', 1+3j)</a:t>
            </a:r>
            <a:endParaRPr lang="en-US" sz="2400" dirty="0">
              <a:solidFill>
                <a:srgbClr val="FF0000"/>
              </a:solidFill>
            </a:endParaRPr>
          </a:p>
        </p:txBody>
      </p:sp>
      <p:sp>
        <p:nvSpPr>
          <p:cNvPr id="5" name="TextBox 4"/>
          <p:cNvSpPr txBox="1"/>
          <p:nvPr/>
        </p:nvSpPr>
        <p:spPr>
          <a:xfrm>
            <a:off x="533400" y="3886200"/>
            <a:ext cx="4037131" cy="203132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fr-FR" dirty="0" smtClean="0"/>
              <a:t>t = (5,'program', 1+3j)</a:t>
            </a:r>
          </a:p>
          <a:p>
            <a:r>
              <a:rPr lang="fr-FR" dirty="0" smtClean="0"/>
              <a:t># t[1] = 'program‘</a:t>
            </a:r>
          </a:p>
          <a:p>
            <a:r>
              <a:rPr lang="fr-FR" dirty="0" err="1" smtClean="0"/>
              <a:t>print</a:t>
            </a:r>
            <a:r>
              <a:rPr lang="fr-FR" dirty="0" smtClean="0"/>
              <a:t>("t[1] = ", t[1])</a:t>
            </a:r>
          </a:p>
          <a:p>
            <a:r>
              <a:rPr lang="fr-FR" dirty="0" smtClean="0"/>
              <a:t># t[0:3] = (5, 'program', (1+3j))</a:t>
            </a:r>
          </a:p>
          <a:p>
            <a:r>
              <a:rPr lang="fr-FR" dirty="0" err="1" smtClean="0"/>
              <a:t>print</a:t>
            </a:r>
            <a:r>
              <a:rPr lang="fr-FR" dirty="0" smtClean="0"/>
              <a:t>("t[0:3] = ", t[0:3])</a:t>
            </a:r>
          </a:p>
          <a:p>
            <a:r>
              <a:rPr lang="fr-FR" dirty="0" smtClean="0">
                <a:solidFill>
                  <a:srgbClr val="FF0000"/>
                </a:solidFill>
              </a:rPr>
              <a:t>t[0] = 10</a:t>
            </a:r>
          </a:p>
          <a:p>
            <a:r>
              <a:rPr lang="fr-FR" dirty="0" smtClean="0">
                <a:solidFill>
                  <a:srgbClr val="FF0000"/>
                </a:solidFill>
              </a:rPr>
              <a:t># </a:t>
            </a:r>
            <a:r>
              <a:rPr lang="fr-FR" dirty="0" err="1" smtClean="0">
                <a:solidFill>
                  <a:srgbClr val="FF0000"/>
                </a:solidFill>
              </a:rPr>
              <a:t>Generates</a:t>
            </a:r>
            <a:r>
              <a:rPr lang="fr-FR" dirty="0" smtClean="0">
                <a:solidFill>
                  <a:srgbClr val="FF0000"/>
                </a:solidFill>
              </a:rPr>
              <a:t> </a:t>
            </a:r>
            <a:r>
              <a:rPr lang="fr-FR" dirty="0" err="1" smtClean="0">
                <a:solidFill>
                  <a:srgbClr val="FF0000"/>
                </a:solidFill>
              </a:rPr>
              <a:t>error</a:t>
            </a:r>
            <a:r>
              <a:rPr lang="fr-FR" dirty="0" smtClean="0">
                <a:solidFill>
                  <a:srgbClr val="FF0000"/>
                </a:solidFill>
              </a:rPr>
              <a:t># </a:t>
            </a:r>
            <a:r>
              <a:rPr lang="fr-FR" dirty="0" err="1" smtClean="0">
                <a:solidFill>
                  <a:srgbClr val="FF0000"/>
                </a:solidFill>
              </a:rPr>
              <a:t>Tuples</a:t>
            </a:r>
            <a:r>
              <a:rPr lang="fr-FR" dirty="0" smtClean="0">
                <a:solidFill>
                  <a:srgbClr val="FF0000"/>
                </a:solidFill>
              </a:rPr>
              <a:t> are immutable</a:t>
            </a:r>
            <a:endParaRPr lang="en-US" dirty="0">
              <a:solidFill>
                <a:srgbClr val="FF0000"/>
              </a:solidFill>
            </a:endParaRPr>
          </a:p>
        </p:txBody>
      </p:sp>
      <p:sp>
        <p:nvSpPr>
          <p:cNvPr id="6" name="TextBox 5"/>
          <p:cNvSpPr txBox="1"/>
          <p:nvPr/>
        </p:nvSpPr>
        <p:spPr>
          <a:xfrm>
            <a:off x="4724400" y="4419600"/>
            <a:ext cx="3573094" cy="1477328"/>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err="1" smtClean="0">
                <a:solidFill>
                  <a:srgbClr val="FF0000"/>
                </a:solidFill>
              </a:rPr>
              <a:t>Traceback</a:t>
            </a:r>
            <a:r>
              <a:rPr lang="en-US" dirty="0" smtClean="0">
                <a:solidFill>
                  <a:srgbClr val="FF0000"/>
                </a:solidFill>
              </a:rPr>
              <a:t> (most recent call last):</a:t>
            </a:r>
          </a:p>
          <a:p>
            <a:r>
              <a:rPr lang="en-US" dirty="0" smtClean="0">
                <a:solidFill>
                  <a:srgbClr val="FF0000"/>
                </a:solidFill>
              </a:rPr>
              <a:t>  File "&lt;</a:t>
            </a:r>
            <a:r>
              <a:rPr lang="en-US" dirty="0" err="1" smtClean="0">
                <a:solidFill>
                  <a:srgbClr val="FF0000"/>
                </a:solidFill>
              </a:rPr>
              <a:t>stdin</a:t>
            </a:r>
            <a:r>
              <a:rPr lang="en-US" dirty="0" smtClean="0">
                <a:solidFill>
                  <a:srgbClr val="FF0000"/>
                </a:solidFill>
              </a:rPr>
              <a:t>&gt;", line 11, in &lt;module&gt;</a:t>
            </a:r>
          </a:p>
          <a:p>
            <a:r>
              <a:rPr lang="en-US" dirty="0" smtClean="0">
                <a:solidFill>
                  <a:srgbClr val="FF0000"/>
                </a:solidFill>
              </a:rPr>
              <a:t>    t[0] = 10</a:t>
            </a:r>
          </a:p>
          <a:p>
            <a:r>
              <a:rPr lang="en-US" dirty="0" err="1" smtClean="0">
                <a:solidFill>
                  <a:srgbClr val="FF0000"/>
                </a:solidFill>
              </a:rPr>
              <a:t>TypeError</a:t>
            </a:r>
            <a:r>
              <a:rPr lang="en-US" dirty="0" smtClean="0">
                <a:solidFill>
                  <a:srgbClr val="FF0000"/>
                </a:solidFill>
              </a:rPr>
              <a:t>: '</a:t>
            </a:r>
            <a:r>
              <a:rPr lang="en-US" dirty="0" err="1" smtClean="0">
                <a:solidFill>
                  <a:srgbClr val="FF0000"/>
                </a:solidFill>
              </a:rPr>
              <a:t>tuple</a:t>
            </a:r>
            <a:r>
              <a:rPr lang="en-US" dirty="0" smtClean="0">
                <a:solidFill>
                  <a:srgbClr val="FF0000"/>
                </a:solidFill>
              </a:rPr>
              <a:t>' object does not </a:t>
            </a:r>
          </a:p>
          <a:p>
            <a:r>
              <a:rPr lang="en-US" dirty="0" smtClean="0">
                <a:solidFill>
                  <a:srgbClr val="FF0000"/>
                </a:solidFill>
              </a:rPr>
              <a:t>support item assignment</a:t>
            </a:r>
            <a:endParaRPr lang="en-US" dirty="0">
              <a:solidFill>
                <a:srgbClr val="FF0000"/>
              </a:solidFill>
            </a:endParaRPr>
          </a:p>
        </p:txBody>
      </p:sp>
      <p:sp>
        <p:nvSpPr>
          <p:cNvPr id="8" name="Footer Placeholder 7"/>
          <p:cNvSpPr>
            <a:spLocks noGrp="1"/>
          </p:cNvSpPr>
          <p:nvPr>
            <p:ph type="ftr" sz="quarter" idx="11"/>
          </p:nvPr>
        </p:nvSpPr>
        <p:spPr/>
        <p:txBody>
          <a:bodyPr/>
          <a:lstStyle/>
          <a:p>
            <a:r>
              <a:rPr lang="en-US" dirty="0" smtClean="0"/>
              <a:t>CSE-520 -  Dr. </a:t>
            </a:r>
            <a:r>
              <a:rPr lang="en-US" dirty="0" err="1" smtClean="0"/>
              <a:t>Alok</a:t>
            </a:r>
            <a:r>
              <a:rPr lang="en-US" dirty="0" smtClean="0"/>
              <a:t> Kumar</a:t>
            </a:r>
            <a:endParaRPr lang="en-US" dirty="0"/>
          </a:p>
        </p:txBody>
      </p:sp>
      <p:sp>
        <p:nvSpPr>
          <p:cNvPr id="9" name="Slide Number Placeholder 8"/>
          <p:cNvSpPr>
            <a:spLocks noGrp="1"/>
          </p:cNvSpPr>
          <p:nvPr>
            <p:ph type="sldNum" sz="quarter" idx="12"/>
          </p:nvPr>
        </p:nvSpPr>
        <p:spPr/>
        <p:txBody>
          <a:bodyPr/>
          <a:lstStyle/>
          <a:p>
            <a:fld id="{B59F5A79-6FE7-4999-BFDC-6214EB249D34}"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IN" b="1" dirty="0" smtClean="0"/>
              <a:t>Creating a </a:t>
            </a:r>
            <a:r>
              <a:rPr lang="en-IN" b="1" dirty="0" err="1" smtClean="0"/>
              <a:t>Tuple</a:t>
            </a:r>
            <a:endParaRPr lang="en-US" dirty="0"/>
          </a:p>
        </p:txBody>
      </p:sp>
      <p:sp>
        <p:nvSpPr>
          <p:cNvPr id="9" name="TextBox 8"/>
          <p:cNvSpPr txBox="1"/>
          <p:nvPr/>
        </p:nvSpPr>
        <p:spPr>
          <a:xfrm>
            <a:off x="304800" y="1524000"/>
            <a:ext cx="83058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IN" sz="2400" dirty="0" smtClean="0"/>
              <a:t>A </a:t>
            </a:r>
            <a:r>
              <a:rPr lang="en-IN" sz="2400" dirty="0" err="1" smtClean="0"/>
              <a:t>tuple</a:t>
            </a:r>
            <a:r>
              <a:rPr lang="en-IN" sz="2400" dirty="0" smtClean="0"/>
              <a:t> is created by placing all the items (elements) inside a parentheses (), separated by comma.</a:t>
            </a:r>
            <a:endParaRPr lang="en-US" sz="2400" dirty="0" smtClean="0"/>
          </a:p>
        </p:txBody>
      </p:sp>
      <p:sp>
        <p:nvSpPr>
          <p:cNvPr id="10" name="TextBox 9"/>
          <p:cNvSpPr txBox="1"/>
          <p:nvPr/>
        </p:nvSpPr>
        <p:spPr>
          <a:xfrm>
            <a:off x="381000" y="2743200"/>
            <a:ext cx="3886200"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err="1" smtClean="0"/>
              <a:t>my_tuple</a:t>
            </a:r>
            <a:r>
              <a:rPr lang="en-IN" dirty="0" smtClean="0"/>
              <a:t> = ()</a:t>
            </a:r>
          </a:p>
          <a:p>
            <a:r>
              <a:rPr lang="en-IN" dirty="0" smtClean="0"/>
              <a:t>print(</a:t>
            </a:r>
            <a:r>
              <a:rPr lang="en-IN" dirty="0" err="1" smtClean="0"/>
              <a:t>my_tuple</a:t>
            </a:r>
            <a:r>
              <a:rPr lang="en-IN" dirty="0" smtClean="0"/>
              <a:t>) </a:t>
            </a:r>
          </a:p>
          <a:p>
            <a:r>
              <a:rPr lang="en-IN" dirty="0" smtClean="0"/>
              <a:t># Output: (1, 2, 3)</a:t>
            </a:r>
          </a:p>
          <a:p>
            <a:r>
              <a:rPr lang="en-IN" dirty="0" err="1" smtClean="0"/>
              <a:t>my_tuple</a:t>
            </a:r>
            <a:r>
              <a:rPr lang="en-IN" dirty="0" smtClean="0"/>
              <a:t> = (1, 2, 3)</a:t>
            </a:r>
          </a:p>
          <a:p>
            <a:r>
              <a:rPr lang="en-IN" dirty="0" smtClean="0"/>
              <a:t>print(</a:t>
            </a:r>
            <a:r>
              <a:rPr lang="en-IN" dirty="0" err="1" smtClean="0"/>
              <a:t>my_tuple</a:t>
            </a:r>
            <a:r>
              <a:rPr lang="en-IN" dirty="0" smtClean="0"/>
              <a:t>) </a:t>
            </a:r>
          </a:p>
          <a:p>
            <a:r>
              <a:rPr lang="en-IN" dirty="0" smtClean="0"/>
              <a:t># Output: (1, "Hello", 3.4)</a:t>
            </a:r>
          </a:p>
          <a:p>
            <a:r>
              <a:rPr lang="en-IN" dirty="0" err="1" smtClean="0"/>
              <a:t>my_tuple</a:t>
            </a:r>
            <a:r>
              <a:rPr lang="en-IN" dirty="0" smtClean="0"/>
              <a:t> = (1, "Hello", 3.4)</a:t>
            </a:r>
          </a:p>
          <a:p>
            <a:r>
              <a:rPr lang="en-IN" dirty="0" smtClean="0"/>
              <a:t>print(</a:t>
            </a:r>
            <a:r>
              <a:rPr lang="en-IN" dirty="0" err="1" smtClean="0"/>
              <a:t>my_tuple</a:t>
            </a:r>
            <a:r>
              <a:rPr lang="en-IN" dirty="0" smtClean="0"/>
              <a:t>)</a:t>
            </a:r>
          </a:p>
          <a:p>
            <a:r>
              <a:rPr lang="en-IN" dirty="0" smtClean="0"/>
              <a:t># Output: ("mouse", [8, 4, 6], (1, 2, 3))</a:t>
            </a:r>
          </a:p>
          <a:p>
            <a:r>
              <a:rPr lang="en-IN" dirty="0" err="1" smtClean="0"/>
              <a:t>my_tuple</a:t>
            </a:r>
            <a:r>
              <a:rPr lang="en-IN" dirty="0" smtClean="0"/>
              <a:t> = ("mouse", [8, 4, 6], (1, 2, 3))</a:t>
            </a:r>
          </a:p>
          <a:p>
            <a:r>
              <a:rPr lang="en-IN" dirty="0" smtClean="0"/>
              <a:t>print(</a:t>
            </a:r>
            <a:r>
              <a:rPr lang="en-IN" dirty="0" err="1" smtClean="0"/>
              <a:t>my_tuple</a:t>
            </a:r>
            <a:r>
              <a:rPr lang="en-IN" dirty="0" smtClean="0"/>
              <a:t>)</a:t>
            </a:r>
            <a:endParaRPr lang="en-US" dirty="0"/>
          </a:p>
        </p:txBody>
      </p:sp>
      <p:sp>
        <p:nvSpPr>
          <p:cNvPr id="5" name="TextBox 4"/>
          <p:cNvSpPr txBox="1"/>
          <p:nvPr/>
        </p:nvSpPr>
        <p:spPr>
          <a:xfrm>
            <a:off x="4572000" y="2743200"/>
            <a:ext cx="3886200"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err="1" smtClean="0"/>
              <a:t>my_tuple</a:t>
            </a:r>
            <a:r>
              <a:rPr lang="en-IN" dirty="0" smtClean="0"/>
              <a:t> = 3, 4.6, "dog“</a:t>
            </a:r>
          </a:p>
          <a:p>
            <a:r>
              <a:rPr lang="en-IN" dirty="0" smtClean="0"/>
              <a:t>print(</a:t>
            </a:r>
            <a:r>
              <a:rPr lang="en-IN" dirty="0" err="1" smtClean="0"/>
              <a:t>my_tuple</a:t>
            </a:r>
            <a:r>
              <a:rPr lang="en-IN" dirty="0" smtClean="0"/>
              <a:t>)</a:t>
            </a:r>
          </a:p>
          <a:p>
            <a:r>
              <a:rPr lang="en-IN" dirty="0" smtClean="0">
                <a:solidFill>
                  <a:srgbClr val="FF0000"/>
                </a:solidFill>
              </a:rPr>
              <a:t># </a:t>
            </a:r>
            <a:r>
              <a:rPr lang="en-IN" dirty="0" err="1" smtClean="0">
                <a:solidFill>
                  <a:srgbClr val="FF0000"/>
                </a:solidFill>
              </a:rPr>
              <a:t>tuple</a:t>
            </a:r>
            <a:r>
              <a:rPr lang="en-IN" dirty="0" smtClean="0">
                <a:solidFill>
                  <a:srgbClr val="FF0000"/>
                </a:solidFill>
              </a:rPr>
              <a:t> unpacking is also possible</a:t>
            </a:r>
          </a:p>
          <a:p>
            <a:r>
              <a:rPr lang="en-IN" dirty="0" smtClean="0"/>
              <a:t># Output:</a:t>
            </a:r>
          </a:p>
          <a:p>
            <a:r>
              <a:rPr lang="en-IN" dirty="0" smtClean="0"/>
              <a:t># 3</a:t>
            </a:r>
          </a:p>
          <a:p>
            <a:r>
              <a:rPr lang="en-IN" dirty="0" smtClean="0"/>
              <a:t># 4.6</a:t>
            </a:r>
          </a:p>
          <a:p>
            <a:r>
              <a:rPr lang="en-IN" dirty="0" smtClean="0"/>
              <a:t># dog</a:t>
            </a:r>
          </a:p>
          <a:p>
            <a:r>
              <a:rPr lang="en-IN" dirty="0" smtClean="0"/>
              <a:t>a, b, c = </a:t>
            </a:r>
            <a:r>
              <a:rPr lang="en-IN" dirty="0" err="1" smtClean="0"/>
              <a:t>my_tuple</a:t>
            </a:r>
            <a:endParaRPr lang="en-IN" dirty="0" smtClean="0"/>
          </a:p>
          <a:p>
            <a:r>
              <a:rPr lang="en-IN" dirty="0" smtClean="0"/>
              <a:t>print(a)</a:t>
            </a:r>
          </a:p>
          <a:p>
            <a:r>
              <a:rPr lang="en-IN" dirty="0" smtClean="0"/>
              <a:t>print(b)</a:t>
            </a:r>
          </a:p>
          <a:p>
            <a:r>
              <a:rPr lang="en-IN" dirty="0" smtClean="0"/>
              <a:t>print(c)</a:t>
            </a:r>
            <a:endParaRPr lang="en-US" dirty="0"/>
          </a:p>
        </p:txBody>
      </p:sp>
      <p:sp>
        <p:nvSpPr>
          <p:cNvPr id="6" name="Slide Number Placeholder 5"/>
          <p:cNvSpPr>
            <a:spLocks noGrp="1"/>
          </p:cNvSpPr>
          <p:nvPr>
            <p:ph type="sldNum" sz="quarter" idx="12"/>
          </p:nvPr>
        </p:nvSpPr>
        <p:spPr/>
        <p:txBody>
          <a:bodyPr/>
          <a:lstStyle/>
          <a:p>
            <a:fld id="{E0A0A703-4B3F-4E9A-AEAC-84AE9997E537}" type="slidenum">
              <a:rPr lang="en-US" smtClean="0"/>
              <a:pPr/>
              <a:t>66</a:t>
            </a:fld>
            <a:endParaRPr lang="en-US"/>
          </a:p>
        </p:txBody>
      </p:sp>
      <p:sp>
        <p:nvSpPr>
          <p:cNvPr id="8" name="Footer Placeholder 7"/>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IN" b="1" dirty="0" smtClean="0"/>
              <a:t>Accessing Elements in a </a:t>
            </a:r>
            <a:r>
              <a:rPr lang="en-IN" b="1" dirty="0" err="1" smtClean="0"/>
              <a:t>Tuple</a:t>
            </a:r>
            <a:endParaRPr lang="en-IN" b="1" dirty="0"/>
          </a:p>
        </p:txBody>
      </p:sp>
      <p:sp>
        <p:nvSpPr>
          <p:cNvPr id="9" name="TextBox 8"/>
          <p:cNvSpPr txBox="1"/>
          <p:nvPr/>
        </p:nvSpPr>
        <p:spPr>
          <a:xfrm>
            <a:off x="457200" y="1295400"/>
            <a:ext cx="8305800"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400" b="1" dirty="0" smtClean="0"/>
              <a:t>1. Indexing</a:t>
            </a:r>
          </a:p>
          <a:p>
            <a:r>
              <a:rPr lang="en-IN" sz="2000" dirty="0" smtClean="0"/>
              <a:t>We can use the index operator [] to access an item in a </a:t>
            </a:r>
            <a:r>
              <a:rPr lang="en-IN" sz="2000" dirty="0" err="1" smtClean="0"/>
              <a:t>tuple</a:t>
            </a:r>
            <a:r>
              <a:rPr lang="en-IN" sz="2000" dirty="0" smtClean="0"/>
              <a:t> where the index starts from 0. So, a </a:t>
            </a:r>
            <a:r>
              <a:rPr lang="en-IN" sz="2000" dirty="0" err="1" smtClean="0"/>
              <a:t>tuple</a:t>
            </a:r>
            <a:r>
              <a:rPr lang="en-IN" sz="2000" dirty="0" smtClean="0"/>
              <a:t> having 6 elements will have index from 0 to 5. Trying to access an element other that (6, 7,...) will raise an </a:t>
            </a:r>
            <a:r>
              <a:rPr lang="en-IN" sz="2000" dirty="0" err="1" smtClean="0"/>
              <a:t>IndexError</a:t>
            </a:r>
            <a:r>
              <a:rPr lang="en-IN" sz="2000" dirty="0" smtClean="0"/>
              <a:t>. The index must be an integer, so we cannot use float or other types. This will result into </a:t>
            </a:r>
            <a:r>
              <a:rPr lang="en-IN" sz="2000" dirty="0" err="1" smtClean="0"/>
              <a:t>TypeError</a:t>
            </a:r>
            <a:r>
              <a:rPr lang="en-IN" sz="2400" dirty="0" smtClean="0"/>
              <a:t>.</a:t>
            </a:r>
            <a:endParaRPr lang="en-IN" sz="2400" dirty="0"/>
          </a:p>
        </p:txBody>
      </p:sp>
      <p:sp>
        <p:nvSpPr>
          <p:cNvPr id="6" name="TextBox 5"/>
          <p:cNvSpPr txBox="1"/>
          <p:nvPr/>
        </p:nvSpPr>
        <p:spPr>
          <a:xfrm>
            <a:off x="457200" y="3505200"/>
            <a:ext cx="83058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400" b="1" dirty="0" smtClean="0"/>
              <a:t>2. Negative Indexing</a:t>
            </a:r>
          </a:p>
          <a:p>
            <a:r>
              <a:rPr lang="en-IN" sz="2000" dirty="0" smtClean="0"/>
              <a:t>Python allows negative indexing for its sequences.</a:t>
            </a:r>
          </a:p>
          <a:p>
            <a:r>
              <a:rPr lang="en-IN" sz="2000" dirty="0" smtClean="0"/>
              <a:t>The index of -1 refers to the last item, -2 to the second last item and so on.</a:t>
            </a:r>
            <a:endParaRPr lang="en-IN" sz="2000" dirty="0"/>
          </a:p>
        </p:txBody>
      </p:sp>
      <p:sp>
        <p:nvSpPr>
          <p:cNvPr id="8" name="TextBox 7"/>
          <p:cNvSpPr txBox="1"/>
          <p:nvPr/>
        </p:nvSpPr>
        <p:spPr>
          <a:xfrm>
            <a:off x="457200" y="4790182"/>
            <a:ext cx="83058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400" b="1" dirty="0" smtClean="0"/>
              <a:t>3. Slicing</a:t>
            </a:r>
          </a:p>
          <a:p>
            <a:r>
              <a:rPr lang="en-IN" sz="2400" dirty="0" smtClean="0"/>
              <a:t>We can access a range of items in a </a:t>
            </a:r>
            <a:r>
              <a:rPr lang="en-IN" sz="2400" dirty="0" err="1" smtClean="0"/>
              <a:t>tuple</a:t>
            </a:r>
            <a:r>
              <a:rPr lang="en-IN" sz="2400" dirty="0" smtClean="0"/>
              <a:t> by using the slicing operator - colon ":".</a:t>
            </a:r>
            <a:endParaRPr lang="en-IN" sz="2400" dirty="0"/>
          </a:p>
        </p:txBody>
      </p:sp>
      <p:sp>
        <p:nvSpPr>
          <p:cNvPr id="10" name="Slide Number Placeholder 9"/>
          <p:cNvSpPr>
            <a:spLocks noGrp="1"/>
          </p:cNvSpPr>
          <p:nvPr>
            <p:ph type="sldNum" sz="quarter" idx="12"/>
          </p:nvPr>
        </p:nvSpPr>
        <p:spPr/>
        <p:txBody>
          <a:bodyPr/>
          <a:lstStyle/>
          <a:p>
            <a:fld id="{E0A0A703-4B3F-4E9A-AEAC-84AE9997E537}" type="slidenum">
              <a:rPr lang="en-US" smtClean="0"/>
              <a:pPr/>
              <a:t>67</a:t>
            </a:fld>
            <a:endParaRPr lang="en-US"/>
          </a:p>
        </p:txBody>
      </p:sp>
      <p:sp>
        <p:nvSpPr>
          <p:cNvPr id="11" name="Footer Placeholder 10"/>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IN" b="1" dirty="0" smtClean="0"/>
              <a:t>Accessing Elements in a </a:t>
            </a:r>
            <a:r>
              <a:rPr lang="en-IN" b="1" dirty="0" err="1" smtClean="0"/>
              <a:t>Tuple</a:t>
            </a:r>
            <a:endParaRPr lang="en-IN" b="1" dirty="0"/>
          </a:p>
        </p:txBody>
      </p:sp>
      <p:sp>
        <p:nvSpPr>
          <p:cNvPr id="9" name="TextBox 8"/>
          <p:cNvSpPr txBox="1"/>
          <p:nvPr/>
        </p:nvSpPr>
        <p:spPr>
          <a:xfrm>
            <a:off x="457200" y="1295400"/>
            <a:ext cx="8305800"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000" b="1" dirty="0" err="1" smtClean="0"/>
              <a:t>my_tuple</a:t>
            </a:r>
            <a:r>
              <a:rPr lang="en-IN" sz="2000" b="1" dirty="0" smtClean="0"/>
              <a:t> = ('</a:t>
            </a:r>
            <a:r>
              <a:rPr lang="en-IN" sz="2000" b="1" dirty="0" err="1" smtClean="0"/>
              <a:t>p','e','r','m','i','t</a:t>
            </a:r>
            <a:r>
              <a:rPr lang="en-IN" sz="2000" b="1" dirty="0" smtClean="0"/>
              <a:t>')</a:t>
            </a:r>
          </a:p>
          <a:p>
            <a:r>
              <a:rPr lang="en-IN" sz="2000" b="1" dirty="0" smtClean="0"/>
              <a:t># Output: 'p‘</a:t>
            </a:r>
          </a:p>
          <a:p>
            <a:r>
              <a:rPr lang="en-IN" sz="2000" b="1" dirty="0" smtClean="0"/>
              <a:t>print(</a:t>
            </a:r>
            <a:r>
              <a:rPr lang="en-IN" sz="2000" b="1" dirty="0" err="1" smtClean="0"/>
              <a:t>my_tuple</a:t>
            </a:r>
            <a:r>
              <a:rPr lang="en-IN" sz="2000" b="1" dirty="0" smtClean="0"/>
              <a:t>[0])</a:t>
            </a:r>
          </a:p>
          <a:p>
            <a:r>
              <a:rPr lang="en-IN" sz="2000" b="1" dirty="0" smtClean="0"/>
              <a:t># Output: 't‘</a:t>
            </a:r>
          </a:p>
          <a:p>
            <a:r>
              <a:rPr lang="en-IN" sz="2000" b="1" dirty="0" smtClean="0"/>
              <a:t>print(</a:t>
            </a:r>
            <a:r>
              <a:rPr lang="en-IN" sz="2000" b="1" dirty="0" err="1" smtClean="0"/>
              <a:t>my_tuple</a:t>
            </a:r>
            <a:r>
              <a:rPr lang="en-IN" sz="2000" b="1" dirty="0" smtClean="0"/>
              <a:t>[5])</a:t>
            </a:r>
          </a:p>
          <a:p>
            <a:r>
              <a:rPr lang="en-IN" sz="2000" b="1" dirty="0" err="1" smtClean="0"/>
              <a:t>IndexError</a:t>
            </a:r>
            <a:r>
              <a:rPr lang="en-IN" sz="2000" b="1" dirty="0" smtClean="0"/>
              <a:t>: list index out of range</a:t>
            </a:r>
          </a:p>
          <a:p>
            <a:r>
              <a:rPr lang="en-IN" sz="2000" b="1" dirty="0" smtClean="0"/>
              <a:t>print(</a:t>
            </a:r>
            <a:r>
              <a:rPr lang="en-IN" sz="2000" b="1" dirty="0" err="1" smtClean="0"/>
              <a:t>my_tuple</a:t>
            </a:r>
            <a:r>
              <a:rPr lang="en-IN" sz="2000" b="1" dirty="0" smtClean="0"/>
              <a:t>[6])</a:t>
            </a:r>
          </a:p>
          <a:p>
            <a:r>
              <a:rPr lang="en-IN" sz="2000" b="1" dirty="0" err="1" smtClean="0"/>
              <a:t>my_tuple</a:t>
            </a:r>
            <a:r>
              <a:rPr lang="en-IN" sz="2000" b="1" dirty="0" smtClean="0"/>
              <a:t>[2.0]</a:t>
            </a:r>
          </a:p>
          <a:p>
            <a:r>
              <a:rPr lang="en-IN" sz="2000" b="1" dirty="0" smtClean="0"/>
              <a:t># nested </a:t>
            </a:r>
            <a:r>
              <a:rPr lang="en-IN" sz="2000" b="1" dirty="0" err="1" smtClean="0"/>
              <a:t>tuple</a:t>
            </a:r>
            <a:endParaRPr lang="en-IN" sz="2000" b="1" dirty="0" smtClean="0"/>
          </a:p>
          <a:p>
            <a:r>
              <a:rPr lang="en-IN" sz="2000" b="1" dirty="0" err="1" smtClean="0"/>
              <a:t>n_tuple</a:t>
            </a:r>
            <a:r>
              <a:rPr lang="en-IN" sz="2000" b="1" dirty="0" smtClean="0"/>
              <a:t> = ("mouse", [8, 4, 6], (1, 2, 3)) </a:t>
            </a:r>
          </a:p>
          <a:p>
            <a:r>
              <a:rPr lang="en-IN" sz="2000" b="1" dirty="0" smtClean="0"/>
              <a:t>print(</a:t>
            </a:r>
            <a:r>
              <a:rPr lang="en-IN" sz="2000" b="1" dirty="0" err="1" smtClean="0"/>
              <a:t>n_tuple</a:t>
            </a:r>
            <a:r>
              <a:rPr lang="en-IN" sz="2000" b="1" dirty="0" smtClean="0"/>
              <a:t>[0][3])</a:t>
            </a:r>
          </a:p>
          <a:p>
            <a:r>
              <a:rPr lang="en-IN" sz="2000" b="1" dirty="0" smtClean="0"/>
              <a:t># Output: 4</a:t>
            </a:r>
          </a:p>
          <a:p>
            <a:r>
              <a:rPr lang="en-IN" sz="2000" b="1" dirty="0" smtClean="0"/>
              <a:t>print(</a:t>
            </a:r>
            <a:r>
              <a:rPr lang="en-IN" sz="2000" b="1" dirty="0" err="1" smtClean="0"/>
              <a:t>n_tuple</a:t>
            </a:r>
            <a:r>
              <a:rPr lang="en-IN" sz="2000" b="1" dirty="0" smtClean="0"/>
              <a:t>[1][1])</a:t>
            </a:r>
            <a:endParaRPr lang="en-IN" sz="2000" dirty="0"/>
          </a:p>
        </p:txBody>
      </p:sp>
      <p:sp>
        <p:nvSpPr>
          <p:cNvPr id="4" name="Slide Number Placeholder 3"/>
          <p:cNvSpPr>
            <a:spLocks noGrp="1"/>
          </p:cNvSpPr>
          <p:nvPr>
            <p:ph type="sldNum" sz="quarter" idx="12"/>
          </p:nvPr>
        </p:nvSpPr>
        <p:spPr/>
        <p:txBody>
          <a:bodyPr/>
          <a:lstStyle/>
          <a:p>
            <a:fld id="{E0A0A703-4B3F-4E9A-AEAC-84AE9997E537}" type="slidenum">
              <a:rPr lang="en-US" smtClean="0"/>
              <a:pPr/>
              <a:t>68</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IN" b="1" dirty="0" smtClean="0"/>
              <a:t>Accessing Elements in a </a:t>
            </a:r>
            <a:r>
              <a:rPr lang="en-IN" b="1" dirty="0" err="1" smtClean="0"/>
              <a:t>Tuple</a:t>
            </a:r>
            <a:endParaRPr lang="en-IN" b="1" dirty="0"/>
          </a:p>
        </p:txBody>
      </p:sp>
      <p:sp>
        <p:nvSpPr>
          <p:cNvPr id="9" name="TextBox 8"/>
          <p:cNvSpPr txBox="1"/>
          <p:nvPr/>
        </p:nvSpPr>
        <p:spPr>
          <a:xfrm>
            <a:off x="457200" y="1295400"/>
            <a:ext cx="8305800"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000" b="1" dirty="0" err="1" smtClean="0"/>
              <a:t>my_tuple</a:t>
            </a:r>
            <a:r>
              <a:rPr lang="en-IN" sz="2000" b="1" dirty="0" smtClean="0"/>
              <a:t> = ('</a:t>
            </a:r>
            <a:r>
              <a:rPr lang="en-IN" sz="2000" b="1" dirty="0" err="1" smtClean="0"/>
              <a:t>p','e','r','m','i','t</a:t>
            </a:r>
            <a:r>
              <a:rPr lang="en-IN" sz="2000" b="1" dirty="0" smtClean="0"/>
              <a:t>')</a:t>
            </a:r>
          </a:p>
          <a:p>
            <a:r>
              <a:rPr lang="en-IN" sz="2000" b="1" dirty="0" smtClean="0"/>
              <a:t># Output: 't‘</a:t>
            </a:r>
          </a:p>
          <a:p>
            <a:r>
              <a:rPr lang="en-IN" sz="2000" b="1" dirty="0" smtClean="0"/>
              <a:t>print(</a:t>
            </a:r>
            <a:r>
              <a:rPr lang="en-IN" sz="2000" b="1" dirty="0" err="1" smtClean="0"/>
              <a:t>my_tuple</a:t>
            </a:r>
            <a:r>
              <a:rPr lang="en-IN" sz="2000" b="1" dirty="0" smtClean="0"/>
              <a:t>[-1])</a:t>
            </a:r>
          </a:p>
          <a:p>
            <a:r>
              <a:rPr lang="en-IN" sz="2000" b="1" dirty="0" smtClean="0"/>
              <a:t># Output: 'p‘</a:t>
            </a:r>
          </a:p>
          <a:p>
            <a:r>
              <a:rPr lang="en-IN" sz="2000" b="1" dirty="0" smtClean="0"/>
              <a:t>print(</a:t>
            </a:r>
            <a:r>
              <a:rPr lang="en-IN" sz="2000" b="1" dirty="0" err="1" smtClean="0"/>
              <a:t>my_tuple</a:t>
            </a:r>
            <a:r>
              <a:rPr lang="en-IN" sz="2000" b="1" dirty="0" smtClean="0"/>
              <a:t>[-6])</a:t>
            </a:r>
            <a:endParaRPr lang="en-IN" sz="2000" dirty="0"/>
          </a:p>
        </p:txBody>
      </p:sp>
      <p:sp>
        <p:nvSpPr>
          <p:cNvPr id="4" name="TextBox 3"/>
          <p:cNvSpPr txBox="1"/>
          <p:nvPr/>
        </p:nvSpPr>
        <p:spPr>
          <a:xfrm>
            <a:off x="457200" y="3124200"/>
            <a:ext cx="8305800"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000" b="1" dirty="0" err="1" smtClean="0"/>
              <a:t>my_tuple</a:t>
            </a:r>
            <a:r>
              <a:rPr lang="en-IN" sz="2000" b="1" dirty="0" smtClean="0"/>
              <a:t> = ('</a:t>
            </a:r>
            <a:r>
              <a:rPr lang="en-IN" sz="2000" b="1" dirty="0" err="1" smtClean="0"/>
              <a:t>p','r','o','g','r','a','m','i','z</a:t>
            </a:r>
            <a:r>
              <a:rPr lang="en-IN" sz="2000" b="1" dirty="0" smtClean="0"/>
              <a:t>')</a:t>
            </a:r>
          </a:p>
          <a:p>
            <a:r>
              <a:rPr lang="en-IN" sz="2000" b="1" dirty="0" smtClean="0"/>
              <a:t># Output: ('r', 'o', 'g'), elements 2nd to 4</a:t>
            </a:r>
            <a:r>
              <a:rPr lang="en-IN" sz="2000" b="1" baseline="30000" dirty="0" smtClean="0"/>
              <a:t>th</a:t>
            </a:r>
            <a:endParaRPr lang="en-IN" sz="2000" b="1" dirty="0" smtClean="0"/>
          </a:p>
          <a:p>
            <a:r>
              <a:rPr lang="en-IN" sz="2000" b="1" dirty="0" smtClean="0"/>
              <a:t>print(</a:t>
            </a:r>
            <a:r>
              <a:rPr lang="en-IN" sz="2000" b="1" dirty="0" err="1" smtClean="0"/>
              <a:t>my_tuple</a:t>
            </a:r>
            <a:r>
              <a:rPr lang="en-IN" sz="2000" b="1" dirty="0" smtClean="0"/>
              <a:t>[1:4])</a:t>
            </a:r>
          </a:p>
          <a:p>
            <a:r>
              <a:rPr lang="en-IN" sz="2000" b="1" dirty="0" smtClean="0"/>
              <a:t># elements beginning to 2</a:t>
            </a:r>
            <a:r>
              <a:rPr lang="en-IN" sz="2000" b="1" baseline="30000" dirty="0" smtClean="0"/>
              <a:t>nd  </a:t>
            </a:r>
            <a:r>
              <a:rPr lang="en-IN" sz="2000" b="1" dirty="0" smtClean="0"/>
              <a:t> , Output: ('p', 'r')</a:t>
            </a:r>
          </a:p>
          <a:p>
            <a:r>
              <a:rPr lang="en-IN" sz="2000" b="1" dirty="0" smtClean="0"/>
              <a:t>print(</a:t>
            </a:r>
            <a:r>
              <a:rPr lang="en-IN" sz="2000" b="1" dirty="0" err="1" smtClean="0"/>
              <a:t>my_tuple</a:t>
            </a:r>
            <a:r>
              <a:rPr lang="en-IN" sz="2000" b="1" dirty="0" smtClean="0"/>
              <a:t>[:-7])</a:t>
            </a:r>
          </a:p>
          <a:p>
            <a:r>
              <a:rPr lang="en-IN" sz="2000" b="1" dirty="0" smtClean="0"/>
              <a:t># elements 8th to end, Output: ('</a:t>
            </a:r>
            <a:r>
              <a:rPr lang="en-IN" sz="2000" b="1" dirty="0" err="1" smtClean="0"/>
              <a:t>i</a:t>
            </a:r>
            <a:r>
              <a:rPr lang="en-IN" sz="2000" b="1" dirty="0" smtClean="0"/>
              <a:t>', 'z')</a:t>
            </a:r>
          </a:p>
          <a:p>
            <a:r>
              <a:rPr lang="en-IN" sz="2000" b="1" dirty="0" smtClean="0"/>
              <a:t>print(</a:t>
            </a:r>
            <a:r>
              <a:rPr lang="en-IN" sz="2000" b="1" dirty="0" err="1" smtClean="0"/>
              <a:t>my_tuple</a:t>
            </a:r>
            <a:r>
              <a:rPr lang="en-IN" sz="2000" b="1" dirty="0" smtClean="0"/>
              <a:t>[7:])</a:t>
            </a:r>
          </a:p>
          <a:p>
            <a:r>
              <a:rPr lang="en-IN" sz="2000" b="1" dirty="0" smtClean="0"/>
              <a:t># elements beginning to end, Output: ('p', 'r', 'o', 'g', 'r', 'a', 'm', '</a:t>
            </a:r>
            <a:r>
              <a:rPr lang="en-IN" sz="2000" b="1" dirty="0" err="1" smtClean="0"/>
              <a:t>i</a:t>
            </a:r>
            <a:r>
              <a:rPr lang="en-IN" sz="2000" b="1" dirty="0" smtClean="0"/>
              <a:t>', 'z')</a:t>
            </a:r>
          </a:p>
          <a:p>
            <a:r>
              <a:rPr lang="en-IN" sz="2000" b="1" dirty="0" smtClean="0"/>
              <a:t>print(</a:t>
            </a:r>
            <a:r>
              <a:rPr lang="en-IN" sz="2000" b="1" dirty="0" err="1" smtClean="0"/>
              <a:t>my_tuple</a:t>
            </a:r>
            <a:r>
              <a:rPr lang="en-IN" sz="2000" b="1" dirty="0" smtClean="0"/>
              <a:t>[:])</a:t>
            </a:r>
            <a:endParaRPr lang="en-IN" sz="2000" dirty="0"/>
          </a:p>
        </p:txBody>
      </p:sp>
      <p:sp>
        <p:nvSpPr>
          <p:cNvPr id="5" name="Slide Number Placeholder 4"/>
          <p:cNvSpPr>
            <a:spLocks noGrp="1"/>
          </p:cNvSpPr>
          <p:nvPr>
            <p:ph type="sldNum" sz="quarter" idx="12"/>
          </p:nvPr>
        </p:nvSpPr>
        <p:spPr/>
        <p:txBody>
          <a:bodyPr/>
          <a:lstStyle/>
          <a:p>
            <a:fld id="{E0A0A703-4B3F-4E9A-AEAC-84AE9997E537}" type="slidenum">
              <a:rPr lang="en-US" smtClean="0"/>
              <a:pPr/>
              <a:t>69</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2000"/>
                                        <p:tgtEl>
                                          <p:spTgt spid="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2000"/>
                                        <p:tgtEl>
                                          <p:spTgt spid="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2000"/>
                                        <p:tgtEl>
                                          <p:spTgt spid="9">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Effect transition="in" filter="fade">
                                      <p:cBhvr>
                                        <p:cTn id="27" dur="2000"/>
                                        <p:tgtEl>
                                          <p:spTgt spid="4">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2000"/>
                                        <p:tgtEl>
                                          <p:spTgt spid="4">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2000"/>
                                        <p:tgtEl>
                                          <p:spTgt spid="4">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2000"/>
                                        <p:tgtEl>
                                          <p:spTgt spid="4">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2000"/>
                                        <p:tgtEl>
                                          <p:spTgt spid="4">
                                            <p:txEl>
                                              <p:pRg st="3" end="3"/>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2000"/>
                                        <p:tgtEl>
                                          <p:spTgt spid="4">
                                            <p:txEl>
                                              <p:pRg st="4" end="4"/>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fade">
                                      <p:cBhvr>
                                        <p:cTn id="45" dur="2000"/>
                                        <p:tgtEl>
                                          <p:spTgt spid="4">
                                            <p:txEl>
                                              <p:pRg st="5" end="5"/>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2000"/>
                                        <p:tgtEl>
                                          <p:spTgt spid="4">
                                            <p:txEl>
                                              <p:pRg st="6" end="6"/>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fade">
                                      <p:cBhvr>
                                        <p:cTn id="51" dur="2000"/>
                                        <p:tgtEl>
                                          <p:spTgt spid="4">
                                            <p:txEl>
                                              <p:pRg st="7" end="7"/>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txEl>
                                              <p:pRg st="8" end="8"/>
                                            </p:txEl>
                                          </p:spTgt>
                                        </p:tgtEl>
                                        <p:attrNameLst>
                                          <p:attrName>style.visibility</p:attrName>
                                        </p:attrNameLst>
                                      </p:cBhvr>
                                      <p:to>
                                        <p:strVal val="visible"/>
                                      </p:to>
                                    </p:set>
                                    <p:animEffect transition="in" filter="fade">
                                      <p:cBhvr>
                                        <p:cTn id="54"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4"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Python Programming</a:t>
            </a:r>
          </a:p>
        </p:txBody>
      </p:sp>
      <p:sp>
        <p:nvSpPr>
          <p:cNvPr id="4" name="Content Placeholder 3"/>
          <p:cNvSpPr>
            <a:spLocks noGrp="1"/>
          </p:cNvSpPr>
          <p:nvPr>
            <p:ph idx="1"/>
          </p:nvPr>
        </p:nvSpPr>
        <p:spPr/>
        <p:txBody>
          <a:bodyPr>
            <a:normAutofit fontScale="85000" lnSpcReduction="20000"/>
          </a:bodyPr>
          <a:lstStyle/>
          <a:p>
            <a:r>
              <a:rPr lang="en-US" b="1" dirty="0">
                <a:solidFill>
                  <a:srgbClr val="FF0000"/>
                </a:solidFill>
              </a:rPr>
              <a:t>Portability</a:t>
            </a:r>
            <a:r>
              <a:rPr lang="en-US" dirty="0"/>
              <a:t/>
            </a:r>
            <a:br>
              <a:rPr lang="en-US" dirty="0"/>
            </a:br>
            <a:r>
              <a:rPr lang="en-US" dirty="0"/>
              <a:t>You can move Python programs from one platform to another, and run it without any changes.</a:t>
            </a:r>
            <a:br>
              <a:rPr lang="en-US" dirty="0"/>
            </a:br>
            <a:r>
              <a:rPr lang="en-US" dirty="0"/>
              <a:t>It runs seamlessly on almost all platforms including Windows, Mac OS X and Linux.</a:t>
            </a:r>
          </a:p>
          <a:p>
            <a:r>
              <a:rPr lang="en-US" b="1" dirty="0">
                <a:solidFill>
                  <a:srgbClr val="FF0000"/>
                </a:solidFill>
              </a:rPr>
              <a:t>Extensible and Embeddable</a:t>
            </a:r>
            <a:r>
              <a:rPr lang="en-US" dirty="0"/>
              <a:t/>
            </a:r>
            <a:br>
              <a:rPr lang="en-US" dirty="0"/>
            </a:br>
            <a:r>
              <a:rPr lang="en-US" dirty="0"/>
              <a:t>Suppose an application requires high performance. You can easily combine pieces of C/C++ or other languages with Python code.</a:t>
            </a:r>
            <a:br>
              <a:rPr lang="en-US" dirty="0"/>
            </a:br>
            <a:r>
              <a:rPr lang="en-US" dirty="0"/>
              <a:t>This will give your application high performance as well as scripting capabilities which other languages may not provide out of the box.</a:t>
            </a:r>
          </a:p>
          <a:p>
            <a:pPr>
              <a:buNone/>
            </a:pPr>
            <a:endParaRPr lang="en-US" dirty="0"/>
          </a:p>
        </p:txBody>
      </p:sp>
      <p:sp>
        <p:nvSpPr>
          <p:cNvPr id="6" name="Footer Placeholder 5"/>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7</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IN" b="1" dirty="0" smtClean="0"/>
              <a:t>Changing a </a:t>
            </a:r>
            <a:r>
              <a:rPr lang="en-IN" b="1" dirty="0" err="1" smtClean="0"/>
              <a:t>Tuple</a:t>
            </a:r>
            <a:endParaRPr lang="en-IN" b="1" dirty="0"/>
          </a:p>
        </p:txBody>
      </p:sp>
      <p:sp>
        <p:nvSpPr>
          <p:cNvPr id="9" name="TextBox 8"/>
          <p:cNvSpPr txBox="1"/>
          <p:nvPr/>
        </p:nvSpPr>
        <p:spPr>
          <a:xfrm>
            <a:off x="457200" y="1295400"/>
            <a:ext cx="8305800"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000" dirty="0" smtClean="0"/>
              <a:t>Unlike lists, </a:t>
            </a:r>
            <a:r>
              <a:rPr lang="en-IN" sz="2000" dirty="0" err="1" smtClean="0"/>
              <a:t>tuples</a:t>
            </a:r>
            <a:r>
              <a:rPr lang="en-IN" sz="2000" dirty="0" smtClean="0"/>
              <a:t> are immutable.</a:t>
            </a:r>
          </a:p>
          <a:p>
            <a:r>
              <a:rPr lang="en-IN" sz="2000" dirty="0" smtClean="0"/>
              <a:t>This means that elements of a </a:t>
            </a:r>
            <a:r>
              <a:rPr lang="en-IN" sz="2000" dirty="0" err="1" smtClean="0"/>
              <a:t>tuple</a:t>
            </a:r>
            <a:r>
              <a:rPr lang="en-IN" sz="2000" dirty="0" smtClean="0"/>
              <a:t> cannot be changed once it has been assigned. But, if the element is itself a mutable </a:t>
            </a:r>
            <a:r>
              <a:rPr lang="en-IN" sz="2000" dirty="0" err="1" smtClean="0"/>
              <a:t>datatype</a:t>
            </a:r>
            <a:r>
              <a:rPr lang="en-IN" sz="2000" dirty="0" smtClean="0"/>
              <a:t> like list, its nested items can be changed.</a:t>
            </a:r>
          </a:p>
          <a:p>
            <a:r>
              <a:rPr lang="en-IN" sz="2000" dirty="0" smtClean="0"/>
              <a:t>We can also assign a </a:t>
            </a:r>
            <a:r>
              <a:rPr lang="en-IN" sz="2000" dirty="0" err="1" smtClean="0"/>
              <a:t>tuple</a:t>
            </a:r>
            <a:r>
              <a:rPr lang="en-IN" sz="2000" dirty="0" smtClean="0"/>
              <a:t> to different values (reassignment).</a:t>
            </a:r>
            <a:endParaRPr lang="en-IN" sz="2000" dirty="0"/>
          </a:p>
        </p:txBody>
      </p:sp>
      <p:sp>
        <p:nvSpPr>
          <p:cNvPr id="4" name="TextBox 3"/>
          <p:cNvSpPr txBox="1"/>
          <p:nvPr/>
        </p:nvSpPr>
        <p:spPr>
          <a:xfrm>
            <a:off x="457200" y="3124200"/>
            <a:ext cx="8305800" cy="31700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000" b="1" dirty="0" err="1" smtClean="0"/>
              <a:t>my_tuple</a:t>
            </a:r>
            <a:r>
              <a:rPr lang="en-IN" sz="2000" b="1" dirty="0" smtClean="0"/>
              <a:t> = (4, 2, 3, [6, 5])</a:t>
            </a:r>
          </a:p>
          <a:p>
            <a:r>
              <a:rPr lang="en-IN" sz="2000" b="1" dirty="0" smtClean="0"/>
              <a:t># we cannot change an element, you will get an error:# </a:t>
            </a:r>
            <a:r>
              <a:rPr lang="en-IN" sz="2000" b="1" dirty="0" err="1" smtClean="0"/>
              <a:t>TypeError</a:t>
            </a:r>
            <a:r>
              <a:rPr lang="en-IN" sz="2000" b="1" dirty="0" smtClean="0"/>
              <a:t>: '</a:t>
            </a:r>
            <a:r>
              <a:rPr lang="en-IN" sz="2000" b="1" dirty="0" err="1" smtClean="0"/>
              <a:t>tuple</a:t>
            </a:r>
            <a:r>
              <a:rPr lang="en-IN" sz="2000" b="1" dirty="0" smtClean="0"/>
              <a:t>' object does not support item </a:t>
            </a:r>
            <a:r>
              <a:rPr lang="en-IN" sz="2000" b="1" dirty="0" err="1" smtClean="0"/>
              <a:t>assignment#my</a:t>
            </a:r>
            <a:r>
              <a:rPr lang="en-IN" sz="2000" b="1" dirty="0" smtClean="0"/>
              <a:t>_</a:t>
            </a:r>
          </a:p>
          <a:p>
            <a:r>
              <a:rPr lang="en-IN" sz="2000" b="1" dirty="0" err="1" smtClean="0"/>
              <a:t>tuple</a:t>
            </a:r>
            <a:r>
              <a:rPr lang="en-IN" sz="2000" b="1" dirty="0" smtClean="0"/>
              <a:t>[1] = 9</a:t>
            </a:r>
          </a:p>
          <a:p>
            <a:r>
              <a:rPr lang="en-IN" sz="2000" b="1" dirty="0" smtClean="0"/>
              <a:t># but item of mutable element can be changed (Output: (4, 2, 3, [9, 5])</a:t>
            </a:r>
          </a:p>
          <a:p>
            <a:r>
              <a:rPr lang="en-IN" sz="2000" b="1" dirty="0" err="1" smtClean="0"/>
              <a:t>my_tuple</a:t>
            </a:r>
            <a:r>
              <a:rPr lang="en-IN" sz="2000" b="1" dirty="0" smtClean="0"/>
              <a:t>[3][0] = 9</a:t>
            </a:r>
          </a:p>
          <a:p>
            <a:r>
              <a:rPr lang="en-IN" sz="2000" b="1" dirty="0" smtClean="0"/>
              <a:t>print(</a:t>
            </a:r>
            <a:r>
              <a:rPr lang="en-IN" sz="2000" b="1" dirty="0" err="1" smtClean="0"/>
              <a:t>my_tuple</a:t>
            </a:r>
            <a:r>
              <a:rPr lang="en-IN" sz="2000" b="1" dirty="0" smtClean="0"/>
              <a:t>)</a:t>
            </a:r>
          </a:p>
          <a:p>
            <a:r>
              <a:rPr lang="en-IN" sz="2000" b="1" dirty="0" smtClean="0"/>
              <a:t># </a:t>
            </a:r>
            <a:r>
              <a:rPr lang="en-IN" sz="2000" b="1" dirty="0" err="1" smtClean="0"/>
              <a:t>tuples</a:t>
            </a:r>
            <a:r>
              <a:rPr lang="en-IN" sz="2000" b="1" dirty="0" smtClean="0"/>
              <a:t> can be reassigned: Output: ('p', 'r', 'o', 'g', 'r', 'a', 'm', '</a:t>
            </a:r>
            <a:r>
              <a:rPr lang="en-IN" sz="2000" b="1" dirty="0" err="1" smtClean="0"/>
              <a:t>i</a:t>
            </a:r>
            <a:r>
              <a:rPr lang="en-IN" sz="2000" b="1" dirty="0" smtClean="0"/>
              <a:t>', 'z')</a:t>
            </a:r>
          </a:p>
          <a:p>
            <a:r>
              <a:rPr lang="en-IN" sz="2000" b="1" dirty="0" err="1" smtClean="0"/>
              <a:t>my_tuple</a:t>
            </a:r>
            <a:r>
              <a:rPr lang="en-IN" sz="2000" b="1" dirty="0" smtClean="0"/>
              <a:t> = ('</a:t>
            </a:r>
            <a:r>
              <a:rPr lang="en-IN" sz="2000" b="1" dirty="0" err="1" smtClean="0"/>
              <a:t>p','r','o','g','r','a','m','i','z</a:t>
            </a:r>
            <a:r>
              <a:rPr lang="en-IN" sz="2000" b="1" dirty="0" smtClean="0"/>
              <a:t>')</a:t>
            </a:r>
          </a:p>
          <a:p>
            <a:r>
              <a:rPr lang="en-IN" sz="2000" b="1" dirty="0" smtClean="0"/>
              <a:t>print(</a:t>
            </a:r>
            <a:r>
              <a:rPr lang="en-IN" sz="2000" b="1" dirty="0" err="1" smtClean="0"/>
              <a:t>my_tuple</a:t>
            </a:r>
            <a:r>
              <a:rPr lang="en-IN" sz="2000" b="1" dirty="0" smtClean="0"/>
              <a:t>)</a:t>
            </a:r>
            <a:endParaRPr lang="en-IN" sz="2000" dirty="0"/>
          </a:p>
        </p:txBody>
      </p:sp>
      <p:sp>
        <p:nvSpPr>
          <p:cNvPr id="5" name="Slide Number Placeholder 4"/>
          <p:cNvSpPr>
            <a:spLocks noGrp="1"/>
          </p:cNvSpPr>
          <p:nvPr>
            <p:ph type="sldNum" sz="quarter" idx="12"/>
          </p:nvPr>
        </p:nvSpPr>
        <p:spPr/>
        <p:txBody>
          <a:bodyPr/>
          <a:lstStyle/>
          <a:p>
            <a:fld id="{E0A0A703-4B3F-4E9A-AEAC-84AE9997E537}" type="slidenum">
              <a:rPr lang="en-US" smtClean="0"/>
              <a:pPr/>
              <a:t>70</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2000"/>
                                        <p:tgtEl>
                                          <p:spTgt spid="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20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animEffect transition="in" filter="fade">
                                      <p:cBhvr>
                                        <p:cTn id="21" dur="2000"/>
                                        <p:tgtEl>
                                          <p:spTgt spid="4">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2000"/>
                                        <p:tgtEl>
                                          <p:spTgt spid="4">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2000"/>
                                        <p:tgtEl>
                                          <p:spTgt spid="4">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2000"/>
                                        <p:tgtEl>
                                          <p:spTgt spid="4">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2000"/>
                                        <p:tgtEl>
                                          <p:spTgt spid="4">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2000"/>
                                        <p:tgtEl>
                                          <p:spTgt spid="4">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fade">
                                      <p:cBhvr>
                                        <p:cTn id="39" dur="2000"/>
                                        <p:tgtEl>
                                          <p:spTgt spid="4">
                                            <p:txEl>
                                              <p:pRg st="5" end="5"/>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2000"/>
                                        <p:tgtEl>
                                          <p:spTgt spid="4">
                                            <p:txEl>
                                              <p:pRg st="6" end="6"/>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fade">
                                      <p:cBhvr>
                                        <p:cTn id="45" dur="2000"/>
                                        <p:tgtEl>
                                          <p:spTgt spid="4">
                                            <p:txEl>
                                              <p:pRg st="7" end="7"/>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animEffect transition="in" filter="fade">
                                      <p:cBhvr>
                                        <p:cTn id="48"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4" grpId="0" build="allAtOnce"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IN" b="1" dirty="0" smtClean="0"/>
              <a:t>Operations on </a:t>
            </a:r>
            <a:r>
              <a:rPr lang="en-IN" b="1" dirty="0" err="1" smtClean="0"/>
              <a:t>Tuple</a:t>
            </a:r>
            <a:endParaRPr lang="en-IN" b="1" dirty="0"/>
          </a:p>
        </p:txBody>
      </p:sp>
      <p:sp>
        <p:nvSpPr>
          <p:cNvPr id="9" name="TextBox 8"/>
          <p:cNvSpPr txBox="1"/>
          <p:nvPr/>
        </p:nvSpPr>
        <p:spPr>
          <a:xfrm>
            <a:off x="457200" y="1295400"/>
            <a:ext cx="84582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000" dirty="0" smtClean="0"/>
              <a:t>We can use + operator to combine two </a:t>
            </a:r>
            <a:r>
              <a:rPr lang="en-IN" sz="2000" dirty="0" err="1" smtClean="0"/>
              <a:t>tuples</a:t>
            </a:r>
            <a:r>
              <a:rPr lang="en-IN" sz="2000" dirty="0" smtClean="0"/>
              <a:t>. This is also called </a:t>
            </a:r>
            <a:r>
              <a:rPr lang="en-IN" sz="2000" b="1" dirty="0" smtClean="0"/>
              <a:t>concatenation</a:t>
            </a:r>
            <a:r>
              <a:rPr lang="en-IN" sz="2000" dirty="0" smtClean="0"/>
              <a:t>.</a:t>
            </a:r>
          </a:p>
          <a:p>
            <a:r>
              <a:rPr lang="en-IN" sz="2000" dirty="0" smtClean="0"/>
              <a:t>We can also </a:t>
            </a:r>
            <a:r>
              <a:rPr lang="en-IN" sz="2000" b="1" dirty="0" smtClean="0"/>
              <a:t>repeat </a:t>
            </a:r>
            <a:r>
              <a:rPr lang="en-IN" sz="2000" dirty="0" smtClean="0"/>
              <a:t>the elements in a </a:t>
            </a:r>
            <a:r>
              <a:rPr lang="en-IN" sz="2000" dirty="0" err="1" smtClean="0"/>
              <a:t>tuple</a:t>
            </a:r>
            <a:r>
              <a:rPr lang="en-IN" sz="2000" dirty="0" smtClean="0"/>
              <a:t> for a given number of times using the * operator. Both + and * operations result into a new </a:t>
            </a:r>
            <a:r>
              <a:rPr lang="en-IN" sz="2000" dirty="0" err="1" smtClean="0"/>
              <a:t>tuple</a:t>
            </a:r>
            <a:r>
              <a:rPr lang="en-IN" sz="2000" dirty="0" smtClean="0"/>
              <a:t>.</a:t>
            </a:r>
            <a:endParaRPr lang="en-IN" sz="2000" dirty="0"/>
          </a:p>
        </p:txBody>
      </p:sp>
      <p:sp>
        <p:nvSpPr>
          <p:cNvPr id="4" name="TextBox 3"/>
          <p:cNvSpPr txBox="1"/>
          <p:nvPr/>
        </p:nvSpPr>
        <p:spPr>
          <a:xfrm>
            <a:off x="533400" y="2514600"/>
            <a:ext cx="83058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000" b="1" dirty="0" smtClean="0"/>
              <a:t># Concatenation</a:t>
            </a:r>
          </a:p>
          <a:p>
            <a:r>
              <a:rPr lang="en-IN" sz="2000" b="1" dirty="0" smtClean="0"/>
              <a:t># Output: (1, 2, 3, 4, 5, 6)</a:t>
            </a:r>
          </a:p>
          <a:p>
            <a:r>
              <a:rPr lang="en-IN" sz="2000" b="1" dirty="0" smtClean="0"/>
              <a:t>print((1, 2, 3) + (4, 5, 6))</a:t>
            </a:r>
          </a:p>
          <a:p>
            <a:r>
              <a:rPr lang="en-IN" sz="2000" b="1" dirty="0" smtClean="0"/>
              <a:t># Repeat</a:t>
            </a:r>
          </a:p>
          <a:p>
            <a:r>
              <a:rPr lang="en-IN" sz="2000" b="1" dirty="0" smtClean="0"/>
              <a:t># Output: ('Repeat', 'Repeat', 'Repeat')</a:t>
            </a:r>
          </a:p>
          <a:p>
            <a:r>
              <a:rPr lang="en-IN" sz="2000" b="1" dirty="0" smtClean="0"/>
              <a:t>print(("Repeat") * 3)</a:t>
            </a:r>
            <a:endParaRPr lang="en-IN" sz="2000" dirty="0"/>
          </a:p>
        </p:txBody>
      </p:sp>
      <p:sp>
        <p:nvSpPr>
          <p:cNvPr id="5" name="Slide Number Placeholder 4"/>
          <p:cNvSpPr>
            <a:spLocks noGrp="1"/>
          </p:cNvSpPr>
          <p:nvPr>
            <p:ph type="sldNum" sz="quarter" idx="12"/>
          </p:nvPr>
        </p:nvSpPr>
        <p:spPr/>
        <p:txBody>
          <a:bodyPr/>
          <a:lstStyle/>
          <a:p>
            <a:fld id="{E0A0A703-4B3F-4E9A-AEAC-84AE9997E537}" type="slidenum">
              <a:rPr lang="en-US" smtClean="0"/>
              <a:pPr/>
              <a:t>71</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20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fade">
                                      <p:cBhvr>
                                        <p:cTn id="18" dur="2000"/>
                                        <p:tgtEl>
                                          <p:spTgt spid="4">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2000"/>
                                        <p:tgtEl>
                                          <p:spTgt spid="4">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2000"/>
                                        <p:tgtEl>
                                          <p:spTgt spid="4">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2000"/>
                                        <p:tgtEl>
                                          <p:spTgt spid="4">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2000"/>
                                        <p:tgtEl>
                                          <p:spTgt spid="4">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2000"/>
                                        <p:tgtEl>
                                          <p:spTgt spid="4">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4" grpId="0" build="allAtOnce"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IN" b="1" dirty="0" smtClean="0"/>
              <a:t>Deleting a </a:t>
            </a:r>
            <a:r>
              <a:rPr lang="en-IN" b="1" dirty="0" err="1" smtClean="0"/>
              <a:t>Tuple</a:t>
            </a:r>
            <a:endParaRPr lang="en-IN" b="1" dirty="0"/>
          </a:p>
        </p:txBody>
      </p:sp>
      <p:sp>
        <p:nvSpPr>
          <p:cNvPr id="9" name="TextBox 8"/>
          <p:cNvSpPr txBox="1"/>
          <p:nvPr/>
        </p:nvSpPr>
        <p:spPr>
          <a:xfrm>
            <a:off x="457200" y="1295400"/>
            <a:ext cx="84582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000" dirty="0" smtClean="0"/>
              <a:t>As discussed above, we cannot change the elements in a </a:t>
            </a:r>
            <a:r>
              <a:rPr lang="en-IN" sz="2000" dirty="0" err="1" smtClean="0"/>
              <a:t>tuple</a:t>
            </a:r>
            <a:r>
              <a:rPr lang="en-IN" sz="2000" dirty="0" smtClean="0"/>
              <a:t>. That also means we cannot delete or remove items from a </a:t>
            </a:r>
            <a:r>
              <a:rPr lang="en-IN" sz="2000" dirty="0" err="1" smtClean="0"/>
              <a:t>tuple</a:t>
            </a:r>
            <a:r>
              <a:rPr lang="en-IN" sz="2000" dirty="0" smtClean="0"/>
              <a:t>.</a:t>
            </a:r>
          </a:p>
          <a:p>
            <a:r>
              <a:rPr lang="en-IN" sz="2000" dirty="0" smtClean="0"/>
              <a:t>But deleting a </a:t>
            </a:r>
            <a:r>
              <a:rPr lang="en-IN" sz="2000" dirty="0" err="1" smtClean="0"/>
              <a:t>tuple</a:t>
            </a:r>
            <a:r>
              <a:rPr lang="en-IN" sz="2000" dirty="0" smtClean="0"/>
              <a:t> entirely is possible using the keyword </a:t>
            </a:r>
            <a:r>
              <a:rPr lang="en-IN" sz="2000" dirty="0" smtClean="0">
                <a:hlinkClick r:id="rId2" tooltip="Del operator"/>
              </a:rPr>
              <a:t>del</a:t>
            </a:r>
            <a:r>
              <a:rPr lang="en-IN" sz="2000" dirty="0" smtClean="0"/>
              <a:t>.</a:t>
            </a:r>
            <a:endParaRPr lang="en-IN" sz="2000" dirty="0"/>
          </a:p>
        </p:txBody>
      </p:sp>
      <p:sp>
        <p:nvSpPr>
          <p:cNvPr id="4" name="TextBox 3"/>
          <p:cNvSpPr txBox="1"/>
          <p:nvPr/>
        </p:nvSpPr>
        <p:spPr>
          <a:xfrm>
            <a:off x="533400" y="2667000"/>
            <a:ext cx="83058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000" b="1" dirty="0" err="1" smtClean="0"/>
              <a:t>my_tuple</a:t>
            </a:r>
            <a:r>
              <a:rPr lang="en-IN" sz="2000" b="1" dirty="0" smtClean="0"/>
              <a:t> = ('</a:t>
            </a:r>
            <a:r>
              <a:rPr lang="en-IN" sz="2000" b="1" dirty="0" err="1" smtClean="0"/>
              <a:t>p','r','o','g','r','a','m','i','z</a:t>
            </a:r>
            <a:r>
              <a:rPr lang="en-IN" sz="2000" b="1" dirty="0" smtClean="0"/>
              <a:t>')</a:t>
            </a:r>
          </a:p>
          <a:p>
            <a:r>
              <a:rPr lang="en-IN" sz="2000" b="1" dirty="0" smtClean="0"/>
              <a:t># can't delete items</a:t>
            </a:r>
          </a:p>
          <a:p>
            <a:r>
              <a:rPr lang="en-IN" sz="2000" b="1" dirty="0" smtClean="0"/>
              <a:t># </a:t>
            </a:r>
            <a:r>
              <a:rPr lang="en-IN" sz="2000" b="1" dirty="0" err="1" smtClean="0"/>
              <a:t>TypeError</a:t>
            </a:r>
            <a:r>
              <a:rPr lang="en-IN" sz="2000" b="1" dirty="0" smtClean="0"/>
              <a:t>: '</a:t>
            </a:r>
            <a:r>
              <a:rPr lang="en-IN" sz="2000" b="1" dirty="0" err="1" smtClean="0"/>
              <a:t>tuple</a:t>
            </a:r>
            <a:r>
              <a:rPr lang="en-IN" sz="2000" b="1" dirty="0" smtClean="0"/>
              <a:t>' object doesn't support item deletion</a:t>
            </a:r>
          </a:p>
          <a:p>
            <a:r>
              <a:rPr lang="en-IN" sz="2000" b="1" dirty="0" smtClean="0"/>
              <a:t>#del </a:t>
            </a:r>
            <a:r>
              <a:rPr lang="en-IN" sz="2000" b="1" dirty="0" err="1" smtClean="0"/>
              <a:t>my_tuple</a:t>
            </a:r>
            <a:r>
              <a:rPr lang="en-IN" sz="2000" b="1" dirty="0" smtClean="0"/>
              <a:t>[3]</a:t>
            </a:r>
          </a:p>
          <a:p>
            <a:r>
              <a:rPr lang="en-IN" sz="2000" b="1" dirty="0" smtClean="0"/>
              <a:t># can delete entire </a:t>
            </a:r>
            <a:r>
              <a:rPr lang="en-IN" sz="2000" b="1" dirty="0" err="1" smtClean="0"/>
              <a:t>tuple</a:t>
            </a:r>
            <a:endParaRPr lang="en-IN" sz="2000" b="1" dirty="0" smtClean="0"/>
          </a:p>
          <a:p>
            <a:r>
              <a:rPr lang="en-IN" sz="2000" b="1" dirty="0" smtClean="0"/>
              <a:t>del </a:t>
            </a:r>
            <a:r>
              <a:rPr lang="en-IN" sz="2000" b="1" dirty="0" err="1" smtClean="0"/>
              <a:t>my_tuple</a:t>
            </a:r>
            <a:endParaRPr lang="en-IN" sz="2000" dirty="0"/>
          </a:p>
        </p:txBody>
      </p:sp>
      <p:sp>
        <p:nvSpPr>
          <p:cNvPr id="5" name="Slide Number Placeholder 4"/>
          <p:cNvSpPr>
            <a:spLocks noGrp="1"/>
          </p:cNvSpPr>
          <p:nvPr>
            <p:ph type="sldNum" sz="quarter" idx="12"/>
          </p:nvPr>
        </p:nvSpPr>
        <p:spPr/>
        <p:txBody>
          <a:bodyPr/>
          <a:lstStyle/>
          <a:p>
            <a:fld id="{E0A0A703-4B3F-4E9A-AEAC-84AE9997E537}" type="slidenum">
              <a:rPr lang="en-US" smtClean="0"/>
              <a:pPr/>
              <a:t>72</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20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fade">
                                      <p:cBhvr>
                                        <p:cTn id="18" dur="2000"/>
                                        <p:tgtEl>
                                          <p:spTgt spid="4">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2000"/>
                                        <p:tgtEl>
                                          <p:spTgt spid="4">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2000"/>
                                        <p:tgtEl>
                                          <p:spTgt spid="4">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2000"/>
                                        <p:tgtEl>
                                          <p:spTgt spid="4">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2000"/>
                                        <p:tgtEl>
                                          <p:spTgt spid="4">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2000"/>
                                        <p:tgtEl>
                                          <p:spTgt spid="4">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4" grpId="0" build="allAtOnce"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IN" b="1" dirty="0" smtClean="0"/>
              <a:t>Useful functions of </a:t>
            </a:r>
            <a:r>
              <a:rPr lang="en-IN" b="1" dirty="0" err="1" smtClean="0"/>
              <a:t>Tuple</a:t>
            </a:r>
            <a:endParaRPr lang="en-IN" b="1" dirty="0"/>
          </a:p>
        </p:txBody>
      </p:sp>
      <p:sp>
        <p:nvSpPr>
          <p:cNvPr id="9" name="TextBox 8"/>
          <p:cNvSpPr txBox="1"/>
          <p:nvPr/>
        </p:nvSpPr>
        <p:spPr>
          <a:xfrm>
            <a:off x="457200" y="1295400"/>
            <a:ext cx="3276600"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000" dirty="0" err="1" smtClean="0"/>
              <a:t>my_tuple</a:t>
            </a:r>
            <a:r>
              <a:rPr lang="en-IN" sz="2000" dirty="0" smtClean="0"/>
              <a:t> = ('</a:t>
            </a:r>
            <a:r>
              <a:rPr lang="en-IN" sz="2000" dirty="0" err="1" smtClean="0"/>
              <a:t>a','p','p','l','e</a:t>
            </a:r>
            <a:r>
              <a:rPr lang="en-IN" sz="2000" dirty="0" smtClean="0"/>
              <a:t>',)</a:t>
            </a:r>
          </a:p>
          <a:p>
            <a:r>
              <a:rPr lang="en-IN" sz="2000" dirty="0" smtClean="0"/>
              <a:t># </a:t>
            </a:r>
            <a:r>
              <a:rPr lang="en-IN" sz="2000" dirty="0" smtClean="0">
                <a:solidFill>
                  <a:srgbClr val="FF0000"/>
                </a:solidFill>
              </a:rPr>
              <a:t>Count</a:t>
            </a:r>
          </a:p>
          <a:p>
            <a:r>
              <a:rPr lang="en-IN" sz="2000" dirty="0" smtClean="0"/>
              <a:t># Output: 2</a:t>
            </a:r>
          </a:p>
          <a:p>
            <a:r>
              <a:rPr lang="en-IN" sz="2000" dirty="0" smtClean="0"/>
              <a:t>print(</a:t>
            </a:r>
            <a:r>
              <a:rPr lang="en-IN" sz="2000" dirty="0" err="1" smtClean="0"/>
              <a:t>my_tuple.count</a:t>
            </a:r>
            <a:r>
              <a:rPr lang="en-IN" sz="2000" dirty="0" smtClean="0"/>
              <a:t>('p'))</a:t>
            </a:r>
          </a:p>
          <a:p>
            <a:r>
              <a:rPr lang="en-IN" sz="2000" dirty="0" smtClean="0"/>
              <a:t># Index</a:t>
            </a:r>
          </a:p>
          <a:p>
            <a:r>
              <a:rPr lang="en-IN" sz="2000" dirty="0" smtClean="0"/>
              <a:t># Output: 3</a:t>
            </a:r>
          </a:p>
          <a:p>
            <a:r>
              <a:rPr lang="en-IN" sz="2000" dirty="0" smtClean="0"/>
              <a:t>print(</a:t>
            </a:r>
            <a:r>
              <a:rPr lang="en-IN" sz="2000" dirty="0" err="1" smtClean="0"/>
              <a:t>my_tuple.index</a:t>
            </a:r>
            <a:r>
              <a:rPr lang="en-IN" sz="2000" dirty="0" smtClean="0"/>
              <a:t>('l'))</a:t>
            </a:r>
            <a:endParaRPr lang="en-IN" sz="2000" dirty="0"/>
          </a:p>
        </p:txBody>
      </p:sp>
      <p:sp>
        <p:nvSpPr>
          <p:cNvPr id="4" name="TextBox 3"/>
          <p:cNvSpPr txBox="1"/>
          <p:nvPr/>
        </p:nvSpPr>
        <p:spPr>
          <a:xfrm>
            <a:off x="4191000" y="1295400"/>
            <a:ext cx="34290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000" dirty="0" err="1" smtClean="0"/>
              <a:t>my_tuple</a:t>
            </a:r>
            <a:r>
              <a:rPr lang="en-IN" sz="2000" dirty="0" smtClean="0"/>
              <a:t> = ('</a:t>
            </a:r>
            <a:r>
              <a:rPr lang="en-IN" sz="2000" dirty="0" err="1" smtClean="0"/>
              <a:t>a','p','p','l','e</a:t>
            </a:r>
            <a:r>
              <a:rPr lang="en-IN" sz="2000" dirty="0" smtClean="0"/>
              <a:t>',)</a:t>
            </a:r>
          </a:p>
          <a:p>
            <a:r>
              <a:rPr lang="en-IN" sz="2000" dirty="0" smtClean="0"/>
              <a:t># </a:t>
            </a:r>
            <a:r>
              <a:rPr lang="en-IN" sz="2000" dirty="0" smtClean="0">
                <a:solidFill>
                  <a:srgbClr val="FF0000"/>
                </a:solidFill>
              </a:rPr>
              <a:t>In operation</a:t>
            </a:r>
          </a:p>
          <a:p>
            <a:r>
              <a:rPr lang="en-IN" sz="2000" dirty="0" smtClean="0"/>
              <a:t># Output: True</a:t>
            </a:r>
          </a:p>
          <a:p>
            <a:r>
              <a:rPr lang="en-IN" sz="2000" dirty="0" smtClean="0"/>
              <a:t>print('a' in </a:t>
            </a:r>
            <a:r>
              <a:rPr lang="en-IN" sz="2000" dirty="0" err="1" smtClean="0"/>
              <a:t>my_tuple</a:t>
            </a:r>
            <a:r>
              <a:rPr lang="en-IN" sz="2000" dirty="0" smtClean="0"/>
              <a:t>)</a:t>
            </a:r>
          </a:p>
          <a:p>
            <a:r>
              <a:rPr lang="en-IN" sz="2000" dirty="0" smtClean="0"/>
              <a:t># Output: False</a:t>
            </a:r>
          </a:p>
          <a:p>
            <a:r>
              <a:rPr lang="en-IN" sz="2000" dirty="0" smtClean="0"/>
              <a:t>print('b' in </a:t>
            </a:r>
            <a:r>
              <a:rPr lang="en-IN" sz="2000" dirty="0" err="1" smtClean="0"/>
              <a:t>my_tuple</a:t>
            </a:r>
            <a:r>
              <a:rPr lang="en-IN" sz="2000" dirty="0" smtClean="0"/>
              <a:t>)</a:t>
            </a:r>
          </a:p>
        </p:txBody>
      </p:sp>
      <p:sp>
        <p:nvSpPr>
          <p:cNvPr id="5" name="TextBox 4"/>
          <p:cNvSpPr txBox="1"/>
          <p:nvPr/>
        </p:nvSpPr>
        <p:spPr>
          <a:xfrm>
            <a:off x="457200" y="3849231"/>
            <a:ext cx="32766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000" dirty="0" smtClean="0"/>
              <a:t># Output: </a:t>
            </a:r>
          </a:p>
          <a:p>
            <a:r>
              <a:rPr lang="en-IN" sz="2000" dirty="0" smtClean="0"/>
              <a:t>#</a:t>
            </a:r>
            <a:r>
              <a:rPr lang="en-IN" sz="2000" dirty="0" smtClean="0">
                <a:solidFill>
                  <a:srgbClr val="FF0000"/>
                </a:solidFill>
              </a:rPr>
              <a:t>Iteration over a </a:t>
            </a:r>
            <a:r>
              <a:rPr lang="en-IN" sz="2000" dirty="0" err="1" smtClean="0">
                <a:solidFill>
                  <a:srgbClr val="FF0000"/>
                </a:solidFill>
              </a:rPr>
              <a:t>tuple</a:t>
            </a:r>
            <a:endParaRPr lang="en-IN" sz="2000" dirty="0" smtClean="0">
              <a:solidFill>
                <a:srgbClr val="FF0000"/>
              </a:solidFill>
            </a:endParaRPr>
          </a:p>
          <a:p>
            <a:r>
              <a:rPr lang="en-IN" sz="2000" dirty="0" smtClean="0"/>
              <a:t># Hello </a:t>
            </a:r>
            <a:r>
              <a:rPr lang="en-IN" sz="2000" dirty="0" err="1" smtClean="0"/>
              <a:t>Amit</a:t>
            </a:r>
            <a:endParaRPr lang="en-IN" sz="2000" dirty="0" smtClean="0"/>
          </a:p>
          <a:p>
            <a:r>
              <a:rPr lang="en-IN" sz="2000" dirty="0" smtClean="0"/>
              <a:t># Hello Mohan</a:t>
            </a:r>
          </a:p>
          <a:p>
            <a:r>
              <a:rPr lang="en-IN" sz="2000" dirty="0" smtClean="0"/>
              <a:t>for name in (‘</a:t>
            </a:r>
            <a:r>
              <a:rPr lang="en-IN" sz="2000" dirty="0" err="1" smtClean="0"/>
              <a:t>Amit',‘Mohan</a:t>
            </a:r>
            <a:r>
              <a:rPr lang="en-IN" sz="2000" dirty="0" smtClean="0"/>
              <a:t>'):        </a:t>
            </a:r>
            <a:br>
              <a:rPr lang="en-IN" sz="2000" dirty="0" smtClean="0"/>
            </a:br>
            <a:r>
              <a:rPr lang="en-IN" sz="2000" dirty="0" smtClean="0"/>
              <a:t>          print("</a:t>
            </a:r>
            <a:r>
              <a:rPr lang="en-IN" sz="2000" dirty="0" err="1" smtClean="0"/>
              <a:t>Hello",name</a:t>
            </a:r>
            <a:r>
              <a:rPr lang="en-IN" sz="2000" dirty="0" smtClean="0"/>
              <a:t>) </a:t>
            </a:r>
            <a:endParaRPr lang="en-IN" sz="2000" dirty="0"/>
          </a:p>
        </p:txBody>
      </p:sp>
      <p:sp>
        <p:nvSpPr>
          <p:cNvPr id="6" name="Slide Number Placeholder 5"/>
          <p:cNvSpPr>
            <a:spLocks noGrp="1"/>
          </p:cNvSpPr>
          <p:nvPr>
            <p:ph type="sldNum" sz="quarter" idx="12"/>
          </p:nvPr>
        </p:nvSpPr>
        <p:spPr/>
        <p:txBody>
          <a:bodyPr/>
          <a:lstStyle/>
          <a:p>
            <a:fld id="{E0A0A703-4B3F-4E9A-AEAC-84AE9997E537}" type="slidenum">
              <a:rPr lang="en-US" smtClean="0"/>
              <a:pPr/>
              <a:t>73</a:t>
            </a:fld>
            <a:endParaRPr lang="en-US" dirty="0"/>
          </a:p>
        </p:txBody>
      </p:sp>
      <p:sp>
        <p:nvSpPr>
          <p:cNvPr id="8" name="Footer Placeholder 7"/>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2000"/>
                                        <p:tgtEl>
                                          <p:spTgt spid="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2000"/>
                                        <p:tgtEl>
                                          <p:spTgt spid="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2000"/>
                                        <p:tgtEl>
                                          <p:spTgt spid="9">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fade">
                                      <p:cBhvr>
                                        <p:cTn id="25" dur="2000"/>
                                        <p:tgtEl>
                                          <p:spTgt spid="9">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2000"/>
                                        <p:tgtEl>
                                          <p:spTgt spid="9">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fade">
                                      <p:cBhvr>
                                        <p:cTn id="33" dur="2000"/>
                                        <p:tgtEl>
                                          <p:spTgt spid="4">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2000"/>
                                        <p:tgtEl>
                                          <p:spTgt spid="4">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2000"/>
                                        <p:tgtEl>
                                          <p:spTgt spid="4">
                                            <p:txEl>
                                              <p:pRg st="1" end="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2000"/>
                                        <p:tgtEl>
                                          <p:spTgt spid="4">
                                            <p:txEl>
                                              <p:pRg st="2" end="2"/>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fade">
                                      <p:cBhvr>
                                        <p:cTn id="45" dur="2000"/>
                                        <p:tgtEl>
                                          <p:spTgt spid="4">
                                            <p:txEl>
                                              <p:pRg st="3" end="3"/>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2000"/>
                                        <p:tgtEl>
                                          <p:spTgt spid="4">
                                            <p:txEl>
                                              <p:pRg st="4" end="4"/>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2000"/>
                                        <p:tgtEl>
                                          <p:spTgt spid="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bg/>
                                          </p:spTgt>
                                        </p:tgtEl>
                                        <p:attrNameLst>
                                          <p:attrName>style.visibility</p:attrName>
                                        </p:attrNameLst>
                                      </p:cBhvr>
                                      <p:to>
                                        <p:strVal val="visible"/>
                                      </p:to>
                                    </p:set>
                                    <p:animEffect transition="in" filter="fade">
                                      <p:cBhvr>
                                        <p:cTn id="56" dur="2000"/>
                                        <p:tgtEl>
                                          <p:spTgt spid="5">
                                            <p:bg/>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animEffect transition="in" filter="fade">
                                      <p:cBhvr>
                                        <p:cTn id="59" dur="2000"/>
                                        <p:tgtEl>
                                          <p:spTgt spid="5">
                                            <p:txEl>
                                              <p:pRg st="0" end="0"/>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
                                            <p:txEl>
                                              <p:pRg st="1" end="1"/>
                                            </p:txEl>
                                          </p:spTgt>
                                        </p:tgtEl>
                                        <p:attrNameLst>
                                          <p:attrName>style.visibility</p:attrName>
                                        </p:attrNameLst>
                                      </p:cBhvr>
                                      <p:to>
                                        <p:strVal val="visible"/>
                                      </p:to>
                                    </p:set>
                                    <p:animEffect transition="in" filter="fade">
                                      <p:cBhvr>
                                        <p:cTn id="62" dur="2000"/>
                                        <p:tgtEl>
                                          <p:spTgt spid="5">
                                            <p:txEl>
                                              <p:pRg st="1" end="1"/>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
                                            <p:txEl>
                                              <p:pRg st="2" end="2"/>
                                            </p:txEl>
                                          </p:spTgt>
                                        </p:tgtEl>
                                        <p:attrNameLst>
                                          <p:attrName>style.visibility</p:attrName>
                                        </p:attrNameLst>
                                      </p:cBhvr>
                                      <p:to>
                                        <p:strVal val="visible"/>
                                      </p:to>
                                    </p:set>
                                    <p:animEffect transition="in" filter="fade">
                                      <p:cBhvr>
                                        <p:cTn id="65" dur="2000"/>
                                        <p:tgtEl>
                                          <p:spTgt spid="5">
                                            <p:txEl>
                                              <p:pRg st="2" end="2"/>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
                                            <p:txEl>
                                              <p:pRg st="3" end="3"/>
                                            </p:txEl>
                                          </p:spTgt>
                                        </p:tgtEl>
                                        <p:attrNameLst>
                                          <p:attrName>style.visibility</p:attrName>
                                        </p:attrNameLst>
                                      </p:cBhvr>
                                      <p:to>
                                        <p:strVal val="visible"/>
                                      </p:to>
                                    </p:set>
                                    <p:animEffect transition="in" filter="fade">
                                      <p:cBhvr>
                                        <p:cTn id="68" dur="2000"/>
                                        <p:tgtEl>
                                          <p:spTgt spid="5">
                                            <p:txEl>
                                              <p:pRg st="3" end="3"/>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animEffect transition="in" filter="fade">
                                      <p:cBhvr>
                                        <p:cTn id="71"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4" grpId="0" build="allAtOnce" animBg="1"/>
      <p:bldP spid="5" grpId="0" build="allAtOnce"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IN" b="1" dirty="0" smtClean="0"/>
              <a:t>Built-in Functions with </a:t>
            </a:r>
            <a:r>
              <a:rPr lang="en-IN" b="1" dirty="0" err="1" smtClean="0"/>
              <a:t>Tuple</a:t>
            </a:r>
            <a:endParaRPr lang="en-IN" b="1" dirty="0"/>
          </a:p>
        </p:txBody>
      </p:sp>
      <p:pic>
        <p:nvPicPr>
          <p:cNvPr id="1026" name="Picture 2"/>
          <p:cNvPicPr>
            <a:picLocks noChangeAspect="1" noChangeArrowheads="1"/>
          </p:cNvPicPr>
          <p:nvPr/>
        </p:nvPicPr>
        <p:blipFill>
          <a:blip r:embed="rId2"/>
          <a:srcRect l="33968" t="16667" r="10395" b="11458"/>
          <a:stretch>
            <a:fillRect/>
          </a:stretch>
        </p:blipFill>
        <p:spPr bwMode="auto">
          <a:xfrm>
            <a:off x="457200" y="1295400"/>
            <a:ext cx="8305800" cy="52578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E0A0A703-4B3F-4E9A-AEAC-84AE9997E537}" type="slidenum">
              <a:rPr lang="en-US" smtClean="0"/>
              <a:pPr/>
              <a:t>74</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Python Strings</a:t>
            </a:r>
            <a:endParaRPr lang="en-IN" dirty="0"/>
          </a:p>
        </p:txBody>
      </p:sp>
      <p:sp>
        <p:nvSpPr>
          <p:cNvPr id="3" name="Content Placeholder 2"/>
          <p:cNvSpPr>
            <a:spLocks noGrp="1"/>
          </p:cNvSpPr>
          <p:nvPr>
            <p:ph idx="1"/>
          </p:nvPr>
        </p:nvSpPr>
        <p:spPr/>
        <p:txBody>
          <a:bodyPr>
            <a:normAutofit lnSpcReduction="10000"/>
          </a:bodyPr>
          <a:lstStyle/>
          <a:p>
            <a:r>
              <a:rPr lang="en-IN" dirty="0" smtClean="0"/>
              <a:t>A string is a sequence of characters.</a:t>
            </a:r>
          </a:p>
          <a:p>
            <a:pPr algn="just"/>
            <a:r>
              <a:rPr lang="en-IN" dirty="0" smtClean="0"/>
              <a:t>Conversion of character to a number is called encoding, and the reverse process is decoding. ASCII and Unicode are some of the popular encoding used.</a:t>
            </a:r>
          </a:p>
          <a:p>
            <a:pPr algn="just"/>
            <a:r>
              <a:rPr lang="en-IN" dirty="0" smtClean="0"/>
              <a:t>In Python, string is a sequence of Unicode character. Unicode was introduced to include every character in all languages and bring uniformity in encoding. </a:t>
            </a:r>
          </a:p>
          <a:p>
            <a:endParaRPr lang="en-IN" dirty="0"/>
          </a:p>
        </p:txBody>
      </p:sp>
      <p:sp>
        <p:nvSpPr>
          <p:cNvPr id="4" name="Slide Number Placeholder 3"/>
          <p:cNvSpPr>
            <a:spLocks noGrp="1"/>
          </p:cNvSpPr>
          <p:nvPr>
            <p:ph type="sldNum" sz="quarter" idx="12"/>
          </p:nvPr>
        </p:nvSpPr>
        <p:spPr/>
        <p:txBody>
          <a:bodyPr/>
          <a:lstStyle/>
          <a:p>
            <a:fld id="{E0A0A703-4B3F-4E9A-AEAC-84AE9997E537}" type="slidenum">
              <a:rPr lang="en-US" smtClean="0"/>
              <a:pPr/>
              <a:t>75</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IN" b="1" dirty="0" smtClean="0"/>
              <a:t>How to create a string in Python?</a:t>
            </a:r>
            <a:endParaRPr lang="en-IN" dirty="0"/>
          </a:p>
        </p:txBody>
      </p:sp>
      <p:sp>
        <p:nvSpPr>
          <p:cNvPr id="4" name="TextBox 3"/>
          <p:cNvSpPr txBox="1"/>
          <p:nvPr/>
        </p:nvSpPr>
        <p:spPr>
          <a:xfrm>
            <a:off x="609600" y="2286000"/>
            <a:ext cx="8153400"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400" dirty="0" smtClean="0"/>
              <a:t># all of the following are equivalent</a:t>
            </a:r>
          </a:p>
          <a:p>
            <a:r>
              <a:rPr lang="en-IN" sz="2400" dirty="0" err="1" smtClean="0"/>
              <a:t>my_string</a:t>
            </a:r>
            <a:r>
              <a:rPr lang="en-IN" sz="2400" dirty="0" smtClean="0"/>
              <a:t> = 'Hello‘</a:t>
            </a:r>
          </a:p>
          <a:p>
            <a:r>
              <a:rPr lang="en-IN" sz="2400" dirty="0" smtClean="0"/>
              <a:t>print(</a:t>
            </a:r>
            <a:r>
              <a:rPr lang="en-IN" sz="2400" dirty="0" err="1" smtClean="0"/>
              <a:t>my_string</a:t>
            </a:r>
            <a:r>
              <a:rPr lang="en-IN" sz="2400" dirty="0" smtClean="0"/>
              <a:t>)</a:t>
            </a:r>
          </a:p>
          <a:p>
            <a:r>
              <a:rPr lang="en-IN" sz="2400" dirty="0" err="1" smtClean="0"/>
              <a:t>my_string</a:t>
            </a:r>
            <a:r>
              <a:rPr lang="en-IN" sz="2400" dirty="0" smtClean="0"/>
              <a:t> = "Hello“</a:t>
            </a:r>
          </a:p>
          <a:p>
            <a:r>
              <a:rPr lang="en-IN" sz="2400" dirty="0" smtClean="0"/>
              <a:t>print(</a:t>
            </a:r>
            <a:r>
              <a:rPr lang="en-IN" sz="2400" dirty="0" err="1" smtClean="0"/>
              <a:t>my_string</a:t>
            </a:r>
            <a:r>
              <a:rPr lang="en-IN" sz="2400" dirty="0" smtClean="0"/>
              <a:t>)</a:t>
            </a:r>
          </a:p>
          <a:p>
            <a:r>
              <a:rPr lang="en-IN" sz="2400" dirty="0" err="1" smtClean="0"/>
              <a:t>my_string</a:t>
            </a:r>
            <a:r>
              <a:rPr lang="en-IN" sz="2400" dirty="0" smtClean="0"/>
              <a:t> = '''Hello''‘</a:t>
            </a:r>
          </a:p>
          <a:p>
            <a:r>
              <a:rPr lang="en-IN" sz="2400" dirty="0" smtClean="0"/>
              <a:t>print(</a:t>
            </a:r>
            <a:r>
              <a:rPr lang="en-IN" sz="2400" dirty="0" err="1" smtClean="0"/>
              <a:t>my_string</a:t>
            </a:r>
            <a:r>
              <a:rPr lang="en-IN" sz="2400" dirty="0" smtClean="0"/>
              <a:t>)</a:t>
            </a:r>
          </a:p>
          <a:p>
            <a:r>
              <a:rPr lang="en-IN" sz="2400" dirty="0" smtClean="0"/>
              <a:t># triple quotes string can extend multiple lines</a:t>
            </a:r>
          </a:p>
          <a:p>
            <a:r>
              <a:rPr lang="en-IN" sz="2400" dirty="0" err="1" smtClean="0"/>
              <a:t>my_string</a:t>
            </a:r>
            <a:r>
              <a:rPr lang="en-IN" sz="2400" dirty="0" smtClean="0"/>
              <a:t> = """Hello, welcome to</a:t>
            </a:r>
          </a:p>
          <a:p>
            <a:r>
              <a:rPr lang="en-IN" sz="2400" dirty="0" smtClean="0"/>
              <a:t>           the world of Python""“</a:t>
            </a:r>
          </a:p>
          <a:p>
            <a:r>
              <a:rPr lang="en-IN" sz="2400" dirty="0" smtClean="0"/>
              <a:t>print(</a:t>
            </a:r>
            <a:r>
              <a:rPr lang="en-IN" sz="2400" dirty="0" err="1" smtClean="0"/>
              <a:t>my_string</a:t>
            </a:r>
            <a:r>
              <a:rPr lang="en-IN" sz="2400" dirty="0" smtClean="0"/>
              <a:t>)</a:t>
            </a:r>
            <a:endParaRPr lang="en-IN" sz="2400" dirty="0"/>
          </a:p>
        </p:txBody>
      </p:sp>
      <p:sp>
        <p:nvSpPr>
          <p:cNvPr id="5" name="TextBox 4"/>
          <p:cNvSpPr txBox="1"/>
          <p:nvPr/>
        </p:nvSpPr>
        <p:spPr>
          <a:xfrm>
            <a:off x="609600" y="1295400"/>
            <a:ext cx="8238474" cy="923330"/>
          </a:xfrm>
          <a:prstGeom prst="rect">
            <a:avLst/>
          </a:prstGeom>
          <a:noFill/>
        </p:spPr>
        <p:txBody>
          <a:bodyPr wrap="none" rtlCol="0">
            <a:spAutoFit/>
          </a:bodyPr>
          <a:lstStyle/>
          <a:p>
            <a:r>
              <a:rPr lang="en-IN" dirty="0" smtClean="0"/>
              <a:t>Strings can be created by enclosing characters inside a single quote or double quotes. </a:t>
            </a:r>
          </a:p>
          <a:p>
            <a:r>
              <a:rPr lang="en-IN" dirty="0" smtClean="0"/>
              <a:t>Even triple quotes can be used in Python but generally used to represent multiline </a:t>
            </a:r>
          </a:p>
          <a:p>
            <a:r>
              <a:rPr lang="en-IN" dirty="0" smtClean="0"/>
              <a:t>strings and </a:t>
            </a:r>
            <a:r>
              <a:rPr lang="en-IN" dirty="0" err="1" smtClean="0"/>
              <a:t>docstrings</a:t>
            </a:r>
            <a:r>
              <a:rPr lang="en-IN" dirty="0" smtClean="0"/>
              <a:t>.</a:t>
            </a:r>
            <a:endParaRPr lang="en-IN" dirty="0"/>
          </a:p>
        </p:txBody>
      </p:sp>
      <p:sp>
        <p:nvSpPr>
          <p:cNvPr id="6" name="Slide Number Placeholder 5"/>
          <p:cNvSpPr>
            <a:spLocks noGrp="1"/>
          </p:cNvSpPr>
          <p:nvPr>
            <p:ph type="sldNum" sz="quarter" idx="12"/>
          </p:nvPr>
        </p:nvSpPr>
        <p:spPr/>
        <p:txBody>
          <a:bodyPr/>
          <a:lstStyle/>
          <a:p>
            <a:fld id="{E0A0A703-4B3F-4E9A-AEAC-84AE9997E537}" type="slidenum">
              <a:rPr lang="en-US" smtClean="0"/>
              <a:pPr/>
              <a:t>76</a:t>
            </a:fld>
            <a:endParaRPr lang="en-US"/>
          </a:p>
        </p:txBody>
      </p:sp>
      <p:sp>
        <p:nvSpPr>
          <p:cNvPr id="7" name="Footer Placeholder 6"/>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IN" b="1" dirty="0" smtClean="0"/>
              <a:t>How to change or delete a string?</a:t>
            </a:r>
            <a:endParaRPr lang="en-IN" b="1" dirty="0"/>
          </a:p>
        </p:txBody>
      </p:sp>
      <p:sp>
        <p:nvSpPr>
          <p:cNvPr id="4" name="TextBox 3"/>
          <p:cNvSpPr txBox="1"/>
          <p:nvPr/>
        </p:nvSpPr>
        <p:spPr>
          <a:xfrm>
            <a:off x="609600" y="2057400"/>
            <a:ext cx="81534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400" dirty="0" smtClean="0"/>
              <a:t>&gt;&gt;&gt; </a:t>
            </a:r>
            <a:r>
              <a:rPr lang="en-IN" sz="2400" dirty="0" err="1" smtClean="0"/>
              <a:t>my_string</a:t>
            </a:r>
            <a:r>
              <a:rPr lang="en-IN" sz="2400" dirty="0" smtClean="0"/>
              <a:t> = '</a:t>
            </a:r>
            <a:r>
              <a:rPr lang="en-IN" sz="2400" dirty="0" err="1" smtClean="0"/>
              <a:t>programiz</a:t>
            </a:r>
            <a:r>
              <a:rPr lang="en-IN" sz="2400" dirty="0" smtClean="0"/>
              <a:t>' </a:t>
            </a:r>
          </a:p>
          <a:p>
            <a:r>
              <a:rPr lang="en-IN" sz="2400" dirty="0" smtClean="0"/>
              <a:t>&gt;&gt;&gt; </a:t>
            </a:r>
            <a:r>
              <a:rPr lang="en-IN" sz="2400" dirty="0" err="1" smtClean="0"/>
              <a:t>my_string</a:t>
            </a:r>
            <a:r>
              <a:rPr lang="en-IN" sz="2400" dirty="0" smtClean="0"/>
              <a:t>[5] = 'a' </a:t>
            </a:r>
          </a:p>
          <a:p>
            <a:r>
              <a:rPr lang="en-IN" sz="2400" dirty="0" smtClean="0"/>
              <a:t>... </a:t>
            </a:r>
            <a:r>
              <a:rPr lang="en-IN" sz="2400" dirty="0" err="1" smtClean="0"/>
              <a:t>TypeError</a:t>
            </a:r>
            <a:r>
              <a:rPr lang="en-IN" sz="2400" dirty="0" smtClean="0"/>
              <a:t>: '</a:t>
            </a:r>
            <a:r>
              <a:rPr lang="en-IN" sz="2400" dirty="0" err="1" smtClean="0"/>
              <a:t>str</a:t>
            </a:r>
            <a:r>
              <a:rPr lang="en-IN" sz="2400" dirty="0" smtClean="0"/>
              <a:t>' object does not support item assignment </a:t>
            </a:r>
          </a:p>
          <a:p>
            <a:r>
              <a:rPr lang="en-IN" sz="2400" dirty="0" smtClean="0"/>
              <a:t>&gt;&gt;&gt; </a:t>
            </a:r>
            <a:r>
              <a:rPr lang="en-IN" sz="2400" dirty="0" err="1" smtClean="0"/>
              <a:t>my_string</a:t>
            </a:r>
            <a:r>
              <a:rPr lang="en-IN" sz="2400" dirty="0" smtClean="0"/>
              <a:t> = 'Python' </a:t>
            </a:r>
          </a:p>
          <a:p>
            <a:r>
              <a:rPr lang="en-IN" sz="2400" dirty="0" smtClean="0"/>
              <a:t>&gt;&gt;&gt; </a:t>
            </a:r>
            <a:r>
              <a:rPr lang="en-IN" sz="2400" dirty="0" err="1" smtClean="0"/>
              <a:t>my_string</a:t>
            </a:r>
            <a:r>
              <a:rPr lang="en-IN" sz="2400" dirty="0" smtClean="0"/>
              <a:t>    'Python'</a:t>
            </a:r>
            <a:endParaRPr lang="en-IN" sz="2400" dirty="0"/>
          </a:p>
        </p:txBody>
      </p:sp>
      <p:sp>
        <p:nvSpPr>
          <p:cNvPr id="5" name="TextBox 4"/>
          <p:cNvSpPr txBox="1"/>
          <p:nvPr/>
        </p:nvSpPr>
        <p:spPr>
          <a:xfrm>
            <a:off x="609600" y="1295400"/>
            <a:ext cx="8221225" cy="646331"/>
          </a:xfrm>
          <a:prstGeom prst="rect">
            <a:avLst/>
          </a:prstGeom>
          <a:noFill/>
        </p:spPr>
        <p:txBody>
          <a:bodyPr wrap="none" rtlCol="0">
            <a:spAutoFit/>
          </a:bodyPr>
          <a:lstStyle/>
          <a:p>
            <a:r>
              <a:rPr lang="en-IN" dirty="0" smtClean="0"/>
              <a:t>Strings are immutable. This means that elements of a string cannot be changed </a:t>
            </a:r>
          </a:p>
          <a:p>
            <a:r>
              <a:rPr lang="en-IN" dirty="0" smtClean="0"/>
              <a:t>once it has been assigned. We can simply reassign different strings to the same name.</a:t>
            </a:r>
            <a:endParaRPr lang="en-IN" dirty="0"/>
          </a:p>
        </p:txBody>
      </p:sp>
      <p:sp>
        <p:nvSpPr>
          <p:cNvPr id="6" name="TextBox 5"/>
          <p:cNvSpPr txBox="1"/>
          <p:nvPr/>
        </p:nvSpPr>
        <p:spPr>
          <a:xfrm>
            <a:off x="609600" y="4078069"/>
            <a:ext cx="7924800" cy="707886"/>
          </a:xfrm>
          <a:prstGeom prst="rect">
            <a:avLst/>
          </a:prstGeom>
          <a:noFill/>
        </p:spPr>
        <p:txBody>
          <a:bodyPr wrap="square" rtlCol="0">
            <a:spAutoFit/>
          </a:bodyPr>
          <a:lstStyle/>
          <a:p>
            <a:r>
              <a:rPr lang="en-IN" sz="2000" dirty="0" smtClean="0"/>
              <a:t>We cannot delete or remove characters from a string. But deleting the string entirely is possible using the keyword del.</a:t>
            </a:r>
            <a:endParaRPr lang="en-IN" sz="2000" dirty="0"/>
          </a:p>
        </p:txBody>
      </p:sp>
      <p:sp>
        <p:nvSpPr>
          <p:cNvPr id="7" name="TextBox 6"/>
          <p:cNvSpPr txBox="1"/>
          <p:nvPr/>
        </p:nvSpPr>
        <p:spPr>
          <a:xfrm>
            <a:off x="685800" y="4842808"/>
            <a:ext cx="81534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400" dirty="0" smtClean="0"/>
              <a:t>&gt;&gt;&gt; del </a:t>
            </a:r>
            <a:r>
              <a:rPr lang="en-IN" sz="2400" dirty="0" err="1" smtClean="0"/>
              <a:t>my_string</a:t>
            </a:r>
            <a:r>
              <a:rPr lang="en-IN" sz="2400" dirty="0" smtClean="0"/>
              <a:t>[1] </a:t>
            </a:r>
          </a:p>
          <a:p>
            <a:r>
              <a:rPr lang="en-IN" sz="2400" dirty="0" smtClean="0"/>
              <a:t>... </a:t>
            </a:r>
            <a:r>
              <a:rPr lang="en-IN" sz="2400" dirty="0" err="1" smtClean="0"/>
              <a:t>TypeError</a:t>
            </a:r>
            <a:r>
              <a:rPr lang="en-IN" sz="2400" dirty="0" smtClean="0"/>
              <a:t>: '</a:t>
            </a:r>
            <a:r>
              <a:rPr lang="en-IN" sz="2400" dirty="0" err="1" smtClean="0"/>
              <a:t>str</a:t>
            </a:r>
            <a:r>
              <a:rPr lang="en-IN" sz="2400" dirty="0" smtClean="0"/>
              <a:t>' object doesn't support item deletion </a:t>
            </a:r>
          </a:p>
          <a:p>
            <a:r>
              <a:rPr lang="en-IN" sz="2400" dirty="0" smtClean="0"/>
              <a:t>&gt;&gt;&gt; del </a:t>
            </a:r>
            <a:r>
              <a:rPr lang="en-IN" sz="2400" dirty="0" err="1" smtClean="0"/>
              <a:t>my_string</a:t>
            </a:r>
            <a:r>
              <a:rPr lang="en-IN" sz="2400" dirty="0" smtClean="0"/>
              <a:t> </a:t>
            </a:r>
          </a:p>
          <a:p>
            <a:r>
              <a:rPr lang="en-IN" sz="2400" dirty="0" smtClean="0"/>
              <a:t>&gt;&gt;&gt; </a:t>
            </a:r>
            <a:r>
              <a:rPr lang="en-IN" sz="2400" dirty="0" err="1" smtClean="0"/>
              <a:t>my_string</a:t>
            </a:r>
            <a:r>
              <a:rPr lang="en-IN" sz="2400" dirty="0" smtClean="0"/>
              <a:t> </a:t>
            </a:r>
          </a:p>
          <a:p>
            <a:r>
              <a:rPr lang="en-IN" sz="2400" dirty="0" smtClean="0"/>
              <a:t>... </a:t>
            </a:r>
            <a:r>
              <a:rPr lang="en-IN" sz="2400" dirty="0" err="1" smtClean="0"/>
              <a:t>NameError</a:t>
            </a:r>
            <a:r>
              <a:rPr lang="en-IN" sz="2400" dirty="0" smtClean="0"/>
              <a:t>: name '</a:t>
            </a:r>
            <a:r>
              <a:rPr lang="en-IN" sz="2400" dirty="0" err="1" smtClean="0"/>
              <a:t>my_string</a:t>
            </a:r>
            <a:r>
              <a:rPr lang="en-IN" sz="2400" dirty="0" smtClean="0"/>
              <a:t>' is not defined</a:t>
            </a:r>
            <a:endParaRPr lang="en-IN" sz="2400" dirty="0"/>
          </a:p>
        </p:txBody>
      </p:sp>
      <p:sp>
        <p:nvSpPr>
          <p:cNvPr id="8" name="Slide Number Placeholder 7"/>
          <p:cNvSpPr>
            <a:spLocks noGrp="1"/>
          </p:cNvSpPr>
          <p:nvPr>
            <p:ph type="sldNum" sz="quarter" idx="12"/>
          </p:nvPr>
        </p:nvSpPr>
        <p:spPr/>
        <p:txBody>
          <a:bodyPr/>
          <a:lstStyle/>
          <a:p>
            <a:fld id="{E0A0A703-4B3F-4E9A-AEAC-84AE9997E537}" type="slidenum">
              <a:rPr lang="en-US" smtClean="0"/>
              <a:pPr/>
              <a:t>77</a:t>
            </a:fld>
            <a:endParaRPr lang="en-US"/>
          </a:p>
        </p:txBody>
      </p:sp>
      <p:sp>
        <p:nvSpPr>
          <p:cNvPr id="9" name="Footer Placeholder 8"/>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IN" b="1" dirty="0" smtClean="0"/>
              <a:t>Concatenation of Two or More Strings</a:t>
            </a:r>
            <a:endParaRPr lang="en-IN" b="1" dirty="0"/>
          </a:p>
        </p:txBody>
      </p:sp>
      <p:sp>
        <p:nvSpPr>
          <p:cNvPr id="4" name="TextBox 3"/>
          <p:cNvSpPr txBox="1"/>
          <p:nvPr/>
        </p:nvSpPr>
        <p:spPr>
          <a:xfrm>
            <a:off x="685800" y="2971800"/>
            <a:ext cx="81534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400" dirty="0" smtClean="0"/>
              <a:t>str1 = 'Hello‘</a:t>
            </a:r>
          </a:p>
          <a:p>
            <a:r>
              <a:rPr lang="en-IN" sz="2400" dirty="0" smtClean="0"/>
              <a:t>str2 ='World!‘</a:t>
            </a:r>
          </a:p>
          <a:p>
            <a:r>
              <a:rPr lang="en-IN" sz="2400" dirty="0" smtClean="0"/>
              <a:t># using +</a:t>
            </a:r>
          </a:p>
          <a:p>
            <a:r>
              <a:rPr lang="en-IN" sz="2400" dirty="0" smtClean="0"/>
              <a:t>print('str1 + str2 = ', str1 + str2)</a:t>
            </a:r>
          </a:p>
          <a:p>
            <a:r>
              <a:rPr lang="en-IN" sz="2400" dirty="0" smtClean="0"/>
              <a:t># using *</a:t>
            </a:r>
          </a:p>
          <a:p>
            <a:r>
              <a:rPr lang="en-IN" sz="2400" dirty="0" smtClean="0"/>
              <a:t>print('str1 * 3 =', str1 * 3)</a:t>
            </a:r>
            <a:endParaRPr lang="en-IN" sz="2400" dirty="0"/>
          </a:p>
        </p:txBody>
      </p:sp>
      <p:sp>
        <p:nvSpPr>
          <p:cNvPr id="5" name="TextBox 4"/>
          <p:cNvSpPr txBox="1"/>
          <p:nvPr/>
        </p:nvSpPr>
        <p:spPr>
          <a:xfrm>
            <a:off x="609601" y="1295400"/>
            <a:ext cx="8077199" cy="1323439"/>
          </a:xfrm>
          <a:prstGeom prst="rect">
            <a:avLst/>
          </a:prstGeom>
          <a:noFill/>
        </p:spPr>
        <p:txBody>
          <a:bodyPr wrap="square" rtlCol="0">
            <a:spAutoFit/>
          </a:bodyPr>
          <a:lstStyle/>
          <a:p>
            <a:pPr algn="just"/>
            <a:r>
              <a:rPr lang="en-IN" sz="2000" dirty="0" smtClean="0"/>
              <a:t>Joining of two or more strings into a single one is called concatenation.</a:t>
            </a:r>
          </a:p>
          <a:p>
            <a:pPr algn="just"/>
            <a:r>
              <a:rPr lang="en-IN" sz="2000" dirty="0" smtClean="0"/>
              <a:t>The </a:t>
            </a:r>
            <a:r>
              <a:rPr lang="en-IN" sz="2000" b="1" dirty="0" smtClean="0"/>
              <a:t>+</a:t>
            </a:r>
            <a:r>
              <a:rPr lang="en-IN" sz="2000" dirty="0" smtClean="0"/>
              <a:t> operator does this in Python. Simply writing two string literals together also concatenates them.</a:t>
            </a:r>
          </a:p>
          <a:p>
            <a:pPr algn="just"/>
            <a:r>
              <a:rPr lang="en-IN" sz="2000" dirty="0" smtClean="0"/>
              <a:t>The </a:t>
            </a:r>
            <a:r>
              <a:rPr lang="en-IN" sz="2000" b="1" dirty="0" smtClean="0"/>
              <a:t>*</a:t>
            </a:r>
            <a:r>
              <a:rPr lang="en-IN" sz="2000" dirty="0" smtClean="0"/>
              <a:t> operator can be used to repeat the string for a given number of times.</a:t>
            </a:r>
            <a:endParaRPr lang="en-IN" sz="2000" dirty="0"/>
          </a:p>
        </p:txBody>
      </p:sp>
      <p:sp>
        <p:nvSpPr>
          <p:cNvPr id="6" name="Slide Number Placeholder 5"/>
          <p:cNvSpPr>
            <a:spLocks noGrp="1"/>
          </p:cNvSpPr>
          <p:nvPr>
            <p:ph type="sldNum" sz="quarter" idx="12"/>
          </p:nvPr>
        </p:nvSpPr>
        <p:spPr/>
        <p:txBody>
          <a:bodyPr/>
          <a:lstStyle/>
          <a:p>
            <a:fld id="{E0A0A703-4B3F-4E9A-AEAC-84AE9997E537}" type="slidenum">
              <a:rPr lang="en-US" smtClean="0"/>
              <a:pPr/>
              <a:t>78</a:t>
            </a:fld>
            <a:endParaRPr lang="en-US"/>
          </a:p>
        </p:txBody>
      </p:sp>
      <p:sp>
        <p:nvSpPr>
          <p:cNvPr id="7" name="Footer Placeholder 6"/>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IN" b="1" dirty="0" smtClean="0"/>
              <a:t>String Processing</a:t>
            </a:r>
            <a:endParaRPr lang="en-IN" b="1" dirty="0"/>
          </a:p>
        </p:txBody>
      </p:sp>
      <p:sp>
        <p:nvSpPr>
          <p:cNvPr id="4" name="TextBox 3"/>
          <p:cNvSpPr txBox="1"/>
          <p:nvPr/>
        </p:nvSpPr>
        <p:spPr>
          <a:xfrm>
            <a:off x="685800" y="2057400"/>
            <a:ext cx="81534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400" dirty="0" smtClean="0"/>
              <a:t>count = 0</a:t>
            </a:r>
          </a:p>
          <a:p>
            <a:r>
              <a:rPr lang="en-IN" sz="2400" dirty="0" smtClean="0"/>
              <a:t>for letter in 'Hello World':</a:t>
            </a:r>
          </a:p>
          <a:p>
            <a:r>
              <a:rPr lang="en-IN" sz="2400" dirty="0" smtClean="0"/>
              <a:t>    if(letter == 'l'):</a:t>
            </a:r>
          </a:p>
          <a:p>
            <a:r>
              <a:rPr lang="en-IN" sz="2400" dirty="0" smtClean="0"/>
              <a:t>        count += 1</a:t>
            </a:r>
          </a:p>
          <a:p>
            <a:r>
              <a:rPr lang="en-IN" sz="2400" dirty="0" smtClean="0"/>
              <a:t>print(</a:t>
            </a:r>
            <a:r>
              <a:rPr lang="en-IN" sz="2400" dirty="0" err="1" smtClean="0"/>
              <a:t>count,'letters</a:t>
            </a:r>
            <a:r>
              <a:rPr lang="en-IN" sz="2400" dirty="0" smtClean="0"/>
              <a:t> found')</a:t>
            </a:r>
            <a:endParaRPr lang="en-IN" sz="2400" dirty="0"/>
          </a:p>
        </p:txBody>
      </p:sp>
      <p:sp>
        <p:nvSpPr>
          <p:cNvPr id="5" name="TextBox 4"/>
          <p:cNvSpPr txBox="1"/>
          <p:nvPr/>
        </p:nvSpPr>
        <p:spPr>
          <a:xfrm>
            <a:off x="609601" y="1295400"/>
            <a:ext cx="8077199" cy="707886"/>
          </a:xfrm>
          <a:prstGeom prst="rect">
            <a:avLst/>
          </a:prstGeom>
          <a:noFill/>
        </p:spPr>
        <p:txBody>
          <a:bodyPr wrap="square" rtlCol="0">
            <a:spAutoFit/>
          </a:bodyPr>
          <a:lstStyle/>
          <a:p>
            <a:r>
              <a:rPr lang="en-IN" sz="2000" dirty="0" smtClean="0"/>
              <a:t>Using </a:t>
            </a:r>
            <a:r>
              <a:rPr lang="en-IN" sz="2000" dirty="0" smtClean="0">
                <a:hlinkClick r:id="rId2" tooltip="Python for loop"/>
              </a:rPr>
              <a:t>for loop</a:t>
            </a:r>
            <a:r>
              <a:rPr lang="en-IN" sz="2000" dirty="0" smtClean="0"/>
              <a:t> we can iterate through a string. Here is an example to count the number of 'l' in a string.</a:t>
            </a:r>
            <a:endParaRPr lang="en-IN" sz="2000" dirty="0"/>
          </a:p>
        </p:txBody>
      </p:sp>
      <p:sp>
        <p:nvSpPr>
          <p:cNvPr id="6" name="TextBox 5"/>
          <p:cNvSpPr txBox="1"/>
          <p:nvPr/>
        </p:nvSpPr>
        <p:spPr>
          <a:xfrm>
            <a:off x="762001" y="4191000"/>
            <a:ext cx="8077199" cy="400110"/>
          </a:xfrm>
          <a:prstGeom prst="rect">
            <a:avLst/>
          </a:prstGeom>
          <a:noFill/>
        </p:spPr>
        <p:txBody>
          <a:bodyPr wrap="square" rtlCol="0">
            <a:spAutoFit/>
          </a:bodyPr>
          <a:lstStyle/>
          <a:p>
            <a:r>
              <a:rPr lang="en-IN" sz="2000" dirty="0" smtClean="0"/>
              <a:t>We can test if a sub string exists within a string or not, using the keyword in.</a:t>
            </a:r>
            <a:endParaRPr lang="en-IN" sz="2000" dirty="0"/>
          </a:p>
        </p:txBody>
      </p:sp>
      <p:sp>
        <p:nvSpPr>
          <p:cNvPr id="7" name="TextBox 6"/>
          <p:cNvSpPr txBox="1"/>
          <p:nvPr/>
        </p:nvSpPr>
        <p:spPr>
          <a:xfrm>
            <a:off x="762000" y="4724400"/>
            <a:ext cx="815340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400" dirty="0" smtClean="0"/>
              <a:t>&gt;&gt;&gt; 'a' in 'program' </a:t>
            </a:r>
          </a:p>
          <a:p>
            <a:r>
              <a:rPr lang="en-IN" sz="2400" dirty="0" smtClean="0"/>
              <a:t>True </a:t>
            </a:r>
          </a:p>
          <a:p>
            <a:r>
              <a:rPr lang="en-IN" sz="2400" dirty="0" smtClean="0"/>
              <a:t>&gt;&gt;&gt; 'at' not in 'battle' </a:t>
            </a:r>
          </a:p>
          <a:p>
            <a:r>
              <a:rPr lang="en-IN" sz="2400" dirty="0" smtClean="0"/>
              <a:t>False</a:t>
            </a:r>
            <a:endParaRPr lang="en-IN" sz="2400" dirty="0"/>
          </a:p>
        </p:txBody>
      </p:sp>
      <p:sp>
        <p:nvSpPr>
          <p:cNvPr id="8" name="Slide Number Placeholder 7"/>
          <p:cNvSpPr>
            <a:spLocks noGrp="1"/>
          </p:cNvSpPr>
          <p:nvPr>
            <p:ph type="sldNum" sz="quarter" idx="12"/>
          </p:nvPr>
        </p:nvSpPr>
        <p:spPr/>
        <p:txBody>
          <a:bodyPr/>
          <a:lstStyle/>
          <a:p>
            <a:fld id="{E0A0A703-4B3F-4E9A-AEAC-84AE9997E537}" type="slidenum">
              <a:rPr lang="en-US" smtClean="0"/>
              <a:pPr/>
              <a:t>79</a:t>
            </a:fld>
            <a:endParaRPr lang="en-US"/>
          </a:p>
        </p:txBody>
      </p:sp>
      <p:sp>
        <p:nvSpPr>
          <p:cNvPr id="9" name="Footer Placeholder 8"/>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Python Programming</a:t>
            </a:r>
          </a:p>
        </p:txBody>
      </p:sp>
      <p:sp>
        <p:nvSpPr>
          <p:cNvPr id="4" name="Content Placeholder 3"/>
          <p:cNvSpPr>
            <a:spLocks noGrp="1"/>
          </p:cNvSpPr>
          <p:nvPr>
            <p:ph idx="1"/>
          </p:nvPr>
        </p:nvSpPr>
        <p:spPr>
          <a:xfrm>
            <a:off x="457200" y="1371600"/>
            <a:ext cx="8229600" cy="4754563"/>
          </a:xfrm>
        </p:spPr>
        <p:txBody>
          <a:bodyPr>
            <a:normAutofit fontScale="25000" lnSpcReduction="20000"/>
          </a:bodyPr>
          <a:lstStyle/>
          <a:p>
            <a:pPr marL="0" indent="0">
              <a:lnSpc>
                <a:spcPct val="120000"/>
              </a:lnSpc>
              <a:spcBef>
                <a:spcPts val="0"/>
              </a:spcBef>
              <a:buNone/>
            </a:pPr>
            <a:r>
              <a:rPr lang="en-US" sz="9600" b="1" dirty="0">
                <a:solidFill>
                  <a:srgbClr val="C00000"/>
                </a:solidFill>
              </a:rPr>
              <a:t>A high-level, interpreted </a:t>
            </a:r>
            <a:r>
              <a:rPr lang="en-US" sz="9600" b="1" dirty="0" smtClean="0">
                <a:solidFill>
                  <a:srgbClr val="C00000"/>
                </a:solidFill>
              </a:rPr>
              <a:t>language</a:t>
            </a:r>
          </a:p>
          <a:p>
            <a:pPr marL="0" indent="0">
              <a:lnSpc>
                <a:spcPct val="120000"/>
              </a:lnSpc>
              <a:spcBef>
                <a:spcPts val="0"/>
              </a:spcBef>
              <a:buNone/>
            </a:pPr>
            <a:endParaRPr lang="en-US" sz="3600" b="1" dirty="0" smtClean="0">
              <a:solidFill>
                <a:srgbClr val="C00000"/>
              </a:solidFill>
            </a:endParaRPr>
          </a:p>
          <a:p>
            <a:pPr marL="0" indent="0" algn="just">
              <a:lnSpc>
                <a:spcPct val="120000"/>
              </a:lnSpc>
              <a:spcBef>
                <a:spcPts val="0"/>
              </a:spcBef>
              <a:buNone/>
            </a:pPr>
            <a:r>
              <a:rPr lang="en-US" sz="9600" dirty="0" smtClean="0"/>
              <a:t>Unlike </a:t>
            </a:r>
            <a:r>
              <a:rPr lang="en-US" sz="9600" dirty="0"/>
              <a:t>C/C++, you don't have to worry about daunting tasks like </a:t>
            </a:r>
            <a:r>
              <a:rPr lang="en-US" sz="9600" dirty="0">
                <a:solidFill>
                  <a:srgbClr val="FF0000"/>
                </a:solidFill>
              </a:rPr>
              <a:t>memory management</a:t>
            </a:r>
            <a:r>
              <a:rPr lang="en-US" sz="9600" dirty="0"/>
              <a:t>, </a:t>
            </a:r>
            <a:r>
              <a:rPr lang="en-US" sz="9600" dirty="0">
                <a:solidFill>
                  <a:srgbClr val="FF0000"/>
                </a:solidFill>
              </a:rPr>
              <a:t>garbage collection </a:t>
            </a:r>
            <a:r>
              <a:rPr lang="en-US" sz="9600" dirty="0"/>
              <a:t>and so on.</a:t>
            </a:r>
            <a:br>
              <a:rPr lang="en-US" sz="9600" dirty="0"/>
            </a:br>
            <a:r>
              <a:rPr lang="en-US" sz="9600" dirty="0"/>
              <a:t>Likewise, when you run Python code, it automatically converts your code to the language your computer understands. You don't need to worry about </a:t>
            </a:r>
            <a:r>
              <a:rPr lang="en-US" sz="9600" dirty="0">
                <a:solidFill>
                  <a:srgbClr val="FF0000"/>
                </a:solidFill>
              </a:rPr>
              <a:t>any lower-level operations</a:t>
            </a:r>
            <a:r>
              <a:rPr lang="en-US" sz="9600" dirty="0"/>
              <a:t>.</a:t>
            </a:r>
          </a:p>
          <a:p>
            <a:pPr>
              <a:buNone/>
            </a:pPr>
            <a:endParaRPr lang="en-US" sz="9600" b="1" dirty="0" smtClean="0">
              <a:solidFill>
                <a:srgbClr val="C00000"/>
              </a:solidFill>
            </a:endParaRPr>
          </a:p>
          <a:p>
            <a:pPr>
              <a:buNone/>
            </a:pPr>
            <a:r>
              <a:rPr lang="en-US" sz="9600" b="1" dirty="0" smtClean="0">
                <a:solidFill>
                  <a:srgbClr val="C00000"/>
                </a:solidFill>
              </a:rPr>
              <a:t>Large </a:t>
            </a:r>
            <a:r>
              <a:rPr lang="en-US" sz="9600" b="1" dirty="0">
                <a:solidFill>
                  <a:srgbClr val="C00000"/>
                </a:solidFill>
              </a:rPr>
              <a:t>standard libraries to solve common tasks</a:t>
            </a:r>
            <a:r>
              <a:rPr lang="en-US" sz="9600" dirty="0"/>
              <a:t/>
            </a:r>
            <a:br>
              <a:rPr lang="en-US" sz="9600" dirty="0"/>
            </a:br>
            <a:endParaRPr lang="en-US" sz="9600" dirty="0" smtClean="0"/>
          </a:p>
          <a:p>
            <a:pPr algn="just"/>
            <a:r>
              <a:rPr lang="en-US" sz="9600" dirty="0" smtClean="0">
                <a:solidFill>
                  <a:srgbClr val="0070C0"/>
                </a:solidFill>
              </a:rPr>
              <a:t>Python </a:t>
            </a:r>
            <a:r>
              <a:rPr lang="en-US" sz="9600" dirty="0">
                <a:solidFill>
                  <a:srgbClr val="0070C0"/>
                </a:solidFill>
              </a:rPr>
              <a:t>has a number of standard libraries which makes life of a programmer much easier since you don't have to write all the code yourself. </a:t>
            </a:r>
            <a:endParaRPr lang="en-US" sz="9600" dirty="0" smtClean="0">
              <a:solidFill>
                <a:srgbClr val="0070C0"/>
              </a:solidFill>
            </a:endParaRPr>
          </a:p>
          <a:p>
            <a:pPr algn="just"/>
            <a:r>
              <a:rPr lang="en-US" sz="9600" dirty="0" smtClean="0">
                <a:solidFill>
                  <a:srgbClr val="00B050"/>
                </a:solidFill>
              </a:rPr>
              <a:t>Standard </a:t>
            </a:r>
            <a:r>
              <a:rPr lang="en-US" sz="9600" dirty="0">
                <a:solidFill>
                  <a:srgbClr val="00B050"/>
                </a:solidFill>
              </a:rPr>
              <a:t>libraries in Python are well tested and used by hundreds of people. </a:t>
            </a:r>
          </a:p>
          <a:p>
            <a:pPr>
              <a:buNone/>
            </a:pPr>
            <a:endParaRPr lang="en-US" dirty="0">
              <a:solidFill>
                <a:srgbClr val="00B050"/>
              </a:solidFill>
            </a:endParaRPr>
          </a:p>
        </p:txBody>
      </p:sp>
      <p:sp>
        <p:nvSpPr>
          <p:cNvPr id="6" name="Footer Placeholder 5"/>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8</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20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IN" b="1" dirty="0" smtClean="0"/>
              <a:t>The format() Method for Formatting Strings</a:t>
            </a:r>
            <a:endParaRPr lang="en-IN" b="1" dirty="0"/>
          </a:p>
        </p:txBody>
      </p:sp>
      <p:sp>
        <p:nvSpPr>
          <p:cNvPr id="4" name="TextBox 3"/>
          <p:cNvSpPr txBox="1"/>
          <p:nvPr/>
        </p:nvSpPr>
        <p:spPr>
          <a:xfrm>
            <a:off x="685800" y="2438400"/>
            <a:ext cx="81534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000" dirty="0" smtClean="0"/>
              <a:t># default(implicit) order</a:t>
            </a:r>
          </a:p>
          <a:p>
            <a:r>
              <a:rPr lang="en-IN" sz="2000" dirty="0" err="1" smtClean="0"/>
              <a:t>default_order</a:t>
            </a:r>
            <a:r>
              <a:rPr lang="en-IN" sz="2000" dirty="0" smtClean="0"/>
              <a:t> = "{}, {} and {}".format('</a:t>
            </a:r>
            <a:r>
              <a:rPr lang="en-IN" sz="2000" dirty="0" err="1" smtClean="0"/>
              <a:t>John','Bill','Sean</a:t>
            </a:r>
            <a:r>
              <a:rPr lang="en-IN" sz="2000" dirty="0" smtClean="0"/>
              <a:t>')</a:t>
            </a:r>
          </a:p>
          <a:p>
            <a:r>
              <a:rPr lang="en-IN" sz="2000" dirty="0" smtClean="0"/>
              <a:t>print('\n--- Default Order ---')</a:t>
            </a:r>
          </a:p>
          <a:p>
            <a:r>
              <a:rPr lang="en-IN" sz="2000" dirty="0" smtClean="0"/>
              <a:t>print(</a:t>
            </a:r>
            <a:r>
              <a:rPr lang="en-IN" sz="2000" dirty="0" err="1" smtClean="0"/>
              <a:t>default_order</a:t>
            </a:r>
            <a:r>
              <a:rPr lang="en-IN" sz="2000" dirty="0" smtClean="0"/>
              <a:t>)</a:t>
            </a:r>
          </a:p>
          <a:p>
            <a:r>
              <a:rPr lang="en-IN" sz="2000" dirty="0" smtClean="0"/>
              <a:t># order using positional argument</a:t>
            </a:r>
          </a:p>
          <a:p>
            <a:r>
              <a:rPr lang="en-IN" sz="2000" dirty="0" err="1" smtClean="0"/>
              <a:t>positional_order</a:t>
            </a:r>
            <a:r>
              <a:rPr lang="en-IN" sz="2000" dirty="0" smtClean="0"/>
              <a:t> = "{1}, {0} and {2}".format('</a:t>
            </a:r>
            <a:r>
              <a:rPr lang="en-IN" sz="2000" dirty="0" err="1" smtClean="0"/>
              <a:t>John','Bill','Sean</a:t>
            </a:r>
            <a:r>
              <a:rPr lang="en-IN" sz="2000" dirty="0" smtClean="0"/>
              <a:t>')</a:t>
            </a:r>
          </a:p>
          <a:p>
            <a:r>
              <a:rPr lang="en-IN" sz="2000" dirty="0" smtClean="0"/>
              <a:t>print('\n--- Positional Order ---')</a:t>
            </a:r>
          </a:p>
          <a:p>
            <a:r>
              <a:rPr lang="en-IN" sz="2000" dirty="0" smtClean="0"/>
              <a:t>print(</a:t>
            </a:r>
            <a:r>
              <a:rPr lang="en-IN" sz="2000" dirty="0" err="1" smtClean="0"/>
              <a:t>positional_order</a:t>
            </a:r>
            <a:r>
              <a:rPr lang="en-IN" sz="2000" dirty="0" smtClean="0"/>
              <a:t>)</a:t>
            </a:r>
          </a:p>
          <a:p>
            <a:r>
              <a:rPr lang="en-IN" sz="2000" dirty="0" smtClean="0"/>
              <a:t># order using keyword argument</a:t>
            </a:r>
          </a:p>
          <a:p>
            <a:r>
              <a:rPr lang="en-IN" sz="2000" dirty="0" err="1" smtClean="0"/>
              <a:t>keyword_order</a:t>
            </a:r>
            <a:r>
              <a:rPr lang="en-IN" sz="2000" dirty="0" smtClean="0"/>
              <a:t> = "{s}, {b} and {j}".format(j='</a:t>
            </a:r>
            <a:r>
              <a:rPr lang="en-IN" sz="2000" dirty="0" err="1" smtClean="0"/>
              <a:t>John',b</a:t>
            </a:r>
            <a:r>
              <a:rPr lang="en-IN" sz="2000" dirty="0" smtClean="0"/>
              <a:t>='</a:t>
            </a:r>
            <a:r>
              <a:rPr lang="en-IN" sz="2000" dirty="0" err="1" smtClean="0"/>
              <a:t>Bill',s</a:t>
            </a:r>
            <a:r>
              <a:rPr lang="en-IN" sz="2000" dirty="0" smtClean="0"/>
              <a:t>='Sean')</a:t>
            </a:r>
          </a:p>
          <a:p>
            <a:r>
              <a:rPr lang="en-IN" sz="2000" dirty="0" smtClean="0"/>
              <a:t>print('\n--- Keyword Order ---')</a:t>
            </a:r>
          </a:p>
          <a:p>
            <a:r>
              <a:rPr lang="en-IN" sz="2000" dirty="0" smtClean="0"/>
              <a:t>print(</a:t>
            </a:r>
            <a:r>
              <a:rPr lang="en-IN" sz="2000" dirty="0" err="1" smtClean="0"/>
              <a:t>keyword_order</a:t>
            </a:r>
            <a:r>
              <a:rPr lang="en-IN" sz="2000" dirty="0" smtClean="0"/>
              <a:t>)</a:t>
            </a:r>
            <a:endParaRPr lang="en-IN" sz="2000" dirty="0"/>
          </a:p>
        </p:txBody>
      </p:sp>
      <p:sp>
        <p:nvSpPr>
          <p:cNvPr id="5" name="TextBox 4"/>
          <p:cNvSpPr txBox="1"/>
          <p:nvPr/>
        </p:nvSpPr>
        <p:spPr>
          <a:xfrm>
            <a:off x="609601" y="1295400"/>
            <a:ext cx="8077199" cy="1015663"/>
          </a:xfrm>
          <a:prstGeom prst="rect">
            <a:avLst/>
          </a:prstGeom>
          <a:noFill/>
        </p:spPr>
        <p:txBody>
          <a:bodyPr wrap="square" rtlCol="0">
            <a:spAutoFit/>
          </a:bodyPr>
          <a:lstStyle/>
          <a:p>
            <a:r>
              <a:rPr lang="en-IN" sz="2000" dirty="0" smtClean="0"/>
              <a:t>The format() method that is available with the string object is very versatile and powerful in formatting strings. Format strings contains curly braces {} as placeholders or replacement fields which gets replaced.</a:t>
            </a:r>
            <a:endParaRPr lang="en-IN" sz="2000" dirty="0"/>
          </a:p>
        </p:txBody>
      </p:sp>
      <p:sp>
        <p:nvSpPr>
          <p:cNvPr id="6" name="Slide Number Placeholder 5"/>
          <p:cNvSpPr>
            <a:spLocks noGrp="1"/>
          </p:cNvSpPr>
          <p:nvPr>
            <p:ph type="sldNum" sz="quarter" idx="12"/>
          </p:nvPr>
        </p:nvSpPr>
        <p:spPr/>
        <p:txBody>
          <a:bodyPr/>
          <a:lstStyle/>
          <a:p>
            <a:fld id="{E0A0A703-4B3F-4E9A-AEAC-84AE9997E537}" type="slidenum">
              <a:rPr lang="en-US" smtClean="0"/>
              <a:pPr/>
              <a:t>80</a:t>
            </a:fld>
            <a:endParaRPr lang="en-US"/>
          </a:p>
        </p:txBody>
      </p:sp>
      <p:sp>
        <p:nvSpPr>
          <p:cNvPr id="7" name="Footer Placeholder 6"/>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IN" b="1" dirty="0" smtClean="0"/>
              <a:t>Common Python String Methods</a:t>
            </a:r>
            <a:endParaRPr lang="en-IN" b="1" dirty="0"/>
          </a:p>
        </p:txBody>
      </p:sp>
      <p:sp>
        <p:nvSpPr>
          <p:cNvPr id="4" name="TextBox 3"/>
          <p:cNvSpPr txBox="1"/>
          <p:nvPr/>
        </p:nvSpPr>
        <p:spPr>
          <a:xfrm>
            <a:off x="685800" y="1447800"/>
            <a:ext cx="81534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sz="2000" dirty="0" smtClean="0"/>
              <a:t>&gt;&gt;&gt; "</a:t>
            </a:r>
            <a:r>
              <a:rPr lang="en-IN" sz="2000" dirty="0" err="1" smtClean="0"/>
              <a:t>PrOgRaMiZ".</a:t>
            </a:r>
            <a:r>
              <a:rPr lang="en-IN" sz="2000" dirty="0" err="1" smtClean="0">
                <a:solidFill>
                  <a:srgbClr val="FF0000"/>
                </a:solidFill>
              </a:rPr>
              <a:t>lower</a:t>
            </a:r>
            <a:r>
              <a:rPr lang="en-IN" sz="2000" dirty="0" smtClean="0">
                <a:solidFill>
                  <a:srgbClr val="FF0000"/>
                </a:solidFill>
              </a:rPr>
              <a:t>() </a:t>
            </a:r>
          </a:p>
          <a:p>
            <a:r>
              <a:rPr lang="en-IN" sz="2000" dirty="0" smtClean="0"/>
              <a:t>'</a:t>
            </a:r>
            <a:r>
              <a:rPr lang="en-IN" sz="2000" dirty="0" err="1" smtClean="0"/>
              <a:t>programiz</a:t>
            </a:r>
            <a:r>
              <a:rPr lang="en-IN" sz="2000" dirty="0" smtClean="0"/>
              <a:t>' </a:t>
            </a:r>
          </a:p>
          <a:p>
            <a:r>
              <a:rPr lang="en-IN" sz="2000" dirty="0" smtClean="0"/>
              <a:t>&gt;&gt;&gt; "</a:t>
            </a:r>
            <a:r>
              <a:rPr lang="en-IN" sz="2000" dirty="0" err="1" smtClean="0"/>
              <a:t>PrOgRaMiZ".</a:t>
            </a:r>
            <a:r>
              <a:rPr lang="en-IN" sz="2000" dirty="0" err="1" smtClean="0">
                <a:solidFill>
                  <a:srgbClr val="FF0000"/>
                </a:solidFill>
              </a:rPr>
              <a:t>upper</a:t>
            </a:r>
            <a:r>
              <a:rPr lang="en-IN" sz="2000" dirty="0" smtClean="0">
                <a:solidFill>
                  <a:srgbClr val="FF0000"/>
                </a:solidFill>
              </a:rPr>
              <a:t>() </a:t>
            </a:r>
          </a:p>
          <a:p>
            <a:r>
              <a:rPr lang="en-IN" sz="2000" dirty="0" smtClean="0"/>
              <a:t>'PROGRAMIZ' </a:t>
            </a:r>
          </a:p>
          <a:p>
            <a:r>
              <a:rPr lang="en-IN" sz="2000" dirty="0" smtClean="0"/>
              <a:t>&gt;&gt;&gt; "This will split all words into a </a:t>
            </a:r>
            <a:r>
              <a:rPr lang="en-IN" sz="2000" dirty="0" err="1" smtClean="0"/>
              <a:t>list".</a:t>
            </a:r>
            <a:r>
              <a:rPr lang="en-IN" sz="2000" dirty="0" err="1" smtClean="0">
                <a:solidFill>
                  <a:srgbClr val="FF0000"/>
                </a:solidFill>
              </a:rPr>
              <a:t>split</a:t>
            </a:r>
            <a:r>
              <a:rPr lang="en-IN" sz="2000" dirty="0" smtClean="0">
                <a:solidFill>
                  <a:srgbClr val="FF0000"/>
                </a:solidFill>
              </a:rPr>
              <a:t>() </a:t>
            </a:r>
          </a:p>
          <a:p>
            <a:r>
              <a:rPr lang="en-IN" sz="2000" dirty="0" smtClean="0"/>
              <a:t>['This', 'will', 'split', 'all', 'words', 'into', 'a', 'list'] </a:t>
            </a:r>
          </a:p>
          <a:p>
            <a:r>
              <a:rPr lang="en-IN" sz="2000" dirty="0" smtClean="0"/>
              <a:t>&gt;&gt;&gt; ' '.</a:t>
            </a:r>
            <a:r>
              <a:rPr lang="en-IN" sz="2000" dirty="0" smtClean="0">
                <a:solidFill>
                  <a:srgbClr val="FF0000"/>
                </a:solidFill>
              </a:rPr>
              <a:t>join</a:t>
            </a:r>
            <a:r>
              <a:rPr lang="en-IN" sz="2000" dirty="0" smtClean="0"/>
              <a:t>(['This', 'will', 'join', 'all', 'words', 'into', 'a', 'string']) </a:t>
            </a:r>
          </a:p>
          <a:p>
            <a:r>
              <a:rPr lang="en-IN" sz="2000" dirty="0" smtClean="0"/>
              <a:t>'This will join all words into a string' </a:t>
            </a:r>
          </a:p>
          <a:p>
            <a:r>
              <a:rPr lang="en-IN" sz="2000" dirty="0" smtClean="0"/>
              <a:t>&gt;&gt;&gt; 'Happy New </a:t>
            </a:r>
            <a:r>
              <a:rPr lang="en-IN" sz="2000" dirty="0" err="1" smtClean="0"/>
              <a:t>Year'.</a:t>
            </a:r>
            <a:r>
              <a:rPr lang="en-IN" sz="2000" dirty="0" err="1" smtClean="0">
                <a:solidFill>
                  <a:srgbClr val="FF0000"/>
                </a:solidFill>
              </a:rPr>
              <a:t>find</a:t>
            </a:r>
            <a:r>
              <a:rPr lang="en-IN" sz="2000" dirty="0" smtClean="0"/>
              <a:t>('</a:t>
            </a:r>
            <a:r>
              <a:rPr lang="en-IN" sz="2000" dirty="0" err="1" smtClean="0"/>
              <a:t>ew</a:t>
            </a:r>
            <a:r>
              <a:rPr lang="en-IN" sz="2000" dirty="0" smtClean="0"/>
              <a:t>') </a:t>
            </a:r>
          </a:p>
          <a:p>
            <a:r>
              <a:rPr lang="en-IN" sz="2000" dirty="0" smtClean="0"/>
              <a:t>7 </a:t>
            </a:r>
          </a:p>
          <a:p>
            <a:r>
              <a:rPr lang="en-IN" sz="2000" dirty="0" smtClean="0"/>
              <a:t>&gt;&gt;&gt; 'Happy New </a:t>
            </a:r>
            <a:r>
              <a:rPr lang="en-IN" sz="2000" dirty="0" err="1" smtClean="0"/>
              <a:t>Year'.</a:t>
            </a:r>
            <a:r>
              <a:rPr lang="en-IN" sz="2000" dirty="0" err="1" smtClean="0">
                <a:solidFill>
                  <a:srgbClr val="FF0000"/>
                </a:solidFill>
              </a:rPr>
              <a:t>replace</a:t>
            </a:r>
            <a:r>
              <a:rPr lang="en-IN" sz="2000" dirty="0" smtClean="0">
                <a:solidFill>
                  <a:srgbClr val="FF0000"/>
                </a:solidFill>
              </a:rPr>
              <a:t>(</a:t>
            </a:r>
            <a:r>
              <a:rPr lang="en-IN" sz="2000" dirty="0" smtClean="0"/>
              <a:t>'</a:t>
            </a:r>
            <a:r>
              <a:rPr lang="en-IN" sz="2000" dirty="0" err="1" smtClean="0"/>
              <a:t>Happy','Brilliant</a:t>
            </a:r>
            <a:r>
              <a:rPr lang="en-IN" sz="2000" dirty="0" smtClean="0"/>
              <a:t>') </a:t>
            </a:r>
          </a:p>
          <a:p>
            <a:r>
              <a:rPr lang="en-IN" sz="2000" dirty="0" smtClean="0"/>
              <a:t>'Brilliant New Year'</a:t>
            </a:r>
            <a:endParaRPr lang="en-IN" sz="2000" dirty="0"/>
          </a:p>
        </p:txBody>
      </p:sp>
      <p:sp>
        <p:nvSpPr>
          <p:cNvPr id="5" name="Slide Number Placeholder 4"/>
          <p:cNvSpPr>
            <a:spLocks noGrp="1"/>
          </p:cNvSpPr>
          <p:nvPr>
            <p:ph type="sldNum" sz="quarter" idx="12"/>
          </p:nvPr>
        </p:nvSpPr>
        <p:spPr/>
        <p:txBody>
          <a:bodyPr/>
          <a:lstStyle/>
          <a:p>
            <a:fld id="{E0A0A703-4B3F-4E9A-AEAC-84AE9997E537}" type="slidenum">
              <a:rPr lang="en-US" smtClean="0"/>
              <a:pPr/>
              <a:t>81</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4641" t="13542" r="39092" b="6250"/>
          <a:stretch>
            <a:fillRect/>
          </a:stretch>
        </p:blipFill>
        <p:spPr bwMode="auto">
          <a:xfrm>
            <a:off x="685800" y="0"/>
            <a:ext cx="7086600" cy="68580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E0A0A703-4B3F-4E9A-AEAC-84AE9997E537}" type="slidenum">
              <a:rPr lang="en-US" smtClean="0"/>
              <a:pPr/>
              <a:t>82</a:t>
            </a:fld>
            <a:endParaRPr lang="en-US"/>
          </a:p>
        </p:txBody>
      </p:sp>
      <p:sp>
        <p:nvSpPr>
          <p:cNvPr id="4" name="Footer Placeholder 3"/>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4641" t="12500" r="35578" b="6250"/>
          <a:stretch>
            <a:fillRect/>
          </a:stretch>
        </p:blipFill>
        <p:spPr bwMode="auto">
          <a:xfrm>
            <a:off x="685800" y="304800"/>
            <a:ext cx="7543800" cy="63246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E0A0A703-4B3F-4E9A-AEAC-84AE9997E537}" type="slidenum">
              <a:rPr lang="en-US" smtClean="0"/>
              <a:pPr/>
              <a:t>83</a:t>
            </a:fld>
            <a:endParaRPr lang="en-US"/>
          </a:p>
        </p:txBody>
      </p:sp>
      <p:sp>
        <p:nvSpPr>
          <p:cNvPr id="4" name="Footer Placeholder 3"/>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Python Sets</a:t>
            </a:r>
            <a:endParaRPr lang="en-IN" dirty="0"/>
          </a:p>
        </p:txBody>
      </p:sp>
      <p:sp>
        <p:nvSpPr>
          <p:cNvPr id="3" name="Content Placeholder 2"/>
          <p:cNvSpPr>
            <a:spLocks noGrp="1"/>
          </p:cNvSpPr>
          <p:nvPr>
            <p:ph idx="1"/>
          </p:nvPr>
        </p:nvSpPr>
        <p:spPr/>
        <p:txBody>
          <a:bodyPr>
            <a:normAutofit lnSpcReduction="10000"/>
          </a:bodyPr>
          <a:lstStyle/>
          <a:p>
            <a:pPr algn="just"/>
            <a:r>
              <a:rPr lang="en-IN" dirty="0" smtClean="0"/>
              <a:t>A set is an unordered collection of items. Every element is unique (no duplicates) and must be immutable (which cannot be changed).</a:t>
            </a:r>
          </a:p>
          <a:p>
            <a:pPr algn="just"/>
            <a:r>
              <a:rPr lang="en-IN" dirty="0" smtClean="0"/>
              <a:t>However, the set itself is mutable. We can add or remove items from it.</a:t>
            </a:r>
          </a:p>
          <a:p>
            <a:pPr algn="just"/>
            <a:r>
              <a:rPr lang="en-IN" dirty="0" smtClean="0"/>
              <a:t>Sets can be used to perform mathematical set operations like union, intersection, symmetric difference etc.</a:t>
            </a:r>
          </a:p>
          <a:p>
            <a:endParaRPr lang="en-IN" dirty="0"/>
          </a:p>
        </p:txBody>
      </p:sp>
      <p:sp>
        <p:nvSpPr>
          <p:cNvPr id="4" name="Slide Number Placeholder 3"/>
          <p:cNvSpPr>
            <a:spLocks noGrp="1"/>
          </p:cNvSpPr>
          <p:nvPr>
            <p:ph type="sldNum" sz="quarter" idx="12"/>
          </p:nvPr>
        </p:nvSpPr>
        <p:spPr/>
        <p:txBody>
          <a:bodyPr/>
          <a:lstStyle/>
          <a:p>
            <a:fld id="{E0A0A703-4B3F-4E9A-AEAC-84AE9997E537}" type="slidenum">
              <a:rPr lang="en-US" smtClean="0"/>
              <a:pPr/>
              <a:t>84</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How to create a set?</a:t>
            </a:r>
          </a:p>
        </p:txBody>
      </p:sp>
      <p:sp>
        <p:nvSpPr>
          <p:cNvPr id="3" name="Content Placeholder 2"/>
          <p:cNvSpPr>
            <a:spLocks noGrp="1"/>
          </p:cNvSpPr>
          <p:nvPr>
            <p:ph idx="1"/>
          </p:nvPr>
        </p:nvSpPr>
        <p:spPr/>
        <p:txBody>
          <a:bodyPr>
            <a:normAutofit/>
          </a:bodyPr>
          <a:lstStyle/>
          <a:p>
            <a:pPr algn="just"/>
            <a:r>
              <a:rPr lang="en-US" dirty="0" smtClean="0"/>
              <a:t>A set is created by placing all the items (elements) inside curly braces {}, separated by comma or by using the built-in function set().</a:t>
            </a:r>
          </a:p>
          <a:p>
            <a:pPr algn="just"/>
            <a:r>
              <a:rPr lang="en-US" dirty="0" smtClean="0"/>
              <a:t>It can have any number of items and they may be of different types (integer, float, </a:t>
            </a:r>
            <a:r>
              <a:rPr lang="en-US" dirty="0" err="1" smtClean="0"/>
              <a:t>tuple</a:t>
            </a:r>
            <a:r>
              <a:rPr lang="en-US" dirty="0" smtClean="0"/>
              <a:t>, string etc.). But a set cannot have a mutable element, like list, set or dictionary, as its element.</a:t>
            </a:r>
          </a:p>
          <a:p>
            <a:endParaRPr lang="en-IN" dirty="0" smtClean="0"/>
          </a:p>
          <a:p>
            <a:endParaRPr lang="en-IN" dirty="0"/>
          </a:p>
        </p:txBody>
      </p:sp>
      <p:sp>
        <p:nvSpPr>
          <p:cNvPr id="4" name="Slide Number Placeholder 3"/>
          <p:cNvSpPr>
            <a:spLocks noGrp="1"/>
          </p:cNvSpPr>
          <p:nvPr>
            <p:ph type="sldNum" sz="quarter" idx="12"/>
          </p:nvPr>
        </p:nvSpPr>
        <p:spPr/>
        <p:txBody>
          <a:bodyPr/>
          <a:lstStyle/>
          <a:p>
            <a:fld id="{E0A0A703-4B3F-4E9A-AEAC-84AE9997E537}" type="slidenum">
              <a:rPr lang="en-US" smtClean="0"/>
              <a:pPr/>
              <a:t>85</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How to create a set?</a:t>
            </a:r>
          </a:p>
        </p:txBody>
      </p:sp>
      <p:sp>
        <p:nvSpPr>
          <p:cNvPr id="4" name="Slide Number Placeholder 3"/>
          <p:cNvSpPr>
            <a:spLocks noGrp="1"/>
          </p:cNvSpPr>
          <p:nvPr>
            <p:ph type="sldNum" sz="quarter" idx="12"/>
          </p:nvPr>
        </p:nvSpPr>
        <p:spPr/>
        <p:txBody>
          <a:bodyPr/>
          <a:lstStyle/>
          <a:p>
            <a:fld id="{E0A0A703-4B3F-4E9A-AEAC-84AE9997E537}" type="slidenum">
              <a:rPr lang="en-US" smtClean="0"/>
              <a:pPr/>
              <a:t>86</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a:p>
        </p:txBody>
      </p:sp>
      <p:sp>
        <p:nvSpPr>
          <p:cNvPr id="7" name="TextBox 6"/>
          <p:cNvSpPr txBox="1"/>
          <p:nvPr/>
        </p:nvSpPr>
        <p:spPr>
          <a:xfrm>
            <a:off x="609600" y="1981200"/>
            <a:ext cx="3301288" cy="147732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 set of </a:t>
            </a:r>
            <a:r>
              <a:rPr lang="en-US" dirty="0" err="1" smtClean="0"/>
              <a:t>integersmy_set</a:t>
            </a:r>
            <a:r>
              <a:rPr lang="en-US" dirty="0" smtClean="0"/>
              <a:t> = {1, 2, 3}</a:t>
            </a:r>
          </a:p>
          <a:p>
            <a:r>
              <a:rPr lang="en-US" dirty="0" smtClean="0"/>
              <a:t>print(</a:t>
            </a:r>
            <a:r>
              <a:rPr lang="en-US" dirty="0" err="1" smtClean="0"/>
              <a:t>my_set</a:t>
            </a:r>
            <a:r>
              <a:rPr lang="en-US" dirty="0" smtClean="0"/>
              <a:t>)</a:t>
            </a:r>
          </a:p>
          <a:p>
            <a:r>
              <a:rPr lang="en-US" dirty="0" smtClean="0"/>
              <a:t># set of mixed </a:t>
            </a:r>
            <a:r>
              <a:rPr lang="en-US" dirty="0" err="1" smtClean="0"/>
              <a:t>datatypes</a:t>
            </a:r>
            <a:endParaRPr lang="en-US" dirty="0" smtClean="0"/>
          </a:p>
          <a:p>
            <a:r>
              <a:rPr lang="en-US" dirty="0" err="1" smtClean="0"/>
              <a:t>my_set</a:t>
            </a:r>
            <a:r>
              <a:rPr lang="en-US" dirty="0" smtClean="0"/>
              <a:t> = {1.0, "Hello", (1, 2, 3)}</a:t>
            </a:r>
          </a:p>
          <a:p>
            <a:r>
              <a:rPr lang="en-US" dirty="0" smtClean="0"/>
              <a:t>print(</a:t>
            </a:r>
            <a:r>
              <a:rPr lang="en-US" dirty="0" err="1" smtClean="0"/>
              <a:t>my_set</a:t>
            </a:r>
            <a:r>
              <a:rPr lang="en-US" dirty="0" smtClean="0"/>
              <a:t>)</a:t>
            </a:r>
            <a:endParaRPr lang="en-US" dirty="0"/>
          </a:p>
        </p:txBody>
      </p:sp>
      <p:sp>
        <p:nvSpPr>
          <p:cNvPr id="8" name="TextBox 7"/>
          <p:cNvSpPr txBox="1"/>
          <p:nvPr/>
        </p:nvSpPr>
        <p:spPr>
          <a:xfrm>
            <a:off x="4648200" y="1981200"/>
            <a:ext cx="3437672" cy="286232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 set do not have duplicates</a:t>
            </a:r>
          </a:p>
          <a:p>
            <a:r>
              <a:rPr lang="en-US" dirty="0" smtClean="0"/>
              <a:t># Output: {1, 2, 3, 4}</a:t>
            </a:r>
          </a:p>
          <a:p>
            <a:r>
              <a:rPr lang="en-US" dirty="0" err="1" smtClean="0"/>
              <a:t>my_set</a:t>
            </a:r>
            <a:r>
              <a:rPr lang="en-US" dirty="0" smtClean="0"/>
              <a:t> = {1,2,3,4,3,2}</a:t>
            </a:r>
          </a:p>
          <a:p>
            <a:r>
              <a:rPr lang="en-US" dirty="0" smtClean="0"/>
              <a:t>print(</a:t>
            </a:r>
            <a:r>
              <a:rPr lang="en-US" dirty="0" err="1" smtClean="0"/>
              <a:t>my_set</a:t>
            </a:r>
            <a:r>
              <a:rPr lang="en-US" dirty="0" smtClean="0"/>
              <a:t>)</a:t>
            </a:r>
          </a:p>
          <a:p>
            <a:r>
              <a:rPr lang="en-US" dirty="0" smtClean="0"/>
              <a:t># </a:t>
            </a:r>
            <a:r>
              <a:rPr lang="en-US" dirty="0" err="1" smtClean="0"/>
              <a:t>TypeError</a:t>
            </a:r>
            <a:r>
              <a:rPr lang="en-US" dirty="0" smtClean="0"/>
              <a:t>: </a:t>
            </a:r>
            <a:r>
              <a:rPr lang="en-US" dirty="0" err="1" smtClean="0"/>
              <a:t>unhashable</a:t>
            </a:r>
            <a:r>
              <a:rPr lang="en-US" dirty="0" smtClean="0"/>
              <a:t> type: 'list‘</a:t>
            </a:r>
          </a:p>
          <a:p>
            <a:r>
              <a:rPr lang="en-US" dirty="0" smtClean="0"/>
              <a:t>#</a:t>
            </a:r>
            <a:r>
              <a:rPr lang="en-US" dirty="0" err="1" smtClean="0"/>
              <a:t>my_set</a:t>
            </a:r>
            <a:r>
              <a:rPr lang="en-US" dirty="0" smtClean="0"/>
              <a:t> = {1, 2, [3, 4]}</a:t>
            </a:r>
          </a:p>
          <a:p>
            <a:r>
              <a:rPr lang="en-US" dirty="0" smtClean="0"/>
              <a:t># we can make set from a list</a:t>
            </a:r>
          </a:p>
          <a:p>
            <a:r>
              <a:rPr lang="en-US" dirty="0" smtClean="0"/>
              <a:t># Output: {1, 2, 3}</a:t>
            </a:r>
          </a:p>
          <a:p>
            <a:r>
              <a:rPr lang="en-US" dirty="0" err="1" smtClean="0"/>
              <a:t>my_set</a:t>
            </a:r>
            <a:r>
              <a:rPr lang="en-US" dirty="0" smtClean="0"/>
              <a:t> = set([1,2,3,2])</a:t>
            </a:r>
          </a:p>
          <a:p>
            <a:r>
              <a:rPr lang="en-US" dirty="0" smtClean="0"/>
              <a:t>print(</a:t>
            </a:r>
            <a:r>
              <a:rPr lang="en-US" dirty="0" err="1" smtClean="0"/>
              <a:t>my_set</a:t>
            </a:r>
            <a:r>
              <a:rPr lang="en-US" dirty="0" smtClean="0"/>
              <a:t>)</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Python Sets</a:t>
            </a:r>
            <a:endParaRPr lang="en-IN" dirty="0"/>
          </a:p>
        </p:txBody>
      </p:sp>
      <p:sp>
        <p:nvSpPr>
          <p:cNvPr id="3" name="Content Placeholder 2"/>
          <p:cNvSpPr>
            <a:spLocks noGrp="1"/>
          </p:cNvSpPr>
          <p:nvPr>
            <p:ph idx="1"/>
          </p:nvPr>
        </p:nvSpPr>
        <p:spPr>
          <a:xfrm>
            <a:off x="457200" y="1295400"/>
            <a:ext cx="8229600" cy="1295400"/>
          </a:xfrm>
        </p:spPr>
        <p:txBody>
          <a:bodyPr>
            <a:noAutofit/>
          </a:bodyPr>
          <a:lstStyle/>
          <a:p>
            <a:r>
              <a:rPr lang="en-IN" sz="2400" dirty="0" smtClean="0"/>
              <a:t>Empty curly braces {} will make an empty dictionary in Python. To make a set without any elements we use the set() function without any argument.</a:t>
            </a:r>
          </a:p>
          <a:p>
            <a:endParaRPr lang="en-IN" sz="2400" dirty="0"/>
          </a:p>
        </p:txBody>
      </p:sp>
      <p:sp>
        <p:nvSpPr>
          <p:cNvPr id="4" name="TextBox 3"/>
          <p:cNvSpPr txBox="1"/>
          <p:nvPr/>
        </p:nvSpPr>
        <p:spPr>
          <a:xfrm>
            <a:off x="762000" y="3124200"/>
            <a:ext cx="2316660" cy="286232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IN" dirty="0" smtClean="0"/>
              <a:t># initialize a with {}</a:t>
            </a:r>
          </a:p>
          <a:p>
            <a:r>
              <a:rPr lang="en-IN" dirty="0" smtClean="0"/>
              <a:t>a = {}</a:t>
            </a:r>
          </a:p>
          <a:p>
            <a:r>
              <a:rPr lang="en-IN" dirty="0" smtClean="0"/>
              <a:t># check data type of a</a:t>
            </a:r>
          </a:p>
          <a:p>
            <a:r>
              <a:rPr lang="en-IN" dirty="0" smtClean="0"/>
              <a:t># Output: &lt;class '</a:t>
            </a:r>
            <a:r>
              <a:rPr lang="en-IN" dirty="0" err="1" smtClean="0"/>
              <a:t>dict</a:t>
            </a:r>
            <a:r>
              <a:rPr lang="en-IN" dirty="0" smtClean="0"/>
              <a:t>'&gt;</a:t>
            </a:r>
          </a:p>
          <a:p>
            <a:r>
              <a:rPr lang="en-IN" dirty="0" smtClean="0"/>
              <a:t>print(type(a))</a:t>
            </a:r>
          </a:p>
          <a:p>
            <a:r>
              <a:rPr lang="en-IN" dirty="0" smtClean="0"/>
              <a:t># initialize a with set()</a:t>
            </a:r>
          </a:p>
          <a:p>
            <a:r>
              <a:rPr lang="en-IN" dirty="0" smtClean="0"/>
              <a:t>a = set()</a:t>
            </a:r>
          </a:p>
          <a:p>
            <a:r>
              <a:rPr lang="en-IN" dirty="0" smtClean="0"/>
              <a:t># check data type of a</a:t>
            </a:r>
          </a:p>
          <a:p>
            <a:r>
              <a:rPr lang="en-IN" dirty="0" smtClean="0"/>
              <a:t># Output: &lt;class 'set'&gt;</a:t>
            </a:r>
          </a:p>
          <a:p>
            <a:r>
              <a:rPr lang="en-IN" dirty="0" smtClean="0"/>
              <a:t>print(type(a))</a:t>
            </a:r>
            <a:endParaRPr lang="en-IN" dirty="0"/>
          </a:p>
        </p:txBody>
      </p:sp>
      <p:sp>
        <p:nvSpPr>
          <p:cNvPr id="5" name="Slide Number Placeholder 4"/>
          <p:cNvSpPr>
            <a:spLocks noGrp="1"/>
          </p:cNvSpPr>
          <p:nvPr>
            <p:ph type="sldNum" sz="quarter" idx="12"/>
          </p:nvPr>
        </p:nvSpPr>
        <p:spPr/>
        <p:txBody>
          <a:bodyPr/>
          <a:lstStyle/>
          <a:p>
            <a:fld id="{E0A0A703-4B3F-4E9A-AEAC-84AE9997E537}" type="slidenum">
              <a:rPr lang="en-US" smtClean="0"/>
              <a:pPr/>
              <a:t>87</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How to change a set in Python?</a:t>
            </a:r>
            <a:endParaRPr lang="en-IN" b="1" dirty="0"/>
          </a:p>
        </p:txBody>
      </p:sp>
      <p:sp>
        <p:nvSpPr>
          <p:cNvPr id="3" name="Content Placeholder 2"/>
          <p:cNvSpPr>
            <a:spLocks noGrp="1"/>
          </p:cNvSpPr>
          <p:nvPr>
            <p:ph idx="1"/>
          </p:nvPr>
        </p:nvSpPr>
        <p:spPr>
          <a:xfrm>
            <a:off x="457200" y="1295400"/>
            <a:ext cx="8229600" cy="2209800"/>
          </a:xfrm>
        </p:spPr>
        <p:txBody>
          <a:bodyPr>
            <a:noAutofit/>
          </a:bodyPr>
          <a:lstStyle/>
          <a:p>
            <a:r>
              <a:rPr lang="en-IN" sz="2000" dirty="0" smtClean="0"/>
              <a:t>Sets are mutable. But since they are unordered, indexing have no meaning. We cannot access or change an element of set using indexing or slicing. Set does not support it.</a:t>
            </a:r>
          </a:p>
          <a:p>
            <a:r>
              <a:rPr lang="en-IN" sz="2000" dirty="0" smtClean="0"/>
              <a:t>We can add single element using the add() method and multiple elements using the update() method. The update() method can take </a:t>
            </a:r>
            <a:r>
              <a:rPr lang="en-IN" sz="2000" dirty="0" err="1" smtClean="0">
                <a:hlinkClick r:id="rId2" tooltip="Python tuple"/>
              </a:rPr>
              <a:t>tuples</a:t>
            </a:r>
            <a:r>
              <a:rPr lang="en-IN" sz="2000" dirty="0" smtClean="0"/>
              <a:t>, lists, </a:t>
            </a:r>
            <a:r>
              <a:rPr lang="en-IN" sz="2000" dirty="0" smtClean="0">
                <a:hlinkClick r:id="rId3" tooltip="Python strings"/>
              </a:rPr>
              <a:t>strings</a:t>
            </a:r>
            <a:r>
              <a:rPr lang="en-IN" sz="2000" dirty="0" smtClean="0"/>
              <a:t> or other sets as its argument. In all cases, duplicates are avoided.</a:t>
            </a:r>
            <a:endParaRPr lang="en-IN" sz="2000" dirty="0"/>
          </a:p>
        </p:txBody>
      </p:sp>
      <p:sp>
        <p:nvSpPr>
          <p:cNvPr id="4" name="TextBox 3"/>
          <p:cNvSpPr txBox="1"/>
          <p:nvPr/>
        </p:nvSpPr>
        <p:spPr>
          <a:xfrm>
            <a:off x="533400" y="3505200"/>
            <a:ext cx="4724400"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 initialize </a:t>
            </a:r>
            <a:r>
              <a:rPr lang="en-US" dirty="0" err="1" smtClean="0"/>
              <a:t>my_set</a:t>
            </a:r>
            <a:endParaRPr lang="en-US" dirty="0" smtClean="0"/>
          </a:p>
          <a:p>
            <a:r>
              <a:rPr lang="en-US" dirty="0" err="1" smtClean="0"/>
              <a:t>my_set</a:t>
            </a:r>
            <a:r>
              <a:rPr lang="en-US" dirty="0" smtClean="0"/>
              <a:t> = {1,3}</a:t>
            </a:r>
          </a:p>
          <a:p>
            <a:r>
              <a:rPr lang="en-US" dirty="0" smtClean="0"/>
              <a:t>print(</a:t>
            </a:r>
            <a:r>
              <a:rPr lang="en-US" dirty="0" err="1" smtClean="0"/>
              <a:t>my_set</a:t>
            </a:r>
            <a:r>
              <a:rPr lang="en-US" dirty="0" smtClean="0"/>
              <a:t>)</a:t>
            </a:r>
          </a:p>
          <a:p>
            <a:r>
              <a:rPr lang="en-US" dirty="0" smtClean="0"/>
              <a:t># </a:t>
            </a:r>
            <a:r>
              <a:rPr lang="en-US" dirty="0" err="1" smtClean="0"/>
              <a:t>TypeError</a:t>
            </a:r>
            <a:r>
              <a:rPr lang="en-US" dirty="0" smtClean="0"/>
              <a:t>: 'set' object does not support indexing</a:t>
            </a:r>
          </a:p>
          <a:p>
            <a:r>
              <a:rPr lang="en-US" dirty="0" smtClean="0"/>
              <a:t>#</a:t>
            </a:r>
            <a:r>
              <a:rPr lang="en-US" dirty="0" err="1" smtClean="0"/>
              <a:t>my_set</a:t>
            </a:r>
            <a:r>
              <a:rPr lang="en-US" dirty="0" smtClean="0"/>
              <a:t>[0]</a:t>
            </a:r>
          </a:p>
          <a:p>
            <a:r>
              <a:rPr lang="en-US" dirty="0" smtClean="0"/>
              <a:t># add an element</a:t>
            </a:r>
          </a:p>
          <a:p>
            <a:r>
              <a:rPr lang="en-US" dirty="0" smtClean="0"/>
              <a:t># Output: {1, 2, 3}</a:t>
            </a:r>
          </a:p>
          <a:p>
            <a:r>
              <a:rPr lang="en-US" dirty="0" smtClean="0"/>
              <a:t>my_set.add(2)</a:t>
            </a:r>
          </a:p>
          <a:p>
            <a:r>
              <a:rPr lang="en-US" dirty="0" smtClean="0"/>
              <a:t>print(</a:t>
            </a:r>
            <a:r>
              <a:rPr lang="en-US" dirty="0" err="1" smtClean="0"/>
              <a:t>my_set</a:t>
            </a:r>
            <a:r>
              <a:rPr lang="en-US" dirty="0" smtClean="0"/>
              <a:t>)</a:t>
            </a:r>
          </a:p>
        </p:txBody>
      </p:sp>
      <p:sp>
        <p:nvSpPr>
          <p:cNvPr id="5" name="Slide Number Placeholder 4"/>
          <p:cNvSpPr>
            <a:spLocks noGrp="1"/>
          </p:cNvSpPr>
          <p:nvPr>
            <p:ph type="sldNum" sz="quarter" idx="12"/>
          </p:nvPr>
        </p:nvSpPr>
        <p:spPr/>
        <p:txBody>
          <a:bodyPr/>
          <a:lstStyle/>
          <a:p>
            <a:fld id="{E0A0A703-4B3F-4E9A-AEAC-84AE9997E537}" type="slidenum">
              <a:rPr lang="en-US" smtClean="0"/>
              <a:pPr/>
              <a:t>88</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
        <p:nvSpPr>
          <p:cNvPr id="7" name="TextBox 6"/>
          <p:cNvSpPr txBox="1"/>
          <p:nvPr/>
        </p:nvSpPr>
        <p:spPr>
          <a:xfrm>
            <a:off x="5486400" y="3505200"/>
            <a:ext cx="2882007" cy="258532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 add multiple elements</a:t>
            </a:r>
          </a:p>
          <a:p>
            <a:r>
              <a:rPr lang="en-US" dirty="0" smtClean="0"/>
              <a:t># Output: {1, 2, 3, 4}</a:t>
            </a:r>
          </a:p>
          <a:p>
            <a:r>
              <a:rPr lang="en-US" dirty="0" err="1" smtClean="0"/>
              <a:t>my_set.update</a:t>
            </a:r>
            <a:r>
              <a:rPr lang="en-US" dirty="0" smtClean="0"/>
              <a:t>([2,3,4])</a:t>
            </a:r>
          </a:p>
          <a:p>
            <a:r>
              <a:rPr lang="en-US" dirty="0" smtClean="0"/>
              <a:t>print(</a:t>
            </a:r>
            <a:r>
              <a:rPr lang="en-US" dirty="0" err="1" smtClean="0"/>
              <a:t>my_set</a:t>
            </a:r>
            <a:r>
              <a:rPr lang="en-US" dirty="0" smtClean="0"/>
              <a:t>)</a:t>
            </a:r>
          </a:p>
          <a:p>
            <a:r>
              <a:rPr lang="en-US" dirty="0" smtClean="0"/>
              <a:t># add list and set</a:t>
            </a:r>
          </a:p>
          <a:p>
            <a:r>
              <a:rPr lang="en-US" dirty="0" smtClean="0"/>
              <a:t># Output: {1, 2, 3, 4, 5, 6, 8}</a:t>
            </a:r>
          </a:p>
          <a:p>
            <a:r>
              <a:rPr lang="en-US" dirty="0" err="1" smtClean="0"/>
              <a:t>my_set.update</a:t>
            </a:r>
            <a:r>
              <a:rPr lang="en-US" dirty="0" smtClean="0"/>
              <a:t>([4,5], {1,6,8})</a:t>
            </a:r>
          </a:p>
          <a:p>
            <a:r>
              <a:rPr lang="en-US" dirty="0" smtClean="0"/>
              <a:t>print(</a:t>
            </a:r>
            <a:r>
              <a:rPr lang="en-US" dirty="0" err="1" smtClean="0"/>
              <a:t>my_set</a:t>
            </a:r>
            <a:r>
              <a:rPr lang="en-US" dirty="0" smtClean="0"/>
              <a:t>)</a:t>
            </a:r>
            <a:endParaRPr lang="en-IN" dirty="0" smtClean="0"/>
          </a:p>
          <a:p>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How to remove elements from a set?</a:t>
            </a:r>
            <a:endParaRPr lang="en-IN" b="1" dirty="0"/>
          </a:p>
        </p:txBody>
      </p:sp>
      <p:sp>
        <p:nvSpPr>
          <p:cNvPr id="3" name="Content Placeholder 2"/>
          <p:cNvSpPr>
            <a:spLocks noGrp="1"/>
          </p:cNvSpPr>
          <p:nvPr>
            <p:ph idx="1"/>
          </p:nvPr>
        </p:nvSpPr>
        <p:spPr>
          <a:xfrm>
            <a:off x="457200" y="1295400"/>
            <a:ext cx="8229600" cy="2057400"/>
          </a:xfrm>
        </p:spPr>
        <p:txBody>
          <a:bodyPr>
            <a:noAutofit/>
          </a:bodyPr>
          <a:lstStyle/>
          <a:p>
            <a:r>
              <a:rPr lang="en-IN" sz="2400" dirty="0" smtClean="0"/>
              <a:t>A particular item can be removed from set using methods, discard() and remove().</a:t>
            </a:r>
          </a:p>
          <a:p>
            <a:r>
              <a:rPr lang="en-IN" sz="2400" dirty="0" smtClean="0"/>
              <a:t>The only difference between the two is that, while using discard() if the item does not exist in the set, it remains unchanged. But remove() will raise an error in such condition.</a:t>
            </a:r>
          </a:p>
          <a:p>
            <a:pPr>
              <a:buNone/>
            </a:pPr>
            <a:endParaRPr lang="en-IN" sz="2400" dirty="0" smtClean="0"/>
          </a:p>
          <a:p>
            <a:r>
              <a:rPr lang="en-IN" sz="2400" dirty="0" smtClean="0"/>
              <a:t/>
            </a:r>
            <a:br>
              <a:rPr lang="en-IN" sz="2400" dirty="0" smtClean="0"/>
            </a:br>
            <a:endParaRPr lang="en-IN" sz="2400" dirty="0"/>
          </a:p>
        </p:txBody>
      </p:sp>
      <p:sp>
        <p:nvSpPr>
          <p:cNvPr id="4" name="TextBox 3"/>
          <p:cNvSpPr txBox="1"/>
          <p:nvPr/>
        </p:nvSpPr>
        <p:spPr>
          <a:xfrm>
            <a:off x="609600" y="3352800"/>
            <a:ext cx="2258247" cy="313932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IN" dirty="0" smtClean="0"/>
              <a:t># initialize </a:t>
            </a:r>
            <a:r>
              <a:rPr lang="en-IN" dirty="0" err="1" smtClean="0"/>
              <a:t>my_set</a:t>
            </a:r>
            <a:endParaRPr lang="en-IN" dirty="0" smtClean="0"/>
          </a:p>
          <a:p>
            <a:r>
              <a:rPr lang="en-IN" dirty="0" err="1" smtClean="0"/>
              <a:t>my_set</a:t>
            </a:r>
            <a:r>
              <a:rPr lang="en-IN" dirty="0" smtClean="0"/>
              <a:t> = {1, 3, 4, 5, 6}</a:t>
            </a:r>
          </a:p>
          <a:p>
            <a:r>
              <a:rPr lang="en-IN" dirty="0" smtClean="0"/>
              <a:t>print(</a:t>
            </a:r>
            <a:r>
              <a:rPr lang="en-IN" dirty="0" err="1" smtClean="0"/>
              <a:t>my_set</a:t>
            </a:r>
            <a:r>
              <a:rPr lang="en-IN" dirty="0" smtClean="0"/>
              <a:t>)</a:t>
            </a:r>
          </a:p>
          <a:p>
            <a:r>
              <a:rPr lang="en-IN" dirty="0" smtClean="0"/>
              <a:t># discard an element</a:t>
            </a:r>
          </a:p>
          <a:p>
            <a:r>
              <a:rPr lang="en-IN" dirty="0" smtClean="0"/>
              <a:t># Output: {1, 3, 5, 6}</a:t>
            </a:r>
          </a:p>
          <a:p>
            <a:r>
              <a:rPr lang="en-IN" dirty="0" err="1" smtClean="0"/>
              <a:t>my_set.discard</a:t>
            </a:r>
            <a:r>
              <a:rPr lang="en-IN" dirty="0" smtClean="0"/>
              <a:t>(4)</a:t>
            </a:r>
          </a:p>
          <a:p>
            <a:r>
              <a:rPr lang="en-IN" dirty="0" smtClean="0"/>
              <a:t>print(</a:t>
            </a:r>
            <a:r>
              <a:rPr lang="en-IN" dirty="0" err="1" smtClean="0"/>
              <a:t>my_set</a:t>
            </a:r>
            <a:r>
              <a:rPr lang="en-IN" dirty="0" smtClean="0"/>
              <a:t>)</a:t>
            </a:r>
          </a:p>
          <a:p>
            <a:r>
              <a:rPr lang="en-IN" dirty="0" smtClean="0"/>
              <a:t># remove an element</a:t>
            </a:r>
          </a:p>
          <a:p>
            <a:r>
              <a:rPr lang="en-IN" dirty="0" smtClean="0"/>
              <a:t># Output: {1, 3, 5}</a:t>
            </a:r>
          </a:p>
          <a:p>
            <a:r>
              <a:rPr lang="en-IN" dirty="0" err="1" smtClean="0"/>
              <a:t>my_set.remove</a:t>
            </a:r>
            <a:r>
              <a:rPr lang="en-IN" dirty="0" smtClean="0"/>
              <a:t>(6)</a:t>
            </a:r>
          </a:p>
          <a:p>
            <a:r>
              <a:rPr lang="en-IN" dirty="0" smtClean="0"/>
              <a:t>print(</a:t>
            </a:r>
            <a:r>
              <a:rPr lang="en-IN" dirty="0" err="1" smtClean="0"/>
              <a:t>my_set</a:t>
            </a:r>
            <a:r>
              <a:rPr lang="en-IN" dirty="0" smtClean="0"/>
              <a:t>)</a:t>
            </a:r>
            <a:endParaRPr lang="en-IN" dirty="0"/>
          </a:p>
        </p:txBody>
      </p:sp>
      <p:sp>
        <p:nvSpPr>
          <p:cNvPr id="6" name="TextBox 5"/>
          <p:cNvSpPr txBox="1"/>
          <p:nvPr/>
        </p:nvSpPr>
        <p:spPr>
          <a:xfrm>
            <a:off x="3276600" y="3429000"/>
            <a:ext cx="4290149" cy="230832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IN" dirty="0" smtClean="0"/>
              <a:t># discard an element</a:t>
            </a:r>
          </a:p>
          <a:p>
            <a:r>
              <a:rPr lang="en-IN" dirty="0" smtClean="0"/>
              <a:t># not present in </a:t>
            </a:r>
            <a:r>
              <a:rPr lang="en-IN" dirty="0" err="1" smtClean="0"/>
              <a:t>my_set</a:t>
            </a:r>
            <a:endParaRPr lang="en-IN" dirty="0" smtClean="0"/>
          </a:p>
          <a:p>
            <a:r>
              <a:rPr lang="en-IN" dirty="0" smtClean="0"/>
              <a:t># Output: {1, 3, 5}</a:t>
            </a:r>
          </a:p>
          <a:p>
            <a:r>
              <a:rPr lang="en-IN" dirty="0" err="1" smtClean="0"/>
              <a:t>my_set.discard</a:t>
            </a:r>
            <a:r>
              <a:rPr lang="en-IN" dirty="0" smtClean="0"/>
              <a:t>(2)</a:t>
            </a:r>
          </a:p>
          <a:p>
            <a:r>
              <a:rPr lang="en-IN" dirty="0" smtClean="0"/>
              <a:t>print(</a:t>
            </a:r>
            <a:r>
              <a:rPr lang="en-IN" dirty="0" err="1" smtClean="0"/>
              <a:t>my_set</a:t>
            </a:r>
            <a:r>
              <a:rPr lang="en-IN" dirty="0" smtClean="0"/>
              <a:t>)</a:t>
            </a:r>
          </a:p>
          <a:p>
            <a:r>
              <a:rPr lang="en-IN" dirty="0" smtClean="0"/>
              <a:t># remove an element not present in </a:t>
            </a:r>
            <a:r>
              <a:rPr lang="en-IN" dirty="0" err="1" smtClean="0"/>
              <a:t>my_set</a:t>
            </a:r>
            <a:endParaRPr lang="en-IN" dirty="0" smtClean="0"/>
          </a:p>
          <a:p>
            <a:r>
              <a:rPr lang="en-IN" dirty="0" smtClean="0"/>
              <a:t># you will get an error.# Output: </a:t>
            </a:r>
            <a:r>
              <a:rPr lang="en-IN" dirty="0" err="1" smtClean="0"/>
              <a:t>KeyError</a:t>
            </a:r>
            <a:r>
              <a:rPr lang="en-IN" dirty="0" smtClean="0"/>
              <a:t>: 2</a:t>
            </a:r>
          </a:p>
          <a:p>
            <a:r>
              <a:rPr lang="en-IN" dirty="0" err="1" smtClean="0"/>
              <a:t>my_set.remove</a:t>
            </a:r>
            <a:r>
              <a:rPr lang="en-IN" dirty="0" smtClean="0"/>
              <a:t>(2)</a:t>
            </a:r>
            <a:endParaRPr lang="en-IN" dirty="0"/>
          </a:p>
        </p:txBody>
      </p:sp>
      <p:sp>
        <p:nvSpPr>
          <p:cNvPr id="7" name="Slide Number Placeholder 6"/>
          <p:cNvSpPr>
            <a:spLocks noGrp="1"/>
          </p:cNvSpPr>
          <p:nvPr>
            <p:ph type="sldNum" sz="quarter" idx="12"/>
          </p:nvPr>
        </p:nvSpPr>
        <p:spPr/>
        <p:txBody>
          <a:bodyPr/>
          <a:lstStyle/>
          <a:p>
            <a:fld id="{E0A0A703-4B3F-4E9A-AEAC-84AE9997E537}" type="slidenum">
              <a:rPr lang="en-US" smtClean="0"/>
              <a:pPr/>
              <a:t>89</a:t>
            </a:fld>
            <a:endParaRPr lang="en-US"/>
          </a:p>
        </p:txBody>
      </p:sp>
      <p:sp>
        <p:nvSpPr>
          <p:cNvPr id="8" name="Footer Placeholder 7"/>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Python Programming</a:t>
            </a:r>
          </a:p>
        </p:txBody>
      </p:sp>
      <p:sp>
        <p:nvSpPr>
          <p:cNvPr id="4" name="Content Placeholder 3"/>
          <p:cNvSpPr>
            <a:spLocks noGrp="1"/>
          </p:cNvSpPr>
          <p:nvPr>
            <p:ph idx="1"/>
          </p:nvPr>
        </p:nvSpPr>
        <p:spPr/>
        <p:txBody>
          <a:bodyPr>
            <a:normAutofit/>
          </a:bodyPr>
          <a:lstStyle/>
          <a:p>
            <a:pPr algn="just">
              <a:buNone/>
            </a:pPr>
            <a:r>
              <a:rPr lang="en-US" b="1" dirty="0" smtClean="0">
                <a:solidFill>
                  <a:srgbClr val="C00000"/>
                </a:solidFill>
              </a:rPr>
              <a:t>Object-oriented</a:t>
            </a:r>
          </a:p>
          <a:p>
            <a:pPr marL="0" indent="0" algn="just">
              <a:spcBef>
                <a:spcPts val="0"/>
              </a:spcBef>
              <a:buNone/>
            </a:pPr>
            <a:r>
              <a:rPr lang="en-US" dirty="0" smtClean="0"/>
              <a:t>Everything in Python is an object. Object oriented programming (OOP) helps you solve a complex problem intuitively. With OOP, you are able to divide these complex problems into smaller sets by creating objects.</a:t>
            </a:r>
          </a:p>
          <a:p>
            <a:pPr>
              <a:buNone/>
            </a:pPr>
            <a:endParaRPr lang="en-US" dirty="0"/>
          </a:p>
        </p:txBody>
      </p:sp>
      <p:sp>
        <p:nvSpPr>
          <p:cNvPr id="6" name="Footer Placeholder 5"/>
          <p:cNvSpPr>
            <a:spLocks noGrp="1"/>
          </p:cNvSpPr>
          <p:nvPr>
            <p:ph type="ftr" sz="quarter" idx="11"/>
          </p:nvPr>
        </p:nvSpPr>
        <p:spPr/>
        <p:txBody>
          <a:bodyPr/>
          <a:lstStyle/>
          <a:p>
            <a:r>
              <a:rPr lang="en-US" smtClean="0"/>
              <a:t>CSE-520 -  Dr. Alok Kumar</a:t>
            </a:r>
            <a:endParaRPr lang="en-US"/>
          </a:p>
        </p:txBody>
      </p:sp>
      <p:sp>
        <p:nvSpPr>
          <p:cNvPr id="5" name="Slide Number Placeholder 4"/>
          <p:cNvSpPr>
            <a:spLocks noGrp="1"/>
          </p:cNvSpPr>
          <p:nvPr>
            <p:ph type="sldNum" sz="quarter" idx="12"/>
          </p:nvPr>
        </p:nvSpPr>
        <p:spPr/>
        <p:txBody>
          <a:bodyPr/>
          <a:lstStyle/>
          <a:p>
            <a:fld id="{B59F5A79-6FE7-4999-BFDC-6214EB249D34}" type="slidenum">
              <a:rPr lang="en-US" smtClean="0"/>
              <a:pPr/>
              <a:t>9</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How to remove elements from a set?</a:t>
            </a:r>
            <a:endParaRPr lang="en-IN" b="1" dirty="0"/>
          </a:p>
        </p:txBody>
      </p:sp>
      <p:sp>
        <p:nvSpPr>
          <p:cNvPr id="3" name="Content Placeholder 2"/>
          <p:cNvSpPr>
            <a:spLocks noGrp="1"/>
          </p:cNvSpPr>
          <p:nvPr>
            <p:ph idx="1"/>
          </p:nvPr>
        </p:nvSpPr>
        <p:spPr>
          <a:xfrm>
            <a:off x="457200" y="1295400"/>
            <a:ext cx="8229600" cy="1600200"/>
          </a:xfrm>
        </p:spPr>
        <p:txBody>
          <a:bodyPr>
            <a:noAutofit/>
          </a:bodyPr>
          <a:lstStyle/>
          <a:p>
            <a:r>
              <a:rPr lang="en-IN" sz="2000" dirty="0" smtClean="0"/>
              <a:t>Similarly, we can remove and return an item using the pop() method.</a:t>
            </a:r>
          </a:p>
          <a:p>
            <a:r>
              <a:rPr lang="en-IN" sz="2000" dirty="0" smtClean="0"/>
              <a:t>Set being unordered, there is no way of determining which item will be popped. It is completely arbitrary. We can also remove all items from a set using clear().</a:t>
            </a:r>
          </a:p>
          <a:p>
            <a:pPr>
              <a:buNone/>
            </a:pPr>
            <a:r>
              <a:rPr lang="en-IN" sz="2400" dirty="0" smtClean="0"/>
              <a:t/>
            </a:r>
            <a:br>
              <a:rPr lang="en-IN" sz="2400" dirty="0" smtClean="0"/>
            </a:br>
            <a:endParaRPr lang="en-IN" sz="2400" dirty="0"/>
          </a:p>
        </p:txBody>
      </p:sp>
      <p:sp>
        <p:nvSpPr>
          <p:cNvPr id="4" name="TextBox 3"/>
          <p:cNvSpPr txBox="1"/>
          <p:nvPr/>
        </p:nvSpPr>
        <p:spPr>
          <a:xfrm>
            <a:off x="1600200" y="2819400"/>
            <a:ext cx="4819589" cy="369331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IN" dirty="0" smtClean="0"/>
              <a:t># initialize </a:t>
            </a:r>
            <a:r>
              <a:rPr lang="en-IN" dirty="0" err="1" smtClean="0"/>
              <a:t>my_set</a:t>
            </a:r>
            <a:endParaRPr lang="en-IN" dirty="0" smtClean="0"/>
          </a:p>
          <a:p>
            <a:r>
              <a:rPr lang="en-IN" dirty="0" smtClean="0"/>
              <a:t># Output: set of unique elements</a:t>
            </a:r>
          </a:p>
          <a:p>
            <a:r>
              <a:rPr lang="en-IN" dirty="0" err="1" smtClean="0"/>
              <a:t>my_set</a:t>
            </a:r>
            <a:r>
              <a:rPr lang="en-IN" dirty="0" smtClean="0"/>
              <a:t> = set("</a:t>
            </a:r>
            <a:r>
              <a:rPr lang="en-IN" dirty="0" err="1" smtClean="0"/>
              <a:t>HelloWorld</a:t>
            </a:r>
            <a:r>
              <a:rPr lang="en-IN" dirty="0" smtClean="0"/>
              <a:t>")</a:t>
            </a:r>
          </a:p>
          <a:p>
            <a:r>
              <a:rPr lang="en-IN" dirty="0" smtClean="0"/>
              <a:t>print(</a:t>
            </a:r>
            <a:r>
              <a:rPr lang="en-IN" dirty="0" err="1" smtClean="0"/>
              <a:t>my_set</a:t>
            </a:r>
            <a:r>
              <a:rPr lang="en-IN" dirty="0" smtClean="0"/>
              <a:t>)</a:t>
            </a:r>
          </a:p>
          <a:p>
            <a:r>
              <a:rPr lang="en-IN" dirty="0" smtClean="0"/>
              <a:t># pop an element, Output: random element</a:t>
            </a:r>
          </a:p>
          <a:p>
            <a:r>
              <a:rPr lang="en-IN" dirty="0" smtClean="0"/>
              <a:t>print(my_set.pop())</a:t>
            </a:r>
          </a:p>
          <a:p>
            <a:r>
              <a:rPr lang="en-IN" dirty="0" smtClean="0"/>
              <a:t># pop another element, Output: random element</a:t>
            </a:r>
          </a:p>
          <a:p>
            <a:r>
              <a:rPr lang="en-IN" dirty="0" smtClean="0"/>
              <a:t>my_set.pop()</a:t>
            </a:r>
          </a:p>
          <a:p>
            <a:r>
              <a:rPr lang="en-IN" dirty="0" smtClean="0"/>
              <a:t>print(</a:t>
            </a:r>
            <a:r>
              <a:rPr lang="en-IN" dirty="0" err="1" smtClean="0"/>
              <a:t>my_set</a:t>
            </a:r>
            <a:r>
              <a:rPr lang="en-IN" dirty="0" smtClean="0"/>
              <a:t>)</a:t>
            </a:r>
          </a:p>
          <a:p>
            <a:r>
              <a:rPr lang="en-IN" dirty="0" smtClean="0"/>
              <a:t># clear </a:t>
            </a:r>
            <a:r>
              <a:rPr lang="en-IN" dirty="0" err="1" smtClean="0"/>
              <a:t>my_set</a:t>
            </a:r>
            <a:endParaRPr lang="en-IN" dirty="0" smtClean="0"/>
          </a:p>
          <a:p>
            <a:r>
              <a:rPr lang="en-IN" dirty="0" smtClean="0"/>
              <a:t>#Output: set()</a:t>
            </a:r>
          </a:p>
          <a:p>
            <a:r>
              <a:rPr lang="en-IN" dirty="0" err="1" smtClean="0"/>
              <a:t>my_set.clear</a:t>
            </a:r>
            <a:r>
              <a:rPr lang="en-IN" dirty="0" smtClean="0"/>
              <a:t>()</a:t>
            </a:r>
          </a:p>
          <a:p>
            <a:r>
              <a:rPr lang="en-IN" dirty="0" smtClean="0"/>
              <a:t>print(</a:t>
            </a:r>
            <a:r>
              <a:rPr lang="en-IN" dirty="0" err="1" smtClean="0"/>
              <a:t>my_set</a:t>
            </a:r>
            <a:r>
              <a:rPr lang="en-IN" dirty="0" smtClean="0"/>
              <a:t>)</a:t>
            </a:r>
            <a:endParaRPr lang="en-IN" dirty="0"/>
          </a:p>
        </p:txBody>
      </p:sp>
      <p:sp>
        <p:nvSpPr>
          <p:cNvPr id="5" name="Slide Number Placeholder 4"/>
          <p:cNvSpPr>
            <a:spLocks noGrp="1"/>
          </p:cNvSpPr>
          <p:nvPr>
            <p:ph type="sldNum" sz="quarter" idx="12"/>
          </p:nvPr>
        </p:nvSpPr>
        <p:spPr/>
        <p:txBody>
          <a:bodyPr/>
          <a:lstStyle/>
          <a:p>
            <a:fld id="{E0A0A703-4B3F-4E9A-AEAC-84AE9997E537}" type="slidenum">
              <a:rPr lang="en-US" smtClean="0"/>
              <a:pPr/>
              <a:t>90</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Python Set Operations</a:t>
            </a:r>
            <a:endParaRPr lang="en-IN" b="1" dirty="0"/>
          </a:p>
        </p:txBody>
      </p:sp>
      <p:sp>
        <p:nvSpPr>
          <p:cNvPr id="3" name="Content Placeholder 2"/>
          <p:cNvSpPr>
            <a:spLocks noGrp="1"/>
          </p:cNvSpPr>
          <p:nvPr>
            <p:ph idx="1"/>
          </p:nvPr>
        </p:nvSpPr>
        <p:spPr>
          <a:xfrm>
            <a:off x="457200" y="1295400"/>
            <a:ext cx="8229600" cy="1447800"/>
          </a:xfrm>
        </p:spPr>
        <p:txBody>
          <a:bodyPr>
            <a:noAutofit/>
          </a:bodyPr>
          <a:lstStyle/>
          <a:p>
            <a:r>
              <a:rPr lang="en-IN" sz="2400" dirty="0" smtClean="0"/>
              <a:t>Sets can be used to carry out mathematical set operations like union, intersection, difference and symmetric difference. We can do this with operators or methods.</a:t>
            </a:r>
            <a:br>
              <a:rPr lang="en-IN" sz="2400" dirty="0" smtClean="0"/>
            </a:br>
            <a:endParaRPr lang="en-IN" sz="2400" dirty="0"/>
          </a:p>
        </p:txBody>
      </p:sp>
      <p:sp>
        <p:nvSpPr>
          <p:cNvPr id="4" name="TextBox 3"/>
          <p:cNvSpPr txBox="1"/>
          <p:nvPr/>
        </p:nvSpPr>
        <p:spPr>
          <a:xfrm>
            <a:off x="533400" y="2667000"/>
            <a:ext cx="3297569"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smtClean="0"/>
              <a:t># initialize A and B</a:t>
            </a:r>
          </a:p>
          <a:p>
            <a:r>
              <a:rPr lang="en-IN" dirty="0" smtClean="0"/>
              <a:t>A = {1, 2, 3, 4, 5}</a:t>
            </a:r>
          </a:p>
          <a:p>
            <a:r>
              <a:rPr lang="en-IN" dirty="0" smtClean="0"/>
              <a:t>B = {4, 5, 6, 7, 8}</a:t>
            </a:r>
          </a:p>
          <a:p>
            <a:r>
              <a:rPr lang="en-IN" dirty="0" smtClean="0"/>
              <a:t># use | operator</a:t>
            </a:r>
          </a:p>
          <a:p>
            <a:r>
              <a:rPr lang="en-IN" dirty="0" smtClean="0"/>
              <a:t># Output: {1, 2, 3, 4, 5, 6, 7, 8}</a:t>
            </a:r>
          </a:p>
          <a:p>
            <a:r>
              <a:rPr lang="en-IN" dirty="0" smtClean="0"/>
              <a:t>print(A | B)</a:t>
            </a:r>
            <a:endParaRPr lang="en-IN" dirty="0"/>
          </a:p>
        </p:txBody>
      </p:sp>
      <p:sp>
        <p:nvSpPr>
          <p:cNvPr id="5" name="TextBox 4"/>
          <p:cNvSpPr txBox="1"/>
          <p:nvPr/>
        </p:nvSpPr>
        <p:spPr>
          <a:xfrm>
            <a:off x="4246231" y="2514600"/>
            <a:ext cx="3297569"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smtClean="0"/>
              <a:t># use union function </a:t>
            </a:r>
          </a:p>
          <a:p>
            <a:r>
              <a:rPr lang="en-IN" dirty="0" smtClean="0"/>
              <a:t>&gt;&gt;&gt; </a:t>
            </a:r>
            <a:r>
              <a:rPr lang="en-IN" dirty="0" err="1" smtClean="0"/>
              <a:t>A.union</a:t>
            </a:r>
            <a:r>
              <a:rPr lang="en-IN" dirty="0" smtClean="0"/>
              <a:t>(B) </a:t>
            </a:r>
          </a:p>
          <a:p>
            <a:r>
              <a:rPr lang="en-IN" dirty="0" smtClean="0"/>
              <a:t>{1, 2, 3, 4, 5, 6, 7, 8} </a:t>
            </a:r>
          </a:p>
          <a:p>
            <a:r>
              <a:rPr lang="en-IN" dirty="0" smtClean="0"/>
              <a:t># use union function on B </a:t>
            </a:r>
          </a:p>
          <a:p>
            <a:r>
              <a:rPr lang="en-IN" dirty="0" smtClean="0"/>
              <a:t>&gt;&gt;&gt; </a:t>
            </a:r>
            <a:r>
              <a:rPr lang="en-IN" dirty="0" err="1" smtClean="0"/>
              <a:t>B.union</a:t>
            </a:r>
            <a:r>
              <a:rPr lang="en-IN" dirty="0" smtClean="0"/>
              <a:t>(A) </a:t>
            </a:r>
          </a:p>
          <a:p>
            <a:r>
              <a:rPr lang="en-IN" dirty="0" smtClean="0"/>
              <a:t>{1, 2, 3, 4, 5, 6, 7, 8} </a:t>
            </a:r>
            <a:br>
              <a:rPr lang="en-IN" dirty="0" smtClean="0"/>
            </a:br>
            <a:endParaRPr lang="en-IN" dirty="0"/>
          </a:p>
        </p:txBody>
      </p:sp>
      <p:sp>
        <p:nvSpPr>
          <p:cNvPr id="6" name="TextBox 5"/>
          <p:cNvSpPr txBox="1"/>
          <p:nvPr/>
        </p:nvSpPr>
        <p:spPr>
          <a:xfrm>
            <a:off x="533400" y="4646474"/>
            <a:ext cx="3297569"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smtClean="0"/>
              <a:t># initialize A and B</a:t>
            </a:r>
          </a:p>
          <a:p>
            <a:r>
              <a:rPr lang="en-IN" dirty="0" smtClean="0"/>
              <a:t>A = {1, 2, 3, 4, 5}</a:t>
            </a:r>
          </a:p>
          <a:p>
            <a:r>
              <a:rPr lang="en-IN" dirty="0" smtClean="0"/>
              <a:t>B = {4, 5, 6, 7, 8}</a:t>
            </a:r>
          </a:p>
          <a:p>
            <a:r>
              <a:rPr lang="en-IN" dirty="0" smtClean="0"/>
              <a:t># use &amp; operator</a:t>
            </a:r>
          </a:p>
          <a:p>
            <a:r>
              <a:rPr lang="en-IN" dirty="0" smtClean="0"/>
              <a:t># Output: {4, 5}</a:t>
            </a:r>
          </a:p>
          <a:p>
            <a:r>
              <a:rPr lang="en-IN" dirty="0" smtClean="0"/>
              <a:t>print(A &amp; B)</a:t>
            </a:r>
            <a:endParaRPr lang="en-IN" dirty="0"/>
          </a:p>
        </p:txBody>
      </p:sp>
      <p:sp>
        <p:nvSpPr>
          <p:cNvPr id="7" name="TextBox 6"/>
          <p:cNvSpPr txBox="1"/>
          <p:nvPr/>
        </p:nvSpPr>
        <p:spPr>
          <a:xfrm>
            <a:off x="4246231" y="4722674"/>
            <a:ext cx="3297569"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smtClean="0"/>
              <a:t># use intersection function on A </a:t>
            </a:r>
            <a:br>
              <a:rPr lang="en-IN" dirty="0" smtClean="0"/>
            </a:br>
            <a:r>
              <a:rPr lang="en-IN" dirty="0" smtClean="0"/>
              <a:t>&gt;&gt;&gt; </a:t>
            </a:r>
            <a:r>
              <a:rPr lang="en-IN" dirty="0" err="1" smtClean="0"/>
              <a:t>A.intersection</a:t>
            </a:r>
            <a:r>
              <a:rPr lang="en-IN" dirty="0" smtClean="0"/>
              <a:t>(B) </a:t>
            </a:r>
          </a:p>
          <a:p>
            <a:r>
              <a:rPr lang="en-IN" dirty="0" smtClean="0"/>
              <a:t>{4, 5} </a:t>
            </a:r>
          </a:p>
          <a:p>
            <a:r>
              <a:rPr lang="en-IN" dirty="0" smtClean="0"/>
              <a:t># use intersection function on B </a:t>
            </a:r>
            <a:br>
              <a:rPr lang="en-IN" dirty="0" smtClean="0"/>
            </a:br>
            <a:r>
              <a:rPr lang="en-IN" dirty="0" smtClean="0"/>
              <a:t>&gt;&gt;&gt; </a:t>
            </a:r>
            <a:r>
              <a:rPr lang="en-IN" dirty="0" err="1" smtClean="0"/>
              <a:t>B.intersection</a:t>
            </a:r>
            <a:r>
              <a:rPr lang="en-IN" dirty="0" smtClean="0"/>
              <a:t>(A) </a:t>
            </a:r>
          </a:p>
          <a:p>
            <a:r>
              <a:rPr lang="en-IN" dirty="0" smtClean="0"/>
              <a:t>{4, 5} </a:t>
            </a:r>
            <a:endParaRPr lang="en-IN" dirty="0"/>
          </a:p>
        </p:txBody>
      </p:sp>
      <p:sp>
        <p:nvSpPr>
          <p:cNvPr id="8" name="Slide Number Placeholder 7"/>
          <p:cNvSpPr>
            <a:spLocks noGrp="1"/>
          </p:cNvSpPr>
          <p:nvPr>
            <p:ph type="sldNum" sz="quarter" idx="12"/>
          </p:nvPr>
        </p:nvSpPr>
        <p:spPr/>
        <p:txBody>
          <a:bodyPr/>
          <a:lstStyle/>
          <a:p>
            <a:fld id="{E0A0A703-4B3F-4E9A-AEAC-84AE9997E537}" type="slidenum">
              <a:rPr lang="en-US" smtClean="0"/>
              <a:pPr/>
              <a:t>91</a:t>
            </a:fld>
            <a:endParaRPr lang="en-US"/>
          </a:p>
        </p:txBody>
      </p:sp>
      <p:sp>
        <p:nvSpPr>
          <p:cNvPr id="9" name="Footer Placeholder 8"/>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Python Set Operations</a:t>
            </a:r>
            <a:endParaRPr lang="en-IN" b="1" dirty="0"/>
          </a:p>
        </p:txBody>
      </p:sp>
      <p:sp>
        <p:nvSpPr>
          <p:cNvPr id="4" name="TextBox 3"/>
          <p:cNvSpPr txBox="1"/>
          <p:nvPr/>
        </p:nvSpPr>
        <p:spPr>
          <a:xfrm>
            <a:off x="533400" y="1447800"/>
            <a:ext cx="3297569"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smtClean="0"/>
              <a:t># initialize A and B</a:t>
            </a:r>
          </a:p>
          <a:p>
            <a:r>
              <a:rPr lang="en-IN" dirty="0" smtClean="0"/>
              <a:t>A = {1, 2, 3, 4, 5}</a:t>
            </a:r>
          </a:p>
          <a:p>
            <a:r>
              <a:rPr lang="en-IN" dirty="0" smtClean="0"/>
              <a:t>B = {4, 5, 6, 7, 8}</a:t>
            </a:r>
          </a:p>
          <a:p>
            <a:r>
              <a:rPr lang="en-IN" dirty="0" smtClean="0"/>
              <a:t># use - operator on A</a:t>
            </a:r>
          </a:p>
          <a:p>
            <a:r>
              <a:rPr lang="en-IN" dirty="0" smtClean="0"/>
              <a:t># Output: {1, 2, 3}</a:t>
            </a:r>
          </a:p>
          <a:p>
            <a:r>
              <a:rPr lang="en-IN" dirty="0" smtClean="0"/>
              <a:t>print(A - B)</a:t>
            </a:r>
            <a:endParaRPr lang="en-IN" dirty="0"/>
          </a:p>
        </p:txBody>
      </p:sp>
      <p:sp>
        <p:nvSpPr>
          <p:cNvPr id="5" name="TextBox 4"/>
          <p:cNvSpPr txBox="1"/>
          <p:nvPr/>
        </p:nvSpPr>
        <p:spPr>
          <a:xfrm>
            <a:off x="4267200" y="1447800"/>
            <a:ext cx="3297569"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smtClean="0"/>
              <a:t># use difference function on A </a:t>
            </a:r>
            <a:br>
              <a:rPr lang="en-IN" dirty="0" smtClean="0"/>
            </a:br>
            <a:r>
              <a:rPr lang="en-IN" dirty="0" smtClean="0"/>
              <a:t>&gt;&gt;&gt; </a:t>
            </a:r>
            <a:r>
              <a:rPr lang="en-IN" dirty="0" err="1" smtClean="0"/>
              <a:t>A.difference</a:t>
            </a:r>
            <a:r>
              <a:rPr lang="en-IN" dirty="0" smtClean="0"/>
              <a:t>(B) </a:t>
            </a:r>
            <a:br>
              <a:rPr lang="en-IN" dirty="0" smtClean="0"/>
            </a:br>
            <a:r>
              <a:rPr lang="en-IN" dirty="0" smtClean="0"/>
              <a:t>{1, 2, 3} </a:t>
            </a:r>
          </a:p>
          <a:p>
            <a:r>
              <a:rPr lang="en-IN" dirty="0" smtClean="0"/>
              <a:t># use - operator on B </a:t>
            </a:r>
          </a:p>
          <a:p>
            <a:r>
              <a:rPr lang="en-IN" dirty="0" smtClean="0"/>
              <a:t>&gt;&gt;&gt; B - A </a:t>
            </a:r>
          </a:p>
          <a:p>
            <a:r>
              <a:rPr lang="en-IN" dirty="0" smtClean="0"/>
              <a:t>{8, 6, 7} </a:t>
            </a:r>
          </a:p>
          <a:p>
            <a:r>
              <a:rPr lang="en-IN" dirty="0" smtClean="0"/>
              <a:t># use difference function on B </a:t>
            </a:r>
            <a:br>
              <a:rPr lang="en-IN" dirty="0" smtClean="0"/>
            </a:br>
            <a:r>
              <a:rPr lang="en-IN" dirty="0" smtClean="0"/>
              <a:t>&gt;&gt;&gt; </a:t>
            </a:r>
            <a:r>
              <a:rPr lang="en-IN" dirty="0" err="1" smtClean="0"/>
              <a:t>B.difference</a:t>
            </a:r>
            <a:r>
              <a:rPr lang="en-IN" dirty="0" smtClean="0"/>
              <a:t>(A) {8, 6, 7} </a:t>
            </a:r>
            <a:endParaRPr lang="en-IN" dirty="0"/>
          </a:p>
        </p:txBody>
      </p:sp>
      <p:sp>
        <p:nvSpPr>
          <p:cNvPr id="6" name="TextBox 5"/>
          <p:cNvSpPr txBox="1"/>
          <p:nvPr/>
        </p:nvSpPr>
        <p:spPr>
          <a:xfrm>
            <a:off x="457200" y="4724400"/>
            <a:ext cx="3297569"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smtClean="0"/>
              <a:t># initialize A and B</a:t>
            </a:r>
          </a:p>
          <a:p>
            <a:r>
              <a:rPr lang="en-IN" dirty="0" smtClean="0"/>
              <a:t>A = {1, 2, 3, 4, 5}</a:t>
            </a:r>
          </a:p>
          <a:p>
            <a:r>
              <a:rPr lang="en-IN" dirty="0" smtClean="0"/>
              <a:t>B = {4, 5, 6, 7, 8}</a:t>
            </a:r>
          </a:p>
          <a:p>
            <a:r>
              <a:rPr lang="en-IN" dirty="0" smtClean="0"/>
              <a:t># use ^ operator</a:t>
            </a:r>
          </a:p>
          <a:p>
            <a:r>
              <a:rPr lang="en-IN" dirty="0" smtClean="0"/>
              <a:t># Output: {1, 2, 3, 6, 7, 8}</a:t>
            </a:r>
          </a:p>
          <a:p>
            <a:r>
              <a:rPr lang="en-IN" dirty="0" smtClean="0"/>
              <a:t>print(A ^ B)</a:t>
            </a:r>
            <a:endParaRPr lang="en-IN" dirty="0"/>
          </a:p>
        </p:txBody>
      </p:sp>
      <p:sp>
        <p:nvSpPr>
          <p:cNvPr id="7" name="TextBox 6"/>
          <p:cNvSpPr txBox="1"/>
          <p:nvPr/>
        </p:nvSpPr>
        <p:spPr>
          <a:xfrm>
            <a:off x="4267200" y="4114800"/>
            <a:ext cx="3297569" cy="23845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smtClean="0"/>
              <a:t># use </a:t>
            </a:r>
            <a:r>
              <a:rPr lang="en-IN" dirty="0" err="1" smtClean="0"/>
              <a:t>symmetric_difference</a:t>
            </a:r>
            <a:r>
              <a:rPr lang="en-IN" dirty="0" smtClean="0"/>
              <a:t> function on A </a:t>
            </a:r>
          </a:p>
          <a:p>
            <a:r>
              <a:rPr lang="en-IN" dirty="0" smtClean="0"/>
              <a:t>&gt;&gt;&gt; </a:t>
            </a:r>
            <a:r>
              <a:rPr lang="en-IN" dirty="0" err="1" smtClean="0"/>
              <a:t>A.symmetric_difference</a:t>
            </a:r>
            <a:r>
              <a:rPr lang="en-IN" dirty="0" smtClean="0"/>
              <a:t>(B) </a:t>
            </a:r>
            <a:br>
              <a:rPr lang="en-IN" dirty="0" smtClean="0"/>
            </a:br>
            <a:r>
              <a:rPr lang="en-IN" dirty="0" smtClean="0"/>
              <a:t>{1, 2, 3, 6, 7, 8} </a:t>
            </a:r>
          </a:p>
          <a:p>
            <a:r>
              <a:rPr lang="en-IN" dirty="0" smtClean="0"/>
              <a:t># use </a:t>
            </a:r>
            <a:r>
              <a:rPr lang="en-IN" dirty="0" err="1" smtClean="0"/>
              <a:t>symmetric_difference</a:t>
            </a:r>
            <a:r>
              <a:rPr lang="en-IN" dirty="0" smtClean="0"/>
              <a:t> function on B </a:t>
            </a:r>
          </a:p>
          <a:p>
            <a:r>
              <a:rPr lang="en-IN" dirty="0" smtClean="0"/>
              <a:t>&gt;&gt;&gt; </a:t>
            </a:r>
            <a:r>
              <a:rPr lang="en-IN" dirty="0" err="1" smtClean="0"/>
              <a:t>B.symmetric_difference</a:t>
            </a:r>
            <a:r>
              <a:rPr lang="en-IN" dirty="0" smtClean="0"/>
              <a:t>(A) {1, 2, 3, 6, 7, 8}</a:t>
            </a:r>
            <a:endParaRPr lang="en-IN" dirty="0"/>
          </a:p>
        </p:txBody>
      </p:sp>
      <p:sp>
        <p:nvSpPr>
          <p:cNvPr id="8" name="Slide Number Placeholder 7"/>
          <p:cNvSpPr>
            <a:spLocks noGrp="1"/>
          </p:cNvSpPr>
          <p:nvPr>
            <p:ph type="sldNum" sz="quarter" idx="12"/>
          </p:nvPr>
        </p:nvSpPr>
        <p:spPr/>
        <p:txBody>
          <a:bodyPr/>
          <a:lstStyle/>
          <a:p>
            <a:fld id="{E0A0A703-4B3F-4E9A-AEAC-84AE9997E537}" type="slidenum">
              <a:rPr lang="en-US" smtClean="0"/>
              <a:pPr/>
              <a:t>92</a:t>
            </a:fld>
            <a:endParaRPr lang="en-US"/>
          </a:p>
        </p:txBody>
      </p:sp>
      <p:sp>
        <p:nvSpPr>
          <p:cNvPr id="9" name="Footer Placeholder 8"/>
          <p:cNvSpPr>
            <a:spLocks noGrp="1"/>
          </p:cNvSpPr>
          <p:nvPr>
            <p:ph type="ftr" sz="quarter" idx="11"/>
          </p:nvPr>
        </p:nvSpPr>
        <p:spPr/>
        <p:txBody>
          <a:bodyPr/>
          <a:lstStyle/>
          <a:p>
            <a:r>
              <a:rPr lang="en-US" smtClean="0"/>
              <a:t>CSE-520 -  Dr. Alok Kumar</a:t>
            </a:r>
            <a:endParaRPr lang="en-US"/>
          </a:p>
        </p:txBody>
      </p:sp>
      <p:sp>
        <p:nvSpPr>
          <p:cNvPr id="10" name="TextBox 9"/>
          <p:cNvSpPr txBox="1"/>
          <p:nvPr/>
        </p:nvSpPr>
        <p:spPr>
          <a:xfrm>
            <a:off x="457200" y="3352800"/>
            <a:ext cx="33528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Symmetric Difference of A and B is a set of elements in both A and B except those that are common in both.</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Python Set Functions</a:t>
            </a:r>
            <a:endParaRPr lang="en-IN" b="1" dirty="0"/>
          </a:p>
        </p:txBody>
      </p:sp>
      <p:pic>
        <p:nvPicPr>
          <p:cNvPr id="4098" name="Picture 2"/>
          <p:cNvPicPr>
            <a:picLocks noChangeAspect="1" noChangeArrowheads="1"/>
          </p:cNvPicPr>
          <p:nvPr/>
        </p:nvPicPr>
        <p:blipFill>
          <a:blip r:embed="rId2"/>
          <a:srcRect l="35139" t="14584" r="14495" b="6250"/>
          <a:stretch>
            <a:fillRect/>
          </a:stretch>
        </p:blipFill>
        <p:spPr bwMode="auto">
          <a:xfrm>
            <a:off x="914400" y="1201479"/>
            <a:ext cx="7391400" cy="5656521"/>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E0A0A703-4B3F-4E9A-AEAC-84AE9997E537}" type="slidenum">
              <a:rPr lang="en-US" smtClean="0"/>
              <a:pPr/>
              <a:t>93</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Dictionary</a:t>
            </a:r>
            <a:endParaRPr lang="en-IN" dirty="0"/>
          </a:p>
        </p:txBody>
      </p:sp>
      <p:sp>
        <p:nvSpPr>
          <p:cNvPr id="3" name="Content Placeholder 2"/>
          <p:cNvSpPr>
            <a:spLocks noGrp="1"/>
          </p:cNvSpPr>
          <p:nvPr>
            <p:ph idx="1"/>
          </p:nvPr>
        </p:nvSpPr>
        <p:spPr>
          <a:xfrm>
            <a:off x="457200" y="1600201"/>
            <a:ext cx="8229600" cy="3276600"/>
          </a:xfrm>
        </p:spPr>
        <p:txBody>
          <a:bodyPr/>
          <a:lstStyle/>
          <a:p>
            <a:r>
              <a:rPr lang="en-IN" dirty="0" smtClean="0"/>
              <a:t>Python dictionary is an unordered collection of items. While other compound data types have only value as an element, a dictionary has a key: value pair.</a:t>
            </a:r>
          </a:p>
          <a:p>
            <a:r>
              <a:rPr lang="en-IN" dirty="0" smtClean="0"/>
              <a:t>Dictionaries are optimized to retrieve values when the key is known.</a:t>
            </a:r>
          </a:p>
          <a:p>
            <a:endParaRPr lang="en-IN" dirty="0"/>
          </a:p>
        </p:txBody>
      </p:sp>
      <p:sp>
        <p:nvSpPr>
          <p:cNvPr id="4" name="Slide Number Placeholder 3"/>
          <p:cNvSpPr>
            <a:spLocks noGrp="1"/>
          </p:cNvSpPr>
          <p:nvPr>
            <p:ph type="sldNum" sz="quarter" idx="12"/>
          </p:nvPr>
        </p:nvSpPr>
        <p:spPr/>
        <p:txBody>
          <a:bodyPr/>
          <a:lstStyle/>
          <a:p>
            <a:fld id="{E0A0A703-4B3F-4E9A-AEAC-84AE9997E537}" type="slidenum">
              <a:rPr lang="en-US" smtClean="0"/>
              <a:pPr/>
              <a:t>94</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How to create a dictionary?</a:t>
            </a:r>
            <a:endParaRPr lang="en-IN" dirty="0"/>
          </a:p>
        </p:txBody>
      </p:sp>
      <p:sp>
        <p:nvSpPr>
          <p:cNvPr id="3" name="Content Placeholder 2"/>
          <p:cNvSpPr>
            <a:spLocks noGrp="1"/>
          </p:cNvSpPr>
          <p:nvPr>
            <p:ph idx="1"/>
          </p:nvPr>
        </p:nvSpPr>
        <p:spPr/>
        <p:txBody>
          <a:bodyPr>
            <a:normAutofit lnSpcReduction="10000"/>
          </a:bodyPr>
          <a:lstStyle/>
          <a:p>
            <a:r>
              <a:rPr lang="en-IN" dirty="0" smtClean="0"/>
              <a:t>Creating a dictionary is as simple as placing items inside curly braces {} separated by comma.</a:t>
            </a:r>
          </a:p>
          <a:p>
            <a:r>
              <a:rPr lang="en-IN" dirty="0" smtClean="0"/>
              <a:t>An item has a key and the corresponding value expressed as a pair, key: value.</a:t>
            </a:r>
          </a:p>
          <a:p>
            <a:r>
              <a:rPr lang="en-IN" dirty="0" smtClean="0"/>
              <a:t>While values can be of any data type and can repeat, keys must be of immutable type (</a:t>
            </a:r>
            <a:r>
              <a:rPr lang="en-IN" dirty="0" smtClean="0">
                <a:hlinkClick r:id="rId2" tooltip="Python Strings"/>
              </a:rPr>
              <a:t>string</a:t>
            </a:r>
            <a:r>
              <a:rPr lang="en-IN" dirty="0" smtClean="0"/>
              <a:t>, </a:t>
            </a:r>
            <a:r>
              <a:rPr lang="en-IN" dirty="0" smtClean="0">
                <a:hlinkClick r:id="rId3" tooltip="Python Numbers"/>
              </a:rPr>
              <a:t>number</a:t>
            </a:r>
            <a:r>
              <a:rPr lang="en-IN" dirty="0" smtClean="0"/>
              <a:t> or </a:t>
            </a:r>
            <a:r>
              <a:rPr lang="en-IN" dirty="0" err="1" smtClean="0">
                <a:hlinkClick r:id="rId4" tooltip="Python Tuple"/>
              </a:rPr>
              <a:t>tuple</a:t>
            </a:r>
            <a:r>
              <a:rPr lang="en-IN" dirty="0" smtClean="0"/>
              <a:t> with immutable elements) and must be unique.</a:t>
            </a:r>
          </a:p>
          <a:p>
            <a:endParaRPr lang="en-IN" dirty="0" smtClean="0"/>
          </a:p>
          <a:p>
            <a:endParaRPr lang="en-IN" dirty="0"/>
          </a:p>
        </p:txBody>
      </p:sp>
      <p:sp>
        <p:nvSpPr>
          <p:cNvPr id="4" name="Slide Number Placeholder 3"/>
          <p:cNvSpPr>
            <a:spLocks noGrp="1"/>
          </p:cNvSpPr>
          <p:nvPr>
            <p:ph type="sldNum" sz="quarter" idx="12"/>
          </p:nvPr>
        </p:nvSpPr>
        <p:spPr/>
        <p:txBody>
          <a:bodyPr/>
          <a:lstStyle/>
          <a:p>
            <a:fld id="{E0A0A703-4B3F-4E9A-AEAC-84AE9997E537}" type="slidenum">
              <a:rPr lang="en-US" smtClean="0"/>
              <a:pPr/>
              <a:t>95</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How to create a dictionary?</a:t>
            </a:r>
            <a:endParaRPr lang="en-IN"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buNone/>
            </a:pPr>
            <a:r>
              <a:rPr lang="en-IN" dirty="0" smtClean="0"/>
              <a:t># empty dictionary </a:t>
            </a:r>
          </a:p>
          <a:p>
            <a:pPr>
              <a:buNone/>
            </a:pPr>
            <a:r>
              <a:rPr lang="en-IN" dirty="0" err="1" smtClean="0"/>
              <a:t>my_dict</a:t>
            </a:r>
            <a:r>
              <a:rPr lang="en-IN" dirty="0" smtClean="0"/>
              <a:t> = {} </a:t>
            </a:r>
          </a:p>
          <a:p>
            <a:pPr>
              <a:buNone/>
            </a:pPr>
            <a:r>
              <a:rPr lang="en-IN" dirty="0" smtClean="0"/>
              <a:t># dictionary with integer keys </a:t>
            </a:r>
          </a:p>
          <a:p>
            <a:pPr>
              <a:buNone/>
            </a:pPr>
            <a:r>
              <a:rPr lang="en-IN" dirty="0" err="1" smtClean="0"/>
              <a:t>my_dict</a:t>
            </a:r>
            <a:r>
              <a:rPr lang="en-IN" dirty="0" smtClean="0"/>
              <a:t> = {1: 'apple', 2: 'ball'} </a:t>
            </a:r>
          </a:p>
          <a:p>
            <a:pPr>
              <a:buNone/>
            </a:pPr>
            <a:r>
              <a:rPr lang="en-IN" dirty="0" smtClean="0"/>
              <a:t># dictionary with mixed keys </a:t>
            </a:r>
          </a:p>
          <a:p>
            <a:pPr>
              <a:buNone/>
            </a:pPr>
            <a:r>
              <a:rPr lang="en-IN" dirty="0" err="1" smtClean="0"/>
              <a:t>my_dict</a:t>
            </a:r>
            <a:r>
              <a:rPr lang="en-IN" dirty="0" smtClean="0"/>
              <a:t> = {'name': 'John', 1: [2, 4, 3]} </a:t>
            </a:r>
          </a:p>
          <a:p>
            <a:pPr>
              <a:buNone/>
            </a:pPr>
            <a:r>
              <a:rPr lang="en-IN" dirty="0" smtClean="0"/>
              <a:t># using </a:t>
            </a:r>
            <a:r>
              <a:rPr lang="en-IN" dirty="0" err="1" smtClean="0"/>
              <a:t>dict</a:t>
            </a:r>
            <a:r>
              <a:rPr lang="en-IN" dirty="0" smtClean="0"/>
              <a:t>() </a:t>
            </a:r>
          </a:p>
          <a:p>
            <a:pPr>
              <a:buNone/>
            </a:pPr>
            <a:r>
              <a:rPr lang="en-IN" dirty="0" err="1" smtClean="0"/>
              <a:t>my_dict</a:t>
            </a:r>
            <a:r>
              <a:rPr lang="en-IN" dirty="0" smtClean="0"/>
              <a:t> = </a:t>
            </a:r>
            <a:r>
              <a:rPr lang="en-IN" dirty="0" err="1" smtClean="0"/>
              <a:t>dict</a:t>
            </a:r>
            <a:r>
              <a:rPr lang="en-IN" dirty="0" smtClean="0"/>
              <a:t>({1:'apple', 2:'ball'}) </a:t>
            </a:r>
          </a:p>
          <a:p>
            <a:pPr>
              <a:buNone/>
            </a:pPr>
            <a:r>
              <a:rPr lang="en-IN" dirty="0" smtClean="0"/>
              <a:t># from sequence having each item as a pair </a:t>
            </a:r>
          </a:p>
          <a:p>
            <a:pPr>
              <a:buNone/>
            </a:pPr>
            <a:r>
              <a:rPr lang="en-IN" dirty="0" err="1" smtClean="0"/>
              <a:t>my_dict</a:t>
            </a:r>
            <a:r>
              <a:rPr lang="en-IN" dirty="0" smtClean="0"/>
              <a:t> = </a:t>
            </a:r>
            <a:r>
              <a:rPr lang="en-IN" dirty="0" err="1" smtClean="0"/>
              <a:t>dict</a:t>
            </a:r>
            <a:r>
              <a:rPr lang="en-IN" dirty="0" smtClean="0"/>
              <a:t>([(1,'apple'), (2,'ball')])</a:t>
            </a:r>
            <a:br>
              <a:rPr lang="en-IN" dirty="0" smtClean="0"/>
            </a:br>
            <a:endParaRPr lang="en-IN" dirty="0" smtClean="0"/>
          </a:p>
          <a:p>
            <a:endParaRPr lang="en-IN" dirty="0"/>
          </a:p>
        </p:txBody>
      </p:sp>
      <p:sp>
        <p:nvSpPr>
          <p:cNvPr id="4" name="Slide Number Placeholder 3"/>
          <p:cNvSpPr>
            <a:spLocks noGrp="1"/>
          </p:cNvSpPr>
          <p:nvPr>
            <p:ph type="sldNum" sz="quarter" idx="12"/>
          </p:nvPr>
        </p:nvSpPr>
        <p:spPr/>
        <p:txBody>
          <a:bodyPr/>
          <a:lstStyle/>
          <a:p>
            <a:fld id="{E0A0A703-4B3F-4E9A-AEAC-84AE9997E537}" type="slidenum">
              <a:rPr lang="en-US" smtClean="0"/>
              <a:pPr/>
              <a:t>96</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How to access elements from a dictionary?</a:t>
            </a:r>
            <a:endParaRPr lang="en-IN" b="1" dirty="0"/>
          </a:p>
        </p:txBody>
      </p:sp>
      <p:sp>
        <p:nvSpPr>
          <p:cNvPr id="3" name="Content Placeholder 2"/>
          <p:cNvSpPr>
            <a:spLocks noGrp="1"/>
          </p:cNvSpPr>
          <p:nvPr>
            <p:ph idx="1"/>
          </p:nvPr>
        </p:nvSpPr>
        <p:spPr>
          <a:xfrm>
            <a:off x="762000" y="3124200"/>
            <a:ext cx="6553200" cy="2590799"/>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buNone/>
            </a:pPr>
            <a:r>
              <a:rPr lang="en-IN" dirty="0" err="1" smtClean="0"/>
              <a:t>my_dict</a:t>
            </a:r>
            <a:r>
              <a:rPr lang="en-IN" dirty="0" smtClean="0"/>
              <a:t> = {'</a:t>
            </a:r>
            <a:r>
              <a:rPr lang="en-IN" dirty="0" err="1" smtClean="0"/>
              <a:t>name':'Jack</a:t>
            </a:r>
            <a:r>
              <a:rPr lang="en-IN" dirty="0" smtClean="0"/>
              <a:t>', 'age': 26}</a:t>
            </a:r>
          </a:p>
          <a:p>
            <a:pPr>
              <a:buNone/>
            </a:pPr>
            <a:r>
              <a:rPr lang="en-IN" dirty="0" smtClean="0"/>
              <a:t># Output: Jack</a:t>
            </a:r>
          </a:p>
          <a:p>
            <a:pPr>
              <a:buNone/>
            </a:pPr>
            <a:r>
              <a:rPr lang="en-IN" dirty="0" smtClean="0"/>
              <a:t>print(</a:t>
            </a:r>
            <a:r>
              <a:rPr lang="en-IN" dirty="0" err="1" smtClean="0"/>
              <a:t>my_dict</a:t>
            </a:r>
            <a:r>
              <a:rPr lang="en-IN" dirty="0" smtClean="0"/>
              <a:t>['name'])</a:t>
            </a:r>
          </a:p>
          <a:p>
            <a:pPr>
              <a:buNone/>
            </a:pPr>
            <a:r>
              <a:rPr lang="en-IN" dirty="0" smtClean="0"/>
              <a:t># Output: 26</a:t>
            </a:r>
          </a:p>
          <a:p>
            <a:pPr>
              <a:buNone/>
            </a:pPr>
            <a:r>
              <a:rPr lang="en-IN" dirty="0" smtClean="0"/>
              <a:t>print(my_dict.get('age'))</a:t>
            </a:r>
          </a:p>
          <a:p>
            <a:pPr>
              <a:buNone/>
            </a:pPr>
            <a:r>
              <a:rPr lang="en-IN" dirty="0" smtClean="0"/>
              <a:t># Trying to access keys which doesn't exist throws error</a:t>
            </a:r>
          </a:p>
          <a:p>
            <a:pPr>
              <a:buNone/>
            </a:pPr>
            <a:r>
              <a:rPr lang="en-IN" dirty="0" smtClean="0"/>
              <a:t># my_dict.get('address')</a:t>
            </a:r>
          </a:p>
          <a:p>
            <a:pPr>
              <a:buNone/>
            </a:pPr>
            <a:r>
              <a:rPr lang="en-IN" dirty="0" smtClean="0"/>
              <a:t># </a:t>
            </a:r>
            <a:r>
              <a:rPr lang="en-IN" dirty="0" err="1" smtClean="0"/>
              <a:t>my_dict</a:t>
            </a:r>
            <a:r>
              <a:rPr lang="en-IN" dirty="0" smtClean="0"/>
              <a:t>['address‘]</a:t>
            </a:r>
          </a:p>
          <a:p>
            <a:endParaRPr lang="en-IN" dirty="0"/>
          </a:p>
        </p:txBody>
      </p:sp>
      <p:sp>
        <p:nvSpPr>
          <p:cNvPr id="4" name="TextBox 3"/>
          <p:cNvSpPr txBox="1"/>
          <p:nvPr/>
        </p:nvSpPr>
        <p:spPr>
          <a:xfrm>
            <a:off x="685800" y="1676400"/>
            <a:ext cx="7924800" cy="1200329"/>
          </a:xfrm>
          <a:prstGeom prst="rect">
            <a:avLst/>
          </a:prstGeom>
          <a:noFill/>
        </p:spPr>
        <p:txBody>
          <a:bodyPr wrap="square" rtlCol="0">
            <a:spAutoFit/>
          </a:bodyPr>
          <a:lstStyle/>
          <a:p>
            <a:pPr algn="just"/>
            <a:r>
              <a:rPr lang="en-IN" sz="2400" dirty="0" smtClean="0"/>
              <a:t>While indexing is used with other container types to access values, dictionary uses keys. Key can be used either inside square brackets or with the get() method.</a:t>
            </a:r>
            <a:endParaRPr lang="en-IN" sz="2400" dirty="0"/>
          </a:p>
        </p:txBody>
      </p:sp>
      <p:sp>
        <p:nvSpPr>
          <p:cNvPr id="5" name="Slide Number Placeholder 4"/>
          <p:cNvSpPr>
            <a:spLocks noGrp="1"/>
          </p:cNvSpPr>
          <p:nvPr>
            <p:ph type="sldNum" sz="quarter" idx="12"/>
          </p:nvPr>
        </p:nvSpPr>
        <p:spPr/>
        <p:txBody>
          <a:bodyPr/>
          <a:lstStyle/>
          <a:p>
            <a:fld id="{E0A0A703-4B3F-4E9A-AEAC-84AE9997E537}" type="slidenum">
              <a:rPr lang="en-US" smtClean="0"/>
              <a:pPr/>
              <a:t>97</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How to change or add elements in a dictionary?</a:t>
            </a:r>
            <a:endParaRPr lang="en-IN" b="1" dirty="0"/>
          </a:p>
        </p:txBody>
      </p:sp>
      <p:sp>
        <p:nvSpPr>
          <p:cNvPr id="3" name="Content Placeholder 2"/>
          <p:cNvSpPr>
            <a:spLocks noGrp="1"/>
          </p:cNvSpPr>
          <p:nvPr>
            <p:ph idx="1"/>
          </p:nvPr>
        </p:nvSpPr>
        <p:spPr>
          <a:xfrm>
            <a:off x="762000" y="3124200"/>
            <a:ext cx="8229600" cy="2590799"/>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buNone/>
            </a:pPr>
            <a:r>
              <a:rPr lang="en-IN" dirty="0" err="1" smtClean="0"/>
              <a:t>my_dict</a:t>
            </a:r>
            <a:r>
              <a:rPr lang="en-IN" dirty="0" smtClean="0"/>
              <a:t> = {'</a:t>
            </a:r>
            <a:r>
              <a:rPr lang="en-IN" dirty="0" err="1" smtClean="0"/>
              <a:t>name':'Jack</a:t>
            </a:r>
            <a:r>
              <a:rPr lang="en-IN" dirty="0" smtClean="0"/>
              <a:t>', 'age': 26}</a:t>
            </a:r>
          </a:p>
          <a:p>
            <a:pPr>
              <a:buNone/>
            </a:pPr>
            <a:r>
              <a:rPr lang="en-IN" dirty="0" smtClean="0"/>
              <a:t># update value</a:t>
            </a:r>
          </a:p>
          <a:p>
            <a:pPr>
              <a:buNone/>
            </a:pPr>
            <a:r>
              <a:rPr lang="en-IN" dirty="0" err="1" smtClean="0"/>
              <a:t>my_dict</a:t>
            </a:r>
            <a:r>
              <a:rPr lang="en-IN" dirty="0" smtClean="0"/>
              <a:t>['age'] = 27</a:t>
            </a:r>
          </a:p>
          <a:p>
            <a:pPr>
              <a:buNone/>
            </a:pPr>
            <a:r>
              <a:rPr lang="en-IN" dirty="0" smtClean="0"/>
              <a:t>#Output: {'age': 27, 'name': 'Jack'}</a:t>
            </a:r>
          </a:p>
          <a:p>
            <a:pPr>
              <a:buNone/>
            </a:pPr>
            <a:r>
              <a:rPr lang="en-IN" dirty="0" smtClean="0"/>
              <a:t>print(</a:t>
            </a:r>
            <a:r>
              <a:rPr lang="en-IN" dirty="0" err="1" smtClean="0"/>
              <a:t>my_dict</a:t>
            </a:r>
            <a:r>
              <a:rPr lang="en-IN" dirty="0" smtClean="0"/>
              <a:t>)</a:t>
            </a:r>
          </a:p>
          <a:p>
            <a:pPr>
              <a:buNone/>
            </a:pPr>
            <a:r>
              <a:rPr lang="en-IN" dirty="0" smtClean="0"/>
              <a:t># add item</a:t>
            </a:r>
          </a:p>
          <a:p>
            <a:pPr>
              <a:buNone/>
            </a:pPr>
            <a:r>
              <a:rPr lang="en-IN" dirty="0" err="1" smtClean="0"/>
              <a:t>my_dict</a:t>
            </a:r>
            <a:r>
              <a:rPr lang="en-IN" dirty="0" smtClean="0"/>
              <a:t>['address'] = 'Downtown'  </a:t>
            </a:r>
          </a:p>
          <a:p>
            <a:pPr>
              <a:buNone/>
            </a:pPr>
            <a:r>
              <a:rPr lang="en-IN" dirty="0" smtClean="0"/>
              <a:t># Output: {'address': 'Downtown', 'age': 27, 'name': 'Jack'}</a:t>
            </a:r>
          </a:p>
          <a:p>
            <a:pPr>
              <a:buNone/>
            </a:pPr>
            <a:r>
              <a:rPr lang="en-IN" dirty="0" smtClean="0"/>
              <a:t>print(</a:t>
            </a:r>
            <a:r>
              <a:rPr lang="en-IN" dirty="0" err="1" smtClean="0"/>
              <a:t>my_dict</a:t>
            </a:r>
            <a:r>
              <a:rPr lang="en-IN" dirty="0" smtClean="0"/>
              <a:t>)</a:t>
            </a:r>
            <a:endParaRPr lang="en-IN" dirty="0"/>
          </a:p>
        </p:txBody>
      </p:sp>
      <p:sp>
        <p:nvSpPr>
          <p:cNvPr id="4" name="TextBox 3"/>
          <p:cNvSpPr txBox="1"/>
          <p:nvPr/>
        </p:nvSpPr>
        <p:spPr>
          <a:xfrm>
            <a:off x="685800" y="1447800"/>
            <a:ext cx="7924800" cy="1569660"/>
          </a:xfrm>
          <a:prstGeom prst="rect">
            <a:avLst/>
          </a:prstGeom>
          <a:noFill/>
        </p:spPr>
        <p:txBody>
          <a:bodyPr wrap="square" rtlCol="0">
            <a:spAutoFit/>
          </a:bodyPr>
          <a:lstStyle/>
          <a:p>
            <a:r>
              <a:rPr lang="en-IN" sz="2400" dirty="0" smtClean="0"/>
              <a:t>Dictionary are mutable. We can add new items or change the value of existing items using assignment operator.</a:t>
            </a:r>
          </a:p>
          <a:p>
            <a:r>
              <a:rPr lang="en-IN" sz="2400" dirty="0" smtClean="0"/>
              <a:t>If the key is already present, value gets updated, else a new key: value pair is added to the dictionary.</a:t>
            </a:r>
            <a:endParaRPr lang="en-IN" sz="2400" dirty="0"/>
          </a:p>
        </p:txBody>
      </p:sp>
      <p:sp>
        <p:nvSpPr>
          <p:cNvPr id="5" name="Slide Number Placeholder 4"/>
          <p:cNvSpPr>
            <a:spLocks noGrp="1"/>
          </p:cNvSpPr>
          <p:nvPr>
            <p:ph type="sldNum" sz="quarter" idx="12"/>
          </p:nvPr>
        </p:nvSpPr>
        <p:spPr/>
        <p:txBody>
          <a:bodyPr/>
          <a:lstStyle/>
          <a:p>
            <a:fld id="{E0A0A703-4B3F-4E9A-AEAC-84AE9997E537}" type="slidenum">
              <a:rPr lang="en-US" smtClean="0"/>
              <a:pPr/>
              <a:t>98</a:t>
            </a:fld>
            <a:endParaRPr lang="en-US"/>
          </a:p>
        </p:txBody>
      </p:sp>
      <p:sp>
        <p:nvSpPr>
          <p:cNvPr id="6" name="Footer Placeholder 5"/>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How to delete or remove elements from a dictionary?</a:t>
            </a:r>
            <a:endParaRPr lang="en-IN" b="1" dirty="0"/>
          </a:p>
        </p:txBody>
      </p:sp>
      <p:sp>
        <p:nvSpPr>
          <p:cNvPr id="3" name="Content Placeholder 2"/>
          <p:cNvSpPr>
            <a:spLocks noGrp="1"/>
          </p:cNvSpPr>
          <p:nvPr>
            <p:ph idx="1"/>
          </p:nvPr>
        </p:nvSpPr>
        <p:spPr>
          <a:xfrm>
            <a:off x="533400" y="1676400"/>
            <a:ext cx="8229600" cy="4343400"/>
          </a:xfrm>
          <a:ln>
            <a:noFill/>
          </a:ln>
        </p:spPr>
        <p:style>
          <a:lnRef idx="2">
            <a:schemeClr val="accent1"/>
          </a:lnRef>
          <a:fillRef idx="1001">
            <a:schemeClr val="lt1"/>
          </a:fillRef>
          <a:effectRef idx="0">
            <a:schemeClr val="accent1"/>
          </a:effectRef>
          <a:fontRef idx="minor">
            <a:schemeClr val="dk1"/>
          </a:fontRef>
        </p:style>
        <p:txBody>
          <a:bodyPr>
            <a:normAutofit fontScale="92500" lnSpcReduction="20000"/>
          </a:bodyPr>
          <a:lstStyle/>
          <a:p>
            <a:r>
              <a:rPr lang="en-IN" dirty="0" smtClean="0"/>
              <a:t>We can remove a particular item in a dictionary by using the method pop(). This method removes as item with the provided key and returns the value.</a:t>
            </a:r>
          </a:p>
          <a:p>
            <a:r>
              <a:rPr lang="en-IN" dirty="0" smtClean="0"/>
              <a:t>The method, </a:t>
            </a:r>
            <a:r>
              <a:rPr lang="en-IN" dirty="0" err="1" smtClean="0"/>
              <a:t>popitem</a:t>
            </a:r>
            <a:r>
              <a:rPr lang="en-IN" dirty="0" smtClean="0"/>
              <a:t>() can be used to remove and return an arbitrary item (key, value) form the dictionary. All the items can be removed at once using the clear() method.</a:t>
            </a:r>
          </a:p>
          <a:p>
            <a:r>
              <a:rPr lang="en-IN" dirty="0" smtClean="0"/>
              <a:t>We can also use the del keyword to remove individual items or the entire dictionary itself.</a:t>
            </a:r>
            <a:endParaRPr lang="en-IN" dirty="0"/>
          </a:p>
        </p:txBody>
      </p:sp>
      <p:sp>
        <p:nvSpPr>
          <p:cNvPr id="4" name="Slide Number Placeholder 3"/>
          <p:cNvSpPr>
            <a:spLocks noGrp="1"/>
          </p:cNvSpPr>
          <p:nvPr>
            <p:ph type="sldNum" sz="quarter" idx="12"/>
          </p:nvPr>
        </p:nvSpPr>
        <p:spPr/>
        <p:txBody>
          <a:bodyPr/>
          <a:lstStyle/>
          <a:p>
            <a:fld id="{E0A0A703-4B3F-4E9A-AEAC-84AE9997E537}" type="slidenum">
              <a:rPr lang="en-US" smtClean="0"/>
              <a:pPr/>
              <a:t>99</a:t>
            </a:fld>
            <a:endParaRPr lang="en-US"/>
          </a:p>
        </p:txBody>
      </p:sp>
      <p:sp>
        <p:nvSpPr>
          <p:cNvPr id="5" name="Footer Placeholder 4"/>
          <p:cNvSpPr>
            <a:spLocks noGrp="1"/>
          </p:cNvSpPr>
          <p:nvPr>
            <p:ph type="ftr" sz="quarter" idx="11"/>
          </p:nvPr>
        </p:nvSpPr>
        <p:spPr/>
        <p:txBody>
          <a:bodyPr/>
          <a:lstStyle/>
          <a:p>
            <a:r>
              <a:rPr lang="en-US" smtClean="0"/>
              <a:t>CSE-520 -  Dr. Alok Kumar</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2081</TotalTime>
  <Words>8629</Words>
  <Application>Microsoft Office PowerPoint</Application>
  <PresentationFormat>On-screen Show (4:3)</PresentationFormat>
  <Paragraphs>1382</Paragraphs>
  <Slides>118</Slides>
  <Notes>7</Notes>
  <HiddenSlides>0</HiddenSlides>
  <MMClips>0</MMClips>
  <ScaleCrop>false</ScaleCrop>
  <HeadingPairs>
    <vt:vector size="4" baseType="variant">
      <vt:variant>
        <vt:lpstr>Theme</vt:lpstr>
      </vt:variant>
      <vt:variant>
        <vt:i4>1</vt:i4>
      </vt:variant>
      <vt:variant>
        <vt:lpstr>Slide Titles</vt:lpstr>
      </vt:variant>
      <vt:variant>
        <vt:i4>118</vt:i4>
      </vt:variant>
    </vt:vector>
  </HeadingPairs>
  <TitlesOfParts>
    <vt:vector size="119" baseType="lpstr">
      <vt:lpstr>Office Theme</vt:lpstr>
      <vt:lpstr>CSE-520 Machine Learning</vt:lpstr>
      <vt:lpstr>Slide 2</vt:lpstr>
      <vt:lpstr>Python</vt:lpstr>
      <vt:lpstr>Python</vt:lpstr>
      <vt:lpstr>Python</vt:lpstr>
      <vt:lpstr>Features of Python Programming</vt:lpstr>
      <vt:lpstr>Features of Python Programming</vt:lpstr>
      <vt:lpstr>Features of Python Programming</vt:lpstr>
      <vt:lpstr>Features of Python Programming</vt:lpstr>
      <vt:lpstr>Applications of Python</vt:lpstr>
      <vt:lpstr>Applications of Python</vt:lpstr>
      <vt:lpstr>Reasons to Choose Python</vt:lpstr>
      <vt:lpstr>Reasons to Choose Python</vt:lpstr>
      <vt:lpstr>Python Distributions</vt:lpstr>
      <vt:lpstr>Anaconda</vt:lpstr>
      <vt:lpstr>Why Anaconda for us</vt:lpstr>
      <vt:lpstr>Installing Anaconda on Windows</vt:lpstr>
      <vt:lpstr>Slide 18</vt:lpstr>
      <vt:lpstr>Python Keywords</vt:lpstr>
      <vt:lpstr>Python Identifiers</vt:lpstr>
      <vt:lpstr>Python Statement</vt:lpstr>
      <vt:lpstr>Python Indentation</vt:lpstr>
      <vt:lpstr>Python Comments</vt:lpstr>
      <vt:lpstr>Docstring in Python</vt:lpstr>
      <vt:lpstr>Declaring Variables in Python</vt:lpstr>
      <vt:lpstr>Data Types in Python</vt:lpstr>
      <vt:lpstr>Python Input, Output and Import</vt:lpstr>
      <vt:lpstr>Output formatting</vt:lpstr>
      <vt:lpstr>Python Input</vt:lpstr>
      <vt:lpstr>Python Import</vt:lpstr>
      <vt:lpstr>if Statement Syntax</vt:lpstr>
      <vt:lpstr>if...else Statement</vt:lpstr>
      <vt:lpstr>if...elif...else Statement</vt:lpstr>
      <vt:lpstr>For Loop</vt:lpstr>
      <vt:lpstr>While Loop in Python</vt:lpstr>
      <vt:lpstr>Break and Continue in Python</vt:lpstr>
      <vt:lpstr>Function in Python</vt:lpstr>
      <vt:lpstr>Function in Python</vt:lpstr>
      <vt:lpstr>Python Default Arguments</vt:lpstr>
      <vt:lpstr>Python Arbitrary Arguments</vt:lpstr>
      <vt:lpstr>Recursive Function</vt:lpstr>
      <vt:lpstr>Modules in Python?</vt:lpstr>
      <vt:lpstr>Modules in Python?</vt:lpstr>
      <vt:lpstr>Python Module Search Path</vt:lpstr>
      <vt:lpstr>The dir() built-in function</vt:lpstr>
      <vt:lpstr>Python Package</vt:lpstr>
      <vt:lpstr>Python Package</vt:lpstr>
      <vt:lpstr>Data Types in Python</vt:lpstr>
      <vt:lpstr>Python Numbers</vt:lpstr>
      <vt:lpstr>Python List</vt:lpstr>
      <vt:lpstr>How to access elements from a list?</vt:lpstr>
      <vt:lpstr>How to access elements from a list?</vt:lpstr>
      <vt:lpstr>How to access elements from a list?</vt:lpstr>
      <vt:lpstr>How to change or add elements to a list?</vt:lpstr>
      <vt:lpstr>How to change or add elements to a list?</vt:lpstr>
      <vt:lpstr>How to change or add elements to a list?</vt:lpstr>
      <vt:lpstr>How to delete or remove elements from a list?</vt:lpstr>
      <vt:lpstr>How to delete or remove elements from a list?</vt:lpstr>
      <vt:lpstr>How to delete or remove elements from a list?</vt:lpstr>
      <vt:lpstr>How to delete or remove elements from a list?</vt:lpstr>
      <vt:lpstr>Python List Methods</vt:lpstr>
      <vt:lpstr>Python List Methods</vt:lpstr>
      <vt:lpstr>Slide 63</vt:lpstr>
      <vt:lpstr>Python Tuple</vt:lpstr>
      <vt:lpstr>Python Tuple</vt:lpstr>
      <vt:lpstr>Creating a Tuple</vt:lpstr>
      <vt:lpstr>Accessing Elements in a Tuple</vt:lpstr>
      <vt:lpstr>Accessing Elements in a Tuple</vt:lpstr>
      <vt:lpstr>Accessing Elements in a Tuple</vt:lpstr>
      <vt:lpstr>Changing a Tuple</vt:lpstr>
      <vt:lpstr>Operations on Tuple</vt:lpstr>
      <vt:lpstr>Deleting a Tuple</vt:lpstr>
      <vt:lpstr>Useful functions of Tuple</vt:lpstr>
      <vt:lpstr>Built-in Functions with Tuple</vt:lpstr>
      <vt:lpstr>Python Strings</vt:lpstr>
      <vt:lpstr>How to create a string in Python?</vt:lpstr>
      <vt:lpstr>How to change or delete a string?</vt:lpstr>
      <vt:lpstr>Concatenation of Two or More Strings</vt:lpstr>
      <vt:lpstr>String Processing</vt:lpstr>
      <vt:lpstr>The format() Method for Formatting Strings</vt:lpstr>
      <vt:lpstr>Common Python String Methods</vt:lpstr>
      <vt:lpstr>Slide 82</vt:lpstr>
      <vt:lpstr>Slide 83</vt:lpstr>
      <vt:lpstr>Python Sets</vt:lpstr>
      <vt:lpstr>How to create a set?</vt:lpstr>
      <vt:lpstr>How to create a set?</vt:lpstr>
      <vt:lpstr>Python Sets</vt:lpstr>
      <vt:lpstr>How to change a set in Python?</vt:lpstr>
      <vt:lpstr>How to remove elements from a set?</vt:lpstr>
      <vt:lpstr>How to remove elements from a set?</vt:lpstr>
      <vt:lpstr>Python Set Operations</vt:lpstr>
      <vt:lpstr>Python Set Operations</vt:lpstr>
      <vt:lpstr>Python Set Functions</vt:lpstr>
      <vt:lpstr>Dictionary</vt:lpstr>
      <vt:lpstr>How to create a dictionary?</vt:lpstr>
      <vt:lpstr>How to create a dictionary?</vt:lpstr>
      <vt:lpstr>How to access elements from a dictionary?</vt:lpstr>
      <vt:lpstr>How to change or add elements in a dictionary?</vt:lpstr>
      <vt:lpstr>How to delete or remove elements from a dictionary?</vt:lpstr>
      <vt:lpstr>How to delete or remove elements from a dictionary?</vt:lpstr>
      <vt:lpstr>Dictionary Methods</vt:lpstr>
      <vt:lpstr>Slide 102</vt:lpstr>
      <vt:lpstr>Regular Expression </vt:lpstr>
      <vt:lpstr>^a...s$</vt:lpstr>
      <vt:lpstr>Meta Characters</vt:lpstr>
      <vt:lpstr>[] - Square brackets</vt:lpstr>
      <vt:lpstr>Meta Characters</vt:lpstr>
      <vt:lpstr>Meta Characters</vt:lpstr>
      <vt:lpstr>Meta Characters</vt:lpstr>
      <vt:lpstr>Meta Characters</vt:lpstr>
      <vt:lpstr>Meta Characters</vt:lpstr>
      <vt:lpstr>Meta Characters</vt:lpstr>
      <vt:lpstr>Meta Characters</vt:lpstr>
      <vt:lpstr>Meta Characters</vt:lpstr>
      <vt:lpstr>Meta Characters</vt:lpstr>
      <vt:lpstr>Meta Characters</vt:lpstr>
      <vt:lpstr>Special Sequences</vt:lpstr>
      <vt:lpstr>Slide 118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CSE</dc:creator>
  <cp:lastModifiedBy>dell</cp:lastModifiedBy>
  <cp:revision>72</cp:revision>
  <dcterms:created xsi:type="dcterms:W3CDTF">2018-08-06T10:05:33Z</dcterms:created>
  <dcterms:modified xsi:type="dcterms:W3CDTF">2021-11-09T06:40:51Z</dcterms:modified>
</cp:coreProperties>
</file>