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17" r:id="rId2"/>
    <p:sldId id="319" r:id="rId3"/>
    <p:sldId id="320" r:id="rId4"/>
    <p:sldId id="322" r:id="rId5"/>
    <p:sldId id="323" r:id="rId6"/>
    <p:sldId id="324" r:id="rId7"/>
    <p:sldId id="258" r:id="rId8"/>
    <p:sldId id="259" r:id="rId9"/>
    <p:sldId id="260" r:id="rId10"/>
    <p:sldId id="261" r:id="rId11"/>
    <p:sldId id="262" r:id="rId12"/>
    <p:sldId id="263" r:id="rId13"/>
    <p:sldId id="264" r:id="rId14"/>
    <p:sldId id="318"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5DAF7-36F8-4C91-A1C5-59AF6E07C960}" type="datetimeFigureOut">
              <a:rPr lang="en-IN" smtClean="0"/>
              <a:pPr/>
              <a:t>22-11-2021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B0F1B-786F-4BE1-83CF-90CEF444D37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485E76F-DE57-4741-8E01-51761B8524BA}" type="slidenum">
              <a:rPr lang="en-US"/>
              <a:pPr/>
              <a:t>10</a:t>
            </a:fld>
            <a:endParaRPr lang="en-US"/>
          </a:p>
        </p:txBody>
      </p:sp>
      <p:sp>
        <p:nvSpPr>
          <p:cNvPr id="118787"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1D5FB3B-3AAA-4C56-A113-BA1FE49B455B}" type="slidenum">
              <a:rPr lang="en-US" smtClean="0"/>
              <a:pPr/>
              <a:t>14</a:t>
            </a:fld>
            <a:endParaRPr lang="en-US" smtClean="0"/>
          </a:p>
        </p:txBody>
      </p:sp>
      <p:sp>
        <p:nvSpPr>
          <p:cNvPr id="23555" name="Rectangle 2"/>
          <p:cNvSpPr>
            <a:spLocks noGrp="1" noRot="1" noChangeAspect="1" noChangeArrowheads="1" noTextEdit="1"/>
          </p:cNvSpPr>
          <p:nvPr>
            <p:ph type="sldImg"/>
          </p:nvPr>
        </p:nvSpPr>
        <p:spPr>
          <a:xfrm>
            <a:off x="1141414" y="684213"/>
            <a:ext cx="4575175" cy="3430587"/>
          </a:xfrm>
          <a:ln/>
        </p:spPr>
      </p:sp>
      <p:sp>
        <p:nvSpPr>
          <p:cNvPr id="23556" name="Rectangle 3"/>
          <p:cNvSpPr>
            <a:spLocks noGrp="1" noChangeArrowheads="1"/>
          </p:cNvSpPr>
          <p:nvPr>
            <p:ph type="body" idx="1"/>
          </p:nvPr>
        </p:nvSpPr>
        <p:spPr>
          <a:xfrm>
            <a:off x="914401" y="4343400"/>
            <a:ext cx="5029200" cy="4116388"/>
          </a:xfrm>
          <a:noFill/>
          <a:ln/>
        </p:spPr>
        <p:txBody>
          <a:bodyPr/>
          <a:lstStyle/>
          <a:p>
            <a:pPr eaLnBrk="1" hangingPunct="1">
              <a:buFontTx/>
              <a:buChar char="-"/>
            </a:pPr>
            <a:r>
              <a:rPr lang="en-US" smtClean="0"/>
              <a:t>Datapath is the “computational unit” of a processor</a:t>
            </a:r>
          </a:p>
          <a:p>
            <a:pPr eaLnBrk="1" hangingPunct="1">
              <a:buFontTx/>
              <a:buChar char="-"/>
            </a:pPr>
            <a:r>
              <a:rPr lang="en-US" smtClean="0"/>
              <a:t>Digital Signal Processing (DSP) chips are used all over the place: audio, image processing, satellite applications, etc.</a:t>
            </a:r>
          </a:p>
          <a:p>
            <a:pPr eaLnBrk="1" hangingPunct="1">
              <a:buFontTx/>
              <a:buChar char="-"/>
            </a:pPr>
            <a:r>
              <a:rPr lang="en-US" smtClean="0"/>
              <a:t>Memory performance always behind CPU speed, greater need for more capacity, bandwidth</a:t>
            </a:r>
          </a:p>
          <a:p>
            <a:pPr eaLnBrk="1" hangingPunct="1">
              <a:buFontTx/>
              <a:buChar char="-"/>
            </a:pPr>
            <a:r>
              <a:rPr lang="en-US" smtClean="0"/>
              <a:t>Network processors: low-cost, versatile, fast designs needed for the increasing internet applications, protocols, etc.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1212B47-BCD2-421E-9E44-4D7B37DD538E}" type="slidenum">
              <a:rPr lang="en-US"/>
              <a:pPr/>
              <a:t>17</a:t>
            </a:fld>
            <a:endParaRPr lang="en-US"/>
          </a:p>
        </p:txBody>
      </p:sp>
      <p:sp>
        <p:nvSpPr>
          <p:cNvPr id="119811" name="Rectangle 2"/>
          <p:cNvSpPr>
            <a:spLocks noGrp="1" noRot="1" noChangeAspect="1" noChangeArrowheads="1" noTextEdit="1"/>
          </p:cNvSpPr>
          <p:nvPr>
            <p:ph type="sldImg"/>
          </p:nvPr>
        </p:nvSpPr>
        <p:spPr>
          <a:xfrm>
            <a:off x="890949" y="690979"/>
            <a:ext cx="5061310" cy="3416423"/>
          </a:xfrm>
          <a:ln/>
        </p:spPr>
      </p:sp>
      <p:sp>
        <p:nvSpPr>
          <p:cNvPr id="119812" name="Rectangle 3"/>
          <p:cNvSpPr>
            <a:spLocks noGrp="1" noChangeArrowheads="1"/>
          </p:cNvSpPr>
          <p:nvPr>
            <p:ph type="body" idx="1"/>
          </p:nvPr>
        </p:nvSpPr>
        <p:spPr>
          <a:xfrm>
            <a:off x="913962" y="4342661"/>
            <a:ext cx="5030077" cy="4114800"/>
          </a:xfrm>
          <a:noFill/>
          <a:ln/>
        </p:spPr>
        <p:txBody>
          <a:bodyPr lIns="91431" tIns="45715" rIns="91431" bIns="45715"/>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C1CDCBC-42BD-419C-A562-4B5C812AF060}" type="slidenum">
              <a:rPr lang="en-US"/>
              <a:pPr/>
              <a:t>19</a:t>
            </a:fld>
            <a:endParaRPr lang="en-US"/>
          </a:p>
        </p:txBody>
      </p:sp>
      <p:sp>
        <p:nvSpPr>
          <p:cNvPr id="120835" name="Rectangle 2"/>
          <p:cNvSpPr>
            <a:spLocks noGrp="1" noRot="1" noChangeAspect="1" noChangeArrowheads="1" noTextEdit="1"/>
          </p:cNvSpPr>
          <p:nvPr>
            <p:ph type="sldImg"/>
          </p:nvPr>
        </p:nvSpPr>
        <p:spPr>
          <a:xfrm>
            <a:off x="890949" y="690979"/>
            <a:ext cx="5061310" cy="3416423"/>
          </a:xfrm>
          <a:ln/>
        </p:spPr>
      </p:sp>
      <p:sp>
        <p:nvSpPr>
          <p:cNvPr id="120836" name="Rectangle 3"/>
          <p:cNvSpPr>
            <a:spLocks noGrp="1" noChangeArrowheads="1"/>
          </p:cNvSpPr>
          <p:nvPr>
            <p:ph type="body" idx="1"/>
          </p:nvPr>
        </p:nvSpPr>
        <p:spPr>
          <a:xfrm>
            <a:off x="913962" y="4342661"/>
            <a:ext cx="5030077" cy="4114800"/>
          </a:xfrm>
          <a:noFill/>
          <a:ln/>
        </p:spPr>
        <p:txBody>
          <a:bodyPr lIns="91431" tIns="45715" rIns="91431" bIns="45715"/>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F000462-9BE9-490E-A595-CBE2863492B1}" type="slidenum">
              <a:rPr lang="en-US"/>
              <a:pPr/>
              <a:t>24</a:t>
            </a:fld>
            <a:endParaRPr lang="en-US"/>
          </a:p>
        </p:txBody>
      </p:sp>
      <p:sp>
        <p:nvSpPr>
          <p:cNvPr id="121859" name="Rectangle 2"/>
          <p:cNvSpPr>
            <a:spLocks noGrp="1" noRot="1" noChangeAspect="1" noChangeArrowheads="1" noTextEdit="1"/>
          </p:cNvSpPr>
          <p:nvPr>
            <p:ph type="sldImg"/>
          </p:nvPr>
        </p:nvSpPr>
        <p:spPr>
          <a:xfrm>
            <a:off x="890948" y="686540"/>
            <a:ext cx="5076104" cy="3426781"/>
          </a:xfrm>
          <a:ln/>
        </p:spPr>
      </p:sp>
      <p:sp>
        <p:nvSpPr>
          <p:cNvPr id="121860" name="Rectangle 3"/>
          <p:cNvSpPr>
            <a:spLocks noGrp="1" noChangeArrowheads="1"/>
          </p:cNvSpPr>
          <p:nvPr>
            <p:ph type="body" idx="1"/>
          </p:nvPr>
        </p:nvSpPr>
        <p:spPr>
          <a:xfrm>
            <a:off x="915607" y="4342661"/>
            <a:ext cx="5026789" cy="4114800"/>
          </a:xfrm>
          <a:noFill/>
          <a:ln/>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A312AA6-C046-421D-A13C-ADDD6D32D285}" type="slidenum">
              <a:rPr lang="en-US"/>
              <a:pPr/>
              <a:t>30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5607" y="4191741"/>
            <a:ext cx="5026789" cy="4647460"/>
          </a:xfrm>
          <a:noFill/>
          <a:ln/>
        </p:spPr>
        <p:txBody>
          <a:bodyPr/>
          <a:lstStyle/>
          <a:p>
            <a:endParaRPr lang="en-US" smtClean="0"/>
          </a:p>
          <a:p>
            <a:pPr>
              <a:buFontTx/>
              <a:buChar cha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95A7C-340D-4FE5-978D-A3A42EA4F683}" type="datetimeFigureOut">
              <a:rPr lang="en-IN" smtClean="0"/>
              <a:pPr/>
              <a:t>22-11-2021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E2167F-4476-4F1F-9D9E-B408BBC9C8C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95A7C-340D-4FE5-978D-A3A42EA4F683}" type="datetimeFigureOut">
              <a:rPr lang="en-IN" smtClean="0"/>
              <a:pPr/>
              <a:t>22-11-2021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2167F-4476-4F1F-9D9E-B408BBC9C8C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http://www.intel.com/technology/silicon/mooreslaw/"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Introduction to VLSI Design</a:t>
            </a:r>
          </a:p>
        </p:txBody>
      </p:sp>
      <p:sp>
        <p:nvSpPr>
          <p:cNvPr id="3075" name="Rectangle 3"/>
          <p:cNvSpPr>
            <a:spLocks noGrp="1" noChangeArrowheads="1"/>
          </p:cNvSpPr>
          <p:nvPr>
            <p:ph type="subTitle" idx="1"/>
          </p:nvPr>
        </p:nvSpPr>
        <p:spPr/>
        <p:txBody>
          <a:bodyPr/>
          <a:lstStyle/>
          <a:p>
            <a:pPr eaLnBrk="1" hangingPunct="1">
              <a:lnSpc>
                <a:spcPct val="90000"/>
              </a:lnSpc>
            </a:pPr>
            <a:r>
              <a:rPr lang="en-US" dirty="0" smtClean="0">
                <a:solidFill>
                  <a:schemeClr val="tx1"/>
                </a:solidFill>
              </a:rPr>
              <a:t>AMIT KATIYAR</a:t>
            </a:r>
          </a:p>
          <a:p>
            <a:pPr eaLnBrk="1" hangingPunct="1">
              <a:lnSpc>
                <a:spcPct val="90000"/>
              </a:lnSpc>
            </a:pPr>
            <a:r>
              <a:rPr lang="en-US" dirty="0" err="1" smtClean="0">
                <a:solidFill>
                  <a:schemeClr val="tx1"/>
                </a:solidFill>
              </a:rPr>
              <a:t>Deptt</a:t>
            </a:r>
            <a:r>
              <a:rPr lang="en-US" dirty="0" smtClean="0">
                <a:solidFill>
                  <a:schemeClr val="tx1"/>
                </a:solidFill>
              </a:rPr>
              <a:t>. Of ECE UIET, CSJMU Kanpur</a:t>
            </a: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The Beginning…</a:t>
            </a:r>
            <a:endParaRPr lang="en-US" smtClean="0"/>
          </a:p>
        </p:txBody>
      </p:sp>
      <p:sp>
        <p:nvSpPr>
          <p:cNvPr id="368643" name="Rectangle 3" descr="White marble"/>
          <p:cNvSpPr>
            <a:spLocks noChangeArrowheads="1"/>
          </p:cNvSpPr>
          <p:nvPr/>
        </p:nvSpPr>
        <p:spPr bwMode="auto">
          <a:xfrm>
            <a:off x="1676400" y="2362200"/>
            <a:ext cx="5638800" cy="1676400"/>
          </a:xfrm>
          <a:prstGeom prst="rect">
            <a:avLst/>
          </a:prstGeom>
          <a:blipFill dpi="0" rotWithShape="0">
            <a:blip r:embed="rId3" cstate="print"/>
            <a:srcRect/>
            <a:tile tx="0" ty="0" sx="100000" sy="100000" flip="none" algn="tl"/>
          </a:blipFill>
          <a:ln w="9525">
            <a:solidFill>
              <a:schemeClr val="tx1"/>
            </a:solidFill>
            <a:miter lim="800000"/>
            <a:headEnd/>
            <a:tailEnd/>
          </a:ln>
          <a:effectLst>
            <a:outerShdw dist="107763" dir="18900000" algn="ctr" rotWithShape="0">
              <a:schemeClr val="bg2"/>
            </a:outerShdw>
          </a:effectLst>
        </p:spPr>
        <p:txBody>
          <a:bodyPr wrap="none" anchor="ctr"/>
          <a:lstStyle/>
          <a:p>
            <a:pPr>
              <a:defRPr/>
            </a:pPr>
            <a:endParaRPr lang="en-IN"/>
          </a:p>
        </p:txBody>
      </p:sp>
      <p:sp>
        <p:nvSpPr>
          <p:cNvPr id="9220" name="Text Box 4"/>
          <p:cNvSpPr txBox="1">
            <a:spLocks noChangeArrowheads="1"/>
          </p:cNvSpPr>
          <p:nvPr/>
        </p:nvSpPr>
        <p:spPr bwMode="auto">
          <a:xfrm>
            <a:off x="1676400" y="2438400"/>
            <a:ext cx="5715000" cy="3508375"/>
          </a:xfrm>
          <a:prstGeom prst="rect">
            <a:avLst/>
          </a:prstGeom>
          <a:noFill/>
          <a:ln w="9525">
            <a:noFill/>
            <a:miter lim="800000"/>
            <a:headEnd/>
            <a:tailEnd/>
          </a:ln>
        </p:spPr>
        <p:txBody>
          <a:bodyPr>
            <a:spAutoFit/>
          </a:bodyPr>
          <a:lstStyle/>
          <a:p>
            <a:r>
              <a:rPr lang="en-US" sz="2800" dirty="0"/>
              <a:t>The number of transistors that can be integrated on a single IC </a:t>
            </a:r>
            <a:r>
              <a:rPr lang="en-US" sz="2800" u="sng" dirty="0"/>
              <a:t>grows exponentially with time.</a:t>
            </a:r>
            <a:r>
              <a:rPr lang="en-US" sz="2800" dirty="0"/>
              <a:t> </a:t>
            </a:r>
          </a:p>
          <a:p>
            <a:endParaRPr lang="en-US" sz="2800" dirty="0"/>
          </a:p>
          <a:p>
            <a:r>
              <a:rPr lang="en-US" sz="2800" i="1" dirty="0"/>
              <a:t>“</a:t>
            </a:r>
            <a:r>
              <a:rPr lang="en-US" sz="2800" i="1" dirty="0">
                <a:solidFill>
                  <a:schemeClr val="accent2"/>
                </a:solidFill>
              </a:rPr>
              <a:t>Integration complexity doubles every </a:t>
            </a:r>
            <a:r>
              <a:rPr lang="en-US" sz="2800" i="1" dirty="0" smtClean="0">
                <a:solidFill>
                  <a:schemeClr val="accent2"/>
                </a:solidFill>
              </a:rPr>
              <a:t>two years</a:t>
            </a:r>
            <a:r>
              <a:rPr lang="en-US" sz="2800" i="1" dirty="0"/>
              <a:t>”</a:t>
            </a:r>
            <a:endParaRPr lang="en-US" sz="2800" dirty="0"/>
          </a:p>
          <a:p>
            <a:r>
              <a:rPr lang="en-US" sz="2800" dirty="0">
                <a:solidFill>
                  <a:srgbClr val="000000"/>
                </a:solidFill>
              </a:rPr>
              <a:t>Gordon Moore</a:t>
            </a:r>
          </a:p>
          <a:p>
            <a:r>
              <a:rPr lang="en-US" sz="2800" dirty="0">
                <a:solidFill>
                  <a:srgbClr val="000000"/>
                </a:solidFill>
              </a:rPr>
              <a:t>Fairchild Corporation </a:t>
            </a:r>
            <a:endParaRPr lang="en-US" sz="2800" dirty="0"/>
          </a:p>
        </p:txBody>
      </p:sp>
      <p:sp>
        <p:nvSpPr>
          <p:cNvPr id="368645" name="Text Box 5"/>
          <p:cNvSpPr txBox="1">
            <a:spLocks noChangeArrowheads="1"/>
          </p:cNvSpPr>
          <p:nvPr/>
        </p:nvSpPr>
        <p:spPr bwMode="auto">
          <a:xfrm>
            <a:off x="4267200" y="1146175"/>
            <a:ext cx="815975" cy="436563"/>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en-GB" sz="2200"/>
              <a:t>1965</a:t>
            </a:r>
          </a:p>
        </p:txBody>
      </p:sp>
      <p:sp>
        <p:nvSpPr>
          <p:cNvPr id="9222" name="Rectangle 6"/>
          <p:cNvSpPr>
            <a:spLocks noChangeArrowheads="1"/>
          </p:cNvSpPr>
          <p:nvPr/>
        </p:nvSpPr>
        <p:spPr bwMode="auto">
          <a:xfrm>
            <a:off x="3352800" y="1676400"/>
            <a:ext cx="2743200" cy="549275"/>
          </a:xfrm>
          <a:prstGeom prst="rect">
            <a:avLst/>
          </a:prstGeom>
          <a:noFill/>
          <a:ln w="9525">
            <a:noFill/>
            <a:miter lim="800000"/>
            <a:headEnd/>
            <a:tailEnd/>
          </a:ln>
        </p:spPr>
        <p:txBody>
          <a:bodyPr>
            <a:spAutoFit/>
          </a:bodyPr>
          <a:lstStyle/>
          <a:p>
            <a:r>
              <a:rPr lang="en-US" sz="3000">
                <a:solidFill>
                  <a:schemeClr val="tx2"/>
                </a:solidFill>
              </a:rPr>
              <a:t>“Moore’s Law”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685800" y="434975"/>
            <a:ext cx="7772400" cy="884238"/>
          </a:xfrm>
          <a:prstGeom prst="rect">
            <a:avLst/>
          </a:prstGeom>
          <a:noFill/>
          <a:ln w="9525">
            <a:noFill/>
            <a:miter lim="800000"/>
            <a:headEnd/>
            <a:tailEnd/>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200">
                <a:solidFill>
                  <a:schemeClr val="tx2"/>
                </a:solidFill>
                <a:latin typeface="Times New Roman" pitchFamily="18" charset="0"/>
              </a:rPr>
              <a:t>Moore’s Law</a:t>
            </a:r>
          </a:p>
        </p:txBody>
      </p:sp>
      <p:sp>
        <p:nvSpPr>
          <p:cNvPr id="5124" name="Rectangle 5"/>
          <p:cNvSpPr>
            <a:spLocks noChangeArrowheads="1"/>
          </p:cNvSpPr>
          <p:nvPr/>
        </p:nvSpPr>
        <p:spPr bwMode="auto">
          <a:xfrm>
            <a:off x="685800" y="1752600"/>
            <a:ext cx="7772400" cy="4343400"/>
          </a:xfrm>
          <a:prstGeom prst="rect">
            <a:avLst/>
          </a:prstGeom>
          <a:noFill/>
          <a:ln w="9525">
            <a:noFill/>
            <a:miter lim="800000"/>
            <a:headEnd/>
            <a:tailEnd/>
          </a:ln>
        </p:spPr>
        <p:txBody>
          <a:bodyPr lIns="90000" tIns="46800" rIns="90000" bIns="46800"/>
          <a:lstStyle/>
          <a:p>
            <a:pPr marL="342900" indent="-342900">
              <a:lnSpc>
                <a:spcPct val="93000"/>
              </a:lnSpc>
              <a:spcBef>
                <a:spcPct val="20000"/>
              </a:spcBef>
              <a:buClr>
                <a:schemeClr val="folHlink"/>
              </a:buClr>
              <a:buSzPct val="9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1965: Gordon Moore plotted transistor on each chip</a:t>
            </a:r>
          </a:p>
          <a:p>
            <a:pPr marL="742950" lvl="1" indent="-285750">
              <a:spcBef>
                <a:spcPct val="20000"/>
              </a:spcBef>
              <a:buClr>
                <a:schemeClr val="accent1"/>
              </a:buClr>
              <a:buSzPct val="75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Fit straight line on semilog scale</a:t>
            </a:r>
          </a:p>
          <a:p>
            <a:pPr marL="742950" lvl="1" indent="-285750">
              <a:spcBef>
                <a:spcPct val="20000"/>
              </a:spcBef>
              <a:buClr>
                <a:schemeClr val="accent1"/>
              </a:buClr>
              <a:buSzPct val="75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Transistor counts have doubled every 26 months</a:t>
            </a:r>
          </a:p>
        </p:txBody>
      </p:sp>
      <p:graphicFrame>
        <p:nvGraphicFramePr>
          <p:cNvPr id="5122" name="Object 6"/>
          <p:cNvGraphicFramePr>
            <a:graphicFrameLocks noChangeAspect="1"/>
          </p:cNvGraphicFramePr>
          <p:nvPr/>
        </p:nvGraphicFramePr>
        <p:xfrm>
          <a:off x="533400" y="3124200"/>
          <a:ext cx="5334000" cy="2857500"/>
        </p:xfrm>
        <a:graphic>
          <a:graphicData uri="http://schemas.openxmlformats.org/presentationml/2006/ole">
            <p:oleObj spid="_x0000_s1026" r:id="rId3" imgW="4314960" imgH="2314440" progId="">
              <p:embed/>
            </p:oleObj>
          </a:graphicData>
        </a:graphic>
      </p:graphicFrame>
      <p:sp>
        <p:nvSpPr>
          <p:cNvPr id="5125" name="Text Box 7"/>
          <p:cNvSpPr txBox="1">
            <a:spLocks noChangeArrowheads="1"/>
          </p:cNvSpPr>
          <p:nvPr/>
        </p:nvSpPr>
        <p:spPr bwMode="auto">
          <a:xfrm>
            <a:off x="5943600" y="3124200"/>
            <a:ext cx="2895600" cy="2695575"/>
          </a:xfrm>
          <a:prstGeom prst="rect">
            <a:avLst/>
          </a:prstGeom>
          <a:noFill/>
          <a:ln w="9525">
            <a:noFill/>
            <a:miter lim="800000"/>
            <a:headEnd/>
            <a:tailEnd/>
          </a:ln>
        </p:spPr>
        <p:txBody>
          <a:bodyPr lIns="90000" tIns="46800" rIns="90000" bIns="46800">
            <a:spAutoFit/>
          </a:bodyPr>
          <a:lstStyle/>
          <a:p>
            <a:pPr>
              <a:lnSpc>
                <a:spcPct val="93000"/>
              </a:lnSpc>
              <a:spcBef>
                <a:spcPts val="1500"/>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u="sng"/>
              <a:t>Integration Levels</a:t>
            </a:r>
          </a:p>
          <a:p>
            <a:pPr>
              <a:spcBef>
                <a:spcPts val="1500"/>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t>SSI</a:t>
            </a:r>
            <a:r>
              <a:rPr lang="en-GB" sz="2400"/>
              <a:t>: 	10 gates</a:t>
            </a:r>
          </a:p>
          <a:p>
            <a:pPr>
              <a:spcBef>
                <a:spcPts val="1500"/>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t>MSI</a:t>
            </a:r>
            <a:r>
              <a:rPr lang="en-GB" sz="2400"/>
              <a:t>: 	1000 gates</a:t>
            </a:r>
          </a:p>
          <a:p>
            <a:pPr>
              <a:spcBef>
                <a:spcPts val="1500"/>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t>LSI</a:t>
            </a:r>
            <a:r>
              <a:rPr lang="en-GB" sz="2400"/>
              <a:t>: 	10,000 gates</a:t>
            </a:r>
          </a:p>
          <a:p>
            <a:pPr>
              <a:spcBef>
                <a:spcPts val="1500"/>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t>VLSI</a:t>
            </a:r>
            <a:r>
              <a:rPr lang="en-GB" sz="2400"/>
              <a:t>: 	&gt; 10k gates</a:t>
            </a:r>
          </a:p>
        </p:txBody>
      </p:sp>
      <p:pic>
        <p:nvPicPr>
          <p:cNvPr id="117769" name="Picture 9" descr="mooreslaw_chart"/>
          <p:cNvPicPr>
            <a:picLocks noChangeAspect="1" noChangeArrowheads="1"/>
          </p:cNvPicPr>
          <p:nvPr/>
        </p:nvPicPr>
        <p:blipFill>
          <a:blip r:embed="rId4" cstate="print"/>
          <a:srcRect/>
          <a:stretch>
            <a:fillRect/>
          </a:stretch>
        </p:blipFill>
        <p:spPr bwMode="auto">
          <a:xfrm>
            <a:off x="609600" y="2895600"/>
            <a:ext cx="5334000" cy="3000375"/>
          </a:xfrm>
          <a:prstGeom prst="rect">
            <a:avLst/>
          </a:prstGeom>
          <a:noFill/>
          <a:ln w="9525">
            <a:noFill/>
            <a:miter lim="800000"/>
            <a:headEnd/>
            <a:tailEnd/>
          </a:ln>
        </p:spPr>
      </p:pic>
      <p:sp>
        <p:nvSpPr>
          <p:cNvPr id="5127" name="Text Box 10"/>
          <p:cNvSpPr txBox="1">
            <a:spLocks noChangeArrowheads="1"/>
          </p:cNvSpPr>
          <p:nvPr/>
        </p:nvSpPr>
        <p:spPr bwMode="auto">
          <a:xfrm>
            <a:off x="990600" y="6248400"/>
            <a:ext cx="3421063" cy="274638"/>
          </a:xfrm>
          <a:prstGeom prst="rect">
            <a:avLst/>
          </a:prstGeom>
          <a:noFill/>
          <a:ln w="9525">
            <a:noFill/>
            <a:miter lim="800000"/>
            <a:headEnd/>
            <a:tailEnd/>
          </a:ln>
        </p:spPr>
        <p:txBody>
          <a:bodyPr wrap="none">
            <a:spAutoFit/>
          </a:bodyPr>
          <a:lstStyle/>
          <a:p>
            <a:pPr eaLnBrk="0" hangingPunct="0"/>
            <a:r>
              <a:rPr lang="en-US" sz="1200">
                <a:solidFill>
                  <a:schemeClr val="bg1"/>
                </a:solidFill>
                <a:latin typeface="Times New Roman" pitchFamily="18" charset="0"/>
                <a:hlinkClick r:id="rId5"/>
              </a:rPr>
              <a:t>http://www.intel.com/technology/silicon/mooreslaw/</a:t>
            </a:r>
            <a:endParaRPr lang="en-US" sz="12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9"/>
                                        </p:tgtEl>
                                        <p:attrNameLst>
                                          <p:attrName>style.visibility</p:attrName>
                                        </p:attrNameLst>
                                      </p:cBhvr>
                                      <p:to>
                                        <p:strVal val="visible"/>
                                      </p:to>
                                    </p:set>
                                    <p:anim calcmode="lin" valueType="num">
                                      <p:cBhvr additive="base">
                                        <p:cTn id="7" dur="500" fill="hold"/>
                                        <p:tgtEl>
                                          <p:spTgt spid="117769"/>
                                        </p:tgtEl>
                                        <p:attrNameLst>
                                          <p:attrName>ppt_x</p:attrName>
                                        </p:attrNameLst>
                                      </p:cBhvr>
                                      <p:tavLst>
                                        <p:tav tm="0">
                                          <p:val>
                                            <p:strVal val="#ppt_x"/>
                                          </p:val>
                                        </p:tav>
                                        <p:tav tm="100000">
                                          <p:val>
                                            <p:strVal val="#ppt_x"/>
                                          </p:val>
                                        </p:tav>
                                      </p:tavLst>
                                    </p:anim>
                                    <p:anim calcmode="lin" valueType="num">
                                      <p:cBhvr additive="base">
                                        <p:cTn id="8" dur="500" fill="hold"/>
                                        <p:tgtEl>
                                          <p:spTgt spid="117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685800" y="434975"/>
            <a:ext cx="7772400" cy="884238"/>
          </a:xfrm>
          <a:prstGeom prst="rect">
            <a:avLst/>
          </a:prstGeom>
          <a:noFill/>
          <a:ln w="9525">
            <a:noFill/>
            <a:miter lim="800000"/>
            <a:headEnd/>
            <a:tailEnd/>
          </a:ln>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200">
                <a:solidFill>
                  <a:schemeClr val="tx2"/>
                </a:solidFill>
                <a:latin typeface="Times New Roman" pitchFamily="18" charset="0"/>
              </a:rPr>
              <a:t>Corollaries</a:t>
            </a:r>
          </a:p>
        </p:txBody>
      </p:sp>
      <p:sp>
        <p:nvSpPr>
          <p:cNvPr id="6148" name="Rectangle 5"/>
          <p:cNvSpPr>
            <a:spLocks noChangeArrowheads="1"/>
          </p:cNvSpPr>
          <p:nvPr/>
        </p:nvSpPr>
        <p:spPr bwMode="auto">
          <a:xfrm>
            <a:off x="685800" y="1524000"/>
            <a:ext cx="7772400" cy="4572000"/>
          </a:xfrm>
          <a:prstGeom prst="rect">
            <a:avLst/>
          </a:prstGeom>
          <a:noFill/>
          <a:ln w="9525">
            <a:noFill/>
            <a:miter lim="800000"/>
            <a:headEnd/>
            <a:tailEnd/>
          </a:ln>
        </p:spPr>
        <p:txBody>
          <a:bodyPr lIns="90000" tIns="46800" rIns="90000" bIns="46800"/>
          <a:lstStyle/>
          <a:p>
            <a:pPr marL="342900" indent="-342900">
              <a:lnSpc>
                <a:spcPct val="93000"/>
              </a:lnSpc>
              <a:spcBef>
                <a:spcPct val="20000"/>
              </a:spcBef>
              <a:buClr>
                <a:schemeClr val="folHlink"/>
              </a:buClr>
              <a:buSzPct val="9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a:t>Many other factors grow exponentially </a:t>
            </a:r>
          </a:p>
          <a:p>
            <a:pPr marL="742950" lvl="1" indent="-285750">
              <a:spcBef>
                <a:spcPct val="20000"/>
              </a:spcBef>
              <a:buClr>
                <a:schemeClr val="accent1"/>
              </a:buClr>
              <a:buSzPct val="75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a:t>Ex: clock frequency, processor performance</a:t>
            </a:r>
          </a:p>
        </p:txBody>
      </p:sp>
      <p:graphicFrame>
        <p:nvGraphicFramePr>
          <p:cNvPr id="6146" name="Object 6"/>
          <p:cNvGraphicFramePr>
            <a:graphicFrameLocks noChangeAspect="1"/>
          </p:cNvGraphicFramePr>
          <p:nvPr/>
        </p:nvGraphicFramePr>
        <p:xfrm>
          <a:off x="1828800" y="2438400"/>
          <a:ext cx="5410200" cy="3668713"/>
        </p:xfrm>
        <a:graphic>
          <a:graphicData uri="http://schemas.openxmlformats.org/presentationml/2006/ole">
            <p:oleObj spid="_x0000_s2050" r:id="rId3" imgW="5048280" imgH="341964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4"/>
          <p:cNvGraphicFramePr>
            <a:graphicFrameLocks noChangeAspect="1"/>
          </p:cNvGraphicFramePr>
          <p:nvPr/>
        </p:nvGraphicFramePr>
        <p:xfrm>
          <a:off x="1295400" y="1828800"/>
          <a:ext cx="6324600" cy="3660775"/>
        </p:xfrm>
        <a:graphic>
          <a:graphicData uri="http://schemas.openxmlformats.org/presentationml/2006/ole">
            <p:oleObj spid="_x0000_s3074" name="Bitmap Image" r:id="rId3" imgW="3877216" imgH="2495238" progId="PBrush">
              <p:embed/>
            </p:oleObj>
          </a:graphicData>
        </a:graphic>
      </p:graphicFrame>
      <p:sp>
        <p:nvSpPr>
          <p:cNvPr id="7171" name="Text Box 5"/>
          <p:cNvSpPr txBox="1">
            <a:spLocks noChangeArrowheads="1"/>
          </p:cNvSpPr>
          <p:nvPr/>
        </p:nvSpPr>
        <p:spPr bwMode="auto">
          <a:xfrm>
            <a:off x="762000" y="5867400"/>
            <a:ext cx="3706813" cy="244475"/>
          </a:xfrm>
          <a:prstGeom prst="rect">
            <a:avLst/>
          </a:prstGeom>
          <a:noFill/>
          <a:ln w="9525">
            <a:noFill/>
            <a:miter lim="800000"/>
            <a:headEnd/>
            <a:tailEnd/>
          </a:ln>
        </p:spPr>
        <p:txBody>
          <a:bodyPr wrap="none">
            <a:spAutoFit/>
          </a:bodyPr>
          <a:lstStyle/>
          <a:p>
            <a:pPr eaLnBrk="0" hangingPunct="0"/>
            <a:r>
              <a:rPr lang="en-US" sz="1000">
                <a:latin typeface="Times New Roman" pitchFamily="18" charset="0"/>
              </a:rPr>
              <a:t>Ref: http://micro.magnet.fsu.edu/creatures/technical/sizematters.html</a:t>
            </a:r>
          </a:p>
        </p:txBody>
      </p:sp>
      <p:sp>
        <p:nvSpPr>
          <p:cNvPr id="7172" name="Text Box 6"/>
          <p:cNvSpPr txBox="1">
            <a:spLocks noChangeArrowheads="1"/>
          </p:cNvSpPr>
          <p:nvPr/>
        </p:nvSpPr>
        <p:spPr bwMode="auto">
          <a:xfrm>
            <a:off x="914400" y="685800"/>
            <a:ext cx="6454775" cy="1006475"/>
          </a:xfrm>
          <a:prstGeom prst="rect">
            <a:avLst/>
          </a:prstGeom>
          <a:noFill/>
          <a:ln w="9525">
            <a:noFill/>
            <a:miter lim="800000"/>
            <a:headEnd/>
            <a:tailEnd/>
          </a:ln>
        </p:spPr>
        <p:txBody>
          <a:bodyPr wrap="none">
            <a:spAutoFit/>
          </a:bodyPr>
          <a:lstStyle/>
          <a:p>
            <a:pPr eaLnBrk="0" hangingPunct="0">
              <a:buFontTx/>
              <a:buChar char="•"/>
            </a:pPr>
            <a:r>
              <a:rPr lang="en-US" sz="2000">
                <a:latin typeface="Times New Roman" pitchFamily="18" charset="0"/>
              </a:rPr>
              <a:t> Modern transistors are few microns wide and approximately</a:t>
            </a:r>
          </a:p>
          <a:p>
            <a:pPr eaLnBrk="0" hangingPunct="0"/>
            <a:r>
              <a:rPr lang="en-US" sz="2000">
                <a:latin typeface="Times New Roman" pitchFamily="18" charset="0"/>
              </a:rPr>
              <a:t>  0.1 micron or less in length</a:t>
            </a:r>
          </a:p>
          <a:p>
            <a:pPr eaLnBrk="0" hangingPunct="0">
              <a:buFontTx/>
              <a:buChar char="•"/>
            </a:pPr>
            <a:r>
              <a:rPr lang="en-US" sz="2000">
                <a:latin typeface="Times New Roman" pitchFamily="18" charset="0"/>
              </a:rPr>
              <a:t> Human hair is 80-90 microns in diameter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IC Products</a:t>
            </a:r>
          </a:p>
        </p:txBody>
      </p:sp>
      <p:sp>
        <p:nvSpPr>
          <p:cNvPr id="7171" name="Rectangle 3"/>
          <p:cNvSpPr>
            <a:spLocks noGrp="1" noChangeArrowheads="1"/>
          </p:cNvSpPr>
          <p:nvPr>
            <p:ph type="body" idx="1"/>
          </p:nvPr>
        </p:nvSpPr>
        <p:spPr>
          <a:xfrm>
            <a:off x="457200" y="1981200"/>
            <a:ext cx="4040188" cy="3886200"/>
          </a:xfrm>
        </p:spPr>
        <p:txBody>
          <a:bodyPr/>
          <a:lstStyle/>
          <a:p>
            <a:pPr eaLnBrk="1" hangingPunct="1">
              <a:lnSpc>
                <a:spcPct val="80000"/>
              </a:lnSpc>
            </a:pPr>
            <a:r>
              <a:rPr lang="en-US" sz="2000" smtClean="0"/>
              <a:t>Processors</a:t>
            </a:r>
          </a:p>
          <a:p>
            <a:pPr lvl="1" eaLnBrk="1" hangingPunct="1">
              <a:lnSpc>
                <a:spcPct val="80000"/>
              </a:lnSpc>
            </a:pPr>
            <a:r>
              <a:rPr lang="en-US" sz="1800" smtClean="0"/>
              <a:t>CPU, DSP, Controllers</a:t>
            </a:r>
          </a:p>
          <a:p>
            <a:pPr eaLnBrk="1" hangingPunct="1">
              <a:lnSpc>
                <a:spcPct val="80000"/>
              </a:lnSpc>
            </a:pPr>
            <a:r>
              <a:rPr lang="en-US" sz="2000" smtClean="0"/>
              <a:t>Memory chips</a:t>
            </a:r>
          </a:p>
          <a:p>
            <a:pPr lvl="1" eaLnBrk="1" hangingPunct="1">
              <a:lnSpc>
                <a:spcPct val="80000"/>
              </a:lnSpc>
            </a:pPr>
            <a:r>
              <a:rPr lang="en-US" sz="1800" smtClean="0"/>
              <a:t>RAM, ROM, EEPROM</a:t>
            </a:r>
          </a:p>
          <a:p>
            <a:pPr eaLnBrk="1" hangingPunct="1">
              <a:lnSpc>
                <a:spcPct val="80000"/>
              </a:lnSpc>
            </a:pPr>
            <a:r>
              <a:rPr lang="en-US" sz="2000" smtClean="0"/>
              <a:t>Analog</a:t>
            </a:r>
          </a:p>
          <a:p>
            <a:pPr lvl="1" eaLnBrk="1" hangingPunct="1">
              <a:lnSpc>
                <a:spcPct val="80000"/>
              </a:lnSpc>
            </a:pPr>
            <a:r>
              <a:rPr lang="en-US" sz="1800" smtClean="0"/>
              <a:t>Mobile communication,</a:t>
            </a:r>
            <a:br>
              <a:rPr lang="en-US" sz="1800" smtClean="0"/>
            </a:br>
            <a:r>
              <a:rPr lang="en-US" sz="1800" smtClean="0"/>
              <a:t>audio/video processing</a:t>
            </a:r>
          </a:p>
          <a:p>
            <a:pPr eaLnBrk="1" hangingPunct="1">
              <a:lnSpc>
                <a:spcPct val="80000"/>
              </a:lnSpc>
            </a:pPr>
            <a:r>
              <a:rPr lang="en-US" sz="2000" smtClean="0"/>
              <a:t>Programmable</a:t>
            </a:r>
          </a:p>
          <a:p>
            <a:pPr lvl="1" eaLnBrk="1" hangingPunct="1">
              <a:lnSpc>
                <a:spcPct val="80000"/>
              </a:lnSpc>
            </a:pPr>
            <a:r>
              <a:rPr lang="en-US" sz="1800" smtClean="0"/>
              <a:t>PLA, FPGA</a:t>
            </a:r>
          </a:p>
          <a:p>
            <a:pPr eaLnBrk="1" hangingPunct="1">
              <a:lnSpc>
                <a:spcPct val="80000"/>
              </a:lnSpc>
            </a:pPr>
            <a:r>
              <a:rPr lang="en-US" sz="2000" smtClean="0"/>
              <a:t>Embedded systems</a:t>
            </a:r>
          </a:p>
          <a:p>
            <a:pPr lvl="1" eaLnBrk="1" hangingPunct="1">
              <a:lnSpc>
                <a:spcPct val="80000"/>
              </a:lnSpc>
            </a:pPr>
            <a:r>
              <a:rPr lang="en-US" sz="1800" smtClean="0"/>
              <a:t>Used in cars, factories</a:t>
            </a:r>
          </a:p>
          <a:p>
            <a:pPr lvl="1" eaLnBrk="1" hangingPunct="1">
              <a:lnSpc>
                <a:spcPct val="80000"/>
              </a:lnSpc>
            </a:pPr>
            <a:r>
              <a:rPr lang="en-US" sz="1800" smtClean="0"/>
              <a:t>Network cards</a:t>
            </a:r>
          </a:p>
          <a:p>
            <a:pPr eaLnBrk="1" hangingPunct="1">
              <a:lnSpc>
                <a:spcPct val="80000"/>
              </a:lnSpc>
            </a:pPr>
            <a:r>
              <a:rPr lang="en-US" sz="2000" smtClean="0"/>
              <a:t>System-on-chip (SoC)</a:t>
            </a:r>
          </a:p>
        </p:txBody>
      </p:sp>
      <p:grpSp>
        <p:nvGrpSpPr>
          <p:cNvPr id="2" name="Group 4"/>
          <p:cNvGrpSpPr>
            <a:grpSpLocks/>
          </p:cNvGrpSpPr>
          <p:nvPr/>
        </p:nvGrpSpPr>
        <p:grpSpPr bwMode="auto">
          <a:xfrm>
            <a:off x="7162800" y="4221163"/>
            <a:ext cx="1714500" cy="1417637"/>
            <a:chOff x="4512" y="2659"/>
            <a:chExt cx="1080" cy="893"/>
          </a:xfrm>
        </p:grpSpPr>
        <p:sp>
          <p:nvSpPr>
            <p:cNvPr id="3" name="Rectangle 5"/>
            <p:cNvSpPr>
              <a:spLocks noChangeArrowheads="1"/>
            </p:cNvSpPr>
            <p:nvPr/>
          </p:nvSpPr>
          <p:spPr bwMode="auto">
            <a:xfrm>
              <a:off x="4608" y="2880"/>
              <a:ext cx="136" cy="104"/>
            </a:xfrm>
            <a:prstGeom prst="rect">
              <a:avLst/>
            </a:prstGeom>
            <a:solidFill>
              <a:srgbClr val="FFFFFF"/>
            </a:solidFill>
            <a:ln w="28575">
              <a:noFill/>
              <a:miter lim="800000"/>
              <a:headEnd/>
              <a:tailEnd/>
            </a:ln>
          </p:spPr>
          <p:txBody>
            <a:bodyPr wrap="none" anchor="ctr"/>
            <a:lstStyle/>
            <a:p>
              <a:endParaRPr lang="en-IN"/>
            </a:p>
          </p:txBody>
        </p:sp>
        <p:sp>
          <p:nvSpPr>
            <p:cNvPr id="4" name="Rectangle 6"/>
            <p:cNvSpPr>
              <a:spLocks noChangeArrowheads="1"/>
            </p:cNvSpPr>
            <p:nvPr/>
          </p:nvSpPr>
          <p:spPr bwMode="auto">
            <a:xfrm>
              <a:off x="5268" y="2750"/>
              <a:ext cx="136" cy="104"/>
            </a:xfrm>
            <a:prstGeom prst="rect">
              <a:avLst/>
            </a:prstGeom>
            <a:solidFill>
              <a:srgbClr val="FFFFFF"/>
            </a:solidFill>
            <a:ln w="28575">
              <a:noFill/>
              <a:miter lim="800000"/>
              <a:headEnd/>
              <a:tailEnd/>
            </a:ln>
          </p:spPr>
          <p:txBody>
            <a:bodyPr wrap="none" anchor="ctr"/>
            <a:lstStyle/>
            <a:p>
              <a:endParaRPr lang="en-IN"/>
            </a:p>
          </p:txBody>
        </p:sp>
        <p:sp>
          <p:nvSpPr>
            <p:cNvPr id="5" name="Rectangle 7"/>
            <p:cNvSpPr>
              <a:spLocks noChangeArrowheads="1"/>
            </p:cNvSpPr>
            <p:nvPr/>
          </p:nvSpPr>
          <p:spPr bwMode="auto">
            <a:xfrm>
              <a:off x="4770" y="2822"/>
              <a:ext cx="578" cy="114"/>
            </a:xfrm>
            <a:prstGeom prst="rect">
              <a:avLst/>
            </a:prstGeom>
            <a:solidFill>
              <a:srgbClr val="FFFFFF"/>
            </a:solidFill>
            <a:ln w="28575">
              <a:noFill/>
              <a:miter lim="800000"/>
              <a:headEnd/>
              <a:tailEnd/>
            </a:ln>
          </p:spPr>
          <p:txBody>
            <a:bodyPr wrap="none" anchor="ctr"/>
            <a:lstStyle/>
            <a:p>
              <a:endParaRPr lang="en-IN"/>
            </a:p>
          </p:txBody>
        </p:sp>
        <p:sp>
          <p:nvSpPr>
            <p:cNvPr id="6" name="Rectangle 8"/>
            <p:cNvSpPr>
              <a:spLocks noChangeArrowheads="1"/>
            </p:cNvSpPr>
            <p:nvPr/>
          </p:nvSpPr>
          <p:spPr bwMode="auto">
            <a:xfrm>
              <a:off x="5280" y="3264"/>
              <a:ext cx="240" cy="240"/>
            </a:xfrm>
            <a:prstGeom prst="rect">
              <a:avLst/>
            </a:prstGeom>
            <a:solidFill>
              <a:srgbClr val="FFFFFF"/>
            </a:solidFill>
            <a:ln w="28575">
              <a:noFill/>
              <a:miter lim="800000"/>
              <a:headEnd/>
              <a:tailEnd/>
            </a:ln>
          </p:spPr>
          <p:txBody>
            <a:bodyPr wrap="none" anchor="ctr"/>
            <a:lstStyle/>
            <a:p>
              <a:endParaRPr lang="en-IN"/>
            </a:p>
          </p:txBody>
        </p:sp>
        <p:sp>
          <p:nvSpPr>
            <p:cNvPr id="7" name="Oval 9"/>
            <p:cNvSpPr>
              <a:spLocks noChangeArrowheads="1"/>
            </p:cNvSpPr>
            <p:nvPr/>
          </p:nvSpPr>
          <p:spPr bwMode="auto">
            <a:xfrm>
              <a:off x="4560" y="2784"/>
              <a:ext cx="816" cy="672"/>
            </a:xfrm>
            <a:prstGeom prst="ellipse">
              <a:avLst/>
            </a:prstGeom>
            <a:solidFill>
              <a:srgbClr val="FFFFFF"/>
            </a:solidFill>
            <a:ln w="28575">
              <a:noFill/>
              <a:round/>
              <a:headEnd/>
              <a:tailEnd/>
            </a:ln>
          </p:spPr>
          <p:txBody>
            <a:bodyPr wrap="none" anchor="ctr"/>
            <a:lstStyle/>
            <a:p>
              <a:endParaRPr lang="en-IN"/>
            </a:p>
          </p:txBody>
        </p:sp>
        <p:pic>
          <p:nvPicPr>
            <p:cNvPr id="8" name="Picture 10" descr="amazon_com__camcord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12" y="2659"/>
              <a:ext cx="1080" cy="893"/>
            </a:xfrm>
            <a:prstGeom prst="rect">
              <a:avLst/>
            </a:prstGeom>
            <a:noFill/>
            <a:ln w="9525">
              <a:noFill/>
              <a:miter lim="800000"/>
              <a:headEnd/>
              <a:tailEnd/>
            </a:ln>
          </p:spPr>
        </p:pic>
      </p:grpSp>
      <p:pic>
        <p:nvPicPr>
          <p:cNvPr id="7179" name="Picture 11" descr="amazon_com__ce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02163" y="3048000"/>
            <a:ext cx="731837" cy="1714500"/>
          </a:xfrm>
          <a:prstGeom prst="rect">
            <a:avLst/>
          </a:prstGeom>
          <a:noFill/>
          <a:ln w="9525">
            <a:noFill/>
            <a:miter lim="800000"/>
            <a:headEnd/>
            <a:tailEnd/>
          </a:ln>
        </p:spPr>
      </p:pic>
      <p:pic>
        <p:nvPicPr>
          <p:cNvPr id="7180" name="Picture 12" descr="amazon_com__desktop"/>
          <p:cNvPicPr>
            <a:picLocks noChangeAspect="1" noChangeArrowheads="1"/>
          </p:cNvPicPr>
          <p:nvPr/>
        </p:nvPicPr>
        <p:blipFill>
          <a:blip r:embed="rId5" cstate="print">
            <a:clrChange>
              <a:clrFrom>
                <a:srgbClr val="FFFFFF"/>
              </a:clrFrom>
              <a:clrTo>
                <a:srgbClr val="FFFFFF">
                  <a:alpha val="0"/>
                </a:srgbClr>
              </a:clrTo>
            </a:clrChange>
          </a:blip>
          <a:srcRect t="21053" b="22807"/>
          <a:stretch>
            <a:fillRect/>
          </a:stretch>
        </p:blipFill>
        <p:spPr bwMode="auto">
          <a:xfrm>
            <a:off x="7200900" y="990600"/>
            <a:ext cx="1943100" cy="1219200"/>
          </a:xfrm>
          <a:prstGeom prst="rect">
            <a:avLst/>
          </a:prstGeom>
          <a:noFill/>
          <a:ln w="9525">
            <a:noFill/>
            <a:miter lim="800000"/>
            <a:headEnd/>
            <a:tailEnd/>
          </a:ln>
        </p:spPr>
      </p:pic>
      <p:pic>
        <p:nvPicPr>
          <p:cNvPr id="7181" name="Picture 13" descr="amazon_com__notebook"/>
          <p:cNvPicPr>
            <a:picLocks noChangeAspect="1" noChangeArrowheads="1"/>
          </p:cNvPicPr>
          <p:nvPr/>
        </p:nvPicPr>
        <p:blipFill>
          <a:blip r:embed="rId6" cstate="print">
            <a:clrChange>
              <a:clrFrom>
                <a:srgbClr val="FFFFFF"/>
              </a:clrFrom>
              <a:clrTo>
                <a:srgbClr val="FFFFFF">
                  <a:alpha val="0"/>
                </a:srgbClr>
              </a:clrTo>
            </a:clrChange>
          </a:blip>
          <a:srcRect t="14035" r="1961" b="15790"/>
          <a:stretch>
            <a:fillRect/>
          </a:stretch>
        </p:blipFill>
        <p:spPr bwMode="auto">
          <a:xfrm>
            <a:off x="4343400" y="914400"/>
            <a:ext cx="1905000" cy="1524000"/>
          </a:xfrm>
          <a:prstGeom prst="rect">
            <a:avLst/>
          </a:prstGeom>
          <a:noFill/>
          <a:ln w="9525">
            <a:noFill/>
            <a:miter lim="800000"/>
            <a:headEnd/>
            <a:tailEnd/>
          </a:ln>
        </p:spPr>
      </p:pic>
      <p:pic>
        <p:nvPicPr>
          <p:cNvPr id="7182" name="Picture 14" descr="amazon_com__palm"/>
          <p:cNvPicPr>
            <a:picLocks noChangeAspect="1" noChangeArrowheads="1"/>
          </p:cNvPicPr>
          <p:nvPr/>
        </p:nvPicPr>
        <p:blipFill>
          <a:blip r:embed="rId7" cstate="print">
            <a:clrChange>
              <a:clrFrom>
                <a:srgbClr val="FCFFFF"/>
              </a:clrFrom>
              <a:clrTo>
                <a:srgbClr val="FCFFFF">
                  <a:alpha val="0"/>
                </a:srgbClr>
              </a:clrTo>
            </a:clrChange>
          </a:blip>
          <a:srcRect/>
          <a:stretch>
            <a:fillRect/>
          </a:stretch>
        </p:blipFill>
        <p:spPr bwMode="auto">
          <a:xfrm>
            <a:off x="6400800" y="990600"/>
            <a:ext cx="795338" cy="1181100"/>
          </a:xfrm>
          <a:prstGeom prst="rect">
            <a:avLst/>
          </a:prstGeom>
          <a:noFill/>
          <a:ln w="9525">
            <a:noFill/>
            <a:miter lim="800000"/>
            <a:headEnd/>
            <a:tailEnd/>
          </a:ln>
        </p:spPr>
      </p:pic>
      <p:pic>
        <p:nvPicPr>
          <p:cNvPr id="7183" name="Picture 15" descr="amazon_com__ps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05600" y="2882900"/>
            <a:ext cx="2171700" cy="1079500"/>
          </a:xfrm>
          <a:prstGeom prst="rect">
            <a:avLst/>
          </a:prstGeom>
          <a:noFill/>
          <a:ln w="9525">
            <a:noFill/>
            <a:miter lim="800000"/>
            <a:headEnd/>
            <a:tailEnd/>
          </a:ln>
        </p:spPr>
      </p:pic>
      <p:pic>
        <p:nvPicPr>
          <p:cNvPr id="7184" name="Picture 16" descr="amazon_com__RAM"/>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86400" y="2057400"/>
            <a:ext cx="1050925" cy="1371600"/>
          </a:xfrm>
          <a:prstGeom prst="rect">
            <a:avLst/>
          </a:prstGeom>
          <a:noFill/>
          <a:ln w="9525">
            <a:noFill/>
            <a:miter lim="800000"/>
            <a:headEnd/>
            <a:tailEnd/>
          </a:ln>
        </p:spPr>
      </p:pic>
      <p:pic>
        <p:nvPicPr>
          <p:cNvPr id="7185" name="Picture 17" descr="amazon_com__tv"/>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257800" y="4575175"/>
            <a:ext cx="1714500" cy="1292225"/>
          </a:xfrm>
          <a:prstGeom prst="rect">
            <a:avLst/>
          </a:prstGeom>
          <a:noFill/>
          <a:ln w="9525">
            <a:noFill/>
            <a:miter lim="800000"/>
            <a:headEnd/>
            <a:tailEnd/>
          </a:ln>
        </p:spPr>
      </p:pic>
      <p:sp>
        <p:nvSpPr>
          <p:cNvPr id="7186" name="Text Box 18"/>
          <p:cNvSpPr txBox="1">
            <a:spLocks noChangeArrowheads="1"/>
          </p:cNvSpPr>
          <p:nvPr/>
        </p:nvSpPr>
        <p:spPr bwMode="auto">
          <a:xfrm>
            <a:off x="6526213" y="6156325"/>
            <a:ext cx="2055812" cy="244475"/>
          </a:xfrm>
          <a:prstGeom prst="rect">
            <a:avLst/>
          </a:prstGeom>
          <a:noFill/>
          <a:ln w="28575">
            <a:noFill/>
            <a:miter lim="800000"/>
            <a:headEnd/>
            <a:tailEnd/>
          </a:ln>
        </p:spPr>
        <p:txBody>
          <a:bodyPr wrap="none" lIns="0" tIns="0" rIns="0" bIns="0">
            <a:spAutoFit/>
          </a:bodyPr>
          <a:lstStyle/>
          <a:p>
            <a:pPr algn="ctr" eaLnBrk="1" hangingPunct="1"/>
            <a:r>
              <a:rPr lang="en-US" sz="1600" b="1"/>
              <a:t>Images: amazon.com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7181"/>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718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7180"/>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7184"/>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7179"/>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7183"/>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2"/>
                                        </p:tgtEl>
                                        <p:attrNameLst>
                                          <p:attrName>style.visibility</p:attrName>
                                        </p:attrNameLst>
                                      </p:cBhvr>
                                      <p:to>
                                        <p:strVal val="visible"/>
                                      </p:to>
                                    </p:set>
                                  </p:childTnLst>
                                </p:cTn>
                              </p:par>
                            </p:childTnLst>
                          </p:cTn>
                        </p:par>
                        <p:par>
                          <p:cTn id="25" fill="hold">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7185"/>
                                        </p:tgtEl>
                                        <p:attrNameLst>
                                          <p:attrName>style.visibility</p:attrName>
                                        </p:attrNameLst>
                                      </p:cBhvr>
                                      <p:to>
                                        <p:strVal val="visible"/>
                                      </p:to>
                                    </p:set>
                                  </p:childTnLst>
                                </p:cTn>
                              </p:par>
                            </p:childTnLst>
                          </p:cTn>
                        </p:par>
                        <p:par>
                          <p:cTn id="28" fill="hold">
                            <p:stCondLst>
                              <p:cond delay="12000"/>
                            </p:stCondLst>
                            <p:childTnLst>
                              <p:par>
                                <p:cTn id="29" presetID="1" presetClass="entr" presetSubtype="0" fill="hold" grpId="0" nodeType="afterEffect">
                                  <p:stCondLst>
                                    <p:cond delay="1000"/>
                                  </p:stCondLst>
                                  <p:childTnLst>
                                    <p:set>
                                      <p:cBhvr>
                                        <p:cTn id="30" dur="1" fill="hold">
                                          <p:stCondLst>
                                            <p:cond delay="499"/>
                                          </p:stCondLst>
                                        </p:cTn>
                                        <p:tgtEl>
                                          <p:spTgt spid="7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The First Computer</a:t>
            </a:r>
          </a:p>
        </p:txBody>
      </p:sp>
      <p:pic>
        <p:nvPicPr>
          <p:cNvPr id="14339" name="Picture 3" descr="D:\Books\FIG.1\Babbage.tif"/>
          <p:cNvPicPr>
            <a:picLocks noChangeAspect="1" noChangeArrowheads="1"/>
          </p:cNvPicPr>
          <p:nvPr/>
        </p:nvPicPr>
        <p:blipFill>
          <a:blip r:embed="rId2" cstate="print"/>
          <a:srcRect/>
          <a:stretch>
            <a:fillRect/>
          </a:stretch>
        </p:blipFill>
        <p:spPr bwMode="auto">
          <a:xfrm>
            <a:off x="304800" y="1752600"/>
            <a:ext cx="4157663" cy="4495800"/>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a:off x="5791200" y="4343400"/>
            <a:ext cx="2593975" cy="1822450"/>
          </a:xfrm>
          <a:prstGeom prst="rect">
            <a:avLst/>
          </a:prstGeom>
          <a:noFill/>
          <a:ln w="12700">
            <a:noFill/>
            <a:miter lim="800000"/>
            <a:headEnd/>
            <a:tailEnd/>
          </a:ln>
        </p:spPr>
      </p:pic>
      <p:grpSp>
        <p:nvGrpSpPr>
          <p:cNvPr id="2" name="Group 5"/>
          <p:cNvGrpSpPr>
            <a:grpSpLocks/>
          </p:cNvGrpSpPr>
          <p:nvPr/>
        </p:nvGrpSpPr>
        <p:grpSpPr bwMode="auto">
          <a:xfrm>
            <a:off x="0" y="1428750"/>
            <a:ext cx="9132888" cy="5445126"/>
            <a:chOff x="0" y="900"/>
            <a:chExt cx="5753" cy="3430"/>
          </a:xfrm>
        </p:grpSpPr>
        <p:sp>
          <p:nvSpPr>
            <p:cNvPr id="14342" name="Rectangle 6"/>
            <p:cNvSpPr>
              <a:spLocks noChangeArrowheads="1"/>
            </p:cNvSpPr>
            <p:nvPr/>
          </p:nvSpPr>
          <p:spPr bwMode="auto">
            <a:xfrm>
              <a:off x="0" y="900"/>
              <a:ext cx="5753" cy="47"/>
            </a:xfrm>
            <a:prstGeom prst="rect">
              <a:avLst/>
            </a:prstGeom>
            <a:gradFill rotWithShape="0">
              <a:gsLst>
                <a:gs pos="0">
                  <a:srgbClr val="770D05"/>
                </a:gs>
                <a:gs pos="50000">
                  <a:srgbClr val="E71909"/>
                </a:gs>
                <a:gs pos="100000">
                  <a:srgbClr val="770D05"/>
                </a:gs>
              </a:gsLst>
              <a:lin ang="0" scaled="1"/>
            </a:gradFill>
            <a:ln w="12700">
              <a:noFill/>
              <a:miter lim="800000"/>
              <a:headEnd/>
              <a:tailEnd/>
            </a:ln>
          </p:spPr>
          <p:txBody>
            <a:bodyPr wrap="none" anchor="ctr"/>
            <a:lstStyle/>
            <a:p>
              <a:endParaRPr lang="en-IN"/>
            </a:p>
          </p:txBody>
        </p:sp>
        <p:sp>
          <p:nvSpPr>
            <p:cNvPr id="14343" name="Rectangle 7"/>
            <p:cNvSpPr>
              <a:spLocks noChangeArrowheads="1"/>
            </p:cNvSpPr>
            <p:nvPr/>
          </p:nvSpPr>
          <p:spPr bwMode="auto">
            <a:xfrm>
              <a:off x="0" y="972"/>
              <a:ext cx="5753" cy="24"/>
            </a:xfrm>
            <a:prstGeom prst="rect">
              <a:avLst/>
            </a:prstGeom>
            <a:gradFill rotWithShape="0">
              <a:gsLst>
                <a:gs pos="0">
                  <a:srgbClr val="00007F"/>
                </a:gs>
                <a:gs pos="50000">
                  <a:srgbClr val="0000B6"/>
                </a:gs>
                <a:gs pos="100000">
                  <a:srgbClr val="00007F"/>
                </a:gs>
              </a:gsLst>
              <a:lin ang="0" scaled="1"/>
            </a:gradFill>
            <a:ln w="12700">
              <a:noFill/>
              <a:miter lim="800000"/>
              <a:headEnd/>
              <a:tailEnd/>
            </a:ln>
          </p:spPr>
          <p:txBody>
            <a:bodyPr wrap="none" anchor="ctr"/>
            <a:lstStyle/>
            <a:p>
              <a:endParaRPr lang="en-IN"/>
            </a:p>
          </p:txBody>
        </p:sp>
        <p:sp>
          <p:nvSpPr>
            <p:cNvPr id="14344" name="Text Box 8"/>
            <p:cNvSpPr txBox="1">
              <a:spLocks noChangeArrowheads="1"/>
            </p:cNvSpPr>
            <p:nvPr/>
          </p:nvSpPr>
          <p:spPr bwMode="auto">
            <a:xfrm>
              <a:off x="240" y="4078"/>
              <a:ext cx="116" cy="252"/>
            </a:xfrm>
            <a:prstGeom prst="rect">
              <a:avLst/>
            </a:prstGeom>
            <a:noFill/>
            <a:ln w="12700">
              <a:noFill/>
              <a:miter lim="800000"/>
              <a:headEnd/>
              <a:tailEnd/>
            </a:ln>
          </p:spPr>
          <p:txBody>
            <a:bodyPr wrap="none">
              <a:spAutoFit/>
            </a:bodyPr>
            <a:lstStyle/>
            <a:p>
              <a:endParaRPr lang="en-US" sz="2000" dirty="0">
                <a:solidFill>
                  <a:srgbClr val="000082"/>
                </a:solidFill>
                <a:latin typeface="Times New Roman" pitchFamily="18" charset="0"/>
              </a:endParaRPr>
            </a:p>
          </p:txBody>
        </p:sp>
        <p:sp>
          <p:nvSpPr>
            <p:cNvPr id="14345" name="Text Box 9"/>
            <p:cNvSpPr txBox="1">
              <a:spLocks noChangeArrowheads="1"/>
            </p:cNvSpPr>
            <p:nvPr/>
          </p:nvSpPr>
          <p:spPr bwMode="auto">
            <a:xfrm>
              <a:off x="4512" y="4078"/>
              <a:ext cx="116" cy="174"/>
            </a:xfrm>
            <a:prstGeom prst="rect">
              <a:avLst/>
            </a:prstGeom>
            <a:noFill/>
            <a:ln w="12700">
              <a:noFill/>
              <a:miter lim="800000"/>
              <a:headEnd/>
              <a:tailEnd/>
            </a:ln>
          </p:spPr>
          <p:txBody>
            <a:bodyPr wrap="none">
              <a:spAutoFit/>
            </a:bodyPr>
            <a:lstStyle/>
            <a:p>
              <a:endParaRPr lang="en-US" sz="1200" dirty="0">
                <a:solidFill>
                  <a:srgbClr val="000082"/>
                </a:solidFill>
                <a:latin typeface="Times New Roman" pitchFamily="18" charset="0"/>
              </a:endParaRPr>
            </a:p>
          </p:txBody>
        </p:sp>
        <p:sp>
          <p:nvSpPr>
            <p:cNvPr id="176138" name="Text Box 10"/>
            <p:cNvSpPr txBox="1">
              <a:spLocks noChangeArrowheads="1"/>
            </p:cNvSpPr>
            <p:nvPr/>
          </p:nvSpPr>
          <p:spPr bwMode="auto">
            <a:xfrm>
              <a:off x="2496" y="4080"/>
              <a:ext cx="116" cy="174"/>
            </a:xfrm>
            <a:prstGeom prst="rect">
              <a:avLst/>
            </a:prstGeom>
            <a:noFill/>
            <a:ln w="12700">
              <a:noFill/>
              <a:miter lim="800000"/>
              <a:headEnd/>
              <a:tailEnd/>
            </a:ln>
            <a:effectLst/>
          </p:spPr>
          <p:txBody>
            <a:bodyPr wrap="none">
              <a:spAutoFit/>
            </a:bodyPr>
            <a:lstStyle/>
            <a:p>
              <a:pPr>
                <a:defRPr/>
              </a:pPr>
              <a:endParaRPr lang="en-US" sz="1200" dirty="0">
                <a:solidFill>
                  <a:srgbClr val="000082"/>
                </a:solidFill>
                <a:latin typeface="Arial" pitchFamily="34" charset="0"/>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28600"/>
            <a:ext cx="8686800" cy="838200"/>
          </a:xfrm>
        </p:spPr>
        <p:txBody>
          <a:bodyPr/>
          <a:lstStyle/>
          <a:p>
            <a:r>
              <a:rPr lang="en-US" sz="3600" smtClean="0">
                <a:solidFill>
                  <a:srgbClr val="0000B6"/>
                </a:solidFill>
              </a:rPr>
              <a:t>ENIAC - The first electronic computer (1946)</a:t>
            </a:r>
            <a:endParaRPr lang="en-US" smtClean="0">
              <a:solidFill>
                <a:schemeClr val="tx1"/>
              </a:solidFill>
            </a:endParaRPr>
          </a:p>
        </p:txBody>
      </p:sp>
      <p:pic>
        <p:nvPicPr>
          <p:cNvPr id="15363" name="Picture 3"/>
          <p:cNvPicPr>
            <a:picLocks noChangeAspect="1" noChangeArrowheads="1"/>
          </p:cNvPicPr>
          <p:nvPr/>
        </p:nvPicPr>
        <p:blipFill>
          <a:blip r:embed="rId2" cstate="print"/>
          <a:srcRect/>
          <a:stretch>
            <a:fillRect/>
          </a:stretch>
        </p:blipFill>
        <p:spPr bwMode="auto">
          <a:xfrm>
            <a:off x="1752600" y="1828800"/>
            <a:ext cx="5715000" cy="4418013"/>
          </a:xfrm>
          <a:prstGeom prst="rect">
            <a:avLst/>
          </a:prstGeom>
          <a:noFill/>
          <a:ln w="12700">
            <a:noFill/>
            <a:miter lim="800000"/>
            <a:headEnd/>
            <a:tailEnd/>
          </a:ln>
        </p:spPr>
      </p:pic>
      <p:grpSp>
        <p:nvGrpSpPr>
          <p:cNvPr id="2" name="Group 4"/>
          <p:cNvGrpSpPr>
            <a:grpSpLocks/>
          </p:cNvGrpSpPr>
          <p:nvPr/>
        </p:nvGrpSpPr>
        <p:grpSpPr bwMode="auto">
          <a:xfrm>
            <a:off x="0" y="1428750"/>
            <a:ext cx="9132888" cy="5445126"/>
            <a:chOff x="0" y="900"/>
            <a:chExt cx="5753" cy="3430"/>
          </a:xfrm>
        </p:grpSpPr>
        <p:sp>
          <p:nvSpPr>
            <p:cNvPr id="15365" name="Rectangle 5"/>
            <p:cNvSpPr>
              <a:spLocks noChangeArrowheads="1"/>
            </p:cNvSpPr>
            <p:nvPr/>
          </p:nvSpPr>
          <p:spPr bwMode="auto">
            <a:xfrm>
              <a:off x="0" y="900"/>
              <a:ext cx="5753" cy="47"/>
            </a:xfrm>
            <a:prstGeom prst="rect">
              <a:avLst/>
            </a:prstGeom>
            <a:gradFill rotWithShape="0">
              <a:gsLst>
                <a:gs pos="0">
                  <a:srgbClr val="770D05"/>
                </a:gs>
                <a:gs pos="50000">
                  <a:srgbClr val="E71909"/>
                </a:gs>
                <a:gs pos="100000">
                  <a:srgbClr val="770D05"/>
                </a:gs>
              </a:gsLst>
              <a:lin ang="0" scaled="1"/>
            </a:gradFill>
            <a:ln w="12700">
              <a:noFill/>
              <a:miter lim="800000"/>
              <a:headEnd/>
              <a:tailEnd/>
            </a:ln>
          </p:spPr>
          <p:txBody>
            <a:bodyPr wrap="none" anchor="ctr"/>
            <a:lstStyle/>
            <a:p>
              <a:endParaRPr lang="en-IN"/>
            </a:p>
          </p:txBody>
        </p:sp>
        <p:sp>
          <p:nvSpPr>
            <p:cNvPr id="15366" name="Rectangle 6"/>
            <p:cNvSpPr>
              <a:spLocks noChangeArrowheads="1"/>
            </p:cNvSpPr>
            <p:nvPr/>
          </p:nvSpPr>
          <p:spPr bwMode="auto">
            <a:xfrm>
              <a:off x="0" y="972"/>
              <a:ext cx="5753" cy="24"/>
            </a:xfrm>
            <a:prstGeom prst="rect">
              <a:avLst/>
            </a:prstGeom>
            <a:gradFill rotWithShape="0">
              <a:gsLst>
                <a:gs pos="0">
                  <a:srgbClr val="00007F"/>
                </a:gs>
                <a:gs pos="50000">
                  <a:srgbClr val="0000B6"/>
                </a:gs>
                <a:gs pos="100000">
                  <a:srgbClr val="00007F"/>
                </a:gs>
              </a:gsLst>
              <a:lin ang="0" scaled="1"/>
            </a:gradFill>
            <a:ln w="12700">
              <a:noFill/>
              <a:miter lim="800000"/>
              <a:headEnd/>
              <a:tailEnd/>
            </a:ln>
          </p:spPr>
          <p:txBody>
            <a:bodyPr wrap="none" anchor="ctr"/>
            <a:lstStyle/>
            <a:p>
              <a:endParaRPr lang="en-IN"/>
            </a:p>
          </p:txBody>
        </p:sp>
        <p:sp>
          <p:nvSpPr>
            <p:cNvPr id="15367" name="Text Box 7"/>
            <p:cNvSpPr txBox="1">
              <a:spLocks noChangeArrowheads="1"/>
            </p:cNvSpPr>
            <p:nvPr/>
          </p:nvSpPr>
          <p:spPr bwMode="auto">
            <a:xfrm>
              <a:off x="240" y="4078"/>
              <a:ext cx="116" cy="252"/>
            </a:xfrm>
            <a:prstGeom prst="rect">
              <a:avLst/>
            </a:prstGeom>
            <a:noFill/>
            <a:ln w="12700">
              <a:noFill/>
              <a:miter lim="800000"/>
              <a:headEnd/>
              <a:tailEnd/>
            </a:ln>
          </p:spPr>
          <p:txBody>
            <a:bodyPr wrap="none">
              <a:spAutoFit/>
            </a:bodyPr>
            <a:lstStyle/>
            <a:p>
              <a:endParaRPr lang="en-US" sz="2000" dirty="0">
                <a:solidFill>
                  <a:srgbClr val="000082"/>
                </a:solidFill>
                <a:latin typeface="Times New Roman" pitchFamily="18" charset="0"/>
              </a:endParaRPr>
            </a:p>
          </p:txBody>
        </p:sp>
        <p:sp>
          <p:nvSpPr>
            <p:cNvPr id="15368" name="Text Box 8"/>
            <p:cNvSpPr txBox="1">
              <a:spLocks noChangeArrowheads="1"/>
            </p:cNvSpPr>
            <p:nvPr/>
          </p:nvSpPr>
          <p:spPr bwMode="auto">
            <a:xfrm>
              <a:off x="4512" y="4078"/>
              <a:ext cx="116" cy="174"/>
            </a:xfrm>
            <a:prstGeom prst="rect">
              <a:avLst/>
            </a:prstGeom>
            <a:noFill/>
            <a:ln w="12700">
              <a:noFill/>
              <a:miter lim="800000"/>
              <a:headEnd/>
              <a:tailEnd/>
            </a:ln>
          </p:spPr>
          <p:txBody>
            <a:bodyPr wrap="none">
              <a:spAutoFit/>
            </a:bodyPr>
            <a:lstStyle/>
            <a:p>
              <a:endParaRPr lang="en-US" sz="1200" dirty="0">
                <a:solidFill>
                  <a:srgbClr val="000082"/>
                </a:solidFill>
                <a:latin typeface="Times New Roman" pitchFamily="18" charset="0"/>
              </a:endParaRPr>
            </a:p>
          </p:txBody>
        </p:sp>
        <p:sp>
          <p:nvSpPr>
            <p:cNvPr id="177161" name="Text Box 9"/>
            <p:cNvSpPr txBox="1">
              <a:spLocks noChangeArrowheads="1"/>
            </p:cNvSpPr>
            <p:nvPr/>
          </p:nvSpPr>
          <p:spPr bwMode="auto">
            <a:xfrm>
              <a:off x="2496" y="4080"/>
              <a:ext cx="116" cy="174"/>
            </a:xfrm>
            <a:prstGeom prst="rect">
              <a:avLst/>
            </a:prstGeom>
            <a:noFill/>
            <a:ln w="12700">
              <a:noFill/>
              <a:miter lim="800000"/>
              <a:headEnd/>
              <a:tailEnd/>
            </a:ln>
            <a:effectLst/>
          </p:spPr>
          <p:txBody>
            <a:bodyPr wrap="none">
              <a:spAutoFit/>
            </a:bodyPr>
            <a:lstStyle/>
            <a:p>
              <a:pPr>
                <a:defRPr/>
              </a:pPr>
              <a:endParaRPr lang="en-US" sz="1200" dirty="0">
                <a:solidFill>
                  <a:srgbClr val="000082"/>
                </a:solidFill>
                <a:latin typeface="Arial" pitchFamily="34" charset="0"/>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The Beginning…</a:t>
            </a:r>
            <a:endParaRPr lang="en-US" altLang="en-US" smtClean="0"/>
          </a:p>
        </p:txBody>
      </p:sp>
      <p:grpSp>
        <p:nvGrpSpPr>
          <p:cNvPr id="2" name="Group 6"/>
          <p:cNvGrpSpPr>
            <a:grpSpLocks/>
          </p:cNvGrpSpPr>
          <p:nvPr/>
        </p:nvGrpSpPr>
        <p:grpSpPr bwMode="auto">
          <a:xfrm>
            <a:off x="5943600" y="2362200"/>
            <a:ext cx="2501900" cy="3962400"/>
            <a:chOff x="864" y="1248"/>
            <a:chExt cx="1576" cy="2496"/>
          </a:xfrm>
        </p:grpSpPr>
        <p:sp>
          <p:nvSpPr>
            <p:cNvPr id="10249" name="Rectangle 7"/>
            <p:cNvSpPr>
              <a:spLocks noChangeArrowheads="1"/>
            </p:cNvSpPr>
            <p:nvPr/>
          </p:nvSpPr>
          <p:spPr bwMode="auto">
            <a:xfrm>
              <a:off x="960" y="3379"/>
              <a:ext cx="1344" cy="365"/>
            </a:xfrm>
            <a:prstGeom prst="rect">
              <a:avLst/>
            </a:prstGeom>
            <a:noFill/>
            <a:ln w="9525">
              <a:noFill/>
              <a:miter lim="800000"/>
              <a:headEnd/>
              <a:tailEnd/>
            </a:ln>
          </p:spPr>
          <p:txBody>
            <a:bodyPr>
              <a:spAutoFit/>
            </a:bodyPr>
            <a:lstStyle/>
            <a:p>
              <a:pPr algn="ctr"/>
              <a:r>
                <a:rPr lang="en-US" altLang="en-US" sz="1800" b="1">
                  <a:latin typeface="Helvetica" pitchFamily="34" charset="0"/>
                  <a:cs typeface="Arial" pitchFamily="34" charset="0"/>
                </a:rPr>
                <a:t>Intel 4004</a:t>
              </a:r>
              <a:br>
                <a:rPr lang="en-US" altLang="en-US" sz="1800" b="1">
                  <a:latin typeface="Helvetica" pitchFamily="34" charset="0"/>
                  <a:cs typeface="Arial" pitchFamily="34" charset="0"/>
                </a:rPr>
              </a:br>
              <a:r>
                <a:rPr lang="en-US" altLang="en-US" sz="1400" b="1">
                  <a:latin typeface="Helvetica" pitchFamily="34" charset="0"/>
                  <a:cs typeface="Arial" pitchFamily="34" charset="0"/>
                </a:rPr>
                <a:t>L=10µm</a:t>
              </a:r>
              <a:endParaRPr lang="en-US" altLang="en-US" sz="1800" b="1">
                <a:latin typeface="Helvetica" pitchFamily="34" charset="0"/>
                <a:cs typeface="Arial" pitchFamily="34" charset="0"/>
              </a:endParaRPr>
            </a:p>
          </p:txBody>
        </p:sp>
        <p:pic>
          <p:nvPicPr>
            <p:cNvPr id="10250" name="Picture 8"/>
            <p:cNvPicPr>
              <a:picLocks noChangeAspect="1" noChangeArrowheads="1"/>
            </p:cNvPicPr>
            <p:nvPr/>
          </p:nvPicPr>
          <p:blipFill>
            <a:blip r:embed="rId3" cstate="print"/>
            <a:srcRect/>
            <a:stretch>
              <a:fillRect/>
            </a:stretch>
          </p:blipFill>
          <p:spPr bwMode="auto">
            <a:xfrm>
              <a:off x="864" y="1248"/>
              <a:ext cx="1576" cy="2176"/>
            </a:xfrm>
            <a:prstGeom prst="rect">
              <a:avLst/>
            </a:prstGeom>
            <a:noFill/>
            <a:ln w="9525">
              <a:noFill/>
              <a:miter lim="800000"/>
              <a:headEnd/>
              <a:tailEnd/>
            </a:ln>
          </p:spPr>
        </p:pic>
      </p:grpSp>
      <p:sp>
        <p:nvSpPr>
          <p:cNvPr id="318473" name="Text Box 9"/>
          <p:cNvSpPr txBox="1">
            <a:spLocks noChangeArrowheads="1"/>
          </p:cNvSpPr>
          <p:nvPr/>
        </p:nvSpPr>
        <p:spPr bwMode="auto">
          <a:xfrm>
            <a:off x="4267200" y="1146175"/>
            <a:ext cx="815975" cy="436563"/>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en-GB" sz="2200"/>
              <a:t>1967</a:t>
            </a:r>
          </a:p>
        </p:txBody>
      </p:sp>
      <p:sp>
        <p:nvSpPr>
          <p:cNvPr id="10245" name="Text Box 10"/>
          <p:cNvSpPr txBox="1">
            <a:spLocks noChangeArrowheads="1"/>
          </p:cNvSpPr>
          <p:nvPr/>
        </p:nvSpPr>
        <p:spPr bwMode="auto">
          <a:xfrm>
            <a:off x="381000" y="1676400"/>
            <a:ext cx="7772400" cy="427038"/>
          </a:xfrm>
          <a:prstGeom prst="rect">
            <a:avLst/>
          </a:prstGeom>
          <a:noFill/>
          <a:ln w="9525">
            <a:noFill/>
            <a:miter lim="800000"/>
            <a:headEnd/>
            <a:tailEnd/>
          </a:ln>
        </p:spPr>
        <p:txBody>
          <a:bodyPr>
            <a:spAutoFit/>
          </a:bodyPr>
          <a:lstStyle/>
          <a:p>
            <a:pPr>
              <a:buFontTx/>
              <a:buChar char="•"/>
            </a:pPr>
            <a:r>
              <a:rPr lang="en-GB" sz="2200">
                <a:latin typeface="Arial Unicode MS" pitchFamily="34" charset="-128"/>
              </a:rPr>
              <a:t> Intel founded to produce memory chips.</a:t>
            </a:r>
            <a:endParaRPr lang="en-GB">
              <a:latin typeface="Arial Unicode MS" pitchFamily="34" charset="-128"/>
            </a:endParaRPr>
          </a:p>
        </p:txBody>
      </p:sp>
      <p:sp>
        <p:nvSpPr>
          <p:cNvPr id="318475" name="Text Box 11"/>
          <p:cNvSpPr txBox="1">
            <a:spLocks noChangeArrowheads="1"/>
          </p:cNvSpPr>
          <p:nvPr/>
        </p:nvSpPr>
        <p:spPr bwMode="auto">
          <a:xfrm>
            <a:off x="4191000" y="2286000"/>
            <a:ext cx="815975" cy="436563"/>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en-GB" sz="2200"/>
              <a:t>1971</a:t>
            </a:r>
          </a:p>
        </p:txBody>
      </p:sp>
      <p:sp>
        <p:nvSpPr>
          <p:cNvPr id="10247" name="Text Box 12"/>
          <p:cNvSpPr txBox="1">
            <a:spLocks noChangeArrowheads="1"/>
          </p:cNvSpPr>
          <p:nvPr/>
        </p:nvSpPr>
        <p:spPr bwMode="auto">
          <a:xfrm>
            <a:off x="381000" y="2895600"/>
            <a:ext cx="5715000" cy="2589213"/>
          </a:xfrm>
          <a:prstGeom prst="rect">
            <a:avLst/>
          </a:prstGeom>
          <a:noFill/>
          <a:ln w="9525">
            <a:noFill/>
            <a:miter lim="800000"/>
            <a:headEnd/>
            <a:tailEnd/>
          </a:ln>
        </p:spPr>
        <p:txBody>
          <a:bodyPr>
            <a:spAutoFit/>
          </a:bodyPr>
          <a:lstStyle/>
          <a:p>
            <a:pPr>
              <a:buFontTx/>
              <a:buChar char="•"/>
            </a:pPr>
            <a:r>
              <a:rPr lang="en-GB" sz="2200">
                <a:latin typeface="Arial Unicode MS" pitchFamily="34" charset="-128"/>
              </a:rPr>
              <a:t> Intel produced the first microprocessor on a chip, Intel 4004.</a:t>
            </a:r>
          </a:p>
          <a:p>
            <a:pPr>
              <a:buFontTx/>
              <a:buChar char="•"/>
            </a:pPr>
            <a:endParaRPr lang="en-GB" sz="2200">
              <a:latin typeface="Arial Unicode MS" pitchFamily="34" charset="-128"/>
            </a:endParaRPr>
          </a:p>
          <a:p>
            <a:pPr>
              <a:buFontTx/>
              <a:buChar char="•"/>
            </a:pPr>
            <a:r>
              <a:rPr lang="en-GB" sz="2200">
                <a:latin typeface="Arial Unicode MS" pitchFamily="34" charset="-128"/>
              </a:rPr>
              <a:t> It had 2300 transistors and ran at 108 KHz</a:t>
            </a:r>
          </a:p>
          <a:p>
            <a:pPr>
              <a:buFontTx/>
              <a:buChar char="•"/>
            </a:pPr>
            <a:endParaRPr lang="en-GB" sz="2200">
              <a:latin typeface="Arial Unicode MS" pitchFamily="34" charset="-128"/>
            </a:endParaRPr>
          </a:p>
          <a:p>
            <a:pPr>
              <a:buFontTx/>
              <a:buChar char="•"/>
            </a:pPr>
            <a:endParaRPr lang="en-GB" sz="2200">
              <a:latin typeface="Arial Unicode MS" pitchFamily="34" charset="-128"/>
            </a:endParaRPr>
          </a:p>
          <a:p>
            <a:pPr>
              <a:buFontTx/>
              <a:buChar char="•"/>
            </a:pPr>
            <a:endParaRPr lang="en-GB" sz="3200">
              <a:latin typeface="Arial Unicode MS" pitchFamily="34" charset="-128"/>
            </a:endParaRPr>
          </a:p>
        </p:txBody>
      </p:sp>
      <p:sp>
        <p:nvSpPr>
          <p:cNvPr id="10248" name="Rectangle 13"/>
          <p:cNvSpPr>
            <a:spLocks noChangeArrowheads="1"/>
          </p:cNvSpPr>
          <p:nvPr/>
        </p:nvSpPr>
        <p:spPr bwMode="auto">
          <a:xfrm>
            <a:off x="228600" y="5943600"/>
            <a:ext cx="6342063" cy="579438"/>
          </a:xfrm>
          <a:prstGeom prst="rect">
            <a:avLst/>
          </a:prstGeom>
          <a:noFill/>
          <a:ln w="9525">
            <a:noFill/>
            <a:miter lim="800000"/>
            <a:headEnd/>
            <a:tailEnd/>
          </a:ln>
        </p:spPr>
        <p:txBody>
          <a:bodyPr wrap="none">
            <a:spAutoFit/>
          </a:bodyPr>
          <a:lstStyle/>
          <a:p>
            <a:r>
              <a:rPr lang="en-GB" sz="3200">
                <a:solidFill>
                  <a:srgbClr val="CC3300"/>
                </a:solidFill>
              </a:rPr>
              <a:t>Now everything has changed…….</a:t>
            </a:r>
            <a:endParaRPr lang="en-US" sz="3200">
              <a:solidFill>
                <a:srgbClr val="CC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6" name="Picture 4" descr="PentiumII"/>
          <p:cNvPicPr>
            <a:picLocks noGrp="1" noChangeAspect="1" noChangeArrowheads="1"/>
          </p:cNvPicPr>
          <p:nvPr>
            <p:ph idx="1"/>
          </p:nvPr>
        </p:nvPicPr>
        <p:blipFill>
          <a:blip r:embed="rId2" cstate="print"/>
          <a:srcRect/>
          <a:stretch>
            <a:fillRect/>
          </a:stretch>
        </p:blipFill>
        <p:spPr>
          <a:xfrm>
            <a:off x="4559300" y="1981200"/>
            <a:ext cx="3841750" cy="4191000"/>
          </a:xfrm>
          <a:effectLst>
            <a:outerShdw dist="107763" dir="18900000" algn="ctr" rotWithShape="0">
              <a:srgbClr val="808080"/>
            </a:outerShdw>
          </a:effectLst>
        </p:spPr>
      </p:pic>
      <p:sp>
        <p:nvSpPr>
          <p:cNvPr id="11267" name="Text Box 7"/>
          <p:cNvSpPr txBox="1">
            <a:spLocks noChangeArrowheads="1"/>
          </p:cNvSpPr>
          <p:nvPr/>
        </p:nvSpPr>
        <p:spPr bwMode="auto">
          <a:xfrm>
            <a:off x="304800" y="2133600"/>
            <a:ext cx="3657600" cy="2225675"/>
          </a:xfrm>
          <a:prstGeom prst="rect">
            <a:avLst/>
          </a:prstGeom>
          <a:noFill/>
          <a:ln w="9525">
            <a:noFill/>
            <a:miter lim="800000"/>
            <a:headEnd/>
            <a:tailEnd/>
          </a:ln>
        </p:spPr>
        <p:txBody>
          <a:bodyPr>
            <a:spAutoFit/>
          </a:bodyPr>
          <a:lstStyle/>
          <a:p>
            <a:r>
              <a:rPr lang="en-GB" sz="2000"/>
              <a:t>Intel Pentium II</a:t>
            </a:r>
          </a:p>
          <a:p>
            <a:endParaRPr lang="en-GB" sz="2000"/>
          </a:p>
          <a:p>
            <a:r>
              <a:rPr lang="en-GB" sz="2000"/>
              <a:t>Clock: 233 MHz</a:t>
            </a:r>
          </a:p>
          <a:p>
            <a:endParaRPr lang="en-GB" sz="2000"/>
          </a:p>
          <a:p>
            <a:r>
              <a:rPr lang="en-GB" sz="2000"/>
              <a:t>Number of transistors: 7.5 M</a:t>
            </a:r>
          </a:p>
          <a:p>
            <a:endParaRPr lang="en-GB" sz="2000"/>
          </a:p>
          <a:p>
            <a:r>
              <a:rPr lang="en-GB" sz="2000"/>
              <a:t>Gate Length: 0.35 </a:t>
            </a:r>
            <a:r>
              <a:rPr lang="en-US" altLang="en-US" sz="2000"/>
              <a:t>µm</a:t>
            </a:r>
            <a:endParaRPr lang="en-GB" sz="2000"/>
          </a:p>
        </p:txBody>
      </p:sp>
      <p:sp>
        <p:nvSpPr>
          <p:cNvPr id="361480" name="Text Box 8"/>
          <p:cNvSpPr txBox="1">
            <a:spLocks noChangeArrowheads="1"/>
          </p:cNvSpPr>
          <p:nvPr/>
        </p:nvSpPr>
        <p:spPr bwMode="auto">
          <a:xfrm>
            <a:off x="3657600" y="1143000"/>
            <a:ext cx="990600" cy="436563"/>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a:spAutoFit/>
          </a:bodyPr>
          <a:lstStyle/>
          <a:p>
            <a:pPr>
              <a:defRPr/>
            </a:pPr>
            <a:r>
              <a:rPr lang="en-GB" sz="2200"/>
              <a:t>1997</a:t>
            </a:r>
          </a:p>
        </p:txBody>
      </p:sp>
      <p:sp>
        <p:nvSpPr>
          <p:cNvPr id="11269" name="Rectangle 10"/>
          <p:cNvSpPr>
            <a:spLocks noGrp="1" noChangeArrowheads="1"/>
          </p:cNvSpPr>
          <p:nvPr>
            <p:ph type="title"/>
          </p:nvPr>
        </p:nvSpPr>
        <p:spPr>
          <a:noFill/>
        </p:spPr>
        <p:txBody>
          <a:bodyPr/>
          <a:lstStyle/>
          <a:p>
            <a:r>
              <a:rPr lang="en-GB" smtClean="0"/>
              <a:t>Pentium II..</a:t>
            </a:r>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Pentium III…</a:t>
            </a:r>
          </a:p>
        </p:txBody>
      </p:sp>
      <p:grpSp>
        <p:nvGrpSpPr>
          <p:cNvPr id="2" name="Group 6"/>
          <p:cNvGrpSpPr>
            <a:grpSpLocks/>
          </p:cNvGrpSpPr>
          <p:nvPr/>
        </p:nvGrpSpPr>
        <p:grpSpPr bwMode="auto">
          <a:xfrm>
            <a:off x="2209800" y="1219200"/>
            <a:ext cx="4876800" cy="4537075"/>
            <a:chOff x="288" y="1085"/>
            <a:chExt cx="2808" cy="2793"/>
          </a:xfrm>
        </p:grpSpPr>
        <p:sp>
          <p:nvSpPr>
            <p:cNvPr id="12292" name="Rectangle 7"/>
            <p:cNvSpPr>
              <a:spLocks noChangeArrowheads="1"/>
            </p:cNvSpPr>
            <p:nvPr/>
          </p:nvSpPr>
          <p:spPr bwMode="auto">
            <a:xfrm>
              <a:off x="528" y="3390"/>
              <a:ext cx="2208" cy="488"/>
            </a:xfrm>
            <a:prstGeom prst="rect">
              <a:avLst/>
            </a:prstGeom>
            <a:noFill/>
            <a:ln w="9525">
              <a:noFill/>
              <a:miter lim="800000"/>
              <a:headEnd/>
              <a:tailEnd/>
            </a:ln>
          </p:spPr>
          <p:txBody>
            <a:bodyPr>
              <a:spAutoFit/>
            </a:bodyPr>
            <a:lstStyle/>
            <a:p>
              <a:pPr algn="ctr"/>
              <a:r>
                <a:rPr lang="en-US" altLang="en-US" sz="1800" b="1">
                  <a:latin typeface="Helvetica" pitchFamily="34" charset="0"/>
                  <a:cs typeface="Arial" pitchFamily="34" charset="0"/>
                </a:rPr>
                <a:t>Pentium® III</a:t>
              </a:r>
              <a:br>
                <a:rPr lang="en-US" altLang="en-US" sz="1800" b="1">
                  <a:latin typeface="Helvetica" pitchFamily="34" charset="0"/>
                  <a:cs typeface="Arial" pitchFamily="34" charset="0"/>
                </a:rPr>
              </a:br>
              <a:r>
                <a:rPr lang="en-US" altLang="en-US" sz="1400" b="1">
                  <a:latin typeface="Helvetica" pitchFamily="34" charset="0"/>
                  <a:cs typeface="Arial" pitchFamily="34" charset="0"/>
                </a:rPr>
                <a:t>28M transistors / 733MHz-1Gz </a:t>
              </a:r>
            </a:p>
            <a:p>
              <a:pPr algn="ctr"/>
              <a:r>
                <a:rPr lang="en-US" altLang="en-US" sz="1400" b="1">
                  <a:latin typeface="Helvetica" pitchFamily="34" charset="0"/>
                  <a:cs typeface="Arial" pitchFamily="34" charset="0"/>
                </a:rPr>
                <a:t>L=0.25µm shrunk to L=0.18µm</a:t>
              </a:r>
            </a:p>
          </p:txBody>
        </p:sp>
        <p:pic>
          <p:nvPicPr>
            <p:cNvPr id="12293" name="Picture 8"/>
            <p:cNvPicPr>
              <a:picLocks noChangeAspect="1" noChangeArrowheads="1"/>
            </p:cNvPicPr>
            <p:nvPr/>
          </p:nvPicPr>
          <p:blipFill>
            <a:blip r:embed="rId3" cstate="print"/>
            <a:srcRect/>
            <a:stretch>
              <a:fillRect/>
            </a:stretch>
          </p:blipFill>
          <p:spPr bwMode="auto">
            <a:xfrm>
              <a:off x="288" y="1085"/>
              <a:ext cx="2808" cy="23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An Overview</a:t>
            </a:r>
          </a:p>
        </p:txBody>
      </p:sp>
      <p:sp>
        <p:nvSpPr>
          <p:cNvPr id="4099" name="Rectangle 3"/>
          <p:cNvSpPr>
            <a:spLocks noGrp="1" noChangeArrowheads="1"/>
          </p:cNvSpPr>
          <p:nvPr>
            <p:ph type="body" idx="1"/>
          </p:nvPr>
        </p:nvSpPr>
        <p:spPr/>
        <p:txBody>
          <a:bodyPr>
            <a:normAutofit lnSpcReduction="10000"/>
          </a:bodyPr>
          <a:lstStyle/>
          <a:p>
            <a:pPr eaLnBrk="1" hangingPunct="1"/>
            <a:r>
              <a:rPr lang="en-US" smtClean="0"/>
              <a:t>Acronym of VLSI</a:t>
            </a:r>
          </a:p>
          <a:p>
            <a:pPr lvl="1" eaLnBrk="1" hangingPunct="1"/>
            <a:r>
              <a:rPr lang="en-US" smtClean="0">
                <a:solidFill>
                  <a:srgbClr val="0099FF"/>
                </a:solidFill>
              </a:rPr>
              <a:t>V</a:t>
            </a:r>
            <a:r>
              <a:rPr lang="en-US" smtClean="0"/>
              <a:t>ery-</a:t>
            </a:r>
            <a:r>
              <a:rPr lang="en-US" smtClean="0">
                <a:solidFill>
                  <a:srgbClr val="0099FF"/>
                </a:solidFill>
              </a:rPr>
              <a:t>L</a:t>
            </a:r>
            <a:r>
              <a:rPr lang="en-US" smtClean="0"/>
              <a:t>arge-</a:t>
            </a:r>
            <a:r>
              <a:rPr lang="en-US" smtClean="0">
                <a:solidFill>
                  <a:srgbClr val="0099FF"/>
                </a:solidFill>
              </a:rPr>
              <a:t>S</a:t>
            </a:r>
            <a:r>
              <a:rPr lang="en-US" smtClean="0"/>
              <a:t>cale </a:t>
            </a:r>
            <a:r>
              <a:rPr lang="en-US" smtClean="0">
                <a:solidFill>
                  <a:srgbClr val="0099FF"/>
                </a:solidFill>
              </a:rPr>
              <a:t>I</a:t>
            </a:r>
            <a:r>
              <a:rPr lang="en-US" smtClean="0"/>
              <a:t>ntegration</a:t>
            </a:r>
          </a:p>
          <a:p>
            <a:pPr eaLnBrk="1" hangingPunct="1"/>
            <a:r>
              <a:rPr lang="en-US" smtClean="0"/>
              <a:t>A VLSI contains more than </a:t>
            </a:r>
            <a:r>
              <a:rPr lang="en-US" smtClean="0">
                <a:solidFill>
                  <a:srgbClr val="0099FF"/>
                </a:solidFill>
              </a:rPr>
              <a:t>a million</a:t>
            </a:r>
            <a:r>
              <a:rPr lang="en-US" smtClean="0">
                <a:solidFill>
                  <a:schemeClr val="tx2"/>
                </a:solidFill>
              </a:rPr>
              <a:t> </a:t>
            </a:r>
            <a:r>
              <a:rPr lang="en-US" smtClean="0"/>
              <a:t>or so switching devices or logic gates</a:t>
            </a:r>
          </a:p>
          <a:p>
            <a:pPr eaLnBrk="1" hangingPunct="1"/>
            <a:r>
              <a:rPr lang="en-US" smtClean="0"/>
              <a:t>Early in the first decade of the 21</a:t>
            </a:r>
            <a:r>
              <a:rPr lang="en-US" baseline="30000" smtClean="0"/>
              <a:t>st</a:t>
            </a:r>
            <a:r>
              <a:rPr lang="en-US" smtClean="0"/>
              <a:t> century, the actual number of transistors has exceeded </a:t>
            </a:r>
            <a:r>
              <a:rPr lang="en-US" smtClean="0">
                <a:solidFill>
                  <a:srgbClr val="0099FF"/>
                </a:solidFill>
              </a:rPr>
              <a:t>100 million</a:t>
            </a:r>
          </a:p>
          <a:p>
            <a:pPr eaLnBrk="1" hangingPunct="1"/>
            <a:r>
              <a:rPr lang="en-US" smtClean="0"/>
              <a:t>A piece of silicon (</a:t>
            </a:r>
            <a:r>
              <a:rPr lang="en-US" smtClean="0">
                <a:solidFill>
                  <a:srgbClr val="0099FF"/>
                </a:solidFill>
              </a:rPr>
              <a:t>a chip</a:t>
            </a:r>
            <a:r>
              <a:rPr lang="en-US" smtClean="0"/>
              <a:t>) is typically about </a:t>
            </a:r>
            <a:r>
              <a:rPr lang="en-US" smtClean="0">
                <a:solidFill>
                  <a:srgbClr val="0099FF"/>
                </a:solidFill>
              </a:rPr>
              <a:t>1 centimeter</a:t>
            </a:r>
            <a:r>
              <a:rPr lang="en-US" smtClean="0"/>
              <a:t> on a side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Pentium 4….</a:t>
            </a:r>
          </a:p>
        </p:txBody>
      </p:sp>
      <p:sp>
        <p:nvSpPr>
          <p:cNvPr id="13315" name="Rectangle 5"/>
          <p:cNvSpPr>
            <a:spLocks noChangeArrowheads="1"/>
          </p:cNvSpPr>
          <p:nvPr/>
        </p:nvSpPr>
        <p:spPr bwMode="auto">
          <a:xfrm>
            <a:off x="685800" y="5257800"/>
            <a:ext cx="3657600" cy="792163"/>
          </a:xfrm>
          <a:prstGeom prst="rect">
            <a:avLst/>
          </a:prstGeom>
          <a:noFill/>
          <a:ln w="9525">
            <a:noFill/>
            <a:miter lim="800000"/>
            <a:headEnd/>
            <a:tailEnd/>
          </a:ln>
        </p:spPr>
        <p:txBody>
          <a:bodyPr>
            <a:spAutoFit/>
          </a:bodyPr>
          <a:lstStyle/>
          <a:p>
            <a:pPr algn="ctr"/>
            <a:r>
              <a:rPr lang="en-US" altLang="en-US" sz="1800" b="1">
                <a:latin typeface="Helvetica" pitchFamily="34" charset="0"/>
                <a:cs typeface="Arial" pitchFamily="34" charset="0"/>
              </a:rPr>
              <a:t>Pentium® 4</a:t>
            </a:r>
            <a:br>
              <a:rPr lang="en-US" altLang="en-US" sz="1800" b="1">
                <a:latin typeface="Helvetica" pitchFamily="34" charset="0"/>
                <a:cs typeface="Arial" pitchFamily="34" charset="0"/>
              </a:rPr>
            </a:br>
            <a:r>
              <a:rPr lang="en-US" altLang="en-US" sz="1400" b="1">
                <a:latin typeface="Helvetica" pitchFamily="34" charset="0"/>
                <a:cs typeface="Arial" pitchFamily="34" charset="0"/>
              </a:rPr>
              <a:t>42M transistors / 1.3-1.8GHz </a:t>
            </a:r>
          </a:p>
          <a:p>
            <a:pPr algn="ctr"/>
            <a:r>
              <a:rPr lang="en-US" altLang="en-US" sz="1400" b="1">
                <a:latin typeface="Helvetica" pitchFamily="34" charset="0"/>
                <a:cs typeface="Arial" pitchFamily="34" charset="0"/>
              </a:rPr>
              <a:t>L=0.18µm</a:t>
            </a:r>
            <a:endParaRPr lang="en-US" altLang="en-US" sz="1800" b="1">
              <a:latin typeface="Helvetica" pitchFamily="34" charset="0"/>
              <a:cs typeface="Arial" pitchFamily="34" charset="0"/>
            </a:endParaRPr>
          </a:p>
        </p:txBody>
      </p:sp>
      <p:sp>
        <p:nvSpPr>
          <p:cNvPr id="13316" name="Rectangle 7"/>
          <p:cNvSpPr>
            <a:spLocks noChangeArrowheads="1"/>
          </p:cNvSpPr>
          <p:nvPr/>
        </p:nvSpPr>
        <p:spPr bwMode="auto">
          <a:xfrm>
            <a:off x="4495800" y="5334000"/>
            <a:ext cx="4235450" cy="792163"/>
          </a:xfrm>
          <a:prstGeom prst="rect">
            <a:avLst/>
          </a:prstGeom>
          <a:noFill/>
          <a:ln w="9525">
            <a:noFill/>
            <a:miter lim="800000"/>
            <a:headEnd/>
            <a:tailEnd/>
          </a:ln>
        </p:spPr>
        <p:txBody>
          <a:bodyPr>
            <a:spAutoFit/>
          </a:bodyPr>
          <a:lstStyle/>
          <a:p>
            <a:pPr algn="ctr"/>
            <a:r>
              <a:rPr lang="en-US" altLang="en-US" sz="1800" b="1">
                <a:latin typeface="Helvetica" pitchFamily="34" charset="0"/>
                <a:cs typeface="Arial" pitchFamily="34" charset="0"/>
              </a:rPr>
              <a:t>Pentium® 4 “Northwood”</a:t>
            </a:r>
            <a:br>
              <a:rPr lang="en-US" altLang="en-US" sz="1800" b="1">
                <a:latin typeface="Helvetica" pitchFamily="34" charset="0"/>
                <a:cs typeface="Arial" pitchFamily="34" charset="0"/>
              </a:rPr>
            </a:br>
            <a:r>
              <a:rPr lang="en-US" altLang="en-US" sz="1400" b="1">
                <a:latin typeface="Helvetica" pitchFamily="34" charset="0"/>
                <a:cs typeface="Arial" pitchFamily="34" charset="0"/>
              </a:rPr>
              <a:t>55M transistors / 2-2.5GHz </a:t>
            </a:r>
          </a:p>
          <a:p>
            <a:pPr algn="ctr"/>
            <a:r>
              <a:rPr lang="en-US" altLang="en-US" sz="1400" b="1">
                <a:latin typeface="Helvetica" pitchFamily="34" charset="0"/>
                <a:cs typeface="Arial" pitchFamily="34" charset="0"/>
              </a:rPr>
              <a:t>L=0.13µm</a:t>
            </a:r>
            <a:endParaRPr lang="en-US" altLang="en-US" sz="1800" b="1">
              <a:latin typeface="Helvetica" pitchFamily="34" charset="0"/>
              <a:cs typeface="Arial" pitchFamily="34" charset="0"/>
            </a:endParaRPr>
          </a:p>
        </p:txBody>
      </p:sp>
      <p:pic>
        <p:nvPicPr>
          <p:cNvPr id="13317" name="Picture 8"/>
          <p:cNvPicPr>
            <a:picLocks noChangeAspect="1" noChangeArrowheads="1"/>
          </p:cNvPicPr>
          <p:nvPr/>
        </p:nvPicPr>
        <p:blipFill>
          <a:blip r:embed="rId2" cstate="print"/>
          <a:srcRect/>
          <a:stretch>
            <a:fillRect/>
          </a:stretch>
        </p:blipFill>
        <p:spPr bwMode="auto">
          <a:xfrm>
            <a:off x="4953000" y="1371600"/>
            <a:ext cx="3760788" cy="3810000"/>
          </a:xfrm>
          <a:prstGeom prst="rect">
            <a:avLst/>
          </a:prstGeom>
          <a:noFill/>
          <a:ln w="9525">
            <a:noFill/>
            <a:miter lim="800000"/>
            <a:headEnd/>
            <a:tailEnd/>
          </a:ln>
        </p:spPr>
      </p:pic>
      <p:pic>
        <p:nvPicPr>
          <p:cNvPr id="13318" name="Picture 9"/>
          <p:cNvPicPr>
            <a:picLocks noGrp="1" noChangeAspect="1" noChangeArrowheads="1"/>
          </p:cNvPicPr>
          <p:nvPr>
            <p:ph idx="1"/>
          </p:nvPr>
        </p:nvPicPr>
        <p:blipFill>
          <a:blip r:embed="rId3" cstate="print"/>
          <a:srcRect/>
          <a:stretch>
            <a:fillRect/>
          </a:stretch>
        </p:blipFill>
        <p:spPr>
          <a:xfrm>
            <a:off x="228600" y="1371600"/>
            <a:ext cx="4524375" cy="379095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mtClean="0"/>
              <a:t>Example: Intel Processor Sizes</a:t>
            </a:r>
          </a:p>
        </p:txBody>
      </p:sp>
      <p:sp>
        <p:nvSpPr>
          <p:cNvPr id="9219" name="Text Box 3"/>
          <p:cNvSpPr txBox="1">
            <a:spLocks noChangeArrowheads="1"/>
          </p:cNvSpPr>
          <p:nvPr/>
        </p:nvSpPr>
        <p:spPr bwMode="auto">
          <a:xfrm>
            <a:off x="3733800" y="6248400"/>
            <a:ext cx="2863850" cy="244475"/>
          </a:xfrm>
          <a:prstGeom prst="rect">
            <a:avLst/>
          </a:prstGeom>
          <a:noFill/>
          <a:ln w="28575">
            <a:noFill/>
            <a:miter lim="800000"/>
            <a:headEnd/>
            <a:tailEnd/>
          </a:ln>
        </p:spPr>
        <p:txBody>
          <a:bodyPr wrap="none" lIns="0" tIns="0" rIns="0" bIns="0">
            <a:spAutoFit/>
          </a:bodyPr>
          <a:lstStyle/>
          <a:p>
            <a:pPr algn="ctr" eaLnBrk="1" hangingPunct="1"/>
            <a:r>
              <a:rPr lang="en-US" sz="1600" b="1"/>
              <a:t>Source: http://www.intel.com/</a:t>
            </a:r>
          </a:p>
        </p:txBody>
      </p:sp>
      <p:grpSp>
        <p:nvGrpSpPr>
          <p:cNvPr id="2" name="Group 4"/>
          <p:cNvGrpSpPr>
            <a:grpSpLocks/>
          </p:cNvGrpSpPr>
          <p:nvPr/>
        </p:nvGrpSpPr>
        <p:grpSpPr bwMode="auto">
          <a:xfrm>
            <a:off x="136525" y="1689100"/>
            <a:ext cx="3625850" cy="4559300"/>
            <a:chOff x="86" y="1064"/>
            <a:chExt cx="2284" cy="2872"/>
          </a:xfrm>
        </p:grpSpPr>
        <p:sp>
          <p:nvSpPr>
            <p:cNvPr id="9243" name="Text Box 5"/>
            <p:cNvSpPr txBox="1">
              <a:spLocks noChangeArrowheads="1"/>
            </p:cNvSpPr>
            <p:nvPr/>
          </p:nvSpPr>
          <p:spPr bwMode="auto">
            <a:xfrm>
              <a:off x="86" y="1064"/>
              <a:ext cx="1404" cy="518"/>
            </a:xfrm>
            <a:prstGeom prst="rect">
              <a:avLst/>
            </a:prstGeom>
            <a:noFill/>
            <a:ln w="28575">
              <a:noFill/>
              <a:miter lim="800000"/>
              <a:headEnd/>
              <a:tailEnd/>
            </a:ln>
          </p:spPr>
          <p:txBody>
            <a:bodyPr wrap="none">
              <a:spAutoFit/>
            </a:bodyPr>
            <a:lstStyle/>
            <a:p>
              <a:pPr eaLnBrk="1" hangingPunct="1"/>
              <a:r>
                <a:rPr lang="en-US" sz="2400">
                  <a:latin typeface="Lucida Sans Unicode" pitchFamily="34" charset="0"/>
                </a:rPr>
                <a:t>Intel386</a:t>
              </a:r>
              <a:r>
                <a:rPr lang="en-US" sz="2400" baseline="30000">
                  <a:latin typeface="Lucida Sans Unicode" pitchFamily="34" charset="0"/>
                </a:rPr>
                <a:t>TM</a:t>
              </a:r>
              <a:r>
                <a:rPr lang="en-US" sz="2400">
                  <a:latin typeface="Lucida Sans Unicode" pitchFamily="34" charset="0"/>
                </a:rPr>
                <a:t> DX</a:t>
              </a:r>
            </a:p>
            <a:p>
              <a:pPr eaLnBrk="1" hangingPunct="1"/>
              <a:r>
                <a:rPr lang="en-US" sz="2400">
                  <a:latin typeface="Lucida Sans Unicode" pitchFamily="34" charset="0"/>
                </a:rPr>
                <a:t>Processor</a:t>
              </a:r>
            </a:p>
          </p:txBody>
        </p:sp>
        <p:sp>
          <p:nvSpPr>
            <p:cNvPr id="9244" name="Text Box 6"/>
            <p:cNvSpPr txBox="1">
              <a:spLocks noChangeArrowheads="1"/>
            </p:cNvSpPr>
            <p:nvPr/>
          </p:nvSpPr>
          <p:spPr bwMode="auto">
            <a:xfrm>
              <a:off x="96" y="1786"/>
              <a:ext cx="1404" cy="518"/>
            </a:xfrm>
            <a:prstGeom prst="rect">
              <a:avLst/>
            </a:prstGeom>
            <a:noFill/>
            <a:ln w="28575">
              <a:noFill/>
              <a:miter lim="800000"/>
              <a:headEnd/>
              <a:tailEnd/>
            </a:ln>
          </p:spPr>
          <p:txBody>
            <a:bodyPr wrap="none">
              <a:spAutoFit/>
            </a:bodyPr>
            <a:lstStyle/>
            <a:p>
              <a:pPr eaLnBrk="1" hangingPunct="1"/>
              <a:r>
                <a:rPr lang="en-US" sz="2400">
                  <a:latin typeface="Lucida Sans Unicode" pitchFamily="34" charset="0"/>
                </a:rPr>
                <a:t>Intel486</a:t>
              </a:r>
              <a:r>
                <a:rPr lang="en-US" sz="2400" baseline="30000">
                  <a:latin typeface="Lucida Sans Unicode" pitchFamily="34" charset="0"/>
                </a:rPr>
                <a:t>TM</a:t>
              </a:r>
              <a:r>
                <a:rPr lang="en-US" sz="2400">
                  <a:latin typeface="Lucida Sans Unicode" pitchFamily="34" charset="0"/>
                </a:rPr>
                <a:t> DX</a:t>
              </a:r>
            </a:p>
            <a:p>
              <a:pPr eaLnBrk="1" hangingPunct="1"/>
              <a:r>
                <a:rPr lang="en-US" sz="2400">
                  <a:latin typeface="Lucida Sans Unicode" pitchFamily="34" charset="0"/>
                </a:rPr>
                <a:t>Processor</a:t>
              </a:r>
            </a:p>
          </p:txBody>
        </p:sp>
        <p:sp>
          <p:nvSpPr>
            <p:cNvPr id="9245" name="Text Box 7"/>
            <p:cNvSpPr txBox="1">
              <a:spLocks noChangeArrowheads="1"/>
            </p:cNvSpPr>
            <p:nvPr/>
          </p:nvSpPr>
          <p:spPr bwMode="auto">
            <a:xfrm>
              <a:off x="144" y="2698"/>
              <a:ext cx="1957" cy="288"/>
            </a:xfrm>
            <a:prstGeom prst="rect">
              <a:avLst/>
            </a:prstGeom>
            <a:noFill/>
            <a:ln w="28575">
              <a:noFill/>
              <a:miter lim="800000"/>
              <a:headEnd/>
              <a:tailEnd/>
            </a:ln>
          </p:spPr>
          <p:txBody>
            <a:bodyPr wrap="none">
              <a:spAutoFit/>
            </a:bodyPr>
            <a:lstStyle/>
            <a:p>
              <a:pPr eaLnBrk="1" hangingPunct="1"/>
              <a:r>
                <a:rPr lang="en-US" sz="2400">
                  <a:latin typeface="Lucida Sans Unicode" pitchFamily="34" charset="0"/>
                </a:rPr>
                <a:t>Pentium® Processor</a:t>
              </a:r>
            </a:p>
          </p:txBody>
        </p:sp>
        <p:sp>
          <p:nvSpPr>
            <p:cNvPr id="9246" name="Text Box 8"/>
            <p:cNvSpPr txBox="1">
              <a:spLocks noChangeArrowheads="1"/>
            </p:cNvSpPr>
            <p:nvPr/>
          </p:nvSpPr>
          <p:spPr bwMode="auto">
            <a:xfrm>
              <a:off x="144" y="3418"/>
              <a:ext cx="2226" cy="518"/>
            </a:xfrm>
            <a:prstGeom prst="rect">
              <a:avLst/>
            </a:prstGeom>
            <a:noFill/>
            <a:ln w="28575">
              <a:noFill/>
              <a:miter lim="800000"/>
              <a:headEnd/>
              <a:tailEnd/>
            </a:ln>
          </p:spPr>
          <p:txBody>
            <a:bodyPr wrap="none">
              <a:spAutoFit/>
            </a:bodyPr>
            <a:lstStyle/>
            <a:p>
              <a:pPr eaLnBrk="1" hangingPunct="1"/>
              <a:r>
                <a:rPr lang="en-US" sz="2400">
                  <a:latin typeface="Lucida Sans Unicode" pitchFamily="34" charset="0"/>
                </a:rPr>
                <a:t>Pentium® Pro &amp;</a:t>
              </a:r>
            </a:p>
            <a:p>
              <a:pPr eaLnBrk="1" hangingPunct="1"/>
              <a:r>
                <a:rPr lang="en-US" sz="2400">
                  <a:latin typeface="Lucida Sans Unicode" pitchFamily="34" charset="0"/>
                </a:rPr>
                <a:t>Pentium® II Processors</a:t>
              </a:r>
            </a:p>
          </p:txBody>
        </p:sp>
      </p:grpSp>
      <p:grpSp>
        <p:nvGrpSpPr>
          <p:cNvPr id="3" name="Group 9"/>
          <p:cNvGrpSpPr>
            <a:grpSpLocks/>
          </p:cNvGrpSpPr>
          <p:nvPr/>
        </p:nvGrpSpPr>
        <p:grpSpPr bwMode="auto">
          <a:xfrm>
            <a:off x="76200" y="914400"/>
            <a:ext cx="9067800" cy="584200"/>
            <a:chOff x="48" y="576"/>
            <a:chExt cx="5712" cy="368"/>
          </a:xfrm>
        </p:grpSpPr>
        <p:sp>
          <p:nvSpPr>
            <p:cNvPr id="9236" name="Text Box 10"/>
            <p:cNvSpPr txBox="1">
              <a:spLocks noChangeArrowheads="1"/>
            </p:cNvSpPr>
            <p:nvPr/>
          </p:nvSpPr>
          <p:spPr bwMode="auto">
            <a:xfrm>
              <a:off x="1534" y="576"/>
              <a:ext cx="482" cy="230"/>
            </a:xfrm>
            <a:prstGeom prst="rect">
              <a:avLst/>
            </a:prstGeom>
            <a:noFill/>
            <a:ln w="28575">
              <a:noFill/>
              <a:miter lim="800000"/>
              <a:headEnd/>
              <a:tailEnd/>
            </a:ln>
          </p:spPr>
          <p:txBody>
            <a:bodyPr lIns="0" tIns="0" rIns="0" bIns="0">
              <a:spAutoFit/>
            </a:bodyPr>
            <a:lstStyle/>
            <a:p>
              <a:pPr algn="ctr" eaLnBrk="1" hangingPunct="1"/>
              <a:r>
                <a:rPr lang="en-US" sz="2400">
                  <a:solidFill>
                    <a:schemeClr val="accent2"/>
                  </a:solidFill>
                  <a:latin typeface="Lucida Sans Unicode" pitchFamily="34" charset="0"/>
                </a:rPr>
                <a:t>1.5</a:t>
              </a:r>
              <a:r>
                <a:rPr lang="en-US" sz="2400">
                  <a:solidFill>
                    <a:schemeClr val="accent2"/>
                  </a:solidFill>
                  <a:latin typeface="Symbol" pitchFamily="18" charset="2"/>
                </a:rPr>
                <a:t>m</a:t>
              </a:r>
            </a:p>
          </p:txBody>
        </p:sp>
        <p:sp>
          <p:nvSpPr>
            <p:cNvPr id="9237" name="Text Box 11"/>
            <p:cNvSpPr txBox="1">
              <a:spLocks noChangeArrowheads="1"/>
            </p:cNvSpPr>
            <p:nvPr/>
          </p:nvSpPr>
          <p:spPr bwMode="auto">
            <a:xfrm>
              <a:off x="2158" y="576"/>
              <a:ext cx="482" cy="230"/>
            </a:xfrm>
            <a:prstGeom prst="rect">
              <a:avLst/>
            </a:prstGeom>
            <a:noFill/>
            <a:ln w="28575">
              <a:noFill/>
              <a:miter lim="800000"/>
              <a:headEnd/>
              <a:tailEnd/>
            </a:ln>
          </p:spPr>
          <p:txBody>
            <a:bodyPr lIns="0" tIns="0" rIns="0" bIns="0">
              <a:spAutoFit/>
            </a:bodyPr>
            <a:lstStyle/>
            <a:p>
              <a:pPr algn="ctr" eaLnBrk="1" hangingPunct="1"/>
              <a:r>
                <a:rPr lang="en-US" sz="2400">
                  <a:solidFill>
                    <a:schemeClr val="accent2"/>
                  </a:solidFill>
                  <a:latin typeface="Lucida Sans Unicode" pitchFamily="34" charset="0"/>
                </a:rPr>
                <a:t>1.0</a:t>
              </a:r>
              <a:r>
                <a:rPr lang="en-US" sz="2400">
                  <a:solidFill>
                    <a:schemeClr val="accent2"/>
                  </a:solidFill>
                  <a:latin typeface="Symbol" pitchFamily="18" charset="2"/>
                </a:rPr>
                <a:t>m</a:t>
              </a:r>
            </a:p>
          </p:txBody>
        </p:sp>
        <p:sp>
          <p:nvSpPr>
            <p:cNvPr id="9238" name="Text Box 12"/>
            <p:cNvSpPr txBox="1">
              <a:spLocks noChangeArrowheads="1"/>
            </p:cNvSpPr>
            <p:nvPr/>
          </p:nvSpPr>
          <p:spPr bwMode="auto">
            <a:xfrm>
              <a:off x="2830" y="576"/>
              <a:ext cx="482" cy="230"/>
            </a:xfrm>
            <a:prstGeom prst="rect">
              <a:avLst/>
            </a:prstGeom>
            <a:noFill/>
            <a:ln w="28575">
              <a:noFill/>
              <a:miter lim="800000"/>
              <a:headEnd/>
              <a:tailEnd/>
            </a:ln>
          </p:spPr>
          <p:txBody>
            <a:bodyPr lIns="0" tIns="0" rIns="0" bIns="0">
              <a:spAutoFit/>
            </a:bodyPr>
            <a:lstStyle/>
            <a:p>
              <a:pPr algn="ctr" eaLnBrk="1" hangingPunct="1"/>
              <a:r>
                <a:rPr lang="en-US" sz="2400">
                  <a:solidFill>
                    <a:schemeClr val="accent2"/>
                  </a:solidFill>
                  <a:latin typeface="Lucida Sans Unicode" pitchFamily="34" charset="0"/>
                </a:rPr>
                <a:t>0.8</a:t>
              </a:r>
              <a:r>
                <a:rPr lang="en-US" sz="2400">
                  <a:solidFill>
                    <a:schemeClr val="accent2"/>
                  </a:solidFill>
                  <a:latin typeface="Symbol" pitchFamily="18" charset="2"/>
                </a:rPr>
                <a:t>m</a:t>
              </a:r>
            </a:p>
          </p:txBody>
        </p:sp>
        <p:sp>
          <p:nvSpPr>
            <p:cNvPr id="9239" name="Text Box 13"/>
            <p:cNvSpPr txBox="1">
              <a:spLocks noChangeArrowheads="1"/>
            </p:cNvSpPr>
            <p:nvPr/>
          </p:nvSpPr>
          <p:spPr bwMode="auto">
            <a:xfrm>
              <a:off x="3694" y="576"/>
              <a:ext cx="482" cy="230"/>
            </a:xfrm>
            <a:prstGeom prst="rect">
              <a:avLst/>
            </a:prstGeom>
            <a:noFill/>
            <a:ln w="28575">
              <a:noFill/>
              <a:miter lim="800000"/>
              <a:headEnd/>
              <a:tailEnd/>
            </a:ln>
          </p:spPr>
          <p:txBody>
            <a:bodyPr lIns="0" tIns="0" rIns="0" bIns="0">
              <a:spAutoFit/>
            </a:bodyPr>
            <a:lstStyle/>
            <a:p>
              <a:pPr algn="ctr" eaLnBrk="1" hangingPunct="1"/>
              <a:r>
                <a:rPr lang="en-US" sz="2400">
                  <a:solidFill>
                    <a:schemeClr val="accent2"/>
                  </a:solidFill>
                  <a:latin typeface="Lucida Sans Unicode" pitchFamily="34" charset="0"/>
                </a:rPr>
                <a:t>0.6</a:t>
              </a:r>
              <a:r>
                <a:rPr lang="en-US" sz="2400">
                  <a:solidFill>
                    <a:schemeClr val="accent2"/>
                  </a:solidFill>
                  <a:latin typeface="Symbol" pitchFamily="18" charset="2"/>
                </a:rPr>
                <a:t>m</a:t>
              </a:r>
            </a:p>
          </p:txBody>
        </p:sp>
        <p:sp>
          <p:nvSpPr>
            <p:cNvPr id="9240" name="Text Box 14"/>
            <p:cNvSpPr txBox="1">
              <a:spLocks noChangeArrowheads="1"/>
            </p:cNvSpPr>
            <p:nvPr/>
          </p:nvSpPr>
          <p:spPr bwMode="auto">
            <a:xfrm>
              <a:off x="4512" y="576"/>
              <a:ext cx="576" cy="230"/>
            </a:xfrm>
            <a:prstGeom prst="rect">
              <a:avLst/>
            </a:prstGeom>
            <a:noFill/>
            <a:ln w="28575">
              <a:noFill/>
              <a:miter lim="800000"/>
              <a:headEnd/>
              <a:tailEnd/>
            </a:ln>
          </p:spPr>
          <p:txBody>
            <a:bodyPr lIns="0" tIns="0" rIns="0" bIns="0">
              <a:spAutoFit/>
            </a:bodyPr>
            <a:lstStyle/>
            <a:p>
              <a:pPr algn="ctr" eaLnBrk="1" hangingPunct="1"/>
              <a:r>
                <a:rPr lang="en-US" sz="2400">
                  <a:solidFill>
                    <a:schemeClr val="accent2"/>
                  </a:solidFill>
                  <a:latin typeface="Lucida Sans Unicode" pitchFamily="34" charset="0"/>
                </a:rPr>
                <a:t>0.35</a:t>
              </a:r>
              <a:r>
                <a:rPr lang="en-US" sz="2400">
                  <a:solidFill>
                    <a:schemeClr val="accent2"/>
                  </a:solidFill>
                  <a:latin typeface="Symbol" pitchFamily="18" charset="2"/>
                </a:rPr>
                <a:t>m</a:t>
              </a:r>
            </a:p>
          </p:txBody>
        </p:sp>
        <p:sp>
          <p:nvSpPr>
            <p:cNvPr id="9241" name="Text Box 15"/>
            <p:cNvSpPr txBox="1">
              <a:spLocks noChangeArrowheads="1"/>
            </p:cNvSpPr>
            <p:nvPr/>
          </p:nvSpPr>
          <p:spPr bwMode="auto">
            <a:xfrm>
              <a:off x="5184" y="576"/>
              <a:ext cx="576" cy="230"/>
            </a:xfrm>
            <a:prstGeom prst="rect">
              <a:avLst/>
            </a:prstGeom>
            <a:noFill/>
            <a:ln w="28575">
              <a:noFill/>
              <a:miter lim="800000"/>
              <a:headEnd/>
              <a:tailEnd/>
            </a:ln>
          </p:spPr>
          <p:txBody>
            <a:bodyPr lIns="0" tIns="0" rIns="0" bIns="0">
              <a:spAutoFit/>
            </a:bodyPr>
            <a:lstStyle/>
            <a:p>
              <a:pPr algn="ctr" eaLnBrk="1" hangingPunct="1"/>
              <a:r>
                <a:rPr lang="en-US" sz="2400">
                  <a:solidFill>
                    <a:schemeClr val="accent2"/>
                  </a:solidFill>
                  <a:latin typeface="Lucida Sans Unicode" pitchFamily="34" charset="0"/>
                </a:rPr>
                <a:t>0.25</a:t>
              </a:r>
              <a:r>
                <a:rPr lang="en-US" sz="2400">
                  <a:solidFill>
                    <a:schemeClr val="accent2"/>
                  </a:solidFill>
                  <a:latin typeface="Symbol" pitchFamily="18" charset="2"/>
                </a:rPr>
                <a:t>m</a:t>
              </a:r>
            </a:p>
          </p:txBody>
        </p:sp>
        <p:sp>
          <p:nvSpPr>
            <p:cNvPr id="9242" name="Text Box 16"/>
            <p:cNvSpPr txBox="1">
              <a:spLocks noChangeArrowheads="1"/>
            </p:cNvSpPr>
            <p:nvPr/>
          </p:nvSpPr>
          <p:spPr bwMode="auto">
            <a:xfrm>
              <a:off x="48" y="576"/>
              <a:ext cx="1488" cy="368"/>
            </a:xfrm>
            <a:prstGeom prst="rect">
              <a:avLst/>
            </a:prstGeom>
            <a:noFill/>
            <a:ln w="28575">
              <a:noFill/>
              <a:miter lim="800000"/>
              <a:headEnd/>
              <a:tailEnd/>
            </a:ln>
          </p:spPr>
          <p:txBody>
            <a:bodyPr wrap="none" lIns="0" tIns="0" rIns="0" bIns="0"/>
            <a:lstStyle/>
            <a:p>
              <a:pPr eaLnBrk="1" hangingPunct="1">
                <a:lnSpc>
                  <a:spcPct val="80000"/>
                </a:lnSpc>
              </a:pPr>
              <a:r>
                <a:rPr lang="en-US" sz="2400">
                  <a:solidFill>
                    <a:schemeClr val="accent2"/>
                  </a:solidFill>
                  <a:latin typeface="Lucida Sans Unicode" pitchFamily="34" charset="0"/>
                </a:rPr>
                <a:t>Silicon Process</a:t>
              </a:r>
              <a:br>
                <a:rPr lang="en-US" sz="2400">
                  <a:solidFill>
                    <a:schemeClr val="accent2"/>
                  </a:solidFill>
                  <a:latin typeface="Lucida Sans Unicode" pitchFamily="34" charset="0"/>
                </a:rPr>
              </a:br>
              <a:r>
                <a:rPr lang="en-US" sz="2400">
                  <a:solidFill>
                    <a:schemeClr val="accent2"/>
                  </a:solidFill>
                  <a:latin typeface="Lucida Sans Unicode" pitchFamily="34" charset="0"/>
                </a:rPr>
                <a:t>Technology</a:t>
              </a:r>
              <a:endParaRPr lang="en-US" sz="2400">
                <a:solidFill>
                  <a:schemeClr val="accent2"/>
                </a:solidFill>
                <a:latin typeface="Symbol" pitchFamily="18" charset="2"/>
              </a:endParaRPr>
            </a:p>
          </p:txBody>
        </p:sp>
      </p:grpSp>
      <p:grpSp>
        <p:nvGrpSpPr>
          <p:cNvPr id="4" name="Group 17"/>
          <p:cNvGrpSpPr>
            <a:grpSpLocks/>
          </p:cNvGrpSpPr>
          <p:nvPr/>
        </p:nvGrpSpPr>
        <p:grpSpPr bwMode="auto">
          <a:xfrm>
            <a:off x="2408238" y="1498600"/>
            <a:ext cx="6583362" cy="4826000"/>
            <a:chOff x="1517" y="944"/>
            <a:chExt cx="4147" cy="3040"/>
          </a:xfrm>
        </p:grpSpPr>
        <p:sp>
          <p:nvSpPr>
            <p:cNvPr id="9223" name="Rectangle 18"/>
            <p:cNvSpPr>
              <a:spLocks noChangeArrowheads="1"/>
            </p:cNvSpPr>
            <p:nvPr/>
          </p:nvSpPr>
          <p:spPr bwMode="auto">
            <a:xfrm>
              <a:off x="3804" y="1925"/>
              <a:ext cx="314" cy="327"/>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24" name="Rectangle 19"/>
            <p:cNvSpPr>
              <a:spLocks noChangeArrowheads="1"/>
            </p:cNvSpPr>
            <p:nvPr/>
          </p:nvSpPr>
          <p:spPr bwMode="auto">
            <a:xfrm>
              <a:off x="5270" y="3604"/>
              <a:ext cx="369" cy="350"/>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25" name="Rectangle 20"/>
            <p:cNvSpPr>
              <a:spLocks noChangeArrowheads="1"/>
            </p:cNvSpPr>
            <p:nvPr/>
          </p:nvSpPr>
          <p:spPr bwMode="auto">
            <a:xfrm>
              <a:off x="5320" y="2824"/>
              <a:ext cx="262" cy="284"/>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26" name="Rectangle 21"/>
            <p:cNvSpPr>
              <a:spLocks noChangeArrowheads="1"/>
            </p:cNvSpPr>
            <p:nvPr/>
          </p:nvSpPr>
          <p:spPr bwMode="auto">
            <a:xfrm>
              <a:off x="4602" y="2775"/>
              <a:ext cx="316" cy="345"/>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27" name="Rectangle 22"/>
            <p:cNvSpPr>
              <a:spLocks noChangeArrowheads="1"/>
            </p:cNvSpPr>
            <p:nvPr/>
          </p:nvSpPr>
          <p:spPr bwMode="auto">
            <a:xfrm>
              <a:off x="4487" y="3391"/>
              <a:ext cx="548" cy="568"/>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28" name="Rectangle 23"/>
            <p:cNvSpPr>
              <a:spLocks noChangeArrowheads="1"/>
            </p:cNvSpPr>
            <p:nvPr/>
          </p:nvSpPr>
          <p:spPr bwMode="auto">
            <a:xfrm>
              <a:off x="3594" y="3204"/>
              <a:ext cx="749" cy="749"/>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29" name="Rectangle 24"/>
            <p:cNvSpPr>
              <a:spLocks noChangeArrowheads="1"/>
            </p:cNvSpPr>
            <p:nvPr/>
          </p:nvSpPr>
          <p:spPr bwMode="auto">
            <a:xfrm>
              <a:off x="3731" y="2604"/>
              <a:ext cx="463" cy="519"/>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30" name="Rectangle 25"/>
            <p:cNvSpPr>
              <a:spLocks noChangeArrowheads="1"/>
            </p:cNvSpPr>
            <p:nvPr/>
          </p:nvSpPr>
          <p:spPr bwMode="auto">
            <a:xfrm>
              <a:off x="2775" y="2370"/>
              <a:ext cx="705" cy="747"/>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31" name="Rectangle 26"/>
            <p:cNvSpPr>
              <a:spLocks noChangeArrowheads="1"/>
            </p:cNvSpPr>
            <p:nvPr/>
          </p:nvSpPr>
          <p:spPr bwMode="auto">
            <a:xfrm>
              <a:off x="2975" y="1734"/>
              <a:ext cx="307" cy="528"/>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32" name="Rectangle 27"/>
            <p:cNvSpPr>
              <a:spLocks noChangeArrowheads="1"/>
            </p:cNvSpPr>
            <p:nvPr/>
          </p:nvSpPr>
          <p:spPr bwMode="auto">
            <a:xfrm>
              <a:off x="2210" y="1560"/>
              <a:ext cx="402" cy="698"/>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33" name="Rectangle 28"/>
            <p:cNvSpPr>
              <a:spLocks noChangeArrowheads="1"/>
            </p:cNvSpPr>
            <p:nvPr/>
          </p:nvSpPr>
          <p:spPr bwMode="auto">
            <a:xfrm>
              <a:off x="2266" y="1150"/>
              <a:ext cx="294" cy="310"/>
            </a:xfrm>
            <a:prstGeom prst="rect">
              <a:avLst/>
            </a:prstGeom>
            <a:solidFill>
              <a:srgbClr val="FFFFFF"/>
            </a:solidFill>
            <a:ln w="28575">
              <a:solidFill>
                <a:schemeClr val="tx1"/>
              </a:solidFill>
              <a:miter lim="800000"/>
              <a:headEnd/>
              <a:tailEnd/>
            </a:ln>
          </p:spPr>
          <p:txBody>
            <a:bodyPr wrap="none" anchor="ctr"/>
            <a:lstStyle/>
            <a:p>
              <a:endParaRPr lang="en-IN"/>
            </a:p>
          </p:txBody>
        </p:sp>
        <p:sp>
          <p:nvSpPr>
            <p:cNvPr id="9234" name="Rectangle 29"/>
            <p:cNvSpPr>
              <a:spLocks noChangeArrowheads="1"/>
            </p:cNvSpPr>
            <p:nvPr/>
          </p:nvSpPr>
          <p:spPr bwMode="auto">
            <a:xfrm>
              <a:off x="1557" y="985"/>
              <a:ext cx="433" cy="475"/>
            </a:xfrm>
            <a:prstGeom prst="rect">
              <a:avLst/>
            </a:prstGeom>
            <a:solidFill>
              <a:srgbClr val="FFFFFF"/>
            </a:solidFill>
            <a:ln w="28575">
              <a:solidFill>
                <a:schemeClr val="tx1"/>
              </a:solidFill>
              <a:miter lim="800000"/>
              <a:headEnd/>
              <a:tailEnd/>
            </a:ln>
          </p:spPr>
          <p:txBody>
            <a:bodyPr wrap="none" anchor="ctr"/>
            <a:lstStyle/>
            <a:p>
              <a:endParaRPr lang="en-IN"/>
            </a:p>
          </p:txBody>
        </p:sp>
        <p:pic>
          <p:nvPicPr>
            <p:cNvPr id="9235" name="Picture 30" descr="intel_processor_gens"/>
            <p:cNvPicPr>
              <a:picLocks noChangeAspect="1" noChangeArrowheads="1"/>
            </p:cNvPicPr>
            <p:nvPr/>
          </p:nvPicPr>
          <p:blipFill>
            <a:blip r:embed="rId2" cstate="print"/>
            <a:srcRect/>
            <a:stretch>
              <a:fillRect/>
            </a:stretch>
          </p:blipFill>
          <p:spPr bwMode="auto">
            <a:xfrm>
              <a:off x="1517" y="944"/>
              <a:ext cx="4147" cy="304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Evolution (revolution) of IC design</a:t>
            </a:r>
          </a:p>
        </p:txBody>
      </p:sp>
      <p:sp>
        <p:nvSpPr>
          <p:cNvPr id="376835" name="Rectangle 3"/>
          <p:cNvSpPr>
            <a:spLocks noGrp="1" noChangeArrowheads="1"/>
          </p:cNvSpPr>
          <p:nvPr>
            <p:ph type="body" idx="1"/>
          </p:nvPr>
        </p:nvSpPr>
        <p:spPr>
          <a:xfrm>
            <a:off x="346075" y="1116013"/>
            <a:ext cx="6430963" cy="5053012"/>
          </a:xfrm>
        </p:spPr>
        <p:txBody>
          <a:bodyPr/>
          <a:lstStyle/>
          <a:p>
            <a:r>
              <a:rPr lang="en-US" sz="2200" smtClean="0"/>
              <a:t>If the automobile industry had made the same progress as the semiconductor industry, a car would today :</a:t>
            </a:r>
          </a:p>
          <a:p>
            <a:endParaRPr lang="en-US" sz="2200" smtClean="0"/>
          </a:p>
          <a:p>
            <a:pPr lvl="1"/>
            <a:r>
              <a:rPr lang="en-US" sz="2200" smtClean="0"/>
              <a:t>Drive at the speed of light.</a:t>
            </a:r>
          </a:p>
          <a:p>
            <a:pPr lvl="1"/>
            <a:endParaRPr lang="en-US" sz="2200" smtClean="0"/>
          </a:p>
          <a:p>
            <a:pPr lvl="1"/>
            <a:r>
              <a:rPr lang="en-US" sz="2200" smtClean="0"/>
              <a:t>Drive years on one single tank of petrol.</a:t>
            </a:r>
          </a:p>
          <a:p>
            <a:pPr lvl="1"/>
            <a:endParaRPr lang="en-US" sz="2200" smtClean="0"/>
          </a:p>
          <a:p>
            <a:pPr lvl="1"/>
            <a:r>
              <a:rPr lang="en-US" sz="2200" smtClean="0"/>
              <a:t>Seat 4 Lac people.</a:t>
            </a:r>
          </a:p>
          <a:p>
            <a:pPr lvl="1"/>
            <a:endParaRPr lang="en-US" sz="2200" smtClean="0"/>
          </a:p>
          <a:p>
            <a:pPr lvl="1"/>
            <a:r>
              <a:rPr lang="en-US" sz="2200" smtClean="0"/>
              <a:t>Cost around Rupees 8.</a:t>
            </a:r>
          </a:p>
        </p:txBody>
      </p:sp>
      <p:pic>
        <p:nvPicPr>
          <p:cNvPr id="14340" name="Picture 4" descr="star-trek"/>
          <p:cNvPicPr>
            <a:picLocks noChangeAspect="1" noChangeArrowheads="1"/>
          </p:cNvPicPr>
          <p:nvPr/>
        </p:nvPicPr>
        <p:blipFill>
          <a:blip r:embed="rId2" cstate="print"/>
          <a:srcRect/>
          <a:stretch>
            <a:fillRect/>
          </a:stretch>
        </p:blipFill>
        <p:spPr bwMode="auto">
          <a:xfrm>
            <a:off x="5943600" y="3763963"/>
            <a:ext cx="2986088" cy="2022475"/>
          </a:xfrm>
          <a:prstGeom prst="rect">
            <a:avLst/>
          </a:prstGeom>
          <a:noFill/>
          <a:ln w="9525">
            <a:noFill/>
            <a:miter lim="800000"/>
            <a:headEnd/>
            <a:tailEnd/>
          </a:ln>
        </p:spPr>
      </p:pic>
      <p:pic>
        <p:nvPicPr>
          <p:cNvPr id="14341" name="Picture 5" descr="ford-t"/>
          <p:cNvPicPr>
            <a:picLocks noChangeAspect="1" noChangeArrowheads="1"/>
          </p:cNvPicPr>
          <p:nvPr/>
        </p:nvPicPr>
        <p:blipFill>
          <a:blip r:embed="rId3" cstate="print"/>
          <a:srcRect/>
          <a:stretch>
            <a:fillRect/>
          </a:stretch>
        </p:blipFill>
        <p:spPr bwMode="auto">
          <a:xfrm>
            <a:off x="6461125" y="1138238"/>
            <a:ext cx="2446338" cy="1749425"/>
          </a:xfrm>
          <a:prstGeom prst="rect">
            <a:avLst/>
          </a:prstGeom>
          <a:noFill/>
          <a:ln w="9525">
            <a:noFill/>
            <a:miter lim="800000"/>
            <a:headEnd/>
            <a:tailEnd/>
          </a:ln>
        </p:spPr>
      </p:pic>
      <p:sp>
        <p:nvSpPr>
          <p:cNvPr id="14342" name="AutoShape 6"/>
          <p:cNvSpPr>
            <a:spLocks noChangeArrowheads="1"/>
          </p:cNvSpPr>
          <p:nvPr/>
        </p:nvSpPr>
        <p:spPr bwMode="auto">
          <a:xfrm>
            <a:off x="7586663" y="2984500"/>
            <a:ext cx="325437" cy="577850"/>
          </a:xfrm>
          <a:prstGeom prst="downArrow">
            <a:avLst>
              <a:gd name="adj1" fmla="val 50000"/>
              <a:gd name="adj2" fmla="val 44390"/>
            </a:avLst>
          </a:prstGeom>
          <a:solidFill>
            <a:srgbClr val="FF0066"/>
          </a:solidFill>
          <a:ln w="9525">
            <a:solidFill>
              <a:schemeClr val="tx1"/>
            </a:solidFill>
            <a:miter lim="800000"/>
            <a:headEnd/>
            <a:tailEnd/>
          </a:ln>
        </p:spPr>
        <p:txBody>
          <a:bodyPr wrap="none" anchor="ct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6835">
                                            <p:txEl>
                                              <p:pRg st="2" end="2"/>
                                            </p:txEl>
                                          </p:spTgt>
                                        </p:tgtEl>
                                        <p:attrNameLst>
                                          <p:attrName>style.visibility</p:attrName>
                                        </p:attrNameLst>
                                      </p:cBhvr>
                                      <p:to>
                                        <p:strVal val="visible"/>
                                      </p:to>
                                    </p:set>
                                    <p:anim calcmode="lin" valueType="num">
                                      <p:cBhvr additive="base">
                                        <p:cTn id="7" dur="1000" fill="hold"/>
                                        <p:tgtEl>
                                          <p:spTgt spid="376835">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76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6835">
                                            <p:txEl>
                                              <p:pRg st="4" end="4"/>
                                            </p:txEl>
                                          </p:spTgt>
                                        </p:tgtEl>
                                        <p:attrNameLst>
                                          <p:attrName>style.visibility</p:attrName>
                                        </p:attrNameLst>
                                      </p:cBhvr>
                                      <p:to>
                                        <p:strVal val="visible"/>
                                      </p:to>
                                    </p:set>
                                    <p:anim calcmode="lin" valueType="num">
                                      <p:cBhvr additive="base">
                                        <p:cTn id="13" dur="1000" fill="hold"/>
                                        <p:tgtEl>
                                          <p:spTgt spid="376835">
                                            <p:txEl>
                                              <p:pRg st="4" end="4"/>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768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76835">
                                            <p:txEl>
                                              <p:pRg st="6" end="6"/>
                                            </p:txEl>
                                          </p:spTgt>
                                        </p:tgtEl>
                                        <p:attrNameLst>
                                          <p:attrName>style.visibility</p:attrName>
                                        </p:attrNameLst>
                                      </p:cBhvr>
                                      <p:to>
                                        <p:strVal val="visible"/>
                                      </p:to>
                                    </p:set>
                                    <p:anim calcmode="lin" valueType="num">
                                      <p:cBhvr additive="base">
                                        <p:cTn id="19" dur="1000" fill="hold"/>
                                        <p:tgtEl>
                                          <p:spTgt spid="376835">
                                            <p:txEl>
                                              <p:pRg st="6" end="6"/>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768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76835">
                                            <p:txEl>
                                              <p:pRg st="8" end="8"/>
                                            </p:txEl>
                                          </p:spTgt>
                                        </p:tgtEl>
                                        <p:attrNameLst>
                                          <p:attrName>style.visibility</p:attrName>
                                        </p:attrNameLst>
                                      </p:cBhvr>
                                      <p:to>
                                        <p:strVal val="visible"/>
                                      </p:to>
                                    </p:set>
                                    <p:anim calcmode="lin" valueType="num">
                                      <p:cBhvr additive="base">
                                        <p:cTn id="25" dur="1000" fill="hold"/>
                                        <p:tgtEl>
                                          <p:spTgt spid="376835">
                                            <p:txEl>
                                              <p:pRg st="8" end="8"/>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7683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11150"/>
            <a:ext cx="7772400" cy="533400"/>
          </a:xfrm>
        </p:spPr>
        <p:txBody>
          <a:bodyPr>
            <a:normAutofit fontScale="90000"/>
          </a:bodyPr>
          <a:lstStyle/>
          <a:p>
            <a:r>
              <a:rPr lang="en-US" sz="3200" smtClean="0"/>
              <a:t> How to put together millions of transistors </a:t>
            </a:r>
            <a:br>
              <a:rPr lang="en-US" sz="3200" smtClean="0"/>
            </a:br>
            <a:r>
              <a:rPr lang="en-US" sz="3200" b="1" smtClean="0"/>
              <a:t>and make it work</a:t>
            </a:r>
            <a:r>
              <a:rPr lang="en-US" sz="3200" smtClean="0"/>
              <a:t> ?</a:t>
            </a:r>
          </a:p>
        </p:txBody>
      </p:sp>
      <p:sp>
        <p:nvSpPr>
          <p:cNvPr id="15363" name="Rectangle 3"/>
          <p:cNvSpPr>
            <a:spLocks noGrp="1" noChangeArrowheads="1"/>
          </p:cNvSpPr>
          <p:nvPr>
            <p:ph type="body" idx="1"/>
          </p:nvPr>
        </p:nvSpPr>
        <p:spPr>
          <a:xfrm>
            <a:off x="685800" y="1371600"/>
            <a:ext cx="6310313" cy="3155950"/>
          </a:xfrm>
        </p:spPr>
        <p:txBody>
          <a:bodyPr/>
          <a:lstStyle/>
          <a:p>
            <a:pPr>
              <a:lnSpc>
                <a:spcPct val="90000"/>
              </a:lnSpc>
            </a:pPr>
            <a:r>
              <a:rPr lang="en-US" sz="2400" smtClean="0"/>
              <a:t>Well chosen design methodologies</a:t>
            </a:r>
          </a:p>
          <a:p>
            <a:pPr>
              <a:lnSpc>
                <a:spcPct val="90000"/>
              </a:lnSpc>
            </a:pPr>
            <a:r>
              <a:rPr lang="en-US" sz="2400" smtClean="0"/>
              <a:t>Well chosen architectures</a:t>
            </a:r>
          </a:p>
          <a:p>
            <a:pPr>
              <a:lnSpc>
                <a:spcPct val="90000"/>
              </a:lnSpc>
            </a:pPr>
            <a:r>
              <a:rPr lang="en-US" sz="2400" smtClean="0"/>
              <a:t>Extensive use of power full CAD tools</a:t>
            </a:r>
          </a:p>
          <a:p>
            <a:pPr>
              <a:lnSpc>
                <a:spcPct val="90000"/>
              </a:lnSpc>
            </a:pPr>
            <a:r>
              <a:rPr lang="en-US" sz="2400" smtClean="0"/>
              <a:t>Strict design management</a:t>
            </a:r>
          </a:p>
          <a:p>
            <a:pPr>
              <a:lnSpc>
                <a:spcPct val="90000"/>
              </a:lnSpc>
            </a:pPr>
            <a:r>
              <a:rPr lang="en-US" sz="2400" smtClean="0"/>
              <a:t>Well chosen testing methodologies</a:t>
            </a:r>
          </a:p>
          <a:p>
            <a:pPr>
              <a:lnSpc>
                <a:spcPct val="90000"/>
              </a:lnSpc>
            </a:pPr>
            <a:r>
              <a:rPr lang="en-US" sz="2400" smtClean="0"/>
              <a:t>Design re-use</a:t>
            </a:r>
          </a:p>
        </p:txBody>
      </p:sp>
      <p:pic>
        <p:nvPicPr>
          <p:cNvPr id="15364" name="Picture 4" descr="first_transistor"/>
          <p:cNvPicPr>
            <a:picLocks noChangeAspect="1" noChangeArrowheads="1"/>
          </p:cNvPicPr>
          <p:nvPr/>
        </p:nvPicPr>
        <p:blipFill>
          <a:blip r:embed="rId2" cstate="print"/>
          <a:srcRect/>
          <a:stretch>
            <a:fillRect/>
          </a:stretch>
        </p:blipFill>
        <p:spPr bwMode="auto">
          <a:xfrm>
            <a:off x="6997700" y="1050925"/>
            <a:ext cx="1817688" cy="1843088"/>
          </a:xfrm>
          <a:prstGeom prst="rect">
            <a:avLst/>
          </a:prstGeom>
          <a:noFill/>
          <a:ln w="9525">
            <a:noFill/>
            <a:miter lim="800000"/>
            <a:headEnd/>
            <a:tailEnd/>
          </a:ln>
        </p:spPr>
      </p:pic>
      <p:pic>
        <p:nvPicPr>
          <p:cNvPr id="15365" name="Picture 5" descr="first_planar_ic"/>
          <p:cNvPicPr>
            <a:picLocks noChangeAspect="1" noChangeArrowheads="1"/>
          </p:cNvPicPr>
          <p:nvPr/>
        </p:nvPicPr>
        <p:blipFill>
          <a:blip r:embed="rId3" cstate="print"/>
          <a:srcRect/>
          <a:stretch>
            <a:fillRect/>
          </a:stretch>
        </p:blipFill>
        <p:spPr bwMode="auto">
          <a:xfrm>
            <a:off x="7013575" y="4656138"/>
            <a:ext cx="1633538" cy="1557337"/>
          </a:xfrm>
          <a:prstGeom prst="rect">
            <a:avLst/>
          </a:prstGeom>
          <a:noFill/>
          <a:ln w="9525">
            <a:noFill/>
            <a:miter lim="800000"/>
            <a:headEnd/>
            <a:tailEnd/>
          </a:ln>
        </p:spPr>
      </p:pic>
      <p:pic>
        <p:nvPicPr>
          <p:cNvPr id="15366" name="Picture 6" descr="i4004lrg"/>
          <p:cNvPicPr>
            <a:picLocks noChangeAspect="1" noChangeArrowheads="1"/>
          </p:cNvPicPr>
          <p:nvPr/>
        </p:nvPicPr>
        <p:blipFill>
          <a:blip r:embed="rId4" cstate="print"/>
          <a:srcRect/>
          <a:stretch>
            <a:fillRect/>
          </a:stretch>
        </p:blipFill>
        <p:spPr bwMode="auto">
          <a:xfrm>
            <a:off x="4324350" y="4354513"/>
            <a:ext cx="1955800" cy="1808162"/>
          </a:xfrm>
          <a:prstGeom prst="rect">
            <a:avLst/>
          </a:prstGeom>
          <a:noFill/>
          <a:ln w="9525">
            <a:noFill/>
            <a:miter lim="800000"/>
            <a:headEnd/>
            <a:tailEnd/>
          </a:ln>
        </p:spPr>
      </p:pic>
      <p:pic>
        <p:nvPicPr>
          <p:cNvPr id="15367" name="Picture 7" descr="ultra_sparc"/>
          <p:cNvPicPr>
            <a:picLocks noChangeAspect="1" noChangeArrowheads="1"/>
          </p:cNvPicPr>
          <p:nvPr/>
        </p:nvPicPr>
        <p:blipFill>
          <a:blip r:embed="rId5" cstate="print"/>
          <a:srcRect/>
          <a:stretch>
            <a:fillRect/>
          </a:stretch>
        </p:blipFill>
        <p:spPr bwMode="auto">
          <a:xfrm>
            <a:off x="1106488" y="4327525"/>
            <a:ext cx="2544762" cy="1890713"/>
          </a:xfrm>
          <a:prstGeom prst="rect">
            <a:avLst/>
          </a:prstGeom>
          <a:noFill/>
          <a:ln w="9525">
            <a:noFill/>
            <a:miter lim="800000"/>
            <a:headEnd/>
            <a:tailEnd/>
          </a:ln>
        </p:spPr>
      </p:pic>
      <p:sp>
        <p:nvSpPr>
          <p:cNvPr id="15368" name="AutoShape 8"/>
          <p:cNvSpPr>
            <a:spLocks noChangeArrowheads="1"/>
          </p:cNvSpPr>
          <p:nvPr/>
        </p:nvSpPr>
        <p:spPr bwMode="auto">
          <a:xfrm>
            <a:off x="7767638" y="4368800"/>
            <a:ext cx="188912" cy="214313"/>
          </a:xfrm>
          <a:prstGeom prst="downArrow">
            <a:avLst>
              <a:gd name="adj1" fmla="val 50000"/>
              <a:gd name="adj2" fmla="val 28361"/>
            </a:avLst>
          </a:prstGeom>
          <a:solidFill>
            <a:schemeClr val="accent1"/>
          </a:solidFill>
          <a:ln w="9525">
            <a:solidFill>
              <a:schemeClr val="tx1"/>
            </a:solidFill>
            <a:miter lim="800000"/>
            <a:headEnd/>
            <a:tailEnd/>
          </a:ln>
        </p:spPr>
        <p:txBody>
          <a:bodyPr wrap="none" anchor="ctr"/>
          <a:lstStyle/>
          <a:p>
            <a:endParaRPr lang="en-IN"/>
          </a:p>
        </p:txBody>
      </p:sp>
      <p:sp>
        <p:nvSpPr>
          <p:cNvPr id="15369" name="AutoShape 9"/>
          <p:cNvSpPr>
            <a:spLocks noChangeArrowheads="1"/>
          </p:cNvSpPr>
          <p:nvPr/>
        </p:nvSpPr>
        <p:spPr bwMode="auto">
          <a:xfrm>
            <a:off x="6507163" y="5154613"/>
            <a:ext cx="357187" cy="177800"/>
          </a:xfrm>
          <a:prstGeom prst="leftArrow">
            <a:avLst>
              <a:gd name="adj1" fmla="val 50000"/>
              <a:gd name="adj2" fmla="val 50223"/>
            </a:avLst>
          </a:prstGeom>
          <a:solidFill>
            <a:schemeClr val="accent1"/>
          </a:solidFill>
          <a:ln w="9525">
            <a:solidFill>
              <a:schemeClr val="tx1"/>
            </a:solidFill>
            <a:miter lim="800000"/>
            <a:headEnd/>
            <a:tailEnd/>
          </a:ln>
        </p:spPr>
        <p:txBody>
          <a:bodyPr wrap="none" anchor="ctr"/>
          <a:lstStyle/>
          <a:p>
            <a:endParaRPr lang="en-IN"/>
          </a:p>
        </p:txBody>
      </p:sp>
      <p:sp>
        <p:nvSpPr>
          <p:cNvPr id="15370" name="AutoShape 10"/>
          <p:cNvSpPr>
            <a:spLocks noChangeArrowheads="1"/>
          </p:cNvSpPr>
          <p:nvPr/>
        </p:nvSpPr>
        <p:spPr bwMode="auto">
          <a:xfrm>
            <a:off x="3797300" y="5187950"/>
            <a:ext cx="357188" cy="177800"/>
          </a:xfrm>
          <a:prstGeom prst="leftArrow">
            <a:avLst>
              <a:gd name="adj1" fmla="val 50000"/>
              <a:gd name="adj2" fmla="val 50223"/>
            </a:avLst>
          </a:prstGeom>
          <a:solidFill>
            <a:schemeClr val="accent1"/>
          </a:solidFill>
          <a:ln w="9525">
            <a:solidFill>
              <a:schemeClr val="tx1"/>
            </a:solidFill>
            <a:miter lim="800000"/>
            <a:headEnd/>
            <a:tailEnd/>
          </a:ln>
        </p:spPr>
        <p:txBody>
          <a:bodyPr wrap="none" anchor="ctr"/>
          <a:lstStyle/>
          <a:p>
            <a:endParaRPr lang="en-IN"/>
          </a:p>
        </p:txBody>
      </p:sp>
      <p:pic>
        <p:nvPicPr>
          <p:cNvPr id="15371" name="Picture 11" descr="First_IC"/>
          <p:cNvPicPr>
            <a:picLocks noChangeAspect="1" noChangeArrowheads="1"/>
          </p:cNvPicPr>
          <p:nvPr/>
        </p:nvPicPr>
        <p:blipFill>
          <a:blip r:embed="rId6" cstate="print"/>
          <a:srcRect/>
          <a:stretch>
            <a:fillRect/>
          </a:stretch>
        </p:blipFill>
        <p:spPr bwMode="auto">
          <a:xfrm>
            <a:off x="7024688" y="3281363"/>
            <a:ext cx="1839912" cy="987425"/>
          </a:xfrm>
          <a:prstGeom prst="rect">
            <a:avLst/>
          </a:prstGeom>
          <a:noFill/>
          <a:ln w="9525">
            <a:noFill/>
            <a:miter lim="800000"/>
            <a:headEnd/>
            <a:tailEnd/>
          </a:ln>
        </p:spPr>
      </p:pic>
      <p:sp>
        <p:nvSpPr>
          <p:cNvPr id="15372" name="AutoShape 12"/>
          <p:cNvSpPr>
            <a:spLocks noChangeArrowheads="1"/>
          </p:cNvSpPr>
          <p:nvPr/>
        </p:nvSpPr>
        <p:spPr bwMode="auto">
          <a:xfrm>
            <a:off x="7777163" y="2978150"/>
            <a:ext cx="188912" cy="214313"/>
          </a:xfrm>
          <a:prstGeom prst="downArrow">
            <a:avLst>
              <a:gd name="adj1" fmla="val 50000"/>
              <a:gd name="adj2" fmla="val 28361"/>
            </a:avLst>
          </a:prstGeom>
          <a:solidFill>
            <a:schemeClr val="accent1"/>
          </a:solidFill>
          <a:ln w="9525">
            <a:solidFill>
              <a:schemeClr val="tx1"/>
            </a:solidFill>
            <a:miter lim="800000"/>
            <a:headEnd/>
            <a:tailEnd/>
          </a:ln>
        </p:spPr>
        <p:txBody>
          <a:bodyPr wrap="none" anchor="ctr"/>
          <a:lstStyle/>
          <a:p>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Design Methodology</a:t>
            </a:r>
          </a:p>
        </p:txBody>
      </p:sp>
      <p:sp>
        <p:nvSpPr>
          <p:cNvPr id="16387" name="Rectangle 3"/>
          <p:cNvSpPr>
            <a:spLocks noGrp="1" noChangeArrowheads="1"/>
          </p:cNvSpPr>
          <p:nvPr>
            <p:ph type="body" idx="1"/>
          </p:nvPr>
        </p:nvSpPr>
        <p:spPr/>
        <p:txBody>
          <a:bodyPr>
            <a:normAutofit fontScale="92500" lnSpcReduction="20000"/>
          </a:bodyPr>
          <a:lstStyle/>
          <a:p>
            <a:r>
              <a:rPr lang="en-US" smtClean="0"/>
              <a:t>Specification</a:t>
            </a:r>
          </a:p>
          <a:p>
            <a:r>
              <a:rPr lang="en-US" smtClean="0"/>
              <a:t>Trade-off’s</a:t>
            </a:r>
          </a:p>
          <a:p>
            <a:r>
              <a:rPr lang="en-US" smtClean="0"/>
              <a:t>Design domains - abstraction level</a:t>
            </a:r>
          </a:p>
          <a:p>
            <a:r>
              <a:rPr lang="en-US" smtClean="0"/>
              <a:t>Top-down - Bottom up</a:t>
            </a:r>
          </a:p>
          <a:p>
            <a:r>
              <a:rPr lang="en-US" smtClean="0"/>
              <a:t>Schematic based</a:t>
            </a:r>
          </a:p>
          <a:p>
            <a:r>
              <a:rPr lang="en-US" smtClean="0"/>
              <a:t>Synthesis based</a:t>
            </a:r>
          </a:p>
          <a:p>
            <a:r>
              <a:rPr lang="en-US" smtClean="0"/>
              <a:t>Getting it right – Simulation and verification</a:t>
            </a:r>
          </a:p>
          <a:p>
            <a:r>
              <a:rPr lang="en-US" smtClean="0"/>
              <a:t>Lower power</a:t>
            </a:r>
          </a:p>
          <a:p>
            <a:r>
              <a:rPr lang="en-US" smtClean="0"/>
              <a:t>Design styles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Specification</a:t>
            </a:r>
          </a:p>
        </p:txBody>
      </p:sp>
      <p:sp>
        <p:nvSpPr>
          <p:cNvPr id="17411" name="Rectangle 3"/>
          <p:cNvSpPr>
            <a:spLocks noGrp="1" noChangeArrowheads="1"/>
          </p:cNvSpPr>
          <p:nvPr>
            <p:ph type="body" idx="1"/>
          </p:nvPr>
        </p:nvSpPr>
        <p:spPr/>
        <p:txBody>
          <a:bodyPr/>
          <a:lstStyle/>
          <a:p>
            <a:r>
              <a:rPr lang="en-US" sz="2400" smtClean="0"/>
              <a:t>A specification of what to construct is the first major step.</a:t>
            </a:r>
          </a:p>
          <a:p>
            <a:r>
              <a:rPr lang="en-US" sz="2400" smtClean="0"/>
              <a:t>Compromise between what is wanted and what can be made</a:t>
            </a:r>
          </a:p>
          <a:p>
            <a:pPr lvl="1">
              <a:buFontTx/>
              <a:buNone/>
            </a:pPr>
            <a:r>
              <a:rPr lang="en-US" sz="1600" smtClean="0"/>
              <a:t>Requires extensive experience to define best compromise</a:t>
            </a:r>
          </a:p>
          <a:p>
            <a:r>
              <a:rPr lang="en-US" sz="2400" smtClean="0"/>
              <a:t>A detailed specification must be agreed upon with the system people. Major changes during design will result in significant delays.</a:t>
            </a:r>
          </a:p>
          <a:p>
            <a:r>
              <a:rPr lang="en-US" sz="2400" smtClean="0"/>
              <a:t>Requirements must be considered at many levels</a:t>
            </a:r>
          </a:p>
          <a:p>
            <a:r>
              <a:rPr lang="en-US" sz="2400" smtClean="0"/>
              <a:t>Specifications can (must) be </a:t>
            </a:r>
            <a:br>
              <a:rPr lang="en-US" sz="2400" smtClean="0"/>
            </a:br>
            <a:r>
              <a:rPr lang="en-US" sz="2400" smtClean="0"/>
              <a:t>system simulations.</a:t>
            </a:r>
            <a:endParaRPr lang="en-US" sz="1600" smtClean="0"/>
          </a:p>
          <a:p>
            <a:r>
              <a:rPr lang="en-US" sz="2400" smtClean="0"/>
              <a:t>Specification is 1/4 - 1/3 of total </a:t>
            </a:r>
            <a:br>
              <a:rPr lang="en-US" sz="2400" smtClean="0"/>
            </a:br>
            <a:r>
              <a:rPr lang="en-US" sz="2400" smtClean="0"/>
              <a:t>IC project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Trade offs</a:t>
            </a:r>
          </a:p>
        </p:txBody>
      </p:sp>
      <p:sp>
        <p:nvSpPr>
          <p:cNvPr id="18435" name="Oval 3"/>
          <p:cNvSpPr>
            <a:spLocks noChangeArrowheads="1"/>
          </p:cNvSpPr>
          <p:nvPr/>
        </p:nvSpPr>
        <p:spPr bwMode="auto">
          <a:xfrm>
            <a:off x="2617788" y="4724400"/>
            <a:ext cx="762000" cy="762000"/>
          </a:xfrm>
          <a:prstGeom prst="ellipse">
            <a:avLst/>
          </a:prstGeom>
          <a:noFill/>
          <a:ln w="9525">
            <a:solidFill>
              <a:schemeClr val="tx1"/>
            </a:solidFill>
            <a:round/>
            <a:headEnd/>
            <a:tailEnd/>
          </a:ln>
        </p:spPr>
        <p:txBody>
          <a:bodyPr wrap="none" anchor="ctr"/>
          <a:lstStyle/>
          <a:p>
            <a:endParaRPr lang="en-IN"/>
          </a:p>
        </p:txBody>
      </p:sp>
      <p:sp>
        <p:nvSpPr>
          <p:cNvPr id="18436" name="Text Box 4"/>
          <p:cNvSpPr txBox="1">
            <a:spLocks noChangeArrowheads="1"/>
          </p:cNvSpPr>
          <p:nvPr/>
        </p:nvSpPr>
        <p:spPr bwMode="auto">
          <a:xfrm>
            <a:off x="2592388" y="4949825"/>
            <a:ext cx="808037" cy="274638"/>
          </a:xfrm>
          <a:prstGeom prst="rect">
            <a:avLst/>
          </a:prstGeom>
          <a:noFill/>
          <a:ln w="9525">
            <a:noFill/>
            <a:miter lim="800000"/>
            <a:headEnd/>
            <a:tailEnd/>
          </a:ln>
        </p:spPr>
        <p:txBody>
          <a:bodyPr wrap="none">
            <a:spAutoFit/>
          </a:bodyPr>
          <a:lstStyle/>
          <a:p>
            <a:pPr algn="ctr"/>
            <a:r>
              <a:rPr lang="en-US"/>
              <a:t>Chip size</a:t>
            </a:r>
          </a:p>
        </p:txBody>
      </p:sp>
      <p:sp>
        <p:nvSpPr>
          <p:cNvPr id="18437" name="Oval 5"/>
          <p:cNvSpPr>
            <a:spLocks noChangeArrowheads="1"/>
          </p:cNvSpPr>
          <p:nvPr/>
        </p:nvSpPr>
        <p:spPr bwMode="auto">
          <a:xfrm>
            <a:off x="4217988" y="5029200"/>
            <a:ext cx="762000" cy="762000"/>
          </a:xfrm>
          <a:prstGeom prst="ellipse">
            <a:avLst/>
          </a:prstGeom>
          <a:noFill/>
          <a:ln w="9525">
            <a:solidFill>
              <a:schemeClr val="tx1"/>
            </a:solidFill>
            <a:round/>
            <a:headEnd/>
            <a:tailEnd/>
          </a:ln>
        </p:spPr>
        <p:txBody>
          <a:bodyPr wrap="none" anchor="ctr"/>
          <a:lstStyle/>
          <a:p>
            <a:endParaRPr lang="en-IN"/>
          </a:p>
        </p:txBody>
      </p:sp>
      <p:sp>
        <p:nvSpPr>
          <p:cNvPr id="18438" name="Text Box 6"/>
          <p:cNvSpPr txBox="1">
            <a:spLocks noChangeArrowheads="1"/>
          </p:cNvSpPr>
          <p:nvPr/>
        </p:nvSpPr>
        <p:spPr bwMode="auto">
          <a:xfrm>
            <a:off x="4286250" y="5254625"/>
            <a:ext cx="614363" cy="274638"/>
          </a:xfrm>
          <a:prstGeom prst="rect">
            <a:avLst/>
          </a:prstGeom>
          <a:noFill/>
          <a:ln w="9525">
            <a:noFill/>
            <a:miter lim="800000"/>
            <a:headEnd/>
            <a:tailEnd/>
          </a:ln>
        </p:spPr>
        <p:txBody>
          <a:bodyPr wrap="none">
            <a:spAutoFit/>
          </a:bodyPr>
          <a:lstStyle/>
          <a:p>
            <a:pPr algn="ctr"/>
            <a:r>
              <a:rPr lang="en-US"/>
              <a:t>Power</a:t>
            </a:r>
          </a:p>
        </p:txBody>
      </p:sp>
      <p:sp>
        <p:nvSpPr>
          <p:cNvPr id="18439" name="Oval 7"/>
          <p:cNvSpPr>
            <a:spLocks noChangeArrowheads="1"/>
          </p:cNvSpPr>
          <p:nvPr/>
        </p:nvSpPr>
        <p:spPr bwMode="auto">
          <a:xfrm>
            <a:off x="2168525" y="1758950"/>
            <a:ext cx="831850" cy="833438"/>
          </a:xfrm>
          <a:prstGeom prst="ellipse">
            <a:avLst/>
          </a:prstGeom>
          <a:noFill/>
          <a:ln w="9525">
            <a:solidFill>
              <a:schemeClr val="tx1"/>
            </a:solidFill>
            <a:round/>
            <a:headEnd/>
            <a:tailEnd/>
          </a:ln>
        </p:spPr>
        <p:txBody>
          <a:bodyPr wrap="none" anchor="ctr"/>
          <a:lstStyle/>
          <a:p>
            <a:endParaRPr lang="en-IN"/>
          </a:p>
        </p:txBody>
      </p:sp>
      <p:sp>
        <p:nvSpPr>
          <p:cNvPr id="18440" name="Text Box 8"/>
          <p:cNvSpPr txBox="1">
            <a:spLocks noChangeArrowheads="1"/>
          </p:cNvSpPr>
          <p:nvPr/>
        </p:nvSpPr>
        <p:spPr bwMode="auto">
          <a:xfrm>
            <a:off x="2133600" y="2054225"/>
            <a:ext cx="968375" cy="274638"/>
          </a:xfrm>
          <a:prstGeom prst="rect">
            <a:avLst/>
          </a:prstGeom>
          <a:noFill/>
          <a:ln w="9525">
            <a:noFill/>
            <a:miter lim="800000"/>
            <a:headEnd/>
            <a:tailEnd/>
          </a:ln>
        </p:spPr>
        <p:txBody>
          <a:bodyPr wrap="none">
            <a:spAutoFit/>
          </a:bodyPr>
          <a:lstStyle/>
          <a:p>
            <a:pPr algn="ctr"/>
            <a:r>
              <a:rPr lang="en-US"/>
              <a:t>Technology</a:t>
            </a:r>
          </a:p>
        </p:txBody>
      </p:sp>
      <p:sp>
        <p:nvSpPr>
          <p:cNvPr id="18441" name="Oval 9"/>
          <p:cNvSpPr>
            <a:spLocks noChangeArrowheads="1"/>
          </p:cNvSpPr>
          <p:nvPr/>
        </p:nvSpPr>
        <p:spPr bwMode="auto">
          <a:xfrm>
            <a:off x="6615113" y="3962400"/>
            <a:ext cx="762000" cy="762000"/>
          </a:xfrm>
          <a:prstGeom prst="ellipse">
            <a:avLst/>
          </a:prstGeom>
          <a:noFill/>
          <a:ln w="9525">
            <a:solidFill>
              <a:schemeClr val="tx1"/>
            </a:solidFill>
            <a:round/>
            <a:headEnd/>
            <a:tailEnd/>
          </a:ln>
        </p:spPr>
        <p:txBody>
          <a:bodyPr wrap="none" anchor="ctr"/>
          <a:lstStyle/>
          <a:p>
            <a:endParaRPr lang="en-IN"/>
          </a:p>
        </p:txBody>
      </p:sp>
      <p:sp>
        <p:nvSpPr>
          <p:cNvPr id="18442" name="Text Box 10"/>
          <p:cNvSpPr txBox="1">
            <a:spLocks noChangeArrowheads="1"/>
          </p:cNvSpPr>
          <p:nvPr/>
        </p:nvSpPr>
        <p:spPr bwMode="auto">
          <a:xfrm>
            <a:off x="6580188" y="4187825"/>
            <a:ext cx="831850" cy="274638"/>
          </a:xfrm>
          <a:prstGeom prst="rect">
            <a:avLst/>
          </a:prstGeom>
          <a:noFill/>
          <a:ln w="9525">
            <a:noFill/>
            <a:miter lim="800000"/>
            <a:headEnd/>
            <a:tailEnd/>
          </a:ln>
        </p:spPr>
        <p:txBody>
          <a:bodyPr wrap="none">
            <a:spAutoFit/>
          </a:bodyPr>
          <a:lstStyle/>
          <a:p>
            <a:pPr algn="ctr"/>
            <a:r>
              <a:rPr lang="en-US"/>
              <a:t>Reliability</a:t>
            </a:r>
          </a:p>
        </p:txBody>
      </p:sp>
      <p:sp>
        <p:nvSpPr>
          <p:cNvPr id="18443" name="Oval 11"/>
          <p:cNvSpPr>
            <a:spLocks noChangeArrowheads="1"/>
          </p:cNvSpPr>
          <p:nvPr/>
        </p:nvSpPr>
        <p:spPr bwMode="auto">
          <a:xfrm>
            <a:off x="6459538" y="1846263"/>
            <a:ext cx="809625" cy="820737"/>
          </a:xfrm>
          <a:prstGeom prst="ellipse">
            <a:avLst/>
          </a:prstGeom>
          <a:noFill/>
          <a:ln w="9525">
            <a:solidFill>
              <a:schemeClr val="tx1"/>
            </a:solidFill>
            <a:round/>
            <a:headEnd/>
            <a:tailEnd/>
          </a:ln>
        </p:spPr>
        <p:txBody>
          <a:bodyPr wrap="none" anchor="ctr"/>
          <a:lstStyle/>
          <a:p>
            <a:endParaRPr lang="en-IN"/>
          </a:p>
        </p:txBody>
      </p:sp>
      <p:sp>
        <p:nvSpPr>
          <p:cNvPr id="18444" name="Text Box 12"/>
          <p:cNvSpPr txBox="1">
            <a:spLocks noChangeArrowheads="1"/>
          </p:cNvSpPr>
          <p:nvPr/>
        </p:nvSpPr>
        <p:spPr bwMode="auto">
          <a:xfrm>
            <a:off x="6416675" y="2108200"/>
            <a:ext cx="892175" cy="274638"/>
          </a:xfrm>
          <a:prstGeom prst="rect">
            <a:avLst/>
          </a:prstGeom>
          <a:noFill/>
          <a:ln w="9525">
            <a:noFill/>
            <a:miter lim="800000"/>
            <a:headEnd/>
            <a:tailEnd/>
          </a:ln>
        </p:spPr>
        <p:txBody>
          <a:bodyPr wrap="none">
            <a:spAutoFit/>
          </a:bodyPr>
          <a:lstStyle/>
          <a:p>
            <a:pPr algn="ctr"/>
            <a:r>
              <a:rPr lang="en-US"/>
              <a:t>Packaging</a:t>
            </a:r>
          </a:p>
        </p:txBody>
      </p:sp>
      <p:sp>
        <p:nvSpPr>
          <p:cNvPr id="18445" name="Oval 13"/>
          <p:cNvSpPr>
            <a:spLocks noChangeArrowheads="1"/>
          </p:cNvSpPr>
          <p:nvPr/>
        </p:nvSpPr>
        <p:spPr bwMode="auto">
          <a:xfrm>
            <a:off x="5721350" y="4664075"/>
            <a:ext cx="831850" cy="822325"/>
          </a:xfrm>
          <a:prstGeom prst="ellipse">
            <a:avLst/>
          </a:prstGeom>
          <a:noFill/>
          <a:ln w="9525">
            <a:solidFill>
              <a:schemeClr val="tx1"/>
            </a:solidFill>
            <a:round/>
            <a:headEnd/>
            <a:tailEnd/>
          </a:ln>
        </p:spPr>
        <p:txBody>
          <a:bodyPr wrap="none" anchor="ctr"/>
          <a:lstStyle/>
          <a:p>
            <a:endParaRPr lang="en-IN"/>
          </a:p>
        </p:txBody>
      </p:sp>
      <p:sp>
        <p:nvSpPr>
          <p:cNvPr id="18446" name="Text Box 14"/>
          <p:cNvSpPr txBox="1">
            <a:spLocks noChangeArrowheads="1"/>
          </p:cNvSpPr>
          <p:nvPr/>
        </p:nvSpPr>
        <p:spPr bwMode="auto">
          <a:xfrm>
            <a:off x="5715000" y="4878388"/>
            <a:ext cx="909638" cy="457200"/>
          </a:xfrm>
          <a:prstGeom prst="rect">
            <a:avLst/>
          </a:prstGeom>
          <a:noFill/>
          <a:ln w="9525">
            <a:noFill/>
            <a:miter lim="800000"/>
            <a:headEnd/>
            <a:tailEnd/>
          </a:ln>
        </p:spPr>
        <p:txBody>
          <a:bodyPr wrap="none">
            <a:spAutoFit/>
          </a:bodyPr>
          <a:lstStyle/>
          <a:p>
            <a:pPr algn="ctr"/>
            <a:r>
              <a:rPr lang="en-US"/>
              <a:t>Production</a:t>
            </a:r>
          </a:p>
          <a:p>
            <a:pPr algn="ctr"/>
            <a:r>
              <a:rPr lang="en-US"/>
              <a:t>costs</a:t>
            </a:r>
          </a:p>
        </p:txBody>
      </p:sp>
      <p:sp>
        <p:nvSpPr>
          <p:cNvPr id="18447" name="Oval 15"/>
          <p:cNvSpPr>
            <a:spLocks noChangeArrowheads="1"/>
          </p:cNvSpPr>
          <p:nvPr/>
        </p:nvSpPr>
        <p:spPr bwMode="auto">
          <a:xfrm>
            <a:off x="1703388" y="4038600"/>
            <a:ext cx="762000" cy="762000"/>
          </a:xfrm>
          <a:prstGeom prst="ellipse">
            <a:avLst/>
          </a:prstGeom>
          <a:noFill/>
          <a:ln w="9525">
            <a:solidFill>
              <a:schemeClr val="tx1"/>
            </a:solidFill>
            <a:round/>
            <a:headEnd/>
            <a:tailEnd/>
          </a:ln>
        </p:spPr>
        <p:txBody>
          <a:bodyPr wrap="none" anchor="ctr"/>
          <a:lstStyle/>
          <a:p>
            <a:endParaRPr lang="en-IN"/>
          </a:p>
        </p:txBody>
      </p:sp>
      <p:sp>
        <p:nvSpPr>
          <p:cNvPr id="18448" name="Text Box 16"/>
          <p:cNvSpPr txBox="1">
            <a:spLocks noChangeArrowheads="1"/>
          </p:cNvSpPr>
          <p:nvPr/>
        </p:nvSpPr>
        <p:spPr bwMode="auto">
          <a:xfrm>
            <a:off x="1770063" y="4264025"/>
            <a:ext cx="622300" cy="274638"/>
          </a:xfrm>
          <a:prstGeom prst="rect">
            <a:avLst/>
          </a:prstGeom>
          <a:noFill/>
          <a:ln w="9525">
            <a:noFill/>
            <a:miter lim="800000"/>
            <a:headEnd/>
            <a:tailEnd/>
          </a:ln>
        </p:spPr>
        <p:txBody>
          <a:bodyPr wrap="none">
            <a:spAutoFit/>
          </a:bodyPr>
          <a:lstStyle/>
          <a:p>
            <a:pPr algn="ctr"/>
            <a:r>
              <a:rPr lang="en-US"/>
              <a:t>Speed</a:t>
            </a:r>
          </a:p>
        </p:txBody>
      </p:sp>
      <p:sp>
        <p:nvSpPr>
          <p:cNvPr id="18449" name="Oval 17"/>
          <p:cNvSpPr>
            <a:spLocks noChangeArrowheads="1"/>
          </p:cNvSpPr>
          <p:nvPr/>
        </p:nvSpPr>
        <p:spPr bwMode="auto">
          <a:xfrm>
            <a:off x="3657600" y="1371600"/>
            <a:ext cx="762000" cy="762000"/>
          </a:xfrm>
          <a:prstGeom prst="ellipse">
            <a:avLst/>
          </a:prstGeom>
          <a:noFill/>
          <a:ln w="9525">
            <a:solidFill>
              <a:schemeClr val="tx1"/>
            </a:solidFill>
            <a:round/>
            <a:headEnd/>
            <a:tailEnd/>
          </a:ln>
        </p:spPr>
        <p:txBody>
          <a:bodyPr wrap="none" anchor="ctr"/>
          <a:lstStyle/>
          <a:p>
            <a:endParaRPr lang="en-IN"/>
          </a:p>
        </p:txBody>
      </p:sp>
      <p:sp>
        <p:nvSpPr>
          <p:cNvPr id="18450" name="Text Box 18"/>
          <p:cNvSpPr txBox="1">
            <a:spLocks noChangeArrowheads="1"/>
          </p:cNvSpPr>
          <p:nvPr/>
        </p:nvSpPr>
        <p:spPr bwMode="auto">
          <a:xfrm>
            <a:off x="3586163" y="1597025"/>
            <a:ext cx="901700" cy="274638"/>
          </a:xfrm>
          <a:prstGeom prst="rect">
            <a:avLst/>
          </a:prstGeom>
          <a:noFill/>
          <a:ln w="9525">
            <a:noFill/>
            <a:miter lim="800000"/>
            <a:headEnd/>
            <a:tailEnd/>
          </a:ln>
        </p:spPr>
        <p:txBody>
          <a:bodyPr wrap="none">
            <a:spAutoFit/>
          </a:bodyPr>
          <a:lstStyle/>
          <a:p>
            <a:pPr algn="ctr"/>
            <a:r>
              <a:rPr lang="en-US"/>
              <a:t>Integration</a:t>
            </a:r>
          </a:p>
        </p:txBody>
      </p:sp>
      <p:sp>
        <p:nvSpPr>
          <p:cNvPr id="18451" name="Oval 19"/>
          <p:cNvSpPr>
            <a:spLocks noChangeArrowheads="1"/>
          </p:cNvSpPr>
          <p:nvPr/>
        </p:nvSpPr>
        <p:spPr bwMode="auto">
          <a:xfrm>
            <a:off x="6732588" y="2971800"/>
            <a:ext cx="762000" cy="762000"/>
          </a:xfrm>
          <a:prstGeom prst="ellipse">
            <a:avLst/>
          </a:prstGeom>
          <a:noFill/>
          <a:ln w="9525">
            <a:solidFill>
              <a:schemeClr val="tx1"/>
            </a:solidFill>
            <a:round/>
            <a:headEnd/>
            <a:tailEnd/>
          </a:ln>
        </p:spPr>
        <p:txBody>
          <a:bodyPr wrap="none" anchor="ctr"/>
          <a:lstStyle/>
          <a:p>
            <a:endParaRPr lang="en-IN"/>
          </a:p>
        </p:txBody>
      </p:sp>
      <p:sp>
        <p:nvSpPr>
          <p:cNvPr id="18452" name="Text Box 20"/>
          <p:cNvSpPr txBox="1">
            <a:spLocks noChangeArrowheads="1"/>
          </p:cNvSpPr>
          <p:nvPr/>
        </p:nvSpPr>
        <p:spPr bwMode="auto">
          <a:xfrm>
            <a:off x="6770688" y="3197225"/>
            <a:ext cx="682625" cy="274638"/>
          </a:xfrm>
          <a:prstGeom prst="rect">
            <a:avLst/>
          </a:prstGeom>
          <a:noFill/>
          <a:ln w="9525">
            <a:noFill/>
            <a:miter lim="800000"/>
            <a:headEnd/>
            <a:tailEnd/>
          </a:ln>
        </p:spPr>
        <p:txBody>
          <a:bodyPr wrap="none">
            <a:spAutoFit/>
          </a:bodyPr>
          <a:lstStyle/>
          <a:p>
            <a:pPr algn="ctr"/>
            <a:r>
              <a:rPr lang="en-US"/>
              <a:t>Testing</a:t>
            </a:r>
          </a:p>
        </p:txBody>
      </p:sp>
      <p:sp>
        <p:nvSpPr>
          <p:cNvPr id="18453" name="Oval 21"/>
          <p:cNvSpPr>
            <a:spLocks noChangeArrowheads="1"/>
          </p:cNvSpPr>
          <p:nvPr/>
        </p:nvSpPr>
        <p:spPr bwMode="auto">
          <a:xfrm>
            <a:off x="5437188" y="1371600"/>
            <a:ext cx="762000" cy="762000"/>
          </a:xfrm>
          <a:prstGeom prst="ellipse">
            <a:avLst/>
          </a:prstGeom>
          <a:noFill/>
          <a:ln w="9525">
            <a:solidFill>
              <a:schemeClr val="tx1"/>
            </a:solidFill>
            <a:round/>
            <a:headEnd/>
            <a:tailEnd/>
          </a:ln>
        </p:spPr>
        <p:txBody>
          <a:bodyPr wrap="none" anchor="ctr"/>
          <a:lstStyle/>
          <a:p>
            <a:endParaRPr lang="en-IN"/>
          </a:p>
        </p:txBody>
      </p:sp>
      <p:sp>
        <p:nvSpPr>
          <p:cNvPr id="18454" name="Text Box 22"/>
          <p:cNvSpPr txBox="1">
            <a:spLocks noChangeArrowheads="1"/>
          </p:cNvSpPr>
          <p:nvPr/>
        </p:nvSpPr>
        <p:spPr bwMode="auto">
          <a:xfrm>
            <a:off x="5537200" y="1597025"/>
            <a:ext cx="555625" cy="274638"/>
          </a:xfrm>
          <a:prstGeom prst="rect">
            <a:avLst/>
          </a:prstGeom>
          <a:noFill/>
          <a:ln w="9525">
            <a:noFill/>
            <a:miter lim="800000"/>
            <a:headEnd/>
            <a:tailEnd/>
          </a:ln>
        </p:spPr>
        <p:txBody>
          <a:bodyPr wrap="none">
            <a:spAutoFit/>
          </a:bodyPr>
          <a:lstStyle/>
          <a:p>
            <a:pPr algn="ctr"/>
            <a:r>
              <a:rPr lang="en-US"/>
              <a:t>Tools</a:t>
            </a:r>
          </a:p>
        </p:txBody>
      </p:sp>
      <p:sp>
        <p:nvSpPr>
          <p:cNvPr id="18455" name="Oval 23"/>
          <p:cNvSpPr>
            <a:spLocks noChangeArrowheads="1"/>
          </p:cNvSpPr>
          <p:nvPr/>
        </p:nvSpPr>
        <p:spPr bwMode="auto">
          <a:xfrm>
            <a:off x="3452813" y="4006850"/>
            <a:ext cx="963612" cy="869950"/>
          </a:xfrm>
          <a:prstGeom prst="ellipse">
            <a:avLst/>
          </a:prstGeom>
          <a:noFill/>
          <a:ln w="9525">
            <a:solidFill>
              <a:schemeClr val="tx1"/>
            </a:solidFill>
            <a:round/>
            <a:headEnd/>
            <a:tailEnd/>
          </a:ln>
        </p:spPr>
        <p:txBody>
          <a:bodyPr wrap="none" anchor="ctr"/>
          <a:lstStyle/>
          <a:p>
            <a:endParaRPr lang="en-IN"/>
          </a:p>
        </p:txBody>
      </p:sp>
      <p:sp>
        <p:nvSpPr>
          <p:cNvPr id="18456" name="Text Box 24"/>
          <p:cNvSpPr txBox="1">
            <a:spLocks noChangeArrowheads="1"/>
          </p:cNvSpPr>
          <p:nvPr/>
        </p:nvSpPr>
        <p:spPr bwMode="auto">
          <a:xfrm>
            <a:off x="3413125" y="4244975"/>
            <a:ext cx="1077913" cy="457200"/>
          </a:xfrm>
          <a:prstGeom prst="rect">
            <a:avLst/>
          </a:prstGeom>
          <a:noFill/>
          <a:ln w="9525">
            <a:noFill/>
            <a:miter lim="800000"/>
            <a:headEnd/>
            <a:tailEnd/>
          </a:ln>
        </p:spPr>
        <p:txBody>
          <a:bodyPr wrap="none">
            <a:spAutoFit/>
          </a:bodyPr>
          <a:lstStyle/>
          <a:p>
            <a:pPr algn="ctr"/>
            <a:r>
              <a:rPr lang="en-US"/>
              <a:t>Development</a:t>
            </a:r>
          </a:p>
          <a:p>
            <a:pPr algn="ctr"/>
            <a:r>
              <a:rPr lang="en-US"/>
              <a:t>costs</a:t>
            </a:r>
          </a:p>
        </p:txBody>
      </p:sp>
      <p:sp>
        <p:nvSpPr>
          <p:cNvPr id="18457" name="Oval 25"/>
          <p:cNvSpPr>
            <a:spLocks noChangeArrowheads="1"/>
          </p:cNvSpPr>
          <p:nvPr/>
        </p:nvSpPr>
        <p:spPr bwMode="auto">
          <a:xfrm>
            <a:off x="4065588" y="2362200"/>
            <a:ext cx="762000" cy="762000"/>
          </a:xfrm>
          <a:prstGeom prst="ellipse">
            <a:avLst/>
          </a:prstGeom>
          <a:noFill/>
          <a:ln w="9525">
            <a:solidFill>
              <a:schemeClr val="tx1"/>
            </a:solidFill>
            <a:round/>
            <a:headEnd/>
            <a:tailEnd/>
          </a:ln>
        </p:spPr>
        <p:txBody>
          <a:bodyPr wrap="none" anchor="ctr"/>
          <a:lstStyle/>
          <a:p>
            <a:endParaRPr lang="en-IN"/>
          </a:p>
        </p:txBody>
      </p:sp>
      <p:sp>
        <p:nvSpPr>
          <p:cNvPr id="18458" name="Text Box 26"/>
          <p:cNvSpPr txBox="1">
            <a:spLocks noChangeArrowheads="1"/>
          </p:cNvSpPr>
          <p:nvPr/>
        </p:nvSpPr>
        <p:spPr bwMode="auto">
          <a:xfrm>
            <a:off x="4062413" y="2492375"/>
            <a:ext cx="815975" cy="457200"/>
          </a:xfrm>
          <a:prstGeom prst="rect">
            <a:avLst/>
          </a:prstGeom>
          <a:noFill/>
          <a:ln w="9525">
            <a:noFill/>
            <a:miter lim="800000"/>
            <a:headEnd/>
            <a:tailEnd/>
          </a:ln>
        </p:spPr>
        <p:txBody>
          <a:bodyPr wrap="none">
            <a:spAutoFit/>
          </a:bodyPr>
          <a:lstStyle/>
          <a:p>
            <a:pPr algn="ctr"/>
            <a:r>
              <a:rPr lang="en-US"/>
              <a:t>Time</a:t>
            </a:r>
          </a:p>
          <a:p>
            <a:pPr algn="ctr"/>
            <a:r>
              <a:rPr lang="en-US"/>
              <a:t>Schedule</a:t>
            </a:r>
          </a:p>
        </p:txBody>
      </p:sp>
      <p:sp>
        <p:nvSpPr>
          <p:cNvPr id="18459" name="Oval 27"/>
          <p:cNvSpPr>
            <a:spLocks noChangeArrowheads="1"/>
          </p:cNvSpPr>
          <p:nvPr/>
        </p:nvSpPr>
        <p:spPr bwMode="auto">
          <a:xfrm>
            <a:off x="5148263" y="3738563"/>
            <a:ext cx="809625" cy="833437"/>
          </a:xfrm>
          <a:prstGeom prst="ellipse">
            <a:avLst/>
          </a:prstGeom>
          <a:noFill/>
          <a:ln w="9525">
            <a:solidFill>
              <a:schemeClr val="tx1"/>
            </a:solidFill>
            <a:round/>
            <a:headEnd/>
            <a:tailEnd/>
          </a:ln>
        </p:spPr>
        <p:txBody>
          <a:bodyPr wrap="none" anchor="ctr"/>
          <a:lstStyle/>
          <a:p>
            <a:endParaRPr lang="en-IN"/>
          </a:p>
        </p:txBody>
      </p:sp>
      <p:sp>
        <p:nvSpPr>
          <p:cNvPr id="18460" name="Text Box 28"/>
          <p:cNvSpPr txBox="1">
            <a:spLocks noChangeArrowheads="1"/>
          </p:cNvSpPr>
          <p:nvPr/>
        </p:nvSpPr>
        <p:spPr bwMode="auto">
          <a:xfrm>
            <a:off x="5106988" y="4035425"/>
            <a:ext cx="935037" cy="274638"/>
          </a:xfrm>
          <a:prstGeom prst="rect">
            <a:avLst/>
          </a:prstGeom>
          <a:noFill/>
          <a:ln w="9525">
            <a:noFill/>
            <a:miter lim="800000"/>
            <a:headEnd/>
            <a:tailEnd/>
          </a:ln>
        </p:spPr>
        <p:txBody>
          <a:bodyPr wrap="none">
            <a:spAutoFit/>
          </a:bodyPr>
          <a:lstStyle/>
          <a:p>
            <a:pPr algn="ctr"/>
            <a:r>
              <a:rPr lang="en-US"/>
              <a:t>Man power</a:t>
            </a:r>
          </a:p>
        </p:txBody>
      </p:sp>
      <p:sp>
        <p:nvSpPr>
          <p:cNvPr id="18461" name="Oval 29"/>
          <p:cNvSpPr>
            <a:spLocks noChangeArrowheads="1"/>
          </p:cNvSpPr>
          <p:nvPr/>
        </p:nvSpPr>
        <p:spPr bwMode="auto">
          <a:xfrm>
            <a:off x="5314950" y="2667000"/>
            <a:ext cx="762000" cy="762000"/>
          </a:xfrm>
          <a:prstGeom prst="ellipse">
            <a:avLst/>
          </a:prstGeom>
          <a:noFill/>
          <a:ln w="9525">
            <a:solidFill>
              <a:schemeClr val="tx1"/>
            </a:solidFill>
            <a:round/>
            <a:headEnd/>
            <a:tailEnd/>
          </a:ln>
        </p:spPr>
        <p:txBody>
          <a:bodyPr wrap="none" anchor="ctr"/>
          <a:lstStyle/>
          <a:p>
            <a:endParaRPr lang="en-IN"/>
          </a:p>
        </p:txBody>
      </p:sp>
      <p:sp>
        <p:nvSpPr>
          <p:cNvPr id="18462" name="Text Box 30"/>
          <p:cNvSpPr txBox="1">
            <a:spLocks noChangeArrowheads="1"/>
          </p:cNvSpPr>
          <p:nvPr/>
        </p:nvSpPr>
        <p:spPr bwMode="auto">
          <a:xfrm>
            <a:off x="5291138" y="2892425"/>
            <a:ext cx="808037" cy="274638"/>
          </a:xfrm>
          <a:prstGeom prst="rect">
            <a:avLst/>
          </a:prstGeom>
          <a:noFill/>
          <a:ln w="9525">
            <a:noFill/>
            <a:miter lim="800000"/>
            <a:headEnd/>
            <a:tailEnd/>
          </a:ln>
        </p:spPr>
        <p:txBody>
          <a:bodyPr wrap="none">
            <a:spAutoFit/>
          </a:bodyPr>
          <a:lstStyle/>
          <a:p>
            <a:pPr algn="ctr"/>
            <a:r>
              <a:rPr lang="en-US"/>
              <a:t>Flexibility</a:t>
            </a:r>
          </a:p>
        </p:txBody>
      </p:sp>
      <p:sp>
        <p:nvSpPr>
          <p:cNvPr id="18463" name="Oval 31"/>
          <p:cNvSpPr>
            <a:spLocks noChangeArrowheads="1"/>
          </p:cNvSpPr>
          <p:nvPr/>
        </p:nvSpPr>
        <p:spPr bwMode="auto">
          <a:xfrm>
            <a:off x="2770188" y="3048000"/>
            <a:ext cx="762000" cy="762000"/>
          </a:xfrm>
          <a:prstGeom prst="ellipse">
            <a:avLst/>
          </a:prstGeom>
          <a:noFill/>
          <a:ln w="9525">
            <a:solidFill>
              <a:schemeClr val="tx1"/>
            </a:solidFill>
            <a:round/>
            <a:headEnd/>
            <a:tailEnd/>
          </a:ln>
        </p:spPr>
        <p:txBody>
          <a:bodyPr wrap="none" anchor="ctr"/>
          <a:lstStyle/>
          <a:p>
            <a:endParaRPr lang="en-IN"/>
          </a:p>
        </p:txBody>
      </p:sp>
      <p:sp>
        <p:nvSpPr>
          <p:cNvPr id="18464" name="Text Box 32"/>
          <p:cNvSpPr txBox="1">
            <a:spLocks noChangeArrowheads="1"/>
          </p:cNvSpPr>
          <p:nvPr/>
        </p:nvSpPr>
        <p:spPr bwMode="auto">
          <a:xfrm>
            <a:off x="2703513" y="3273425"/>
            <a:ext cx="900112" cy="274638"/>
          </a:xfrm>
          <a:prstGeom prst="rect">
            <a:avLst/>
          </a:prstGeom>
          <a:noFill/>
          <a:ln w="9525">
            <a:noFill/>
            <a:miter lim="800000"/>
            <a:headEnd/>
            <a:tailEnd/>
          </a:ln>
        </p:spPr>
        <p:txBody>
          <a:bodyPr wrap="none">
            <a:spAutoFit/>
          </a:bodyPr>
          <a:lstStyle/>
          <a:p>
            <a:pPr algn="ctr"/>
            <a:r>
              <a:rPr lang="en-US"/>
              <a:t>Availability</a:t>
            </a:r>
          </a:p>
        </p:txBody>
      </p:sp>
      <p:sp>
        <p:nvSpPr>
          <p:cNvPr id="18465" name="Line 33"/>
          <p:cNvSpPr>
            <a:spLocks noChangeShapeType="1"/>
          </p:cNvSpPr>
          <p:nvPr/>
        </p:nvSpPr>
        <p:spPr bwMode="auto">
          <a:xfrm>
            <a:off x="4675188" y="3352800"/>
            <a:ext cx="0" cy="762000"/>
          </a:xfrm>
          <a:prstGeom prst="line">
            <a:avLst/>
          </a:prstGeom>
          <a:noFill/>
          <a:ln w="9525">
            <a:solidFill>
              <a:schemeClr val="tx1"/>
            </a:solidFill>
            <a:round/>
            <a:headEnd type="triangle" w="med" len="med"/>
            <a:tailEnd type="triangle" w="med" len="med"/>
          </a:ln>
        </p:spPr>
        <p:txBody>
          <a:bodyPr wrap="none" anchor="ctr"/>
          <a:lstStyle/>
          <a:p>
            <a:endParaRPr lang="en-IN"/>
          </a:p>
        </p:txBody>
      </p:sp>
      <p:sp>
        <p:nvSpPr>
          <p:cNvPr id="18466" name="Line 34"/>
          <p:cNvSpPr>
            <a:spLocks noChangeShapeType="1"/>
          </p:cNvSpPr>
          <p:nvPr/>
        </p:nvSpPr>
        <p:spPr bwMode="auto">
          <a:xfrm>
            <a:off x="4217988" y="3733800"/>
            <a:ext cx="838200" cy="0"/>
          </a:xfrm>
          <a:prstGeom prst="line">
            <a:avLst/>
          </a:prstGeom>
          <a:noFill/>
          <a:ln w="9525">
            <a:solidFill>
              <a:schemeClr val="tx1"/>
            </a:solidFill>
            <a:round/>
            <a:headEnd type="triangle" w="med" len="med"/>
            <a:tailEnd type="triangle" w="med" len="med"/>
          </a:ln>
        </p:spPr>
        <p:txBody>
          <a:bodyPr wrap="none" anchor="ctr"/>
          <a:lstStyle/>
          <a:p>
            <a:endParaRPr lang="en-IN"/>
          </a:p>
        </p:txBody>
      </p:sp>
      <p:sp>
        <p:nvSpPr>
          <p:cNvPr id="18467" name="Line 35"/>
          <p:cNvSpPr>
            <a:spLocks noChangeShapeType="1"/>
          </p:cNvSpPr>
          <p:nvPr/>
        </p:nvSpPr>
        <p:spPr bwMode="auto">
          <a:xfrm>
            <a:off x="4446588" y="3429000"/>
            <a:ext cx="457200" cy="609600"/>
          </a:xfrm>
          <a:prstGeom prst="line">
            <a:avLst/>
          </a:prstGeom>
          <a:noFill/>
          <a:ln w="9525">
            <a:solidFill>
              <a:schemeClr val="tx1"/>
            </a:solidFill>
            <a:round/>
            <a:headEnd type="triangle" w="med" len="med"/>
            <a:tailEnd type="triangle" w="med" len="med"/>
          </a:ln>
        </p:spPr>
        <p:txBody>
          <a:bodyPr wrap="none" anchor="ctr"/>
          <a:lstStyle/>
          <a:p>
            <a:endParaRPr lang="en-IN"/>
          </a:p>
        </p:txBody>
      </p:sp>
      <p:sp>
        <p:nvSpPr>
          <p:cNvPr id="18468" name="Line 36"/>
          <p:cNvSpPr>
            <a:spLocks noChangeShapeType="1"/>
          </p:cNvSpPr>
          <p:nvPr/>
        </p:nvSpPr>
        <p:spPr bwMode="auto">
          <a:xfrm flipV="1">
            <a:off x="4370388" y="3505200"/>
            <a:ext cx="609600" cy="457200"/>
          </a:xfrm>
          <a:prstGeom prst="line">
            <a:avLst/>
          </a:prstGeom>
          <a:noFill/>
          <a:ln w="9525">
            <a:solidFill>
              <a:schemeClr val="tx1"/>
            </a:solidFill>
            <a:round/>
            <a:headEnd type="triangle" w="med" len="med"/>
            <a:tailEnd type="triangle" w="med" len="med"/>
          </a:ln>
        </p:spPr>
        <p:txBody>
          <a:bodyPr wrap="none" anchor="ctr"/>
          <a:lstStyle/>
          <a:p>
            <a:endParaRPr lang="en-IN"/>
          </a:p>
        </p:txBody>
      </p:sp>
      <p:sp>
        <p:nvSpPr>
          <p:cNvPr id="18469" name="Oval 37"/>
          <p:cNvSpPr>
            <a:spLocks noChangeArrowheads="1"/>
          </p:cNvSpPr>
          <p:nvPr/>
        </p:nvSpPr>
        <p:spPr bwMode="auto">
          <a:xfrm>
            <a:off x="1319213" y="2741613"/>
            <a:ext cx="927100" cy="915987"/>
          </a:xfrm>
          <a:prstGeom prst="ellipse">
            <a:avLst/>
          </a:prstGeom>
          <a:noFill/>
          <a:ln w="9525">
            <a:solidFill>
              <a:schemeClr val="tx1"/>
            </a:solidFill>
            <a:round/>
            <a:headEnd/>
            <a:tailEnd/>
          </a:ln>
        </p:spPr>
        <p:txBody>
          <a:bodyPr wrap="none" anchor="ctr"/>
          <a:lstStyle/>
          <a:p>
            <a:endParaRPr lang="en-IN"/>
          </a:p>
        </p:txBody>
      </p:sp>
      <p:sp>
        <p:nvSpPr>
          <p:cNvPr id="18470" name="Text Box 38"/>
          <p:cNvSpPr txBox="1">
            <a:spLocks noChangeArrowheads="1"/>
          </p:cNvSpPr>
          <p:nvPr/>
        </p:nvSpPr>
        <p:spPr bwMode="auto">
          <a:xfrm>
            <a:off x="1300163" y="3038475"/>
            <a:ext cx="942975" cy="274638"/>
          </a:xfrm>
          <a:prstGeom prst="rect">
            <a:avLst/>
          </a:prstGeom>
          <a:noFill/>
          <a:ln w="9525">
            <a:noFill/>
            <a:miter lim="800000"/>
            <a:headEnd/>
            <a:tailEnd/>
          </a:ln>
        </p:spPr>
        <p:txBody>
          <a:bodyPr wrap="none">
            <a:spAutoFit/>
          </a:bodyPr>
          <a:lstStyle/>
          <a:p>
            <a:pPr algn="ctr"/>
            <a:r>
              <a:rPr lang="en-US"/>
              <a:t>Partitioning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Design domains</a:t>
            </a:r>
          </a:p>
        </p:txBody>
      </p:sp>
      <p:grpSp>
        <p:nvGrpSpPr>
          <p:cNvPr id="2" name="Group 3"/>
          <p:cNvGrpSpPr>
            <a:grpSpLocks noChangeAspect="1"/>
          </p:cNvGrpSpPr>
          <p:nvPr/>
        </p:nvGrpSpPr>
        <p:grpSpPr bwMode="auto">
          <a:xfrm>
            <a:off x="2362200" y="1600200"/>
            <a:ext cx="3810000" cy="3810000"/>
            <a:chOff x="1824" y="1776"/>
            <a:chExt cx="1152" cy="1152"/>
          </a:xfrm>
        </p:grpSpPr>
        <p:sp>
          <p:nvSpPr>
            <p:cNvPr id="19496" name="Oval 4"/>
            <p:cNvSpPr>
              <a:spLocks noChangeAspect="1" noChangeArrowheads="1"/>
            </p:cNvSpPr>
            <p:nvPr/>
          </p:nvSpPr>
          <p:spPr bwMode="auto">
            <a:xfrm>
              <a:off x="2208" y="2160"/>
              <a:ext cx="384" cy="384"/>
            </a:xfrm>
            <a:prstGeom prst="ellipse">
              <a:avLst/>
            </a:prstGeom>
            <a:noFill/>
            <a:ln w="9525">
              <a:solidFill>
                <a:schemeClr val="tx1"/>
              </a:solidFill>
              <a:round/>
              <a:headEnd/>
              <a:tailEnd/>
            </a:ln>
          </p:spPr>
          <p:txBody>
            <a:bodyPr wrap="none" anchor="ctr"/>
            <a:lstStyle/>
            <a:p>
              <a:endParaRPr lang="en-IN"/>
            </a:p>
          </p:txBody>
        </p:sp>
        <p:sp>
          <p:nvSpPr>
            <p:cNvPr id="19497" name="Oval 5"/>
            <p:cNvSpPr>
              <a:spLocks noChangeAspect="1" noChangeArrowheads="1"/>
            </p:cNvSpPr>
            <p:nvPr/>
          </p:nvSpPr>
          <p:spPr bwMode="auto">
            <a:xfrm>
              <a:off x="2112" y="2064"/>
              <a:ext cx="576" cy="576"/>
            </a:xfrm>
            <a:prstGeom prst="ellipse">
              <a:avLst/>
            </a:prstGeom>
            <a:noFill/>
            <a:ln w="9525">
              <a:solidFill>
                <a:schemeClr val="tx1"/>
              </a:solidFill>
              <a:round/>
              <a:headEnd/>
              <a:tailEnd/>
            </a:ln>
          </p:spPr>
          <p:txBody>
            <a:bodyPr wrap="none" anchor="ctr"/>
            <a:lstStyle/>
            <a:p>
              <a:endParaRPr lang="en-IN"/>
            </a:p>
          </p:txBody>
        </p:sp>
        <p:sp>
          <p:nvSpPr>
            <p:cNvPr id="19498" name="Oval 6"/>
            <p:cNvSpPr>
              <a:spLocks noChangeAspect="1" noChangeArrowheads="1"/>
            </p:cNvSpPr>
            <p:nvPr/>
          </p:nvSpPr>
          <p:spPr bwMode="auto">
            <a:xfrm>
              <a:off x="2016" y="1968"/>
              <a:ext cx="768" cy="768"/>
            </a:xfrm>
            <a:prstGeom prst="ellipse">
              <a:avLst/>
            </a:prstGeom>
            <a:noFill/>
            <a:ln w="9525">
              <a:solidFill>
                <a:schemeClr val="tx1"/>
              </a:solidFill>
              <a:round/>
              <a:headEnd/>
              <a:tailEnd/>
            </a:ln>
          </p:spPr>
          <p:txBody>
            <a:bodyPr wrap="none" anchor="ctr"/>
            <a:lstStyle/>
            <a:p>
              <a:endParaRPr lang="en-IN"/>
            </a:p>
          </p:txBody>
        </p:sp>
        <p:sp>
          <p:nvSpPr>
            <p:cNvPr id="19499" name="Oval 7"/>
            <p:cNvSpPr>
              <a:spLocks noChangeAspect="1" noChangeArrowheads="1"/>
            </p:cNvSpPr>
            <p:nvPr/>
          </p:nvSpPr>
          <p:spPr bwMode="auto">
            <a:xfrm>
              <a:off x="1920" y="1872"/>
              <a:ext cx="960" cy="960"/>
            </a:xfrm>
            <a:prstGeom prst="ellipse">
              <a:avLst/>
            </a:prstGeom>
            <a:noFill/>
            <a:ln w="9525">
              <a:solidFill>
                <a:schemeClr val="tx1"/>
              </a:solidFill>
              <a:round/>
              <a:headEnd/>
              <a:tailEnd/>
            </a:ln>
          </p:spPr>
          <p:txBody>
            <a:bodyPr wrap="none" anchor="ctr"/>
            <a:lstStyle/>
            <a:p>
              <a:endParaRPr lang="en-IN"/>
            </a:p>
          </p:txBody>
        </p:sp>
        <p:sp>
          <p:nvSpPr>
            <p:cNvPr id="19500" name="Oval 8"/>
            <p:cNvSpPr>
              <a:spLocks noChangeAspect="1" noChangeArrowheads="1"/>
            </p:cNvSpPr>
            <p:nvPr/>
          </p:nvSpPr>
          <p:spPr bwMode="auto">
            <a:xfrm>
              <a:off x="1824" y="1776"/>
              <a:ext cx="1152" cy="1152"/>
            </a:xfrm>
            <a:prstGeom prst="ellipse">
              <a:avLst/>
            </a:prstGeom>
            <a:noFill/>
            <a:ln w="9525">
              <a:solidFill>
                <a:schemeClr val="tx1"/>
              </a:solidFill>
              <a:round/>
              <a:headEnd/>
              <a:tailEnd/>
            </a:ln>
          </p:spPr>
          <p:txBody>
            <a:bodyPr wrap="none" anchor="ctr"/>
            <a:lstStyle/>
            <a:p>
              <a:endParaRPr lang="en-IN"/>
            </a:p>
          </p:txBody>
        </p:sp>
      </p:grpSp>
      <p:sp>
        <p:nvSpPr>
          <p:cNvPr id="19460" name="Line 9"/>
          <p:cNvSpPr>
            <a:spLocks noChangeShapeType="1"/>
          </p:cNvSpPr>
          <p:nvPr/>
        </p:nvSpPr>
        <p:spPr bwMode="auto">
          <a:xfrm flipV="1">
            <a:off x="4267200" y="2362200"/>
            <a:ext cx="1828800" cy="1143000"/>
          </a:xfrm>
          <a:prstGeom prst="line">
            <a:avLst/>
          </a:prstGeom>
          <a:noFill/>
          <a:ln w="28575">
            <a:solidFill>
              <a:schemeClr val="tx1"/>
            </a:solidFill>
            <a:round/>
            <a:headEnd/>
            <a:tailEnd/>
          </a:ln>
        </p:spPr>
        <p:txBody>
          <a:bodyPr wrap="none" anchor="ctr"/>
          <a:lstStyle/>
          <a:p>
            <a:endParaRPr lang="en-IN"/>
          </a:p>
        </p:txBody>
      </p:sp>
      <p:sp>
        <p:nvSpPr>
          <p:cNvPr id="19461" name="Line 10"/>
          <p:cNvSpPr>
            <a:spLocks noChangeShapeType="1"/>
          </p:cNvSpPr>
          <p:nvPr/>
        </p:nvSpPr>
        <p:spPr bwMode="auto">
          <a:xfrm flipH="1" flipV="1">
            <a:off x="2438400" y="2362200"/>
            <a:ext cx="1828800" cy="1143000"/>
          </a:xfrm>
          <a:prstGeom prst="line">
            <a:avLst/>
          </a:prstGeom>
          <a:noFill/>
          <a:ln w="28575">
            <a:solidFill>
              <a:schemeClr val="tx1"/>
            </a:solidFill>
            <a:round/>
            <a:headEnd/>
            <a:tailEnd/>
          </a:ln>
        </p:spPr>
        <p:txBody>
          <a:bodyPr wrap="none" anchor="ctr"/>
          <a:lstStyle/>
          <a:p>
            <a:endParaRPr lang="en-IN"/>
          </a:p>
        </p:txBody>
      </p:sp>
      <p:sp>
        <p:nvSpPr>
          <p:cNvPr id="19462" name="Line 11"/>
          <p:cNvSpPr>
            <a:spLocks noChangeShapeType="1"/>
          </p:cNvSpPr>
          <p:nvPr/>
        </p:nvSpPr>
        <p:spPr bwMode="auto">
          <a:xfrm>
            <a:off x="4267200" y="3505200"/>
            <a:ext cx="0" cy="2133600"/>
          </a:xfrm>
          <a:prstGeom prst="line">
            <a:avLst/>
          </a:prstGeom>
          <a:noFill/>
          <a:ln w="28575">
            <a:solidFill>
              <a:schemeClr val="tx1"/>
            </a:solidFill>
            <a:round/>
            <a:headEnd/>
            <a:tailEnd/>
          </a:ln>
        </p:spPr>
        <p:txBody>
          <a:bodyPr wrap="none" anchor="ctr"/>
          <a:lstStyle/>
          <a:p>
            <a:endParaRPr lang="en-IN"/>
          </a:p>
        </p:txBody>
      </p:sp>
      <p:sp>
        <p:nvSpPr>
          <p:cNvPr id="19463" name="Text Box 12"/>
          <p:cNvSpPr txBox="1">
            <a:spLocks noChangeArrowheads="1"/>
          </p:cNvSpPr>
          <p:nvPr/>
        </p:nvSpPr>
        <p:spPr bwMode="auto">
          <a:xfrm>
            <a:off x="1676400" y="1981200"/>
            <a:ext cx="1162050" cy="366713"/>
          </a:xfrm>
          <a:prstGeom prst="rect">
            <a:avLst/>
          </a:prstGeom>
          <a:noFill/>
          <a:ln w="9525">
            <a:noFill/>
            <a:miter lim="800000"/>
            <a:headEnd/>
            <a:tailEnd/>
          </a:ln>
        </p:spPr>
        <p:txBody>
          <a:bodyPr wrap="none">
            <a:spAutoFit/>
          </a:bodyPr>
          <a:lstStyle/>
          <a:p>
            <a:r>
              <a:rPr lang="en-US" sz="1800"/>
              <a:t>Structural</a:t>
            </a:r>
            <a:endParaRPr lang="en-US" sz="1000"/>
          </a:p>
        </p:txBody>
      </p:sp>
      <p:sp>
        <p:nvSpPr>
          <p:cNvPr id="19464" name="Text Box 13"/>
          <p:cNvSpPr txBox="1">
            <a:spLocks noChangeArrowheads="1"/>
          </p:cNvSpPr>
          <p:nvPr/>
        </p:nvSpPr>
        <p:spPr bwMode="auto">
          <a:xfrm>
            <a:off x="6156325" y="2093913"/>
            <a:ext cx="1263650" cy="366712"/>
          </a:xfrm>
          <a:prstGeom prst="rect">
            <a:avLst/>
          </a:prstGeom>
          <a:noFill/>
          <a:ln w="9525">
            <a:noFill/>
            <a:miter lim="800000"/>
            <a:headEnd/>
            <a:tailEnd/>
          </a:ln>
        </p:spPr>
        <p:txBody>
          <a:bodyPr wrap="none">
            <a:spAutoFit/>
          </a:bodyPr>
          <a:lstStyle/>
          <a:p>
            <a:r>
              <a:rPr lang="en-US" sz="1800"/>
              <a:t>Behavioral</a:t>
            </a:r>
          </a:p>
        </p:txBody>
      </p:sp>
      <p:sp>
        <p:nvSpPr>
          <p:cNvPr id="19465" name="Text Box 14"/>
          <p:cNvSpPr txBox="1">
            <a:spLocks noChangeArrowheads="1"/>
          </p:cNvSpPr>
          <p:nvPr/>
        </p:nvSpPr>
        <p:spPr bwMode="auto">
          <a:xfrm>
            <a:off x="3717925" y="5599113"/>
            <a:ext cx="1238250" cy="366712"/>
          </a:xfrm>
          <a:prstGeom prst="rect">
            <a:avLst/>
          </a:prstGeom>
          <a:noFill/>
          <a:ln w="9525">
            <a:noFill/>
            <a:miter lim="800000"/>
            <a:headEnd/>
            <a:tailEnd/>
          </a:ln>
        </p:spPr>
        <p:txBody>
          <a:bodyPr wrap="none">
            <a:spAutoFit/>
          </a:bodyPr>
          <a:lstStyle/>
          <a:p>
            <a:r>
              <a:rPr lang="en-US" sz="1800"/>
              <a:t>Geometric</a:t>
            </a:r>
          </a:p>
        </p:txBody>
      </p:sp>
      <p:sp>
        <p:nvSpPr>
          <p:cNvPr id="19466" name="Oval 15"/>
          <p:cNvSpPr>
            <a:spLocks noChangeArrowheads="1"/>
          </p:cNvSpPr>
          <p:nvPr/>
        </p:nvSpPr>
        <p:spPr bwMode="auto">
          <a:xfrm>
            <a:off x="3694113" y="3133725"/>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67" name="Oval 16"/>
          <p:cNvSpPr>
            <a:spLocks noChangeArrowheads="1"/>
          </p:cNvSpPr>
          <p:nvPr/>
        </p:nvSpPr>
        <p:spPr bwMode="auto">
          <a:xfrm>
            <a:off x="3427413" y="2962275"/>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68" name="Oval 17"/>
          <p:cNvSpPr>
            <a:spLocks noChangeArrowheads="1"/>
          </p:cNvSpPr>
          <p:nvPr/>
        </p:nvSpPr>
        <p:spPr bwMode="auto">
          <a:xfrm>
            <a:off x="3160713" y="2790825"/>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69" name="Oval 18"/>
          <p:cNvSpPr>
            <a:spLocks noChangeArrowheads="1"/>
          </p:cNvSpPr>
          <p:nvPr/>
        </p:nvSpPr>
        <p:spPr bwMode="auto">
          <a:xfrm>
            <a:off x="2882900" y="2628900"/>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0" name="Oval 19"/>
          <p:cNvSpPr>
            <a:spLocks noChangeArrowheads="1"/>
          </p:cNvSpPr>
          <p:nvPr/>
        </p:nvSpPr>
        <p:spPr bwMode="auto">
          <a:xfrm>
            <a:off x="2620963" y="2463800"/>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1" name="Oval 20"/>
          <p:cNvSpPr>
            <a:spLocks noChangeArrowheads="1"/>
          </p:cNvSpPr>
          <p:nvPr/>
        </p:nvSpPr>
        <p:spPr bwMode="auto">
          <a:xfrm>
            <a:off x="4767263" y="3128963"/>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2" name="Oval 21"/>
          <p:cNvSpPr>
            <a:spLocks noChangeArrowheads="1"/>
          </p:cNvSpPr>
          <p:nvPr/>
        </p:nvSpPr>
        <p:spPr bwMode="auto">
          <a:xfrm>
            <a:off x="5035550" y="2959100"/>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3" name="Oval 22"/>
          <p:cNvSpPr>
            <a:spLocks noChangeArrowheads="1"/>
          </p:cNvSpPr>
          <p:nvPr/>
        </p:nvSpPr>
        <p:spPr bwMode="auto">
          <a:xfrm>
            <a:off x="5303838" y="2789238"/>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4" name="Oval 23"/>
          <p:cNvSpPr>
            <a:spLocks noChangeArrowheads="1"/>
          </p:cNvSpPr>
          <p:nvPr/>
        </p:nvSpPr>
        <p:spPr bwMode="auto">
          <a:xfrm>
            <a:off x="5572125" y="2619375"/>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5" name="Oval 24"/>
          <p:cNvSpPr>
            <a:spLocks noChangeArrowheads="1"/>
          </p:cNvSpPr>
          <p:nvPr/>
        </p:nvSpPr>
        <p:spPr bwMode="auto">
          <a:xfrm>
            <a:off x="5840413" y="2455863"/>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6" name="Oval 25"/>
          <p:cNvSpPr>
            <a:spLocks noChangeArrowheads="1"/>
          </p:cNvSpPr>
          <p:nvPr/>
        </p:nvSpPr>
        <p:spPr bwMode="auto">
          <a:xfrm>
            <a:off x="4224338" y="4095750"/>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7" name="Oval 26"/>
          <p:cNvSpPr>
            <a:spLocks noChangeArrowheads="1"/>
          </p:cNvSpPr>
          <p:nvPr/>
        </p:nvSpPr>
        <p:spPr bwMode="auto">
          <a:xfrm>
            <a:off x="4224338" y="4414838"/>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8" name="Oval 27"/>
          <p:cNvSpPr>
            <a:spLocks noChangeArrowheads="1"/>
          </p:cNvSpPr>
          <p:nvPr/>
        </p:nvSpPr>
        <p:spPr bwMode="auto">
          <a:xfrm>
            <a:off x="4224338" y="4733925"/>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79" name="Oval 28"/>
          <p:cNvSpPr>
            <a:spLocks noChangeArrowheads="1"/>
          </p:cNvSpPr>
          <p:nvPr/>
        </p:nvSpPr>
        <p:spPr bwMode="auto">
          <a:xfrm>
            <a:off x="4224338" y="5053013"/>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80" name="Oval 29"/>
          <p:cNvSpPr>
            <a:spLocks noChangeArrowheads="1"/>
          </p:cNvSpPr>
          <p:nvPr/>
        </p:nvSpPr>
        <p:spPr bwMode="auto">
          <a:xfrm>
            <a:off x="4224338" y="5372100"/>
            <a:ext cx="76200" cy="76200"/>
          </a:xfrm>
          <a:prstGeom prst="ellipse">
            <a:avLst/>
          </a:prstGeom>
          <a:solidFill>
            <a:schemeClr val="tx1"/>
          </a:solidFill>
          <a:ln w="9525">
            <a:solidFill>
              <a:schemeClr val="tx1"/>
            </a:solidFill>
            <a:round/>
            <a:headEnd/>
            <a:tailEnd/>
          </a:ln>
        </p:spPr>
        <p:txBody>
          <a:bodyPr wrap="none" anchor="ctr"/>
          <a:lstStyle/>
          <a:p>
            <a:endParaRPr lang="en-IN"/>
          </a:p>
        </p:txBody>
      </p:sp>
      <p:sp>
        <p:nvSpPr>
          <p:cNvPr id="19481" name="Text Box 30"/>
          <p:cNvSpPr txBox="1">
            <a:spLocks noChangeArrowheads="1"/>
          </p:cNvSpPr>
          <p:nvPr/>
        </p:nvSpPr>
        <p:spPr bwMode="auto">
          <a:xfrm>
            <a:off x="1371600" y="2438400"/>
            <a:ext cx="1282700" cy="244475"/>
          </a:xfrm>
          <a:prstGeom prst="rect">
            <a:avLst/>
          </a:prstGeom>
          <a:noFill/>
          <a:ln w="9525">
            <a:noFill/>
            <a:miter lim="800000"/>
            <a:headEnd/>
            <a:tailEnd/>
          </a:ln>
        </p:spPr>
        <p:txBody>
          <a:bodyPr wrap="none">
            <a:spAutoFit/>
          </a:bodyPr>
          <a:lstStyle/>
          <a:p>
            <a:r>
              <a:rPr lang="en-US" sz="1000"/>
              <a:t>Processor, memory</a:t>
            </a:r>
          </a:p>
        </p:txBody>
      </p:sp>
      <p:sp>
        <p:nvSpPr>
          <p:cNvPr id="19482" name="Text Box 31"/>
          <p:cNvSpPr txBox="1">
            <a:spLocks noChangeArrowheads="1"/>
          </p:cNvSpPr>
          <p:nvPr/>
        </p:nvSpPr>
        <p:spPr bwMode="auto">
          <a:xfrm>
            <a:off x="2057400" y="2665413"/>
            <a:ext cx="985838" cy="244475"/>
          </a:xfrm>
          <a:prstGeom prst="rect">
            <a:avLst/>
          </a:prstGeom>
          <a:noFill/>
          <a:ln w="9525">
            <a:noFill/>
            <a:miter lim="800000"/>
            <a:headEnd/>
            <a:tailEnd/>
          </a:ln>
        </p:spPr>
        <p:txBody>
          <a:bodyPr wrap="none">
            <a:spAutoFit/>
          </a:bodyPr>
          <a:lstStyle/>
          <a:p>
            <a:r>
              <a:rPr lang="en-US" sz="1000"/>
              <a:t>ALU, registers</a:t>
            </a:r>
          </a:p>
        </p:txBody>
      </p:sp>
      <p:sp>
        <p:nvSpPr>
          <p:cNvPr id="19483" name="Text Box 32"/>
          <p:cNvSpPr txBox="1">
            <a:spLocks noChangeArrowheads="1"/>
          </p:cNvSpPr>
          <p:nvPr/>
        </p:nvSpPr>
        <p:spPr bwMode="auto">
          <a:xfrm>
            <a:off x="2819400" y="2817813"/>
            <a:ext cx="403225" cy="244475"/>
          </a:xfrm>
          <a:prstGeom prst="rect">
            <a:avLst/>
          </a:prstGeom>
          <a:noFill/>
          <a:ln w="9525">
            <a:noFill/>
            <a:miter lim="800000"/>
            <a:headEnd/>
            <a:tailEnd/>
          </a:ln>
        </p:spPr>
        <p:txBody>
          <a:bodyPr wrap="none">
            <a:spAutoFit/>
          </a:bodyPr>
          <a:lstStyle/>
          <a:p>
            <a:r>
              <a:rPr lang="en-US" sz="1000"/>
              <a:t>Cell</a:t>
            </a:r>
          </a:p>
        </p:txBody>
      </p:sp>
      <p:sp>
        <p:nvSpPr>
          <p:cNvPr id="19484" name="Text Box 33"/>
          <p:cNvSpPr txBox="1">
            <a:spLocks noChangeArrowheads="1"/>
          </p:cNvSpPr>
          <p:nvPr/>
        </p:nvSpPr>
        <p:spPr bwMode="auto">
          <a:xfrm>
            <a:off x="2667000" y="2970213"/>
            <a:ext cx="885825" cy="244475"/>
          </a:xfrm>
          <a:prstGeom prst="rect">
            <a:avLst/>
          </a:prstGeom>
          <a:noFill/>
          <a:ln w="9525">
            <a:noFill/>
            <a:miter lim="800000"/>
            <a:headEnd/>
            <a:tailEnd/>
          </a:ln>
        </p:spPr>
        <p:txBody>
          <a:bodyPr wrap="none">
            <a:spAutoFit/>
          </a:bodyPr>
          <a:lstStyle/>
          <a:p>
            <a:r>
              <a:rPr lang="en-US" sz="1000"/>
              <a:t>Device, gate</a:t>
            </a:r>
          </a:p>
        </p:txBody>
      </p:sp>
      <p:sp>
        <p:nvSpPr>
          <p:cNvPr id="19485" name="Text Box 34"/>
          <p:cNvSpPr txBox="1">
            <a:spLocks noChangeArrowheads="1"/>
          </p:cNvSpPr>
          <p:nvPr/>
        </p:nvSpPr>
        <p:spPr bwMode="auto">
          <a:xfrm>
            <a:off x="3124200" y="3200400"/>
            <a:ext cx="747713" cy="244475"/>
          </a:xfrm>
          <a:prstGeom prst="rect">
            <a:avLst/>
          </a:prstGeom>
          <a:noFill/>
          <a:ln w="9525">
            <a:noFill/>
            <a:miter lim="800000"/>
            <a:headEnd/>
            <a:tailEnd/>
          </a:ln>
        </p:spPr>
        <p:txBody>
          <a:bodyPr wrap="none">
            <a:spAutoFit/>
          </a:bodyPr>
          <a:lstStyle/>
          <a:p>
            <a:r>
              <a:rPr lang="en-US" sz="1000"/>
              <a:t>Transistor</a:t>
            </a:r>
          </a:p>
        </p:txBody>
      </p:sp>
      <p:sp>
        <p:nvSpPr>
          <p:cNvPr id="19486" name="Text Box 35"/>
          <p:cNvSpPr txBox="1">
            <a:spLocks noChangeArrowheads="1"/>
          </p:cNvSpPr>
          <p:nvPr/>
        </p:nvSpPr>
        <p:spPr bwMode="auto">
          <a:xfrm>
            <a:off x="5867400" y="2436813"/>
            <a:ext cx="669925" cy="244475"/>
          </a:xfrm>
          <a:prstGeom prst="rect">
            <a:avLst/>
          </a:prstGeom>
          <a:noFill/>
          <a:ln w="9525">
            <a:noFill/>
            <a:miter lim="800000"/>
            <a:headEnd/>
            <a:tailEnd/>
          </a:ln>
        </p:spPr>
        <p:txBody>
          <a:bodyPr wrap="none">
            <a:spAutoFit/>
          </a:bodyPr>
          <a:lstStyle/>
          <a:p>
            <a:r>
              <a:rPr lang="en-US" sz="1000"/>
              <a:t>Program</a:t>
            </a:r>
          </a:p>
        </p:txBody>
      </p:sp>
      <p:sp>
        <p:nvSpPr>
          <p:cNvPr id="19487" name="Text Box 36"/>
          <p:cNvSpPr txBox="1">
            <a:spLocks noChangeArrowheads="1"/>
          </p:cNvSpPr>
          <p:nvPr/>
        </p:nvSpPr>
        <p:spPr bwMode="auto">
          <a:xfrm>
            <a:off x="5638800" y="2665413"/>
            <a:ext cx="990600" cy="244475"/>
          </a:xfrm>
          <a:prstGeom prst="rect">
            <a:avLst/>
          </a:prstGeom>
          <a:noFill/>
          <a:ln w="9525">
            <a:noFill/>
            <a:miter lim="800000"/>
            <a:headEnd/>
            <a:tailEnd/>
          </a:ln>
        </p:spPr>
        <p:txBody>
          <a:bodyPr wrap="none">
            <a:spAutoFit/>
          </a:bodyPr>
          <a:lstStyle/>
          <a:p>
            <a:r>
              <a:rPr lang="en-US" sz="1000"/>
              <a:t>State machine</a:t>
            </a:r>
          </a:p>
        </p:txBody>
      </p:sp>
      <p:sp>
        <p:nvSpPr>
          <p:cNvPr id="19488" name="Text Box 37"/>
          <p:cNvSpPr txBox="1">
            <a:spLocks noChangeArrowheads="1"/>
          </p:cNvSpPr>
          <p:nvPr/>
        </p:nvSpPr>
        <p:spPr bwMode="auto">
          <a:xfrm>
            <a:off x="5334000" y="2817813"/>
            <a:ext cx="598488" cy="244475"/>
          </a:xfrm>
          <a:prstGeom prst="rect">
            <a:avLst/>
          </a:prstGeom>
          <a:noFill/>
          <a:ln w="9525">
            <a:noFill/>
            <a:miter lim="800000"/>
            <a:headEnd/>
            <a:tailEnd/>
          </a:ln>
        </p:spPr>
        <p:txBody>
          <a:bodyPr wrap="none">
            <a:spAutoFit/>
          </a:bodyPr>
          <a:lstStyle/>
          <a:p>
            <a:r>
              <a:rPr lang="en-US" sz="1000"/>
              <a:t>Module</a:t>
            </a:r>
          </a:p>
        </p:txBody>
      </p:sp>
      <p:sp>
        <p:nvSpPr>
          <p:cNvPr id="19489" name="Text Box 38"/>
          <p:cNvSpPr txBox="1">
            <a:spLocks noChangeArrowheads="1"/>
          </p:cNvSpPr>
          <p:nvPr/>
        </p:nvSpPr>
        <p:spPr bwMode="auto">
          <a:xfrm>
            <a:off x="5029200" y="3046413"/>
            <a:ext cx="1163638" cy="244475"/>
          </a:xfrm>
          <a:prstGeom prst="rect">
            <a:avLst/>
          </a:prstGeom>
          <a:noFill/>
          <a:ln w="9525">
            <a:noFill/>
            <a:miter lim="800000"/>
            <a:headEnd/>
            <a:tailEnd/>
          </a:ln>
        </p:spPr>
        <p:txBody>
          <a:bodyPr wrap="none">
            <a:spAutoFit/>
          </a:bodyPr>
          <a:lstStyle/>
          <a:p>
            <a:r>
              <a:rPr lang="en-US" sz="1000"/>
              <a:t>Boolean equation</a:t>
            </a:r>
          </a:p>
        </p:txBody>
      </p:sp>
      <p:sp>
        <p:nvSpPr>
          <p:cNvPr id="19490" name="Text Box 39"/>
          <p:cNvSpPr txBox="1">
            <a:spLocks noChangeArrowheads="1"/>
          </p:cNvSpPr>
          <p:nvPr/>
        </p:nvSpPr>
        <p:spPr bwMode="auto">
          <a:xfrm>
            <a:off x="4724400" y="3198813"/>
            <a:ext cx="1131888" cy="244475"/>
          </a:xfrm>
          <a:prstGeom prst="rect">
            <a:avLst/>
          </a:prstGeom>
          <a:noFill/>
          <a:ln w="9525">
            <a:noFill/>
            <a:miter lim="800000"/>
            <a:headEnd/>
            <a:tailEnd/>
          </a:ln>
        </p:spPr>
        <p:txBody>
          <a:bodyPr wrap="none">
            <a:spAutoFit/>
          </a:bodyPr>
          <a:lstStyle/>
          <a:p>
            <a:r>
              <a:rPr lang="en-US" sz="1000"/>
              <a:t>Transfer function</a:t>
            </a:r>
          </a:p>
        </p:txBody>
      </p:sp>
      <p:sp>
        <p:nvSpPr>
          <p:cNvPr id="19491" name="Text Box 40"/>
          <p:cNvSpPr txBox="1">
            <a:spLocks noChangeArrowheads="1"/>
          </p:cNvSpPr>
          <p:nvPr/>
        </p:nvSpPr>
        <p:spPr bwMode="auto">
          <a:xfrm>
            <a:off x="4343400" y="5408613"/>
            <a:ext cx="311150" cy="244475"/>
          </a:xfrm>
          <a:prstGeom prst="rect">
            <a:avLst/>
          </a:prstGeom>
          <a:noFill/>
          <a:ln w="9525">
            <a:noFill/>
            <a:miter lim="800000"/>
            <a:headEnd/>
            <a:tailEnd/>
          </a:ln>
        </p:spPr>
        <p:txBody>
          <a:bodyPr wrap="none">
            <a:spAutoFit/>
          </a:bodyPr>
          <a:lstStyle/>
          <a:p>
            <a:r>
              <a:rPr lang="en-US" sz="1000"/>
              <a:t>IC</a:t>
            </a:r>
          </a:p>
        </p:txBody>
      </p:sp>
      <p:sp>
        <p:nvSpPr>
          <p:cNvPr id="19492" name="Text Box 41"/>
          <p:cNvSpPr txBox="1">
            <a:spLocks noChangeArrowheads="1"/>
          </p:cNvSpPr>
          <p:nvPr/>
        </p:nvSpPr>
        <p:spPr bwMode="auto">
          <a:xfrm>
            <a:off x="4343400" y="5027613"/>
            <a:ext cx="536575" cy="244475"/>
          </a:xfrm>
          <a:prstGeom prst="rect">
            <a:avLst/>
          </a:prstGeom>
          <a:noFill/>
          <a:ln w="9525">
            <a:noFill/>
            <a:miter lim="800000"/>
            <a:headEnd/>
            <a:tailEnd/>
          </a:ln>
        </p:spPr>
        <p:txBody>
          <a:bodyPr wrap="none">
            <a:spAutoFit/>
          </a:bodyPr>
          <a:lstStyle/>
          <a:p>
            <a:r>
              <a:rPr lang="en-US" sz="1000"/>
              <a:t>Macro</a:t>
            </a:r>
          </a:p>
        </p:txBody>
      </p:sp>
      <p:sp>
        <p:nvSpPr>
          <p:cNvPr id="19493" name="Text Box 42"/>
          <p:cNvSpPr txBox="1">
            <a:spLocks noChangeArrowheads="1"/>
          </p:cNvSpPr>
          <p:nvPr/>
        </p:nvSpPr>
        <p:spPr bwMode="auto">
          <a:xfrm>
            <a:off x="4267200" y="4722813"/>
            <a:ext cx="1004888" cy="244475"/>
          </a:xfrm>
          <a:prstGeom prst="rect">
            <a:avLst/>
          </a:prstGeom>
          <a:noFill/>
          <a:ln w="9525">
            <a:noFill/>
            <a:miter lim="800000"/>
            <a:headEnd/>
            <a:tailEnd/>
          </a:ln>
        </p:spPr>
        <p:txBody>
          <a:bodyPr wrap="none">
            <a:spAutoFit/>
          </a:bodyPr>
          <a:lstStyle/>
          <a:p>
            <a:r>
              <a:rPr lang="en-US" sz="1000"/>
              <a:t>Functional unit</a:t>
            </a:r>
          </a:p>
        </p:txBody>
      </p:sp>
      <p:sp>
        <p:nvSpPr>
          <p:cNvPr id="19494" name="Text Box 43"/>
          <p:cNvSpPr txBox="1">
            <a:spLocks noChangeArrowheads="1"/>
          </p:cNvSpPr>
          <p:nvPr/>
        </p:nvSpPr>
        <p:spPr bwMode="auto">
          <a:xfrm>
            <a:off x="4343400" y="4418013"/>
            <a:ext cx="457200" cy="244475"/>
          </a:xfrm>
          <a:prstGeom prst="rect">
            <a:avLst/>
          </a:prstGeom>
          <a:noFill/>
          <a:ln w="9525">
            <a:noFill/>
            <a:miter lim="800000"/>
            <a:headEnd/>
            <a:tailEnd/>
          </a:ln>
        </p:spPr>
        <p:txBody>
          <a:bodyPr wrap="none">
            <a:spAutoFit/>
          </a:bodyPr>
          <a:lstStyle/>
          <a:p>
            <a:r>
              <a:rPr lang="en-US" sz="1000"/>
              <a:t>Gate</a:t>
            </a:r>
          </a:p>
        </p:txBody>
      </p:sp>
      <p:sp>
        <p:nvSpPr>
          <p:cNvPr id="19495" name="Text Box 44"/>
          <p:cNvSpPr txBox="1">
            <a:spLocks noChangeArrowheads="1"/>
          </p:cNvSpPr>
          <p:nvPr/>
        </p:nvSpPr>
        <p:spPr bwMode="auto">
          <a:xfrm>
            <a:off x="4343400" y="4113213"/>
            <a:ext cx="550863" cy="244475"/>
          </a:xfrm>
          <a:prstGeom prst="rect">
            <a:avLst/>
          </a:prstGeom>
          <a:noFill/>
          <a:ln w="9525">
            <a:noFill/>
            <a:miter lim="800000"/>
            <a:headEnd/>
            <a:tailEnd/>
          </a:ln>
        </p:spPr>
        <p:txBody>
          <a:bodyPr wrap="none">
            <a:spAutoFit/>
          </a:bodyPr>
          <a:lstStyle/>
          <a:p>
            <a:r>
              <a:rPr lang="en-US" sz="1000"/>
              <a:t>Masks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nv_layout"/>
          <p:cNvPicPr>
            <a:picLocks noChangeAspect="1" noChangeArrowheads="1"/>
          </p:cNvPicPr>
          <p:nvPr/>
        </p:nvPicPr>
        <p:blipFill>
          <a:blip r:embed="rId2" cstate="print"/>
          <a:srcRect/>
          <a:stretch>
            <a:fillRect/>
          </a:stretch>
        </p:blipFill>
        <p:spPr bwMode="auto">
          <a:xfrm>
            <a:off x="7239000" y="3532188"/>
            <a:ext cx="914400" cy="1295400"/>
          </a:xfrm>
          <a:prstGeom prst="rect">
            <a:avLst/>
          </a:prstGeom>
          <a:noFill/>
          <a:ln w="9525">
            <a:noFill/>
            <a:miter lim="800000"/>
            <a:headEnd/>
            <a:tailEnd/>
          </a:ln>
        </p:spPr>
      </p:pic>
      <p:sp>
        <p:nvSpPr>
          <p:cNvPr id="20483" name="Rectangle 3"/>
          <p:cNvSpPr>
            <a:spLocks noGrp="1" noChangeArrowheads="1"/>
          </p:cNvSpPr>
          <p:nvPr>
            <p:ph type="title"/>
          </p:nvPr>
        </p:nvSpPr>
        <p:spPr/>
        <p:txBody>
          <a:bodyPr/>
          <a:lstStyle/>
          <a:p>
            <a:r>
              <a:rPr lang="en-US" sz="3200" smtClean="0"/>
              <a:t>Abstraction levels and synthesis</a:t>
            </a:r>
            <a:endParaRPr lang="en-US" sz="4400" smtClean="0"/>
          </a:p>
        </p:txBody>
      </p:sp>
      <p:sp>
        <p:nvSpPr>
          <p:cNvPr id="20484" name="Text Box 4"/>
          <p:cNvSpPr txBox="1">
            <a:spLocks noChangeArrowheads="1"/>
          </p:cNvSpPr>
          <p:nvPr/>
        </p:nvSpPr>
        <p:spPr bwMode="auto">
          <a:xfrm>
            <a:off x="1797050" y="1501775"/>
            <a:ext cx="1601788" cy="304800"/>
          </a:xfrm>
          <a:prstGeom prst="rect">
            <a:avLst/>
          </a:prstGeom>
          <a:noFill/>
          <a:ln w="9525">
            <a:noFill/>
            <a:miter lim="800000"/>
            <a:headEnd/>
            <a:tailEnd/>
          </a:ln>
        </p:spPr>
        <p:txBody>
          <a:bodyPr wrap="none">
            <a:spAutoFit/>
          </a:bodyPr>
          <a:lstStyle/>
          <a:p>
            <a:r>
              <a:rPr lang="en-US" sz="1400" b="1">
                <a:latin typeface="Times New Roman" pitchFamily="18" charset="0"/>
              </a:rPr>
              <a:t>Architectural level</a:t>
            </a:r>
          </a:p>
        </p:txBody>
      </p:sp>
      <p:sp>
        <p:nvSpPr>
          <p:cNvPr id="20485" name="Text Box 5"/>
          <p:cNvSpPr txBox="1">
            <a:spLocks noChangeArrowheads="1"/>
          </p:cNvSpPr>
          <p:nvPr/>
        </p:nvSpPr>
        <p:spPr bwMode="auto">
          <a:xfrm>
            <a:off x="3733800" y="1525588"/>
            <a:ext cx="1000125" cy="304800"/>
          </a:xfrm>
          <a:prstGeom prst="rect">
            <a:avLst/>
          </a:prstGeom>
          <a:noFill/>
          <a:ln w="9525">
            <a:noFill/>
            <a:miter lim="800000"/>
            <a:headEnd/>
            <a:tailEnd/>
          </a:ln>
        </p:spPr>
        <p:txBody>
          <a:bodyPr wrap="none">
            <a:spAutoFit/>
          </a:bodyPr>
          <a:lstStyle/>
          <a:p>
            <a:r>
              <a:rPr lang="en-US" sz="1400" b="1">
                <a:latin typeface="Times New Roman" pitchFamily="18" charset="0"/>
              </a:rPr>
              <a:t>Logic level</a:t>
            </a:r>
          </a:p>
        </p:txBody>
      </p:sp>
      <p:sp>
        <p:nvSpPr>
          <p:cNvPr id="20486" name="Text Box 6"/>
          <p:cNvSpPr txBox="1">
            <a:spLocks noChangeArrowheads="1"/>
          </p:cNvSpPr>
          <p:nvPr/>
        </p:nvSpPr>
        <p:spPr bwMode="auto">
          <a:xfrm>
            <a:off x="5410200" y="1525588"/>
            <a:ext cx="1117600" cy="304800"/>
          </a:xfrm>
          <a:prstGeom prst="rect">
            <a:avLst/>
          </a:prstGeom>
          <a:noFill/>
          <a:ln w="9525">
            <a:noFill/>
            <a:miter lim="800000"/>
            <a:headEnd/>
            <a:tailEnd/>
          </a:ln>
        </p:spPr>
        <p:txBody>
          <a:bodyPr wrap="none">
            <a:spAutoFit/>
          </a:bodyPr>
          <a:lstStyle/>
          <a:p>
            <a:r>
              <a:rPr lang="en-US" sz="1400" b="1">
                <a:latin typeface="Times New Roman" pitchFamily="18" charset="0"/>
              </a:rPr>
              <a:t>Circuit level</a:t>
            </a:r>
          </a:p>
        </p:txBody>
      </p:sp>
      <p:sp>
        <p:nvSpPr>
          <p:cNvPr id="20487" name="Text Box 7"/>
          <p:cNvSpPr txBox="1">
            <a:spLocks noChangeArrowheads="1"/>
          </p:cNvSpPr>
          <p:nvPr/>
        </p:nvSpPr>
        <p:spPr bwMode="auto">
          <a:xfrm rot="-5400000">
            <a:off x="892175" y="2292350"/>
            <a:ext cx="1233488" cy="274638"/>
          </a:xfrm>
          <a:prstGeom prst="rect">
            <a:avLst/>
          </a:prstGeom>
          <a:noFill/>
          <a:ln w="9525">
            <a:noFill/>
            <a:miter lim="800000"/>
            <a:headEnd/>
            <a:tailEnd/>
          </a:ln>
        </p:spPr>
        <p:txBody>
          <a:bodyPr wrap="none">
            <a:spAutoFit/>
          </a:bodyPr>
          <a:lstStyle/>
          <a:p>
            <a:r>
              <a:rPr lang="en-US" b="1">
                <a:latin typeface="Times New Roman" pitchFamily="18" charset="0"/>
              </a:rPr>
              <a:t>Behavioral level</a:t>
            </a:r>
          </a:p>
        </p:txBody>
      </p:sp>
      <p:sp>
        <p:nvSpPr>
          <p:cNvPr id="20488" name="Text Box 8"/>
          <p:cNvSpPr txBox="1">
            <a:spLocks noChangeArrowheads="1"/>
          </p:cNvSpPr>
          <p:nvPr/>
        </p:nvSpPr>
        <p:spPr bwMode="auto">
          <a:xfrm rot="-5400000">
            <a:off x="909638" y="3994150"/>
            <a:ext cx="1198562" cy="274638"/>
          </a:xfrm>
          <a:prstGeom prst="rect">
            <a:avLst/>
          </a:prstGeom>
          <a:noFill/>
          <a:ln w="9525">
            <a:noFill/>
            <a:miter lim="800000"/>
            <a:headEnd/>
            <a:tailEnd/>
          </a:ln>
        </p:spPr>
        <p:txBody>
          <a:bodyPr wrap="none">
            <a:spAutoFit/>
          </a:bodyPr>
          <a:lstStyle/>
          <a:p>
            <a:r>
              <a:rPr lang="en-US" b="1">
                <a:latin typeface="Times New Roman" pitchFamily="18" charset="0"/>
              </a:rPr>
              <a:t>Structural level</a:t>
            </a:r>
          </a:p>
        </p:txBody>
      </p:sp>
      <p:sp>
        <p:nvSpPr>
          <p:cNvPr id="20489" name="Line 9"/>
          <p:cNvSpPr>
            <a:spLocks noChangeShapeType="1"/>
          </p:cNvSpPr>
          <p:nvPr/>
        </p:nvSpPr>
        <p:spPr bwMode="auto">
          <a:xfrm flipV="1">
            <a:off x="1219200" y="1855788"/>
            <a:ext cx="7239000" cy="0"/>
          </a:xfrm>
          <a:prstGeom prst="line">
            <a:avLst/>
          </a:prstGeom>
          <a:noFill/>
          <a:ln w="9525">
            <a:solidFill>
              <a:schemeClr val="tx1"/>
            </a:solidFill>
            <a:round/>
            <a:headEnd/>
            <a:tailEnd/>
          </a:ln>
        </p:spPr>
        <p:txBody>
          <a:bodyPr wrap="none" anchor="ctr"/>
          <a:lstStyle/>
          <a:p>
            <a:endParaRPr lang="en-IN"/>
          </a:p>
        </p:txBody>
      </p:sp>
      <p:sp>
        <p:nvSpPr>
          <p:cNvPr id="20490" name="Line 10"/>
          <p:cNvSpPr>
            <a:spLocks noChangeShapeType="1"/>
          </p:cNvSpPr>
          <p:nvPr/>
        </p:nvSpPr>
        <p:spPr bwMode="auto">
          <a:xfrm>
            <a:off x="1752600" y="1474788"/>
            <a:ext cx="6705600" cy="0"/>
          </a:xfrm>
          <a:prstGeom prst="line">
            <a:avLst/>
          </a:prstGeom>
          <a:noFill/>
          <a:ln w="9525">
            <a:solidFill>
              <a:schemeClr val="tx1"/>
            </a:solidFill>
            <a:round/>
            <a:headEnd/>
            <a:tailEnd/>
          </a:ln>
        </p:spPr>
        <p:txBody>
          <a:bodyPr wrap="none" anchor="ctr"/>
          <a:lstStyle/>
          <a:p>
            <a:endParaRPr lang="en-IN"/>
          </a:p>
        </p:txBody>
      </p:sp>
      <p:sp>
        <p:nvSpPr>
          <p:cNvPr id="20491" name="Line 11"/>
          <p:cNvSpPr>
            <a:spLocks noChangeShapeType="1"/>
          </p:cNvSpPr>
          <p:nvPr/>
        </p:nvSpPr>
        <p:spPr bwMode="auto">
          <a:xfrm>
            <a:off x="1752600" y="1474788"/>
            <a:ext cx="0" cy="3352800"/>
          </a:xfrm>
          <a:prstGeom prst="line">
            <a:avLst/>
          </a:prstGeom>
          <a:noFill/>
          <a:ln w="28575">
            <a:solidFill>
              <a:schemeClr val="tx1"/>
            </a:solidFill>
            <a:round/>
            <a:headEnd/>
            <a:tailEnd/>
          </a:ln>
        </p:spPr>
        <p:txBody>
          <a:bodyPr wrap="none" anchor="ctr"/>
          <a:lstStyle/>
          <a:p>
            <a:endParaRPr lang="en-IN"/>
          </a:p>
        </p:txBody>
      </p:sp>
      <p:sp>
        <p:nvSpPr>
          <p:cNvPr id="20492" name="Line 12"/>
          <p:cNvSpPr>
            <a:spLocks noChangeShapeType="1"/>
          </p:cNvSpPr>
          <p:nvPr/>
        </p:nvSpPr>
        <p:spPr bwMode="auto">
          <a:xfrm flipV="1">
            <a:off x="1219200" y="1855788"/>
            <a:ext cx="0" cy="2971800"/>
          </a:xfrm>
          <a:prstGeom prst="line">
            <a:avLst/>
          </a:prstGeom>
          <a:noFill/>
          <a:ln w="9525">
            <a:solidFill>
              <a:schemeClr val="tx1"/>
            </a:solidFill>
            <a:round/>
            <a:headEnd/>
            <a:tailEnd/>
          </a:ln>
        </p:spPr>
        <p:txBody>
          <a:bodyPr wrap="none" anchor="ctr"/>
          <a:lstStyle/>
          <a:p>
            <a:endParaRPr lang="en-IN"/>
          </a:p>
        </p:txBody>
      </p:sp>
      <p:sp>
        <p:nvSpPr>
          <p:cNvPr id="20493" name="Line 13"/>
          <p:cNvSpPr>
            <a:spLocks noChangeShapeType="1"/>
          </p:cNvSpPr>
          <p:nvPr/>
        </p:nvSpPr>
        <p:spPr bwMode="auto">
          <a:xfrm flipV="1">
            <a:off x="1219200" y="4827588"/>
            <a:ext cx="7239000" cy="0"/>
          </a:xfrm>
          <a:prstGeom prst="line">
            <a:avLst/>
          </a:prstGeom>
          <a:noFill/>
          <a:ln w="9525">
            <a:solidFill>
              <a:schemeClr val="tx1"/>
            </a:solidFill>
            <a:round/>
            <a:headEnd/>
            <a:tailEnd/>
          </a:ln>
        </p:spPr>
        <p:txBody>
          <a:bodyPr wrap="none" anchor="ctr"/>
          <a:lstStyle/>
          <a:p>
            <a:endParaRPr lang="en-IN"/>
          </a:p>
        </p:txBody>
      </p:sp>
      <p:sp>
        <p:nvSpPr>
          <p:cNvPr id="20494" name="Line 14"/>
          <p:cNvSpPr>
            <a:spLocks noChangeShapeType="1"/>
          </p:cNvSpPr>
          <p:nvPr/>
        </p:nvSpPr>
        <p:spPr bwMode="auto">
          <a:xfrm>
            <a:off x="6781800" y="1474788"/>
            <a:ext cx="0" cy="3352800"/>
          </a:xfrm>
          <a:prstGeom prst="line">
            <a:avLst/>
          </a:prstGeom>
          <a:noFill/>
          <a:ln w="9525">
            <a:solidFill>
              <a:schemeClr val="tx1"/>
            </a:solidFill>
            <a:round/>
            <a:headEnd/>
            <a:tailEnd/>
          </a:ln>
        </p:spPr>
        <p:txBody>
          <a:bodyPr wrap="none" anchor="ctr"/>
          <a:lstStyle/>
          <a:p>
            <a:endParaRPr lang="en-IN"/>
          </a:p>
        </p:txBody>
      </p:sp>
      <p:sp>
        <p:nvSpPr>
          <p:cNvPr id="20495" name="Line 15"/>
          <p:cNvSpPr>
            <a:spLocks noChangeShapeType="1"/>
          </p:cNvSpPr>
          <p:nvPr/>
        </p:nvSpPr>
        <p:spPr bwMode="auto">
          <a:xfrm>
            <a:off x="3429000" y="1474788"/>
            <a:ext cx="0" cy="3352800"/>
          </a:xfrm>
          <a:prstGeom prst="line">
            <a:avLst/>
          </a:prstGeom>
          <a:noFill/>
          <a:ln w="9525">
            <a:solidFill>
              <a:schemeClr val="tx1"/>
            </a:solidFill>
            <a:round/>
            <a:headEnd/>
            <a:tailEnd/>
          </a:ln>
        </p:spPr>
        <p:txBody>
          <a:bodyPr wrap="none" anchor="ctr"/>
          <a:lstStyle/>
          <a:p>
            <a:endParaRPr lang="en-IN"/>
          </a:p>
        </p:txBody>
      </p:sp>
      <p:sp>
        <p:nvSpPr>
          <p:cNvPr id="20496" name="Line 16"/>
          <p:cNvSpPr>
            <a:spLocks noChangeShapeType="1"/>
          </p:cNvSpPr>
          <p:nvPr/>
        </p:nvSpPr>
        <p:spPr bwMode="auto">
          <a:xfrm>
            <a:off x="5105400" y="1474788"/>
            <a:ext cx="0" cy="3352800"/>
          </a:xfrm>
          <a:prstGeom prst="line">
            <a:avLst/>
          </a:prstGeom>
          <a:noFill/>
          <a:ln w="28575">
            <a:solidFill>
              <a:schemeClr val="tx1"/>
            </a:solidFill>
            <a:round/>
            <a:headEnd/>
            <a:tailEnd/>
          </a:ln>
        </p:spPr>
        <p:txBody>
          <a:bodyPr wrap="none" anchor="ctr"/>
          <a:lstStyle/>
          <a:p>
            <a:endParaRPr lang="en-IN"/>
          </a:p>
        </p:txBody>
      </p:sp>
      <p:sp>
        <p:nvSpPr>
          <p:cNvPr id="20497" name="Line 17"/>
          <p:cNvSpPr>
            <a:spLocks noChangeShapeType="1"/>
          </p:cNvSpPr>
          <p:nvPr/>
        </p:nvSpPr>
        <p:spPr bwMode="auto">
          <a:xfrm>
            <a:off x="1219200" y="3455988"/>
            <a:ext cx="7226300" cy="0"/>
          </a:xfrm>
          <a:prstGeom prst="line">
            <a:avLst/>
          </a:prstGeom>
          <a:noFill/>
          <a:ln w="9525">
            <a:solidFill>
              <a:schemeClr val="tx1"/>
            </a:solidFill>
            <a:round/>
            <a:headEnd/>
            <a:tailEnd/>
          </a:ln>
        </p:spPr>
        <p:txBody>
          <a:bodyPr wrap="none" anchor="ctr"/>
          <a:lstStyle/>
          <a:p>
            <a:endParaRPr lang="en-IN"/>
          </a:p>
        </p:txBody>
      </p:sp>
      <p:sp>
        <p:nvSpPr>
          <p:cNvPr id="20498" name="Text Box 18"/>
          <p:cNvSpPr txBox="1">
            <a:spLocks noChangeArrowheads="1"/>
          </p:cNvSpPr>
          <p:nvPr/>
        </p:nvSpPr>
        <p:spPr bwMode="auto">
          <a:xfrm>
            <a:off x="1905000" y="2160588"/>
            <a:ext cx="1309688" cy="396875"/>
          </a:xfrm>
          <a:prstGeom prst="rect">
            <a:avLst/>
          </a:prstGeom>
          <a:noFill/>
          <a:ln w="9525">
            <a:noFill/>
            <a:miter lim="800000"/>
            <a:headEnd/>
            <a:tailEnd/>
          </a:ln>
        </p:spPr>
        <p:txBody>
          <a:bodyPr wrap="none">
            <a:spAutoFit/>
          </a:bodyPr>
          <a:lstStyle/>
          <a:p>
            <a:r>
              <a:rPr lang="en-US" sz="1000">
                <a:latin typeface="Times New Roman" pitchFamily="18" charset="0"/>
              </a:rPr>
              <a:t>For I=0 to I=15</a:t>
            </a:r>
          </a:p>
          <a:p>
            <a:r>
              <a:rPr lang="en-US" sz="1000">
                <a:latin typeface="Times New Roman" pitchFamily="18" charset="0"/>
              </a:rPr>
              <a:t>Sum = Sum + array[I]</a:t>
            </a:r>
          </a:p>
        </p:txBody>
      </p:sp>
      <p:grpSp>
        <p:nvGrpSpPr>
          <p:cNvPr id="2" name="Group 19"/>
          <p:cNvGrpSpPr>
            <a:grpSpLocks/>
          </p:cNvGrpSpPr>
          <p:nvPr/>
        </p:nvGrpSpPr>
        <p:grpSpPr bwMode="auto">
          <a:xfrm>
            <a:off x="4038600" y="2008188"/>
            <a:ext cx="307975" cy="304800"/>
            <a:chOff x="2640" y="1680"/>
            <a:chExt cx="194" cy="192"/>
          </a:xfrm>
        </p:grpSpPr>
        <p:sp>
          <p:nvSpPr>
            <p:cNvPr id="20631" name="Oval 20"/>
            <p:cNvSpPr>
              <a:spLocks noChangeArrowheads="1"/>
            </p:cNvSpPr>
            <p:nvPr/>
          </p:nvSpPr>
          <p:spPr bwMode="auto">
            <a:xfrm>
              <a:off x="2640" y="1680"/>
              <a:ext cx="192" cy="192"/>
            </a:xfrm>
            <a:prstGeom prst="ellipse">
              <a:avLst/>
            </a:prstGeom>
            <a:noFill/>
            <a:ln w="9525">
              <a:solidFill>
                <a:schemeClr val="tx1"/>
              </a:solidFill>
              <a:round/>
              <a:headEnd/>
              <a:tailEnd/>
            </a:ln>
          </p:spPr>
          <p:txBody>
            <a:bodyPr wrap="none" anchor="ctr"/>
            <a:lstStyle/>
            <a:p>
              <a:endParaRPr lang="en-IN"/>
            </a:p>
          </p:txBody>
        </p:sp>
        <p:sp>
          <p:nvSpPr>
            <p:cNvPr id="20632" name="Text Box 21"/>
            <p:cNvSpPr txBox="1">
              <a:spLocks noChangeArrowheads="1"/>
            </p:cNvSpPr>
            <p:nvPr/>
          </p:nvSpPr>
          <p:spPr bwMode="auto">
            <a:xfrm>
              <a:off x="2678" y="1718"/>
              <a:ext cx="156" cy="154"/>
            </a:xfrm>
            <a:prstGeom prst="rect">
              <a:avLst/>
            </a:prstGeom>
            <a:noFill/>
            <a:ln w="9525">
              <a:noFill/>
              <a:miter lim="800000"/>
              <a:headEnd/>
              <a:tailEnd/>
            </a:ln>
          </p:spPr>
          <p:txBody>
            <a:bodyPr wrap="none">
              <a:spAutoFit/>
            </a:bodyPr>
            <a:lstStyle/>
            <a:p>
              <a:r>
                <a:rPr lang="en-US" sz="1000">
                  <a:latin typeface="Times New Roman" pitchFamily="18" charset="0"/>
                </a:rPr>
                <a:t>0</a:t>
              </a:r>
            </a:p>
          </p:txBody>
        </p:sp>
      </p:grpSp>
      <p:grpSp>
        <p:nvGrpSpPr>
          <p:cNvPr id="3" name="Group 22"/>
          <p:cNvGrpSpPr>
            <a:grpSpLocks/>
          </p:cNvGrpSpPr>
          <p:nvPr/>
        </p:nvGrpSpPr>
        <p:grpSpPr bwMode="auto">
          <a:xfrm>
            <a:off x="3657600" y="2312988"/>
            <a:ext cx="307975" cy="304800"/>
            <a:chOff x="2640" y="1680"/>
            <a:chExt cx="194" cy="192"/>
          </a:xfrm>
        </p:grpSpPr>
        <p:sp>
          <p:nvSpPr>
            <p:cNvPr id="20629" name="Oval 23"/>
            <p:cNvSpPr>
              <a:spLocks noChangeArrowheads="1"/>
            </p:cNvSpPr>
            <p:nvPr/>
          </p:nvSpPr>
          <p:spPr bwMode="auto">
            <a:xfrm>
              <a:off x="2640" y="1680"/>
              <a:ext cx="192" cy="192"/>
            </a:xfrm>
            <a:prstGeom prst="ellipse">
              <a:avLst/>
            </a:prstGeom>
            <a:noFill/>
            <a:ln w="9525">
              <a:solidFill>
                <a:schemeClr val="tx1"/>
              </a:solidFill>
              <a:round/>
              <a:headEnd/>
              <a:tailEnd/>
            </a:ln>
          </p:spPr>
          <p:txBody>
            <a:bodyPr wrap="none" anchor="ctr"/>
            <a:lstStyle/>
            <a:p>
              <a:endParaRPr lang="en-IN"/>
            </a:p>
          </p:txBody>
        </p:sp>
        <p:sp>
          <p:nvSpPr>
            <p:cNvPr id="20630" name="Text Box 24"/>
            <p:cNvSpPr txBox="1">
              <a:spLocks noChangeArrowheads="1"/>
            </p:cNvSpPr>
            <p:nvPr/>
          </p:nvSpPr>
          <p:spPr bwMode="auto">
            <a:xfrm>
              <a:off x="2678" y="1718"/>
              <a:ext cx="156" cy="154"/>
            </a:xfrm>
            <a:prstGeom prst="rect">
              <a:avLst/>
            </a:prstGeom>
            <a:noFill/>
            <a:ln w="9525">
              <a:noFill/>
              <a:miter lim="800000"/>
              <a:headEnd/>
              <a:tailEnd/>
            </a:ln>
          </p:spPr>
          <p:txBody>
            <a:bodyPr wrap="none">
              <a:spAutoFit/>
            </a:bodyPr>
            <a:lstStyle/>
            <a:p>
              <a:r>
                <a:rPr lang="en-US" sz="1000">
                  <a:latin typeface="Times New Roman" pitchFamily="18" charset="0"/>
                </a:rPr>
                <a:t>0</a:t>
              </a:r>
            </a:p>
          </p:txBody>
        </p:sp>
      </p:grpSp>
      <p:grpSp>
        <p:nvGrpSpPr>
          <p:cNvPr id="4" name="Group 25"/>
          <p:cNvGrpSpPr>
            <a:grpSpLocks/>
          </p:cNvGrpSpPr>
          <p:nvPr/>
        </p:nvGrpSpPr>
        <p:grpSpPr bwMode="auto">
          <a:xfrm>
            <a:off x="4495800" y="2312988"/>
            <a:ext cx="307975" cy="304800"/>
            <a:chOff x="2640" y="1680"/>
            <a:chExt cx="194" cy="192"/>
          </a:xfrm>
        </p:grpSpPr>
        <p:sp>
          <p:nvSpPr>
            <p:cNvPr id="20627" name="Oval 26"/>
            <p:cNvSpPr>
              <a:spLocks noChangeArrowheads="1"/>
            </p:cNvSpPr>
            <p:nvPr/>
          </p:nvSpPr>
          <p:spPr bwMode="auto">
            <a:xfrm>
              <a:off x="2640" y="1680"/>
              <a:ext cx="192" cy="192"/>
            </a:xfrm>
            <a:prstGeom prst="ellipse">
              <a:avLst/>
            </a:prstGeom>
            <a:noFill/>
            <a:ln w="9525">
              <a:solidFill>
                <a:schemeClr val="tx1"/>
              </a:solidFill>
              <a:round/>
              <a:headEnd/>
              <a:tailEnd/>
            </a:ln>
          </p:spPr>
          <p:txBody>
            <a:bodyPr wrap="none" anchor="ctr"/>
            <a:lstStyle/>
            <a:p>
              <a:endParaRPr lang="en-IN"/>
            </a:p>
          </p:txBody>
        </p:sp>
        <p:sp>
          <p:nvSpPr>
            <p:cNvPr id="20628" name="Text Box 27"/>
            <p:cNvSpPr txBox="1">
              <a:spLocks noChangeArrowheads="1"/>
            </p:cNvSpPr>
            <p:nvPr/>
          </p:nvSpPr>
          <p:spPr bwMode="auto">
            <a:xfrm>
              <a:off x="2678" y="1718"/>
              <a:ext cx="156" cy="154"/>
            </a:xfrm>
            <a:prstGeom prst="rect">
              <a:avLst/>
            </a:prstGeom>
            <a:noFill/>
            <a:ln w="9525">
              <a:noFill/>
              <a:miter lim="800000"/>
              <a:headEnd/>
              <a:tailEnd/>
            </a:ln>
          </p:spPr>
          <p:txBody>
            <a:bodyPr wrap="none">
              <a:spAutoFit/>
            </a:bodyPr>
            <a:lstStyle/>
            <a:p>
              <a:r>
                <a:rPr lang="en-US" sz="1000">
                  <a:latin typeface="Times New Roman" pitchFamily="18" charset="0"/>
                </a:rPr>
                <a:t>0</a:t>
              </a:r>
            </a:p>
          </p:txBody>
        </p:sp>
      </p:grpSp>
      <p:grpSp>
        <p:nvGrpSpPr>
          <p:cNvPr id="5" name="Group 28"/>
          <p:cNvGrpSpPr>
            <a:grpSpLocks/>
          </p:cNvGrpSpPr>
          <p:nvPr/>
        </p:nvGrpSpPr>
        <p:grpSpPr bwMode="auto">
          <a:xfrm>
            <a:off x="4114800" y="2617788"/>
            <a:ext cx="307975" cy="304800"/>
            <a:chOff x="2640" y="1680"/>
            <a:chExt cx="194" cy="192"/>
          </a:xfrm>
        </p:grpSpPr>
        <p:sp>
          <p:nvSpPr>
            <p:cNvPr id="20625" name="Oval 29"/>
            <p:cNvSpPr>
              <a:spLocks noChangeArrowheads="1"/>
            </p:cNvSpPr>
            <p:nvPr/>
          </p:nvSpPr>
          <p:spPr bwMode="auto">
            <a:xfrm>
              <a:off x="2640" y="1680"/>
              <a:ext cx="192" cy="192"/>
            </a:xfrm>
            <a:prstGeom prst="ellipse">
              <a:avLst/>
            </a:prstGeom>
            <a:noFill/>
            <a:ln w="9525">
              <a:solidFill>
                <a:schemeClr val="tx1"/>
              </a:solidFill>
              <a:round/>
              <a:headEnd/>
              <a:tailEnd/>
            </a:ln>
          </p:spPr>
          <p:txBody>
            <a:bodyPr wrap="none" anchor="ctr"/>
            <a:lstStyle/>
            <a:p>
              <a:endParaRPr lang="en-IN"/>
            </a:p>
          </p:txBody>
        </p:sp>
        <p:sp>
          <p:nvSpPr>
            <p:cNvPr id="20626" name="Text Box 30"/>
            <p:cNvSpPr txBox="1">
              <a:spLocks noChangeArrowheads="1"/>
            </p:cNvSpPr>
            <p:nvPr/>
          </p:nvSpPr>
          <p:spPr bwMode="auto">
            <a:xfrm>
              <a:off x="2678" y="1718"/>
              <a:ext cx="156" cy="154"/>
            </a:xfrm>
            <a:prstGeom prst="rect">
              <a:avLst/>
            </a:prstGeom>
            <a:noFill/>
            <a:ln w="9525">
              <a:noFill/>
              <a:miter lim="800000"/>
              <a:headEnd/>
              <a:tailEnd/>
            </a:ln>
          </p:spPr>
          <p:txBody>
            <a:bodyPr wrap="none">
              <a:spAutoFit/>
            </a:bodyPr>
            <a:lstStyle/>
            <a:p>
              <a:r>
                <a:rPr lang="en-US" sz="1000">
                  <a:latin typeface="Times New Roman" pitchFamily="18" charset="0"/>
                </a:rPr>
                <a:t>0</a:t>
              </a:r>
            </a:p>
          </p:txBody>
        </p:sp>
      </p:grpSp>
      <p:sp>
        <p:nvSpPr>
          <p:cNvPr id="20503" name="Line 31"/>
          <p:cNvSpPr>
            <a:spLocks noChangeShapeType="1"/>
          </p:cNvSpPr>
          <p:nvPr/>
        </p:nvSpPr>
        <p:spPr bwMode="auto">
          <a:xfrm>
            <a:off x="4343400" y="2236788"/>
            <a:ext cx="152400" cy="152400"/>
          </a:xfrm>
          <a:prstGeom prst="line">
            <a:avLst/>
          </a:prstGeom>
          <a:noFill/>
          <a:ln w="9525">
            <a:solidFill>
              <a:schemeClr val="tx1"/>
            </a:solidFill>
            <a:round/>
            <a:headEnd/>
            <a:tailEnd type="triangle" w="med" len="med"/>
          </a:ln>
        </p:spPr>
        <p:txBody>
          <a:bodyPr wrap="none" anchor="ctr"/>
          <a:lstStyle/>
          <a:p>
            <a:endParaRPr lang="en-IN"/>
          </a:p>
        </p:txBody>
      </p:sp>
      <p:sp>
        <p:nvSpPr>
          <p:cNvPr id="20504" name="Line 32"/>
          <p:cNvSpPr>
            <a:spLocks noChangeShapeType="1"/>
          </p:cNvSpPr>
          <p:nvPr/>
        </p:nvSpPr>
        <p:spPr bwMode="auto">
          <a:xfrm flipH="1">
            <a:off x="3886200" y="2236788"/>
            <a:ext cx="152400" cy="152400"/>
          </a:xfrm>
          <a:prstGeom prst="line">
            <a:avLst/>
          </a:prstGeom>
          <a:noFill/>
          <a:ln w="9525">
            <a:solidFill>
              <a:schemeClr val="tx1"/>
            </a:solidFill>
            <a:round/>
            <a:headEnd/>
            <a:tailEnd type="triangle" w="med" len="med"/>
          </a:ln>
        </p:spPr>
        <p:txBody>
          <a:bodyPr wrap="none" anchor="ctr"/>
          <a:lstStyle/>
          <a:p>
            <a:endParaRPr lang="en-IN"/>
          </a:p>
        </p:txBody>
      </p:sp>
      <p:sp>
        <p:nvSpPr>
          <p:cNvPr id="20505" name="Line 33"/>
          <p:cNvSpPr>
            <a:spLocks noChangeShapeType="1"/>
          </p:cNvSpPr>
          <p:nvPr/>
        </p:nvSpPr>
        <p:spPr bwMode="auto">
          <a:xfrm>
            <a:off x="3962400" y="2465388"/>
            <a:ext cx="533400" cy="0"/>
          </a:xfrm>
          <a:prstGeom prst="line">
            <a:avLst/>
          </a:prstGeom>
          <a:noFill/>
          <a:ln w="9525">
            <a:solidFill>
              <a:schemeClr val="tx1"/>
            </a:solidFill>
            <a:round/>
            <a:headEnd/>
            <a:tailEnd type="triangle" w="med" len="med"/>
          </a:ln>
        </p:spPr>
        <p:txBody>
          <a:bodyPr wrap="none" anchor="ctr"/>
          <a:lstStyle/>
          <a:p>
            <a:endParaRPr lang="en-IN"/>
          </a:p>
        </p:txBody>
      </p:sp>
      <p:sp>
        <p:nvSpPr>
          <p:cNvPr id="20506" name="Line 34"/>
          <p:cNvSpPr>
            <a:spLocks noChangeShapeType="1"/>
          </p:cNvSpPr>
          <p:nvPr/>
        </p:nvSpPr>
        <p:spPr bwMode="auto">
          <a:xfrm flipH="1">
            <a:off x="4419600" y="2541588"/>
            <a:ext cx="76200" cy="152400"/>
          </a:xfrm>
          <a:prstGeom prst="line">
            <a:avLst/>
          </a:prstGeom>
          <a:noFill/>
          <a:ln w="9525">
            <a:solidFill>
              <a:schemeClr val="tx1"/>
            </a:solidFill>
            <a:round/>
            <a:headEnd/>
            <a:tailEnd type="triangle" w="med" len="med"/>
          </a:ln>
        </p:spPr>
        <p:txBody>
          <a:bodyPr wrap="none" anchor="ctr"/>
          <a:lstStyle/>
          <a:p>
            <a:endParaRPr lang="en-IN"/>
          </a:p>
        </p:txBody>
      </p:sp>
      <p:sp>
        <p:nvSpPr>
          <p:cNvPr id="20507" name="Freeform 35"/>
          <p:cNvSpPr>
            <a:spLocks/>
          </p:cNvSpPr>
          <p:nvPr/>
        </p:nvSpPr>
        <p:spPr bwMode="auto">
          <a:xfrm>
            <a:off x="3492500" y="2389188"/>
            <a:ext cx="165100" cy="317500"/>
          </a:xfrm>
          <a:custGeom>
            <a:avLst/>
            <a:gdLst>
              <a:gd name="T0" fmla="*/ 104 w 104"/>
              <a:gd name="T1" fmla="*/ 48 h 200"/>
              <a:gd name="T2" fmla="*/ 56 w 104"/>
              <a:gd name="T3" fmla="*/ 0 h 200"/>
              <a:gd name="T4" fmla="*/ 8 w 104"/>
              <a:gd name="T5" fmla="*/ 48 h 200"/>
              <a:gd name="T6" fmla="*/ 8 w 104"/>
              <a:gd name="T7" fmla="*/ 144 h 200"/>
              <a:gd name="T8" fmla="*/ 56 w 104"/>
              <a:gd name="T9" fmla="*/ 192 h 200"/>
              <a:gd name="T10" fmla="*/ 104 w 104"/>
              <a:gd name="T11" fmla="*/ 96 h 200"/>
              <a:gd name="T12" fmla="*/ 0 60000 65536"/>
              <a:gd name="T13" fmla="*/ 0 60000 65536"/>
              <a:gd name="T14" fmla="*/ 0 60000 65536"/>
              <a:gd name="T15" fmla="*/ 0 60000 65536"/>
              <a:gd name="T16" fmla="*/ 0 60000 65536"/>
              <a:gd name="T17" fmla="*/ 0 60000 65536"/>
              <a:gd name="T18" fmla="*/ 0 w 104"/>
              <a:gd name="T19" fmla="*/ 0 h 200"/>
              <a:gd name="T20" fmla="*/ 104 w 10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04" h="200">
                <a:moveTo>
                  <a:pt x="104" y="48"/>
                </a:moveTo>
                <a:cubicBezTo>
                  <a:pt x="88" y="24"/>
                  <a:pt x="72" y="0"/>
                  <a:pt x="56" y="0"/>
                </a:cubicBezTo>
                <a:cubicBezTo>
                  <a:pt x="40" y="0"/>
                  <a:pt x="16" y="24"/>
                  <a:pt x="8" y="48"/>
                </a:cubicBezTo>
                <a:cubicBezTo>
                  <a:pt x="0" y="72"/>
                  <a:pt x="0" y="120"/>
                  <a:pt x="8" y="144"/>
                </a:cubicBezTo>
                <a:cubicBezTo>
                  <a:pt x="16" y="168"/>
                  <a:pt x="40" y="200"/>
                  <a:pt x="56" y="192"/>
                </a:cubicBezTo>
                <a:cubicBezTo>
                  <a:pt x="72" y="184"/>
                  <a:pt x="96" y="112"/>
                  <a:pt x="104" y="96"/>
                </a:cubicBezTo>
              </a:path>
            </a:pathLst>
          </a:custGeom>
          <a:noFill/>
          <a:ln w="9525">
            <a:solidFill>
              <a:schemeClr val="tx1"/>
            </a:solidFill>
            <a:round/>
            <a:headEnd/>
            <a:tailEnd type="triangle" w="med" len="med"/>
          </a:ln>
        </p:spPr>
        <p:txBody>
          <a:bodyPr wrap="none" anchor="ctr"/>
          <a:lstStyle/>
          <a:p>
            <a:endParaRPr lang="en-IN"/>
          </a:p>
        </p:txBody>
      </p:sp>
      <p:sp>
        <p:nvSpPr>
          <p:cNvPr id="20508" name="Text Box 36"/>
          <p:cNvSpPr txBox="1">
            <a:spLocks noChangeArrowheads="1"/>
          </p:cNvSpPr>
          <p:nvPr/>
        </p:nvSpPr>
        <p:spPr bwMode="auto">
          <a:xfrm>
            <a:off x="4327525" y="2068513"/>
            <a:ext cx="438150" cy="244475"/>
          </a:xfrm>
          <a:prstGeom prst="rect">
            <a:avLst/>
          </a:prstGeom>
          <a:noFill/>
          <a:ln w="9525">
            <a:noFill/>
            <a:miter lim="800000"/>
            <a:headEnd/>
            <a:tailEnd/>
          </a:ln>
        </p:spPr>
        <p:txBody>
          <a:bodyPr wrap="none">
            <a:spAutoFit/>
          </a:bodyPr>
          <a:lstStyle/>
          <a:p>
            <a:r>
              <a:rPr lang="en-US" sz="1000">
                <a:latin typeface="Times New Roman" pitchFamily="18" charset="0"/>
              </a:rPr>
              <a:t>State</a:t>
            </a:r>
          </a:p>
        </p:txBody>
      </p:sp>
      <p:sp>
        <p:nvSpPr>
          <p:cNvPr id="20509" name="AutoShape 37"/>
          <p:cNvSpPr>
            <a:spLocks noChangeArrowheads="1"/>
          </p:cNvSpPr>
          <p:nvPr/>
        </p:nvSpPr>
        <p:spPr bwMode="auto">
          <a:xfrm>
            <a:off x="3505200" y="2998788"/>
            <a:ext cx="485775" cy="685800"/>
          </a:xfrm>
          <a:prstGeom prst="downArrow">
            <a:avLst>
              <a:gd name="adj1" fmla="val 50000"/>
              <a:gd name="adj2" fmla="val 35294"/>
            </a:avLst>
          </a:prstGeom>
          <a:solidFill>
            <a:srgbClr val="FF0066"/>
          </a:solidFill>
          <a:ln w="9525">
            <a:solidFill>
              <a:schemeClr val="tx1"/>
            </a:solidFill>
            <a:miter lim="800000"/>
            <a:headEnd/>
            <a:tailEnd/>
          </a:ln>
        </p:spPr>
        <p:txBody>
          <a:bodyPr wrap="none" anchor="ctr"/>
          <a:lstStyle/>
          <a:p>
            <a:endParaRPr lang="en-IN"/>
          </a:p>
        </p:txBody>
      </p:sp>
      <p:sp>
        <p:nvSpPr>
          <p:cNvPr id="20510" name="AutoShape 38"/>
          <p:cNvSpPr>
            <a:spLocks noChangeArrowheads="1"/>
          </p:cNvSpPr>
          <p:nvPr/>
        </p:nvSpPr>
        <p:spPr bwMode="auto">
          <a:xfrm>
            <a:off x="1828800" y="2998788"/>
            <a:ext cx="485775" cy="685800"/>
          </a:xfrm>
          <a:prstGeom prst="downArrow">
            <a:avLst>
              <a:gd name="adj1" fmla="val 50000"/>
              <a:gd name="adj2" fmla="val 35294"/>
            </a:avLst>
          </a:prstGeom>
          <a:noFill/>
          <a:ln w="9525">
            <a:solidFill>
              <a:schemeClr val="tx1"/>
            </a:solidFill>
            <a:miter lim="800000"/>
            <a:headEnd/>
            <a:tailEnd/>
          </a:ln>
        </p:spPr>
        <p:txBody>
          <a:bodyPr wrap="none" anchor="ctr"/>
          <a:lstStyle/>
          <a:p>
            <a:endParaRPr lang="en-IN"/>
          </a:p>
        </p:txBody>
      </p:sp>
      <p:sp>
        <p:nvSpPr>
          <p:cNvPr id="20511" name="AutoShape 39"/>
          <p:cNvSpPr>
            <a:spLocks noChangeArrowheads="1"/>
          </p:cNvSpPr>
          <p:nvPr/>
        </p:nvSpPr>
        <p:spPr bwMode="auto">
          <a:xfrm>
            <a:off x="5181600" y="2998788"/>
            <a:ext cx="485775" cy="685800"/>
          </a:xfrm>
          <a:prstGeom prst="downArrow">
            <a:avLst>
              <a:gd name="adj1" fmla="val 50000"/>
              <a:gd name="adj2" fmla="val 35294"/>
            </a:avLst>
          </a:prstGeom>
          <a:noFill/>
          <a:ln w="9525">
            <a:solidFill>
              <a:schemeClr val="tx1"/>
            </a:solidFill>
            <a:miter lim="800000"/>
            <a:headEnd/>
            <a:tailEnd/>
          </a:ln>
        </p:spPr>
        <p:txBody>
          <a:bodyPr wrap="none" anchor="ctr"/>
          <a:lstStyle/>
          <a:p>
            <a:endParaRPr lang="en-IN"/>
          </a:p>
        </p:txBody>
      </p:sp>
      <p:grpSp>
        <p:nvGrpSpPr>
          <p:cNvPr id="6" name="Group 40"/>
          <p:cNvGrpSpPr>
            <a:grpSpLocks/>
          </p:cNvGrpSpPr>
          <p:nvPr/>
        </p:nvGrpSpPr>
        <p:grpSpPr bwMode="auto">
          <a:xfrm>
            <a:off x="1981200" y="3608388"/>
            <a:ext cx="1273175" cy="914400"/>
            <a:chOff x="1334" y="2784"/>
            <a:chExt cx="802" cy="576"/>
          </a:xfrm>
        </p:grpSpPr>
        <p:sp>
          <p:nvSpPr>
            <p:cNvPr id="20613" name="Rectangle 41"/>
            <p:cNvSpPr>
              <a:spLocks noChangeArrowheads="1"/>
            </p:cNvSpPr>
            <p:nvPr/>
          </p:nvSpPr>
          <p:spPr bwMode="auto">
            <a:xfrm>
              <a:off x="1344" y="2832"/>
              <a:ext cx="336" cy="240"/>
            </a:xfrm>
            <a:prstGeom prst="rect">
              <a:avLst/>
            </a:prstGeom>
            <a:noFill/>
            <a:ln w="9525">
              <a:solidFill>
                <a:schemeClr val="tx1"/>
              </a:solidFill>
              <a:miter lim="800000"/>
              <a:headEnd/>
              <a:tailEnd/>
            </a:ln>
          </p:spPr>
          <p:txBody>
            <a:bodyPr wrap="none" anchor="ctr"/>
            <a:lstStyle/>
            <a:p>
              <a:endParaRPr lang="en-IN"/>
            </a:p>
          </p:txBody>
        </p:sp>
        <p:sp>
          <p:nvSpPr>
            <p:cNvPr id="20614" name="AutoShape 42"/>
            <p:cNvSpPr>
              <a:spLocks noChangeArrowheads="1"/>
            </p:cNvSpPr>
            <p:nvPr/>
          </p:nvSpPr>
          <p:spPr bwMode="auto">
            <a:xfrm>
              <a:off x="1440" y="3168"/>
              <a:ext cx="528" cy="144"/>
            </a:xfrm>
            <a:custGeom>
              <a:avLst/>
              <a:gdLst>
                <a:gd name="T0" fmla="*/ 462 w 21600"/>
                <a:gd name="T1" fmla="*/ 72 h 21600"/>
                <a:gd name="T2" fmla="*/ 264 w 21600"/>
                <a:gd name="T3" fmla="*/ 144 h 21600"/>
                <a:gd name="T4" fmla="*/ 66 w 21600"/>
                <a:gd name="T5" fmla="*/ 72 h 21600"/>
                <a:gd name="T6" fmla="*/ 26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p:spPr>
          <p:txBody>
            <a:bodyPr wrap="none" anchor="ctr"/>
            <a:lstStyle/>
            <a:p>
              <a:endParaRPr lang="en-IN"/>
            </a:p>
          </p:txBody>
        </p:sp>
        <p:sp>
          <p:nvSpPr>
            <p:cNvPr id="20615" name="Line 43"/>
            <p:cNvSpPr>
              <a:spLocks noChangeShapeType="1"/>
            </p:cNvSpPr>
            <p:nvPr/>
          </p:nvSpPr>
          <p:spPr bwMode="auto">
            <a:xfrm>
              <a:off x="1536" y="3072"/>
              <a:ext cx="0" cy="96"/>
            </a:xfrm>
            <a:prstGeom prst="line">
              <a:avLst/>
            </a:prstGeom>
            <a:noFill/>
            <a:ln w="9525">
              <a:solidFill>
                <a:schemeClr val="tx1"/>
              </a:solidFill>
              <a:round/>
              <a:headEnd/>
              <a:tailEnd type="triangle" w="med" len="med"/>
            </a:ln>
          </p:spPr>
          <p:txBody>
            <a:bodyPr wrap="none" anchor="ctr"/>
            <a:lstStyle/>
            <a:p>
              <a:endParaRPr lang="en-IN"/>
            </a:p>
          </p:txBody>
        </p:sp>
        <p:sp>
          <p:nvSpPr>
            <p:cNvPr id="20616" name="Line 44"/>
            <p:cNvSpPr>
              <a:spLocks noChangeShapeType="1"/>
            </p:cNvSpPr>
            <p:nvPr/>
          </p:nvSpPr>
          <p:spPr bwMode="auto">
            <a:xfrm>
              <a:off x="1680" y="3312"/>
              <a:ext cx="0" cy="48"/>
            </a:xfrm>
            <a:prstGeom prst="line">
              <a:avLst/>
            </a:prstGeom>
            <a:noFill/>
            <a:ln w="9525">
              <a:solidFill>
                <a:schemeClr val="tx1"/>
              </a:solidFill>
              <a:round/>
              <a:headEnd/>
              <a:tailEnd/>
            </a:ln>
          </p:spPr>
          <p:txBody>
            <a:bodyPr wrap="none" anchor="ctr"/>
            <a:lstStyle/>
            <a:p>
              <a:endParaRPr lang="en-IN"/>
            </a:p>
          </p:txBody>
        </p:sp>
        <p:sp>
          <p:nvSpPr>
            <p:cNvPr id="20617" name="Line 45"/>
            <p:cNvSpPr>
              <a:spLocks noChangeShapeType="1"/>
            </p:cNvSpPr>
            <p:nvPr/>
          </p:nvSpPr>
          <p:spPr bwMode="auto">
            <a:xfrm>
              <a:off x="1680" y="3360"/>
              <a:ext cx="384" cy="0"/>
            </a:xfrm>
            <a:prstGeom prst="line">
              <a:avLst/>
            </a:prstGeom>
            <a:noFill/>
            <a:ln w="9525">
              <a:solidFill>
                <a:schemeClr val="tx1"/>
              </a:solidFill>
              <a:round/>
              <a:headEnd/>
              <a:tailEnd/>
            </a:ln>
          </p:spPr>
          <p:txBody>
            <a:bodyPr wrap="none" anchor="ctr"/>
            <a:lstStyle/>
            <a:p>
              <a:endParaRPr lang="en-IN"/>
            </a:p>
          </p:txBody>
        </p:sp>
        <p:sp>
          <p:nvSpPr>
            <p:cNvPr id="20618" name="Line 46"/>
            <p:cNvSpPr>
              <a:spLocks noChangeShapeType="1"/>
            </p:cNvSpPr>
            <p:nvPr/>
          </p:nvSpPr>
          <p:spPr bwMode="auto">
            <a:xfrm flipV="1">
              <a:off x="2064" y="3072"/>
              <a:ext cx="0" cy="288"/>
            </a:xfrm>
            <a:prstGeom prst="line">
              <a:avLst/>
            </a:prstGeom>
            <a:noFill/>
            <a:ln w="9525">
              <a:solidFill>
                <a:schemeClr val="tx1"/>
              </a:solidFill>
              <a:round/>
              <a:headEnd/>
              <a:tailEnd/>
            </a:ln>
          </p:spPr>
          <p:txBody>
            <a:bodyPr wrap="none" anchor="ctr"/>
            <a:lstStyle/>
            <a:p>
              <a:endParaRPr lang="en-IN"/>
            </a:p>
          </p:txBody>
        </p:sp>
        <p:sp>
          <p:nvSpPr>
            <p:cNvPr id="20619" name="Line 47"/>
            <p:cNvSpPr>
              <a:spLocks noChangeShapeType="1"/>
            </p:cNvSpPr>
            <p:nvPr/>
          </p:nvSpPr>
          <p:spPr bwMode="auto">
            <a:xfrm flipH="1">
              <a:off x="1824" y="3072"/>
              <a:ext cx="240" cy="0"/>
            </a:xfrm>
            <a:prstGeom prst="line">
              <a:avLst/>
            </a:prstGeom>
            <a:noFill/>
            <a:ln w="9525">
              <a:solidFill>
                <a:schemeClr val="tx1"/>
              </a:solidFill>
              <a:round/>
              <a:headEnd/>
              <a:tailEnd/>
            </a:ln>
          </p:spPr>
          <p:txBody>
            <a:bodyPr wrap="none" anchor="ctr"/>
            <a:lstStyle/>
            <a:p>
              <a:endParaRPr lang="en-IN"/>
            </a:p>
          </p:txBody>
        </p:sp>
        <p:sp>
          <p:nvSpPr>
            <p:cNvPr id="20620" name="Line 48"/>
            <p:cNvSpPr>
              <a:spLocks noChangeShapeType="1"/>
            </p:cNvSpPr>
            <p:nvPr/>
          </p:nvSpPr>
          <p:spPr bwMode="auto">
            <a:xfrm>
              <a:off x="1824" y="3072"/>
              <a:ext cx="0" cy="96"/>
            </a:xfrm>
            <a:prstGeom prst="line">
              <a:avLst/>
            </a:prstGeom>
            <a:noFill/>
            <a:ln w="9525">
              <a:solidFill>
                <a:schemeClr val="tx1"/>
              </a:solidFill>
              <a:round/>
              <a:headEnd/>
              <a:tailEnd type="triangle" w="med" len="med"/>
            </a:ln>
          </p:spPr>
          <p:txBody>
            <a:bodyPr wrap="none" anchor="ctr"/>
            <a:lstStyle/>
            <a:p>
              <a:endParaRPr lang="en-IN"/>
            </a:p>
          </p:txBody>
        </p:sp>
        <p:sp>
          <p:nvSpPr>
            <p:cNvPr id="20621" name="Text Box 49"/>
            <p:cNvSpPr txBox="1">
              <a:spLocks noChangeArrowheads="1"/>
            </p:cNvSpPr>
            <p:nvPr/>
          </p:nvSpPr>
          <p:spPr bwMode="auto">
            <a:xfrm>
              <a:off x="1334" y="2870"/>
              <a:ext cx="392" cy="154"/>
            </a:xfrm>
            <a:prstGeom prst="rect">
              <a:avLst/>
            </a:prstGeom>
            <a:noFill/>
            <a:ln w="9525">
              <a:noFill/>
              <a:miter lim="800000"/>
              <a:headEnd/>
              <a:tailEnd/>
            </a:ln>
          </p:spPr>
          <p:txBody>
            <a:bodyPr wrap="none">
              <a:spAutoFit/>
            </a:bodyPr>
            <a:lstStyle/>
            <a:p>
              <a:r>
                <a:rPr lang="en-US" sz="1000">
                  <a:latin typeface="Times New Roman" pitchFamily="18" charset="0"/>
                </a:rPr>
                <a:t>Memory</a:t>
              </a:r>
            </a:p>
          </p:txBody>
        </p:sp>
        <p:sp>
          <p:nvSpPr>
            <p:cNvPr id="20622" name="Text Box 50"/>
            <p:cNvSpPr txBox="1">
              <a:spLocks noChangeArrowheads="1"/>
            </p:cNvSpPr>
            <p:nvPr/>
          </p:nvSpPr>
          <p:spPr bwMode="auto">
            <a:xfrm>
              <a:off x="1622" y="3158"/>
              <a:ext cx="161" cy="154"/>
            </a:xfrm>
            <a:prstGeom prst="rect">
              <a:avLst/>
            </a:prstGeom>
            <a:noFill/>
            <a:ln w="9525">
              <a:noFill/>
              <a:miter lim="800000"/>
              <a:headEnd/>
              <a:tailEnd/>
            </a:ln>
          </p:spPr>
          <p:txBody>
            <a:bodyPr wrap="none">
              <a:spAutoFit/>
            </a:bodyPr>
            <a:lstStyle/>
            <a:p>
              <a:r>
                <a:rPr lang="en-US" sz="1000">
                  <a:latin typeface="Times New Roman" pitchFamily="18" charset="0"/>
                </a:rPr>
                <a:t>+</a:t>
              </a:r>
            </a:p>
          </p:txBody>
        </p:sp>
        <p:sp>
          <p:nvSpPr>
            <p:cNvPr id="20623" name="Rectangle 51"/>
            <p:cNvSpPr>
              <a:spLocks noChangeArrowheads="1"/>
            </p:cNvSpPr>
            <p:nvPr/>
          </p:nvSpPr>
          <p:spPr bwMode="auto">
            <a:xfrm>
              <a:off x="1776" y="2784"/>
              <a:ext cx="336" cy="240"/>
            </a:xfrm>
            <a:prstGeom prst="rect">
              <a:avLst/>
            </a:prstGeom>
            <a:noFill/>
            <a:ln w="9525">
              <a:solidFill>
                <a:schemeClr val="tx1"/>
              </a:solidFill>
              <a:miter lim="800000"/>
              <a:headEnd/>
              <a:tailEnd/>
            </a:ln>
          </p:spPr>
          <p:txBody>
            <a:bodyPr wrap="none" anchor="ctr"/>
            <a:lstStyle/>
            <a:p>
              <a:endParaRPr lang="en-IN"/>
            </a:p>
          </p:txBody>
        </p:sp>
        <p:sp>
          <p:nvSpPr>
            <p:cNvPr id="20624" name="Text Box 52"/>
            <p:cNvSpPr txBox="1">
              <a:spLocks noChangeArrowheads="1"/>
            </p:cNvSpPr>
            <p:nvPr/>
          </p:nvSpPr>
          <p:spPr bwMode="auto">
            <a:xfrm>
              <a:off x="1776" y="2832"/>
              <a:ext cx="360" cy="154"/>
            </a:xfrm>
            <a:prstGeom prst="rect">
              <a:avLst/>
            </a:prstGeom>
            <a:noFill/>
            <a:ln w="9525">
              <a:noFill/>
              <a:miter lim="800000"/>
              <a:headEnd/>
              <a:tailEnd/>
            </a:ln>
          </p:spPr>
          <p:txBody>
            <a:bodyPr wrap="none">
              <a:spAutoFit/>
            </a:bodyPr>
            <a:lstStyle/>
            <a:p>
              <a:r>
                <a:rPr lang="en-US" sz="1000">
                  <a:latin typeface="Times New Roman" pitchFamily="18" charset="0"/>
                </a:rPr>
                <a:t>Control</a:t>
              </a:r>
            </a:p>
          </p:txBody>
        </p:sp>
      </p:grpSp>
      <p:grpSp>
        <p:nvGrpSpPr>
          <p:cNvPr id="7" name="Group 53"/>
          <p:cNvGrpSpPr>
            <a:grpSpLocks/>
          </p:cNvGrpSpPr>
          <p:nvPr/>
        </p:nvGrpSpPr>
        <p:grpSpPr bwMode="auto">
          <a:xfrm>
            <a:off x="6019800" y="2389188"/>
            <a:ext cx="381000" cy="304800"/>
            <a:chOff x="4752" y="1680"/>
            <a:chExt cx="240" cy="192"/>
          </a:xfrm>
        </p:grpSpPr>
        <p:sp>
          <p:nvSpPr>
            <p:cNvPr id="20607" name="Arc 54"/>
            <p:cNvSpPr>
              <a:spLocks/>
            </p:cNvSpPr>
            <p:nvPr/>
          </p:nvSpPr>
          <p:spPr bwMode="auto">
            <a:xfrm>
              <a:off x="4752" y="1680"/>
              <a:ext cx="48" cy="96"/>
            </a:xfrm>
            <a:custGeom>
              <a:avLst/>
              <a:gdLst>
                <a:gd name="T0" fmla="*/ 0 w 21600"/>
                <a:gd name="T1" fmla="*/ 0 h 21600"/>
                <a:gd name="T2" fmla="*/ 48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608" name="Arc 55"/>
            <p:cNvSpPr>
              <a:spLocks/>
            </p:cNvSpPr>
            <p:nvPr/>
          </p:nvSpPr>
          <p:spPr bwMode="auto">
            <a:xfrm flipV="1">
              <a:off x="4752" y="1776"/>
              <a:ext cx="48" cy="96"/>
            </a:xfrm>
            <a:custGeom>
              <a:avLst/>
              <a:gdLst>
                <a:gd name="T0" fmla="*/ 0 w 21600"/>
                <a:gd name="T1" fmla="*/ 0 h 21600"/>
                <a:gd name="T2" fmla="*/ 48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609" name="Arc 56"/>
            <p:cNvSpPr>
              <a:spLocks/>
            </p:cNvSpPr>
            <p:nvPr/>
          </p:nvSpPr>
          <p:spPr bwMode="auto">
            <a:xfrm>
              <a:off x="4848" y="1680"/>
              <a:ext cx="144" cy="96"/>
            </a:xfrm>
            <a:custGeom>
              <a:avLst/>
              <a:gdLst>
                <a:gd name="T0" fmla="*/ 0 w 21600"/>
                <a:gd name="T1" fmla="*/ 0 h 21600"/>
                <a:gd name="T2" fmla="*/ 144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610" name="Arc 57"/>
            <p:cNvSpPr>
              <a:spLocks/>
            </p:cNvSpPr>
            <p:nvPr/>
          </p:nvSpPr>
          <p:spPr bwMode="auto">
            <a:xfrm flipV="1">
              <a:off x="4848" y="1776"/>
              <a:ext cx="144" cy="96"/>
            </a:xfrm>
            <a:custGeom>
              <a:avLst/>
              <a:gdLst>
                <a:gd name="T0" fmla="*/ 0 w 21600"/>
                <a:gd name="T1" fmla="*/ 0 h 21600"/>
                <a:gd name="T2" fmla="*/ 144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611" name="Line 58"/>
            <p:cNvSpPr>
              <a:spLocks noChangeShapeType="1"/>
            </p:cNvSpPr>
            <p:nvPr/>
          </p:nvSpPr>
          <p:spPr bwMode="auto">
            <a:xfrm>
              <a:off x="4752" y="1680"/>
              <a:ext cx="96" cy="0"/>
            </a:xfrm>
            <a:prstGeom prst="line">
              <a:avLst/>
            </a:prstGeom>
            <a:noFill/>
            <a:ln w="9525">
              <a:solidFill>
                <a:schemeClr val="tx1"/>
              </a:solidFill>
              <a:round/>
              <a:headEnd/>
              <a:tailEnd/>
            </a:ln>
          </p:spPr>
          <p:txBody>
            <a:bodyPr wrap="none" anchor="ctr"/>
            <a:lstStyle/>
            <a:p>
              <a:endParaRPr lang="en-IN"/>
            </a:p>
          </p:txBody>
        </p:sp>
        <p:sp>
          <p:nvSpPr>
            <p:cNvPr id="20612" name="Line 59"/>
            <p:cNvSpPr>
              <a:spLocks noChangeShapeType="1"/>
            </p:cNvSpPr>
            <p:nvPr/>
          </p:nvSpPr>
          <p:spPr bwMode="auto">
            <a:xfrm>
              <a:off x="4752" y="1872"/>
              <a:ext cx="96" cy="0"/>
            </a:xfrm>
            <a:prstGeom prst="line">
              <a:avLst/>
            </a:prstGeom>
            <a:noFill/>
            <a:ln w="9525">
              <a:solidFill>
                <a:schemeClr val="tx1"/>
              </a:solidFill>
              <a:round/>
              <a:headEnd/>
              <a:tailEnd/>
            </a:ln>
          </p:spPr>
          <p:txBody>
            <a:bodyPr wrap="none" anchor="ctr"/>
            <a:lstStyle/>
            <a:p>
              <a:endParaRPr lang="en-IN"/>
            </a:p>
          </p:txBody>
        </p:sp>
      </p:grpSp>
      <p:sp>
        <p:nvSpPr>
          <p:cNvPr id="20514" name="Line 60"/>
          <p:cNvSpPr>
            <a:spLocks noChangeShapeType="1"/>
          </p:cNvSpPr>
          <p:nvPr/>
        </p:nvSpPr>
        <p:spPr bwMode="auto">
          <a:xfrm>
            <a:off x="5791200" y="2160588"/>
            <a:ext cx="152400" cy="0"/>
          </a:xfrm>
          <a:prstGeom prst="line">
            <a:avLst/>
          </a:prstGeom>
          <a:noFill/>
          <a:ln w="9525">
            <a:solidFill>
              <a:schemeClr val="tx1"/>
            </a:solidFill>
            <a:round/>
            <a:headEnd/>
            <a:tailEnd/>
          </a:ln>
        </p:spPr>
        <p:txBody>
          <a:bodyPr wrap="none" anchor="ctr"/>
          <a:lstStyle/>
          <a:p>
            <a:endParaRPr lang="en-IN"/>
          </a:p>
        </p:txBody>
      </p:sp>
      <p:sp>
        <p:nvSpPr>
          <p:cNvPr id="20515" name="Line 61"/>
          <p:cNvSpPr>
            <a:spLocks noChangeShapeType="1"/>
          </p:cNvSpPr>
          <p:nvPr/>
        </p:nvSpPr>
        <p:spPr bwMode="auto">
          <a:xfrm>
            <a:off x="5943600" y="2160588"/>
            <a:ext cx="0" cy="304800"/>
          </a:xfrm>
          <a:prstGeom prst="line">
            <a:avLst/>
          </a:prstGeom>
          <a:noFill/>
          <a:ln w="9525">
            <a:solidFill>
              <a:schemeClr val="tx1"/>
            </a:solidFill>
            <a:round/>
            <a:headEnd/>
            <a:tailEnd/>
          </a:ln>
        </p:spPr>
        <p:txBody>
          <a:bodyPr wrap="none" anchor="ctr"/>
          <a:lstStyle/>
          <a:p>
            <a:endParaRPr lang="en-IN"/>
          </a:p>
        </p:txBody>
      </p:sp>
      <p:sp>
        <p:nvSpPr>
          <p:cNvPr id="20516" name="Line 62"/>
          <p:cNvSpPr>
            <a:spLocks noChangeShapeType="1"/>
          </p:cNvSpPr>
          <p:nvPr/>
        </p:nvSpPr>
        <p:spPr bwMode="auto">
          <a:xfrm>
            <a:off x="5943600" y="2465388"/>
            <a:ext cx="152400" cy="0"/>
          </a:xfrm>
          <a:prstGeom prst="line">
            <a:avLst/>
          </a:prstGeom>
          <a:noFill/>
          <a:ln w="9525">
            <a:solidFill>
              <a:schemeClr val="tx1"/>
            </a:solidFill>
            <a:round/>
            <a:headEnd/>
            <a:tailEnd/>
          </a:ln>
        </p:spPr>
        <p:txBody>
          <a:bodyPr wrap="none" anchor="ctr"/>
          <a:lstStyle/>
          <a:p>
            <a:endParaRPr lang="en-IN"/>
          </a:p>
        </p:txBody>
      </p:sp>
      <p:grpSp>
        <p:nvGrpSpPr>
          <p:cNvPr id="8" name="Group 63"/>
          <p:cNvGrpSpPr>
            <a:grpSpLocks/>
          </p:cNvGrpSpPr>
          <p:nvPr/>
        </p:nvGrpSpPr>
        <p:grpSpPr bwMode="auto">
          <a:xfrm>
            <a:off x="5334000" y="2008188"/>
            <a:ext cx="457200" cy="304800"/>
            <a:chOff x="3456" y="1680"/>
            <a:chExt cx="288" cy="192"/>
          </a:xfrm>
        </p:grpSpPr>
        <p:grpSp>
          <p:nvGrpSpPr>
            <p:cNvPr id="9" name="Group 64"/>
            <p:cNvGrpSpPr>
              <a:grpSpLocks/>
            </p:cNvGrpSpPr>
            <p:nvPr/>
          </p:nvGrpSpPr>
          <p:grpSpPr bwMode="auto">
            <a:xfrm>
              <a:off x="3552" y="1680"/>
              <a:ext cx="192" cy="192"/>
              <a:chOff x="4752" y="1344"/>
              <a:chExt cx="192" cy="192"/>
            </a:xfrm>
          </p:grpSpPr>
          <p:sp>
            <p:nvSpPr>
              <p:cNvPr id="20602" name="Arc 65"/>
              <p:cNvSpPr>
                <a:spLocks/>
              </p:cNvSpPr>
              <p:nvPr/>
            </p:nvSpPr>
            <p:spPr bwMode="auto">
              <a:xfrm>
                <a:off x="4848" y="1344"/>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603" name="Arc 66"/>
              <p:cNvSpPr>
                <a:spLocks/>
              </p:cNvSpPr>
              <p:nvPr/>
            </p:nvSpPr>
            <p:spPr bwMode="auto">
              <a:xfrm flipV="1">
                <a:off x="4848" y="1440"/>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604" name="Line 67"/>
              <p:cNvSpPr>
                <a:spLocks noChangeShapeType="1"/>
              </p:cNvSpPr>
              <p:nvPr/>
            </p:nvSpPr>
            <p:spPr bwMode="auto">
              <a:xfrm flipH="1">
                <a:off x="4752" y="1344"/>
                <a:ext cx="96" cy="0"/>
              </a:xfrm>
              <a:prstGeom prst="line">
                <a:avLst/>
              </a:prstGeom>
              <a:noFill/>
              <a:ln w="9525">
                <a:solidFill>
                  <a:schemeClr val="tx1"/>
                </a:solidFill>
                <a:round/>
                <a:headEnd/>
                <a:tailEnd/>
              </a:ln>
            </p:spPr>
            <p:txBody>
              <a:bodyPr wrap="none" anchor="ctr"/>
              <a:lstStyle/>
              <a:p>
                <a:endParaRPr lang="en-IN"/>
              </a:p>
            </p:txBody>
          </p:sp>
          <p:sp>
            <p:nvSpPr>
              <p:cNvPr id="20605" name="Line 68"/>
              <p:cNvSpPr>
                <a:spLocks noChangeShapeType="1"/>
              </p:cNvSpPr>
              <p:nvPr/>
            </p:nvSpPr>
            <p:spPr bwMode="auto">
              <a:xfrm flipH="1">
                <a:off x="4752" y="1536"/>
                <a:ext cx="96" cy="0"/>
              </a:xfrm>
              <a:prstGeom prst="line">
                <a:avLst/>
              </a:prstGeom>
              <a:noFill/>
              <a:ln w="9525">
                <a:solidFill>
                  <a:schemeClr val="tx1"/>
                </a:solidFill>
                <a:round/>
                <a:headEnd/>
                <a:tailEnd/>
              </a:ln>
            </p:spPr>
            <p:txBody>
              <a:bodyPr wrap="none" anchor="ctr"/>
              <a:lstStyle/>
              <a:p>
                <a:endParaRPr lang="en-IN"/>
              </a:p>
            </p:txBody>
          </p:sp>
          <p:sp>
            <p:nvSpPr>
              <p:cNvPr id="20606" name="Line 69"/>
              <p:cNvSpPr>
                <a:spLocks noChangeShapeType="1"/>
              </p:cNvSpPr>
              <p:nvPr/>
            </p:nvSpPr>
            <p:spPr bwMode="auto">
              <a:xfrm>
                <a:off x="4752" y="1344"/>
                <a:ext cx="0" cy="192"/>
              </a:xfrm>
              <a:prstGeom prst="line">
                <a:avLst/>
              </a:prstGeom>
              <a:noFill/>
              <a:ln w="9525">
                <a:solidFill>
                  <a:schemeClr val="tx1"/>
                </a:solidFill>
                <a:round/>
                <a:headEnd/>
                <a:tailEnd/>
              </a:ln>
            </p:spPr>
            <p:txBody>
              <a:bodyPr wrap="none" anchor="ctr"/>
              <a:lstStyle/>
              <a:p>
                <a:endParaRPr lang="en-IN"/>
              </a:p>
            </p:txBody>
          </p:sp>
        </p:grpSp>
        <p:sp>
          <p:nvSpPr>
            <p:cNvPr id="20600" name="Line 70"/>
            <p:cNvSpPr>
              <a:spLocks noChangeShapeType="1"/>
            </p:cNvSpPr>
            <p:nvPr/>
          </p:nvSpPr>
          <p:spPr bwMode="auto">
            <a:xfrm flipH="1">
              <a:off x="3456" y="1728"/>
              <a:ext cx="96" cy="0"/>
            </a:xfrm>
            <a:prstGeom prst="line">
              <a:avLst/>
            </a:prstGeom>
            <a:noFill/>
            <a:ln w="9525">
              <a:solidFill>
                <a:schemeClr val="tx1"/>
              </a:solidFill>
              <a:round/>
              <a:headEnd/>
              <a:tailEnd/>
            </a:ln>
          </p:spPr>
          <p:txBody>
            <a:bodyPr wrap="none" anchor="ctr"/>
            <a:lstStyle/>
            <a:p>
              <a:endParaRPr lang="en-IN"/>
            </a:p>
          </p:txBody>
        </p:sp>
        <p:sp>
          <p:nvSpPr>
            <p:cNvPr id="20601" name="Line 71"/>
            <p:cNvSpPr>
              <a:spLocks noChangeShapeType="1"/>
            </p:cNvSpPr>
            <p:nvPr/>
          </p:nvSpPr>
          <p:spPr bwMode="auto">
            <a:xfrm flipH="1">
              <a:off x="3456" y="1824"/>
              <a:ext cx="96" cy="0"/>
            </a:xfrm>
            <a:prstGeom prst="line">
              <a:avLst/>
            </a:prstGeom>
            <a:noFill/>
            <a:ln w="9525">
              <a:solidFill>
                <a:schemeClr val="tx1"/>
              </a:solidFill>
              <a:round/>
              <a:headEnd/>
              <a:tailEnd/>
            </a:ln>
          </p:spPr>
          <p:txBody>
            <a:bodyPr wrap="none" anchor="ctr"/>
            <a:lstStyle/>
            <a:p>
              <a:endParaRPr lang="en-IN"/>
            </a:p>
          </p:txBody>
        </p:sp>
      </p:grpSp>
      <p:sp>
        <p:nvSpPr>
          <p:cNvPr id="20518" name="Line 72"/>
          <p:cNvSpPr>
            <a:spLocks noChangeShapeType="1"/>
          </p:cNvSpPr>
          <p:nvPr/>
        </p:nvSpPr>
        <p:spPr bwMode="auto">
          <a:xfrm flipH="1">
            <a:off x="5715000" y="2617788"/>
            <a:ext cx="381000" cy="0"/>
          </a:xfrm>
          <a:prstGeom prst="line">
            <a:avLst/>
          </a:prstGeom>
          <a:noFill/>
          <a:ln w="9525">
            <a:solidFill>
              <a:schemeClr val="tx1"/>
            </a:solidFill>
            <a:round/>
            <a:headEnd/>
            <a:tailEnd/>
          </a:ln>
        </p:spPr>
        <p:txBody>
          <a:bodyPr wrap="none" anchor="ctr"/>
          <a:lstStyle/>
          <a:p>
            <a:endParaRPr lang="en-IN"/>
          </a:p>
        </p:txBody>
      </p:sp>
      <p:sp>
        <p:nvSpPr>
          <p:cNvPr id="20519" name="Line 73"/>
          <p:cNvSpPr>
            <a:spLocks noChangeShapeType="1"/>
          </p:cNvSpPr>
          <p:nvPr/>
        </p:nvSpPr>
        <p:spPr bwMode="auto">
          <a:xfrm>
            <a:off x="6400800" y="2541588"/>
            <a:ext cx="152400" cy="0"/>
          </a:xfrm>
          <a:prstGeom prst="line">
            <a:avLst/>
          </a:prstGeom>
          <a:noFill/>
          <a:ln w="9525">
            <a:solidFill>
              <a:schemeClr val="tx1"/>
            </a:solidFill>
            <a:round/>
            <a:headEnd/>
            <a:tailEnd/>
          </a:ln>
        </p:spPr>
        <p:txBody>
          <a:bodyPr wrap="none" anchor="ctr"/>
          <a:lstStyle/>
          <a:p>
            <a:endParaRPr lang="en-IN"/>
          </a:p>
        </p:txBody>
      </p:sp>
      <p:grpSp>
        <p:nvGrpSpPr>
          <p:cNvPr id="10" name="Group 74"/>
          <p:cNvGrpSpPr>
            <a:grpSpLocks/>
          </p:cNvGrpSpPr>
          <p:nvPr/>
        </p:nvGrpSpPr>
        <p:grpSpPr bwMode="auto">
          <a:xfrm>
            <a:off x="3810000" y="3684588"/>
            <a:ext cx="304800" cy="304800"/>
            <a:chOff x="4752" y="1344"/>
            <a:chExt cx="192" cy="192"/>
          </a:xfrm>
        </p:grpSpPr>
        <p:sp>
          <p:nvSpPr>
            <p:cNvPr id="20594" name="Arc 75"/>
            <p:cNvSpPr>
              <a:spLocks/>
            </p:cNvSpPr>
            <p:nvPr/>
          </p:nvSpPr>
          <p:spPr bwMode="auto">
            <a:xfrm>
              <a:off x="4848" y="1344"/>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595" name="Arc 76"/>
            <p:cNvSpPr>
              <a:spLocks/>
            </p:cNvSpPr>
            <p:nvPr/>
          </p:nvSpPr>
          <p:spPr bwMode="auto">
            <a:xfrm flipV="1">
              <a:off x="4848" y="1440"/>
              <a:ext cx="96" cy="96"/>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596" name="Line 77"/>
            <p:cNvSpPr>
              <a:spLocks noChangeShapeType="1"/>
            </p:cNvSpPr>
            <p:nvPr/>
          </p:nvSpPr>
          <p:spPr bwMode="auto">
            <a:xfrm flipH="1">
              <a:off x="4752" y="1344"/>
              <a:ext cx="96" cy="0"/>
            </a:xfrm>
            <a:prstGeom prst="line">
              <a:avLst/>
            </a:prstGeom>
            <a:noFill/>
            <a:ln w="9525">
              <a:solidFill>
                <a:schemeClr val="tx1"/>
              </a:solidFill>
              <a:round/>
              <a:headEnd/>
              <a:tailEnd/>
            </a:ln>
          </p:spPr>
          <p:txBody>
            <a:bodyPr wrap="none" anchor="ctr"/>
            <a:lstStyle/>
            <a:p>
              <a:endParaRPr lang="en-IN"/>
            </a:p>
          </p:txBody>
        </p:sp>
        <p:sp>
          <p:nvSpPr>
            <p:cNvPr id="20597" name="Line 78"/>
            <p:cNvSpPr>
              <a:spLocks noChangeShapeType="1"/>
            </p:cNvSpPr>
            <p:nvPr/>
          </p:nvSpPr>
          <p:spPr bwMode="auto">
            <a:xfrm flipH="1">
              <a:off x="4752" y="1536"/>
              <a:ext cx="96" cy="0"/>
            </a:xfrm>
            <a:prstGeom prst="line">
              <a:avLst/>
            </a:prstGeom>
            <a:noFill/>
            <a:ln w="9525">
              <a:solidFill>
                <a:schemeClr val="tx1"/>
              </a:solidFill>
              <a:round/>
              <a:headEnd/>
              <a:tailEnd/>
            </a:ln>
          </p:spPr>
          <p:txBody>
            <a:bodyPr wrap="none" anchor="ctr"/>
            <a:lstStyle/>
            <a:p>
              <a:endParaRPr lang="en-IN"/>
            </a:p>
          </p:txBody>
        </p:sp>
        <p:sp>
          <p:nvSpPr>
            <p:cNvPr id="20598" name="Line 79"/>
            <p:cNvSpPr>
              <a:spLocks noChangeShapeType="1"/>
            </p:cNvSpPr>
            <p:nvPr/>
          </p:nvSpPr>
          <p:spPr bwMode="auto">
            <a:xfrm>
              <a:off x="4752" y="1344"/>
              <a:ext cx="0" cy="192"/>
            </a:xfrm>
            <a:prstGeom prst="line">
              <a:avLst/>
            </a:prstGeom>
            <a:noFill/>
            <a:ln w="9525">
              <a:solidFill>
                <a:schemeClr val="tx1"/>
              </a:solidFill>
              <a:round/>
              <a:headEnd/>
              <a:tailEnd/>
            </a:ln>
          </p:spPr>
          <p:txBody>
            <a:bodyPr wrap="none" anchor="ctr"/>
            <a:lstStyle/>
            <a:p>
              <a:endParaRPr lang="en-IN"/>
            </a:p>
          </p:txBody>
        </p:sp>
      </p:grpSp>
      <p:grpSp>
        <p:nvGrpSpPr>
          <p:cNvPr id="11" name="Group 80"/>
          <p:cNvGrpSpPr>
            <a:grpSpLocks/>
          </p:cNvGrpSpPr>
          <p:nvPr/>
        </p:nvGrpSpPr>
        <p:grpSpPr bwMode="auto">
          <a:xfrm>
            <a:off x="4343400" y="4065588"/>
            <a:ext cx="381000" cy="304800"/>
            <a:chOff x="4752" y="1680"/>
            <a:chExt cx="240" cy="192"/>
          </a:xfrm>
        </p:grpSpPr>
        <p:sp>
          <p:nvSpPr>
            <p:cNvPr id="20588" name="Arc 81"/>
            <p:cNvSpPr>
              <a:spLocks/>
            </p:cNvSpPr>
            <p:nvPr/>
          </p:nvSpPr>
          <p:spPr bwMode="auto">
            <a:xfrm>
              <a:off x="4752" y="1680"/>
              <a:ext cx="48" cy="96"/>
            </a:xfrm>
            <a:custGeom>
              <a:avLst/>
              <a:gdLst>
                <a:gd name="T0" fmla="*/ 0 w 21600"/>
                <a:gd name="T1" fmla="*/ 0 h 21600"/>
                <a:gd name="T2" fmla="*/ 48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589" name="Arc 82"/>
            <p:cNvSpPr>
              <a:spLocks/>
            </p:cNvSpPr>
            <p:nvPr/>
          </p:nvSpPr>
          <p:spPr bwMode="auto">
            <a:xfrm flipV="1">
              <a:off x="4752" y="1776"/>
              <a:ext cx="48" cy="96"/>
            </a:xfrm>
            <a:custGeom>
              <a:avLst/>
              <a:gdLst>
                <a:gd name="T0" fmla="*/ 0 w 21600"/>
                <a:gd name="T1" fmla="*/ 0 h 21600"/>
                <a:gd name="T2" fmla="*/ 48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590" name="Arc 83"/>
            <p:cNvSpPr>
              <a:spLocks/>
            </p:cNvSpPr>
            <p:nvPr/>
          </p:nvSpPr>
          <p:spPr bwMode="auto">
            <a:xfrm>
              <a:off x="4848" y="1680"/>
              <a:ext cx="144" cy="96"/>
            </a:xfrm>
            <a:custGeom>
              <a:avLst/>
              <a:gdLst>
                <a:gd name="T0" fmla="*/ 0 w 21600"/>
                <a:gd name="T1" fmla="*/ 0 h 21600"/>
                <a:gd name="T2" fmla="*/ 144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591" name="Arc 84"/>
            <p:cNvSpPr>
              <a:spLocks/>
            </p:cNvSpPr>
            <p:nvPr/>
          </p:nvSpPr>
          <p:spPr bwMode="auto">
            <a:xfrm flipV="1">
              <a:off x="4848" y="1776"/>
              <a:ext cx="144" cy="96"/>
            </a:xfrm>
            <a:custGeom>
              <a:avLst/>
              <a:gdLst>
                <a:gd name="T0" fmla="*/ 0 w 21600"/>
                <a:gd name="T1" fmla="*/ 0 h 21600"/>
                <a:gd name="T2" fmla="*/ 144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IN"/>
            </a:p>
          </p:txBody>
        </p:sp>
        <p:sp>
          <p:nvSpPr>
            <p:cNvPr id="20592" name="Line 85"/>
            <p:cNvSpPr>
              <a:spLocks noChangeShapeType="1"/>
            </p:cNvSpPr>
            <p:nvPr/>
          </p:nvSpPr>
          <p:spPr bwMode="auto">
            <a:xfrm>
              <a:off x="4752" y="1680"/>
              <a:ext cx="96" cy="0"/>
            </a:xfrm>
            <a:prstGeom prst="line">
              <a:avLst/>
            </a:prstGeom>
            <a:noFill/>
            <a:ln w="9525">
              <a:solidFill>
                <a:schemeClr val="tx1"/>
              </a:solidFill>
              <a:round/>
              <a:headEnd/>
              <a:tailEnd/>
            </a:ln>
          </p:spPr>
          <p:txBody>
            <a:bodyPr wrap="none" anchor="ctr"/>
            <a:lstStyle/>
            <a:p>
              <a:endParaRPr lang="en-IN"/>
            </a:p>
          </p:txBody>
        </p:sp>
        <p:sp>
          <p:nvSpPr>
            <p:cNvPr id="20593" name="Line 86"/>
            <p:cNvSpPr>
              <a:spLocks noChangeShapeType="1"/>
            </p:cNvSpPr>
            <p:nvPr/>
          </p:nvSpPr>
          <p:spPr bwMode="auto">
            <a:xfrm>
              <a:off x="4752" y="1872"/>
              <a:ext cx="96" cy="0"/>
            </a:xfrm>
            <a:prstGeom prst="line">
              <a:avLst/>
            </a:prstGeom>
            <a:noFill/>
            <a:ln w="9525">
              <a:solidFill>
                <a:schemeClr val="tx1"/>
              </a:solidFill>
              <a:round/>
              <a:headEnd/>
              <a:tailEnd/>
            </a:ln>
          </p:spPr>
          <p:txBody>
            <a:bodyPr wrap="none" anchor="ctr"/>
            <a:lstStyle/>
            <a:p>
              <a:endParaRPr lang="en-IN"/>
            </a:p>
          </p:txBody>
        </p:sp>
      </p:grpSp>
      <p:sp>
        <p:nvSpPr>
          <p:cNvPr id="20522" name="Line 87"/>
          <p:cNvSpPr>
            <a:spLocks noChangeShapeType="1"/>
          </p:cNvSpPr>
          <p:nvPr/>
        </p:nvSpPr>
        <p:spPr bwMode="auto">
          <a:xfrm>
            <a:off x="4114800" y="3836988"/>
            <a:ext cx="152400" cy="0"/>
          </a:xfrm>
          <a:prstGeom prst="line">
            <a:avLst/>
          </a:prstGeom>
          <a:noFill/>
          <a:ln w="9525">
            <a:solidFill>
              <a:schemeClr val="tx1"/>
            </a:solidFill>
            <a:round/>
            <a:headEnd/>
            <a:tailEnd/>
          </a:ln>
        </p:spPr>
        <p:txBody>
          <a:bodyPr wrap="none" anchor="ctr"/>
          <a:lstStyle/>
          <a:p>
            <a:endParaRPr lang="en-IN"/>
          </a:p>
        </p:txBody>
      </p:sp>
      <p:sp>
        <p:nvSpPr>
          <p:cNvPr id="20523" name="Line 88"/>
          <p:cNvSpPr>
            <a:spLocks noChangeShapeType="1"/>
          </p:cNvSpPr>
          <p:nvPr/>
        </p:nvSpPr>
        <p:spPr bwMode="auto">
          <a:xfrm>
            <a:off x="4267200" y="3836988"/>
            <a:ext cx="0" cy="304800"/>
          </a:xfrm>
          <a:prstGeom prst="line">
            <a:avLst/>
          </a:prstGeom>
          <a:noFill/>
          <a:ln w="9525">
            <a:solidFill>
              <a:schemeClr val="tx1"/>
            </a:solidFill>
            <a:round/>
            <a:headEnd/>
            <a:tailEnd/>
          </a:ln>
        </p:spPr>
        <p:txBody>
          <a:bodyPr wrap="none" anchor="ctr"/>
          <a:lstStyle/>
          <a:p>
            <a:endParaRPr lang="en-IN"/>
          </a:p>
        </p:txBody>
      </p:sp>
      <p:sp>
        <p:nvSpPr>
          <p:cNvPr id="20524" name="Line 89"/>
          <p:cNvSpPr>
            <a:spLocks noChangeShapeType="1"/>
          </p:cNvSpPr>
          <p:nvPr/>
        </p:nvSpPr>
        <p:spPr bwMode="auto">
          <a:xfrm>
            <a:off x="4267200" y="4141788"/>
            <a:ext cx="152400" cy="0"/>
          </a:xfrm>
          <a:prstGeom prst="line">
            <a:avLst/>
          </a:prstGeom>
          <a:noFill/>
          <a:ln w="9525">
            <a:solidFill>
              <a:schemeClr val="tx1"/>
            </a:solidFill>
            <a:round/>
            <a:headEnd/>
            <a:tailEnd/>
          </a:ln>
        </p:spPr>
        <p:txBody>
          <a:bodyPr wrap="none" anchor="ctr"/>
          <a:lstStyle/>
          <a:p>
            <a:endParaRPr lang="en-IN"/>
          </a:p>
        </p:txBody>
      </p:sp>
      <p:sp>
        <p:nvSpPr>
          <p:cNvPr id="20525" name="Line 90"/>
          <p:cNvSpPr>
            <a:spLocks noChangeShapeType="1"/>
          </p:cNvSpPr>
          <p:nvPr/>
        </p:nvSpPr>
        <p:spPr bwMode="auto">
          <a:xfrm flipH="1">
            <a:off x="3657600" y="3760788"/>
            <a:ext cx="152400" cy="0"/>
          </a:xfrm>
          <a:prstGeom prst="line">
            <a:avLst/>
          </a:prstGeom>
          <a:noFill/>
          <a:ln w="9525">
            <a:solidFill>
              <a:schemeClr val="tx1"/>
            </a:solidFill>
            <a:round/>
            <a:headEnd/>
            <a:tailEnd/>
          </a:ln>
        </p:spPr>
        <p:txBody>
          <a:bodyPr wrap="none" anchor="ctr"/>
          <a:lstStyle/>
          <a:p>
            <a:endParaRPr lang="en-IN"/>
          </a:p>
        </p:txBody>
      </p:sp>
      <p:sp>
        <p:nvSpPr>
          <p:cNvPr id="20526" name="Line 91"/>
          <p:cNvSpPr>
            <a:spLocks noChangeShapeType="1"/>
          </p:cNvSpPr>
          <p:nvPr/>
        </p:nvSpPr>
        <p:spPr bwMode="auto">
          <a:xfrm flipH="1">
            <a:off x="3657600" y="3913188"/>
            <a:ext cx="152400" cy="0"/>
          </a:xfrm>
          <a:prstGeom prst="line">
            <a:avLst/>
          </a:prstGeom>
          <a:noFill/>
          <a:ln w="9525">
            <a:solidFill>
              <a:schemeClr val="tx1"/>
            </a:solidFill>
            <a:round/>
            <a:headEnd/>
            <a:tailEnd/>
          </a:ln>
        </p:spPr>
        <p:txBody>
          <a:bodyPr wrap="none" anchor="ctr"/>
          <a:lstStyle/>
          <a:p>
            <a:endParaRPr lang="en-IN"/>
          </a:p>
        </p:txBody>
      </p:sp>
      <p:sp>
        <p:nvSpPr>
          <p:cNvPr id="20527" name="Line 92"/>
          <p:cNvSpPr>
            <a:spLocks noChangeShapeType="1"/>
          </p:cNvSpPr>
          <p:nvPr/>
        </p:nvSpPr>
        <p:spPr bwMode="auto">
          <a:xfrm flipH="1">
            <a:off x="4038600" y="4294188"/>
            <a:ext cx="381000" cy="0"/>
          </a:xfrm>
          <a:prstGeom prst="line">
            <a:avLst/>
          </a:prstGeom>
          <a:noFill/>
          <a:ln w="9525">
            <a:solidFill>
              <a:schemeClr val="tx1"/>
            </a:solidFill>
            <a:round/>
            <a:headEnd/>
            <a:tailEnd/>
          </a:ln>
        </p:spPr>
        <p:txBody>
          <a:bodyPr wrap="none" anchor="ctr"/>
          <a:lstStyle/>
          <a:p>
            <a:endParaRPr lang="en-IN"/>
          </a:p>
        </p:txBody>
      </p:sp>
      <p:sp>
        <p:nvSpPr>
          <p:cNvPr id="20528" name="Line 93"/>
          <p:cNvSpPr>
            <a:spLocks noChangeShapeType="1"/>
          </p:cNvSpPr>
          <p:nvPr/>
        </p:nvSpPr>
        <p:spPr bwMode="auto">
          <a:xfrm>
            <a:off x="4724400" y="4217988"/>
            <a:ext cx="152400" cy="0"/>
          </a:xfrm>
          <a:prstGeom prst="line">
            <a:avLst/>
          </a:prstGeom>
          <a:noFill/>
          <a:ln w="9525">
            <a:solidFill>
              <a:schemeClr val="tx1"/>
            </a:solidFill>
            <a:round/>
            <a:headEnd/>
            <a:tailEnd/>
          </a:ln>
        </p:spPr>
        <p:txBody>
          <a:bodyPr wrap="none" anchor="ctr"/>
          <a:lstStyle/>
          <a:p>
            <a:endParaRPr lang="en-IN"/>
          </a:p>
        </p:txBody>
      </p:sp>
      <p:sp>
        <p:nvSpPr>
          <p:cNvPr id="20529" name="Rectangle 94"/>
          <p:cNvSpPr>
            <a:spLocks noChangeArrowheads="1"/>
          </p:cNvSpPr>
          <p:nvPr/>
        </p:nvSpPr>
        <p:spPr bwMode="auto">
          <a:xfrm>
            <a:off x="3733800" y="4141788"/>
            <a:ext cx="304800" cy="381000"/>
          </a:xfrm>
          <a:prstGeom prst="rect">
            <a:avLst/>
          </a:prstGeom>
          <a:noFill/>
          <a:ln w="9525">
            <a:solidFill>
              <a:schemeClr val="tx1"/>
            </a:solidFill>
            <a:miter lim="800000"/>
            <a:headEnd/>
            <a:tailEnd/>
          </a:ln>
        </p:spPr>
        <p:txBody>
          <a:bodyPr wrap="none" anchor="ctr"/>
          <a:lstStyle/>
          <a:p>
            <a:endParaRPr lang="en-IN"/>
          </a:p>
        </p:txBody>
      </p:sp>
      <p:sp>
        <p:nvSpPr>
          <p:cNvPr id="20530" name="AutoShape 95"/>
          <p:cNvSpPr>
            <a:spLocks noChangeArrowheads="1"/>
          </p:cNvSpPr>
          <p:nvPr/>
        </p:nvSpPr>
        <p:spPr bwMode="auto">
          <a:xfrm>
            <a:off x="3810000" y="4446588"/>
            <a:ext cx="152400" cy="76200"/>
          </a:xfrm>
          <a:prstGeom prst="triangle">
            <a:avLst>
              <a:gd name="adj" fmla="val 50000"/>
            </a:avLst>
          </a:prstGeom>
          <a:noFill/>
          <a:ln w="9525">
            <a:solidFill>
              <a:schemeClr val="tx1"/>
            </a:solidFill>
            <a:miter lim="800000"/>
            <a:headEnd/>
            <a:tailEnd/>
          </a:ln>
        </p:spPr>
        <p:txBody>
          <a:bodyPr wrap="none" anchor="ctr"/>
          <a:lstStyle/>
          <a:p>
            <a:endParaRPr lang="en-IN"/>
          </a:p>
        </p:txBody>
      </p:sp>
      <p:sp>
        <p:nvSpPr>
          <p:cNvPr id="20531" name="Line 96"/>
          <p:cNvSpPr>
            <a:spLocks noChangeShapeType="1"/>
          </p:cNvSpPr>
          <p:nvPr/>
        </p:nvSpPr>
        <p:spPr bwMode="auto">
          <a:xfrm>
            <a:off x="3886200" y="4522788"/>
            <a:ext cx="0" cy="76200"/>
          </a:xfrm>
          <a:prstGeom prst="line">
            <a:avLst/>
          </a:prstGeom>
          <a:noFill/>
          <a:ln w="9525">
            <a:solidFill>
              <a:schemeClr val="tx1"/>
            </a:solidFill>
            <a:round/>
            <a:headEnd/>
            <a:tailEnd/>
          </a:ln>
        </p:spPr>
        <p:txBody>
          <a:bodyPr wrap="none" anchor="ctr"/>
          <a:lstStyle/>
          <a:p>
            <a:endParaRPr lang="en-IN"/>
          </a:p>
        </p:txBody>
      </p:sp>
      <p:sp>
        <p:nvSpPr>
          <p:cNvPr id="20532" name="Text Box 97"/>
          <p:cNvSpPr txBox="1">
            <a:spLocks noChangeArrowheads="1"/>
          </p:cNvSpPr>
          <p:nvPr/>
        </p:nvSpPr>
        <p:spPr bwMode="auto">
          <a:xfrm>
            <a:off x="3717925" y="4506913"/>
            <a:ext cx="366713" cy="244475"/>
          </a:xfrm>
          <a:prstGeom prst="rect">
            <a:avLst/>
          </a:prstGeom>
          <a:noFill/>
          <a:ln w="9525">
            <a:noFill/>
            <a:miter lim="800000"/>
            <a:headEnd/>
            <a:tailEnd/>
          </a:ln>
        </p:spPr>
        <p:txBody>
          <a:bodyPr wrap="none">
            <a:spAutoFit/>
          </a:bodyPr>
          <a:lstStyle/>
          <a:p>
            <a:r>
              <a:rPr lang="en-US" sz="1000">
                <a:latin typeface="Times New Roman" pitchFamily="18" charset="0"/>
              </a:rPr>
              <a:t>Clk</a:t>
            </a:r>
          </a:p>
        </p:txBody>
      </p:sp>
      <p:grpSp>
        <p:nvGrpSpPr>
          <p:cNvPr id="12" name="Group 98"/>
          <p:cNvGrpSpPr>
            <a:grpSpLocks/>
          </p:cNvGrpSpPr>
          <p:nvPr/>
        </p:nvGrpSpPr>
        <p:grpSpPr bwMode="auto">
          <a:xfrm>
            <a:off x="7218363" y="1965325"/>
            <a:ext cx="609600" cy="1066800"/>
            <a:chOff x="3552" y="2736"/>
            <a:chExt cx="384" cy="672"/>
          </a:xfrm>
        </p:grpSpPr>
        <p:grpSp>
          <p:nvGrpSpPr>
            <p:cNvPr id="13" name="Group 99"/>
            <p:cNvGrpSpPr>
              <a:grpSpLocks/>
            </p:cNvGrpSpPr>
            <p:nvPr/>
          </p:nvGrpSpPr>
          <p:grpSpPr bwMode="auto">
            <a:xfrm>
              <a:off x="3648" y="3120"/>
              <a:ext cx="192" cy="192"/>
              <a:chOff x="2448" y="1392"/>
              <a:chExt cx="192" cy="192"/>
            </a:xfrm>
          </p:grpSpPr>
          <p:sp>
            <p:nvSpPr>
              <p:cNvPr id="20583" name="Line 100"/>
              <p:cNvSpPr>
                <a:spLocks noChangeShapeType="1"/>
              </p:cNvSpPr>
              <p:nvPr/>
            </p:nvSpPr>
            <p:spPr bwMode="auto">
              <a:xfrm>
                <a:off x="2592" y="1440"/>
                <a:ext cx="48" cy="0"/>
              </a:xfrm>
              <a:prstGeom prst="line">
                <a:avLst/>
              </a:prstGeom>
              <a:noFill/>
              <a:ln w="9525">
                <a:solidFill>
                  <a:schemeClr val="tx1"/>
                </a:solidFill>
                <a:round/>
                <a:headEnd/>
                <a:tailEnd/>
              </a:ln>
            </p:spPr>
            <p:txBody>
              <a:bodyPr wrap="none" anchor="ctr"/>
              <a:lstStyle/>
              <a:p>
                <a:endParaRPr lang="en-IN"/>
              </a:p>
            </p:txBody>
          </p:sp>
          <p:sp>
            <p:nvSpPr>
              <p:cNvPr id="20584" name="Line 101"/>
              <p:cNvSpPr>
                <a:spLocks noChangeShapeType="1"/>
              </p:cNvSpPr>
              <p:nvPr/>
            </p:nvSpPr>
            <p:spPr bwMode="auto">
              <a:xfrm>
                <a:off x="2592" y="1536"/>
                <a:ext cx="48" cy="0"/>
              </a:xfrm>
              <a:prstGeom prst="line">
                <a:avLst/>
              </a:prstGeom>
              <a:noFill/>
              <a:ln w="9525">
                <a:solidFill>
                  <a:schemeClr val="tx1"/>
                </a:solidFill>
                <a:round/>
                <a:headEnd/>
                <a:tailEnd/>
              </a:ln>
            </p:spPr>
            <p:txBody>
              <a:bodyPr wrap="none" anchor="ctr"/>
              <a:lstStyle/>
              <a:p>
                <a:endParaRPr lang="en-IN"/>
              </a:p>
            </p:txBody>
          </p:sp>
          <p:sp>
            <p:nvSpPr>
              <p:cNvPr id="20585" name="Line 102"/>
              <p:cNvSpPr>
                <a:spLocks noChangeShapeType="1"/>
              </p:cNvSpPr>
              <p:nvPr/>
            </p:nvSpPr>
            <p:spPr bwMode="auto">
              <a:xfrm>
                <a:off x="2592" y="1392"/>
                <a:ext cx="0" cy="192"/>
              </a:xfrm>
              <a:prstGeom prst="line">
                <a:avLst/>
              </a:prstGeom>
              <a:noFill/>
              <a:ln w="9525">
                <a:solidFill>
                  <a:schemeClr val="tx1"/>
                </a:solidFill>
                <a:round/>
                <a:headEnd/>
                <a:tailEnd/>
              </a:ln>
            </p:spPr>
            <p:txBody>
              <a:bodyPr wrap="none" anchor="ctr"/>
              <a:lstStyle/>
              <a:p>
                <a:endParaRPr lang="en-IN"/>
              </a:p>
            </p:txBody>
          </p:sp>
          <p:sp>
            <p:nvSpPr>
              <p:cNvPr id="20586" name="Line 103"/>
              <p:cNvSpPr>
                <a:spLocks noChangeShapeType="1"/>
              </p:cNvSpPr>
              <p:nvPr/>
            </p:nvSpPr>
            <p:spPr bwMode="auto">
              <a:xfrm>
                <a:off x="2544" y="1392"/>
                <a:ext cx="0" cy="192"/>
              </a:xfrm>
              <a:prstGeom prst="line">
                <a:avLst/>
              </a:prstGeom>
              <a:noFill/>
              <a:ln w="9525">
                <a:solidFill>
                  <a:schemeClr val="tx1"/>
                </a:solidFill>
                <a:round/>
                <a:headEnd/>
                <a:tailEnd/>
              </a:ln>
            </p:spPr>
            <p:txBody>
              <a:bodyPr wrap="none" anchor="ctr"/>
              <a:lstStyle/>
              <a:p>
                <a:endParaRPr lang="en-IN"/>
              </a:p>
            </p:txBody>
          </p:sp>
          <p:sp>
            <p:nvSpPr>
              <p:cNvPr id="20587" name="Line 104"/>
              <p:cNvSpPr>
                <a:spLocks noChangeShapeType="1"/>
              </p:cNvSpPr>
              <p:nvPr/>
            </p:nvSpPr>
            <p:spPr bwMode="auto">
              <a:xfrm>
                <a:off x="2448" y="1488"/>
                <a:ext cx="96" cy="0"/>
              </a:xfrm>
              <a:prstGeom prst="line">
                <a:avLst/>
              </a:prstGeom>
              <a:noFill/>
              <a:ln w="9525">
                <a:solidFill>
                  <a:schemeClr val="tx1"/>
                </a:solidFill>
                <a:round/>
                <a:headEnd/>
                <a:tailEnd/>
              </a:ln>
            </p:spPr>
            <p:txBody>
              <a:bodyPr wrap="none" anchor="ctr"/>
              <a:lstStyle/>
              <a:p>
                <a:endParaRPr lang="en-IN"/>
              </a:p>
            </p:txBody>
          </p:sp>
        </p:grpSp>
        <p:grpSp>
          <p:nvGrpSpPr>
            <p:cNvPr id="14" name="Group 105"/>
            <p:cNvGrpSpPr>
              <a:grpSpLocks/>
            </p:cNvGrpSpPr>
            <p:nvPr/>
          </p:nvGrpSpPr>
          <p:grpSpPr bwMode="auto">
            <a:xfrm>
              <a:off x="3648" y="2832"/>
              <a:ext cx="192" cy="192"/>
              <a:chOff x="2448" y="1344"/>
              <a:chExt cx="192" cy="192"/>
            </a:xfrm>
          </p:grpSpPr>
          <p:sp>
            <p:nvSpPr>
              <p:cNvPr id="20577" name="Line 106"/>
              <p:cNvSpPr>
                <a:spLocks noChangeShapeType="1"/>
              </p:cNvSpPr>
              <p:nvPr/>
            </p:nvSpPr>
            <p:spPr bwMode="auto">
              <a:xfrm>
                <a:off x="2592" y="1392"/>
                <a:ext cx="48" cy="0"/>
              </a:xfrm>
              <a:prstGeom prst="line">
                <a:avLst/>
              </a:prstGeom>
              <a:noFill/>
              <a:ln w="9525">
                <a:solidFill>
                  <a:schemeClr val="tx1"/>
                </a:solidFill>
                <a:round/>
                <a:headEnd/>
                <a:tailEnd/>
              </a:ln>
            </p:spPr>
            <p:txBody>
              <a:bodyPr wrap="none" anchor="ctr"/>
              <a:lstStyle/>
              <a:p>
                <a:endParaRPr lang="en-IN"/>
              </a:p>
            </p:txBody>
          </p:sp>
          <p:sp>
            <p:nvSpPr>
              <p:cNvPr id="20578" name="Line 107"/>
              <p:cNvSpPr>
                <a:spLocks noChangeShapeType="1"/>
              </p:cNvSpPr>
              <p:nvPr/>
            </p:nvSpPr>
            <p:spPr bwMode="auto">
              <a:xfrm>
                <a:off x="2592" y="1488"/>
                <a:ext cx="48" cy="0"/>
              </a:xfrm>
              <a:prstGeom prst="line">
                <a:avLst/>
              </a:prstGeom>
              <a:noFill/>
              <a:ln w="9525">
                <a:solidFill>
                  <a:schemeClr val="tx1"/>
                </a:solidFill>
                <a:round/>
                <a:headEnd/>
                <a:tailEnd/>
              </a:ln>
            </p:spPr>
            <p:txBody>
              <a:bodyPr wrap="none" anchor="ctr"/>
              <a:lstStyle/>
              <a:p>
                <a:endParaRPr lang="en-IN"/>
              </a:p>
            </p:txBody>
          </p:sp>
          <p:sp>
            <p:nvSpPr>
              <p:cNvPr id="20579" name="Line 108"/>
              <p:cNvSpPr>
                <a:spLocks noChangeShapeType="1"/>
              </p:cNvSpPr>
              <p:nvPr/>
            </p:nvSpPr>
            <p:spPr bwMode="auto">
              <a:xfrm>
                <a:off x="2592" y="1344"/>
                <a:ext cx="0" cy="192"/>
              </a:xfrm>
              <a:prstGeom prst="line">
                <a:avLst/>
              </a:prstGeom>
              <a:noFill/>
              <a:ln w="9525">
                <a:solidFill>
                  <a:schemeClr val="tx1"/>
                </a:solidFill>
                <a:round/>
                <a:headEnd/>
                <a:tailEnd/>
              </a:ln>
            </p:spPr>
            <p:txBody>
              <a:bodyPr wrap="none" anchor="ctr"/>
              <a:lstStyle/>
              <a:p>
                <a:endParaRPr lang="en-IN"/>
              </a:p>
            </p:txBody>
          </p:sp>
          <p:sp>
            <p:nvSpPr>
              <p:cNvPr id="20580" name="Line 109"/>
              <p:cNvSpPr>
                <a:spLocks noChangeShapeType="1"/>
              </p:cNvSpPr>
              <p:nvPr/>
            </p:nvSpPr>
            <p:spPr bwMode="auto">
              <a:xfrm>
                <a:off x="2544" y="1344"/>
                <a:ext cx="0" cy="192"/>
              </a:xfrm>
              <a:prstGeom prst="line">
                <a:avLst/>
              </a:prstGeom>
              <a:noFill/>
              <a:ln w="9525">
                <a:solidFill>
                  <a:schemeClr val="tx1"/>
                </a:solidFill>
                <a:round/>
                <a:headEnd/>
                <a:tailEnd/>
              </a:ln>
            </p:spPr>
            <p:txBody>
              <a:bodyPr wrap="none" anchor="ctr"/>
              <a:lstStyle/>
              <a:p>
                <a:endParaRPr lang="en-IN"/>
              </a:p>
            </p:txBody>
          </p:sp>
          <p:sp>
            <p:nvSpPr>
              <p:cNvPr id="20581" name="Oval 110"/>
              <p:cNvSpPr>
                <a:spLocks noChangeArrowheads="1"/>
              </p:cNvSpPr>
              <p:nvPr/>
            </p:nvSpPr>
            <p:spPr bwMode="auto">
              <a:xfrm>
                <a:off x="2495" y="1417"/>
                <a:ext cx="48" cy="48"/>
              </a:xfrm>
              <a:prstGeom prst="ellipse">
                <a:avLst/>
              </a:prstGeom>
              <a:noFill/>
              <a:ln w="9525">
                <a:solidFill>
                  <a:schemeClr val="tx1"/>
                </a:solidFill>
                <a:round/>
                <a:headEnd/>
                <a:tailEnd/>
              </a:ln>
            </p:spPr>
            <p:txBody>
              <a:bodyPr wrap="none" anchor="ctr"/>
              <a:lstStyle/>
              <a:p>
                <a:endParaRPr lang="en-IN"/>
              </a:p>
            </p:txBody>
          </p:sp>
          <p:sp>
            <p:nvSpPr>
              <p:cNvPr id="20582" name="Line 111"/>
              <p:cNvSpPr>
                <a:spLocks noChangeShapeType="1"/>
              </p:cNvSpPr>
              <p:nvPr/>
            </p:nvSpPr>
            <p:spPr bwMode="auto">
              <a:xfrm>
                <a:off x="2448" y="1440"/>
                <a:ext cx="48" cy="0"/>
              </a:xfrm>
              <a:prstGeom prst="line">
                <a:avLst/>
              </a:prstGeom>
              <a:noFill/>
              <a:ln w="9525">
                <a:solidFill>
                  <a:schemeClr val="tx1"/>
                </a:solidFill>
                <a:round/>
                <a:headEnd/>
                <a:tailEnd/>
              </a:ln>
            </p:spPr>
            <p:txBody>
              <a:bodyPr wrap="none" anchor="ctr"/>
              <a:lstStyle/>
              <a:p>
                <a:endParaRPr lang="en-IN"/>
              </a:p>
            </p:txBody>
          </p:sp>
        </p:grpSp>
        <p:sp>
          <p:nvSpPr>
            <p:cNvPr id="20571" name="Line 112"/>
            <p:cNvSpPr>
              <a:spLocks noChangeShapeType="1"/>
            </p:cNvSpPr>
            <p:nvPr/>
          </p:nvSpPr>
          <p:spPr bwMode="auto">
            <a:xfrm>
              <a:off x="3840" y="2976"/>
              <a:ext cx="0" cy="192"/>
            </a:xfrm>
            <a:prstGeom prst="line">
              <a:avLst/>
            </a:prstGeom>
            <a:noFill/>
            <a:ln w="9525">
              <a:solidFill>
                <a:schemeClr val="tx1"/>
              </a:solidFill>
              <a:round/>
              <a:headEnd/>
              <a:tailEnd/>
            </a:ln>
          </p:spPr>
          <p:txBody>
            <a:bodyPr wrap="none" anchor="ctr"/>
            <a:lstStyle/>
            <a:p>
              <a:endParaRPr lang="en-IN"/>
            </a:p>
          </p:txBody>
        </p:sp>
        <p:sp>
          <p:nvSpPr>
            <p:cNvPr id="20572" name="Line 113"/>
            <p:cNvSpPr>
              <a:spLocks noChangeShapeType="1"/>
            </p:cNvSpPr>
            <p:nvPr/>
          </p:nvSpPr>
          <p:spPr bwMode="auto">
            <a:xfrm>
              <a:off x="3648" y="2928"/>
              <a:ext cx="0" cy="288"/>
            </a:xfrm>
            <a:prstGeom prst="line">
              <a:avLst/>
            </a:prstGeom>
            <a:noFill/>
            <a:ln w="9525">
              <a:solidFill>
                <a:schemeClr val="tx1"/>
              </a:solidFill>
              <a:round/>
              <a:headEnd/>
              <a:tailEnd/>
            </a:ln>
          </p:spPr>
          <p:txBody>
            <a:bodyPr wrap="none" anchor="ctr"/>
            <a:lstStyle/>
            <a:p>
              <a:endParaRPr lang="en-IN"/>
            </a:p>
          </p:txBody>
        </p:sp>
        <p:sp>
          <p:nvSpPr>
            <p:cNvPr id="20573" name="Line 114"/>
            <p:cNvSpPr>
              <a:spLocks noChangeShapeType="1"/>
            </p:cNvSpPr>
            <p:nvPr/>
          </p:nvSpPr>
          <p:spPr bwMode="auto">
            <a:xfrm>
              <a:off x="3840" y="3072"/>
              <a:ext cx="96" cy="0"/>
            </a:xfrm>
            <a:prstGeom prst="line">
              <a:avLst/>
            </a:prstGeom>
            <a:noFill/>
            <a:ln w="9525">
              <a:solidFill>
                <a:schemeClr val="tx1"/>
              </a:solidFill>
              <a:round/>
              <a:headEnd/>
              <a:tailEnd/>
            </a:ln>
          </p:spPr>
          <p:txBody>
            <a:bodyPr wrap="none" anchor="ctr"/>
            <a:lstStyle/>
            <a:p>
              <a:endParaRPr lang="en-IN"/>
            </a:p>
          </p:txBody>
        </p:sp>
        <p:sp>
          <p:nvSpPr>
            <p:cNvPr id="20574" name="Line 115"/>
            <p:cNvSpPr>
              <a:spLocks noChangeShapeType="1"/>
            </p:cNvSpPr>
            <p:nvPr/>
          </p:nvSpPr>
          <p:spPr bwMode="auto">
            <a:xfrm flipH="1">
              <a:off x="3552" y="3072"/>
              <a:ext cx="96" cy="0"/>
            </a:xfrm>
            <a:prstGeom prst="line">
              <a:avLst/>
            </a:prstGeom>
            <a:noFill/>
            <a:ln w="9525">
              <a:solidFill>
                <a:schemeClr val="tx1"/>
              </a:solidFill>
              <a:round/>
              <a:headEnd/>
              <a:tailEnd/>
            </a:ln>
          </p:spPr>
          <p:txBody>
            <a:bodyPr wrap="none" anchor="ctr"/>
            <a:lstStyle/>
            <a:p>
              <a:endParaRPr lang="en-IN"/>
            </a:p>
          </p:txBody>
        </p:sp>
        <p:sp>
          <p:nvSpPr>
            <p:cNvPr id="20575" name="Line 116"/>
            <p:cNvSpPr>
              <a:spLocks noChangeShapeType="1"/>
            </p:cNvSpPr>
            <p:nvPr/>
          </p:nvSpPr>
          <p:spPr bwMode="auto">
            <a:xfrm flipV="1">
              <a:off x="3840" y="2736"/>
              <a:ext cx="0" cy="144"/>
            </a:xfrm>
            <a:prstGeom prst="line">
              <a:avLst/>
            </a:prstGeom>
            <a:noFill/>
            <a:ln w="9525">
              <a:solidFill>
                <a:schemeClr val="tx1"/>
              </a:solidFill>
              <a:round/>
              <a:headEnd/>
              <a:tailEnd/>
            </a:ln>
          </p:spPr>
          <p:txBody>
            <a:bodyPr wrap="none" anchor="ctr"/>
            <a:lstStyle/>
            <a:p>
              <a:endParaRPr lang="en-IN"/>
            </a:p>
          </p:txBody>
        </p:sp>
        <p:sp>
          <p:nvSpPr>
            <p:cNvPr id="20576" name="Line 117"/>
            <p:cNvSpPr>
              <a:spLocks noChangeShapeType="1"/>
            </p:cNvSpPr>
            <p:nvPr/>
          </p:nvSpPr>
          <p:spPr bwMode="auto">
            <a:xfrm>
              <a:off x="3840" y="3264"/>
              <a:ext cx="0" cy="144"/>
            </a:xfrm>
            <a:prstGeom prst="line">
              <a:avLst/>
            </a:prstGeom>
            <a:noFill/>
            <a:ln w="9525">
              <a:solidFill>
                <a:schemeClr val="tx1"/>
              </a:solidFill>
              <a:round/>
              <a:headEnd/>
              <a:tailEnd/>
            </a:ln>
          </p:spPr>
          <p:txBody>
            <a:bodyPr wrap="none" anchor="ctr"/>
            <a:lstStyle/>
            <a:p>
              <a:endParaRPr lang="en-IN"/>
            </a:p>
          </p:txBody>
        </p:sp>
      </p:grpSp>
      <p:sp>
        <p:nvSpPr>
          <p:cNvPr id="20534" name="Line 118"/>
          <p:cNvSpPr>
            <a:spLocks noChangeShapeType="1"/>
          </p:cNvSpPr>
          <p:nvPr/>
        </p:nvSpPr>
        <p:spPr bwMode="auto">
          <a:xfrm>
            <a:off x="1219200" y="3074988"/>
            <a:ext cx="7239000" cy="0"/>
          </a:xfrm>
          <a:prstGeom prst="line">
            <a:avLst/>
          </a:prstGeom>
          <a:noFill/>
          <a:ln w="9525">
            <a:solidFill>
              <a:schemeClr val="tx1"/>
            </a:solidFill>
            <a:round/>
            <a:headEnd/>
            <a:tailEnd/>
          </a:ln>
        </p:spPr>
        <p:txBody>
          <a:bodyPr wrap="none" anchor="ctr"/>
          <a:lstStyle/>
          <a:p>
            <a:endParaRPr lang="en-IN"/>
          </a:p>
        </p:txBody>
      </p:sp>
      <p:sp>
        <p:nvSpPr>
          <p:cNvPr id="20535" name="Text Box 119"/>
          <p:cNvSpPr txBox="1">
            <a:spLocks noChangeArrowheads="1"/>
          </p:cNvSpPr>
          <p:nvPr/>
        </p:nvSpPr>
        <p:spPr bwMode="auto">
          <a:xfrm>
            <a:off x="2286000" y="3074988"/>
            <a:ext cx="1016000" cy="457200"/>
          </a:xfrm>
          <a:prstGeom prst="rect">
            <a:avLst/>
          </a:prstGeom>
          <a:noFill/>
          <a:ln w="9525">
            <a:noFill/>
            <a:miter lim="800000"/>
            <a:headEnd/>
            <a:tailEnd/>
          </a:ln>
        </p:spPr>
        <p:txBody>
          <a:bodyPr wrap="none">
            <a:spAutoFit/>
          </a:bodyPr>
          <a:lstStyle/>
          <a:p>
            <a:r>
              <a:rPr lang="en-US" b="1">
                <a:latin typeface="Times New Roman" pitchFamily="18" charset="0"/>
              </a:rPr>
              <a:t>Architecture</a:t>
            </a:r>
          </a:p>
          <a:p>
            <a:r>
              <a:rPr lang="en-US" b="1">
                <a:latin typeface="Times New Roman" pitchFamily="18" charset="0"/>
              </a:rPr>
              <a:t>synthesis</a:t>
            </a:r>
          </a:p>
        </p:txBody>
      </p:sp>
      <p:sp>
        <p:nvSpPr>
          <p:cNvPr id="20536" name="Text Box 120"/>
          <p:cNvSpPr txBox="1">
            <a:spLocks noChangeArrowheads="1"/>
          </p:cNvSpPr>
          <p:nvPr/>
        </p:nvSpPr>
        <p:spPr bwMode="auto">
          <a:xfrm>
            <a:off x="4038600" y="3074988"/>
            <a:ext cx="766763" cy="457200"/>
          </a:xfrm>
          <a:prstGeom prst="rect">
            <a:avLst/>
          </a:prstGeom>
          <a:noFill/>
          <a:ln w="9525">
            <a:noFill/>
            <a:miter lim="800000"/>
            <a:headEnd/>
            <a:tailEnd/>
          </a:ln>
        </p:spPr>
        <p:txBody>
          <a:bodyPr wrap="none">
            <a:spAutoFit/>
          </a:bodyPr>
          <a:lstStyle/>
          <a:p>
            <a:r>
              <a:rPr lang="en-US" b="1">
                <a:latin typeface="Times New Roman" pitchFamily="18" charset="0"/>
              </a:rPr>
              <a:t>Logic</a:t>
            </a:r>
          </a:p>
          <a:p>
            <a:r>
              <a:rPr lang="en-US" b="1">
                <a:latin typeface="Times New Roman" pitchFamily="18" charset="0"/>
              </a:rPr>
              <a:t>synthesis</a:t>
            </a:r>
          </a:p>
        </p:txBody>
      </p:sp>
      <p:sp>
        <p:nvSpPr>
          <p:cNvPr id="20537" name="Text Box 121"/>
          <p:cNvSpPr txBox="1">
            <a:spLocks noChangeArrowheads="1"/>
          </p:cNvSpPr>
          <p:nvPr/>
        </p:nvSpPr>
        <p:spPr bwMode="auto">
          <a:xfrm>
            <a:off x="5715000" y="3074988"/>
            <a:ext cx="766763" cy="457200"/>
          </a:xfrm>
          <a:prstGeom prst="rect">
            <a:avLst/>
          </a:prstGeom>
          <a:noFill/>
          <a:ln w="9525">
            <a:noFill/>
            <a:miter lim="800000"/>
            <a:headEnd/>
            <a:tailEnd/>
          </a:ln>
        </p:spPr>
        <p:txBody>
          <a:bodyPr wrap="none">
            <a:spAutoFit/>
          </a:bodyPr>
          <a:lstStyle/>
          <a:p>
            <a:r>
              <a:rPr lang="en-US" b="1">
                <a:latin typeface="Times New Roman" pitchFamily="18" charset="0"/>
              </a:rPr>
              <a:t>Circuit</a:t>
            </a:r>
          </a:p>
          <a:p>
            <a:r>
              <a:rPr lang="en-US" b="1">
                <a:latin typeface="Times New Roman" pitchFamily="18" charset="0"/>
              </a:rPr>
              <a:t>synthesis</a:t>
            </a:r>
          </a:p>
        </p:txBody>
      </p:sp>
      <p:cxnSp>
        <p:nvCxnSpPr>
          <p:cNvPr id="20538" name="AutoShape 122"/>
          <p:cNvCxnSpPr>
            <a:cxnSpLocks noChangeShapeType="1"/>
          </p:cNvCxnSpPr>
          <p:nvPr/>
        </p:nvCxnSpPr>
        <p:spPr bwMode="auto">
          <a:xfrm rot="-5400000">
            <a:off x="2870201" y="2947987"/>
            <a:ext cx="976312" cy="620713"/>
          </a:xfrm>
          <a:prstGeom prst="curvedConnector3">
            <a:avLst>
              <a:gd name="adj1" fmla="val 49917"/>
            </a:avLst>
          </a:prstGeom>
          <a:noFill/>
          <a:ln w="19050">
            <a:solidFill>
              <a:schemeClr val="tx1"/>
            </a:solidFill>
            <a:prstDash val="sysDot"/>
            <a:round/>
            <a:headEnd/>
            <a:tailEnd type="triangle" w="med" len="med"/>
          </a:ln>
        </p:spPr>
      </p:cxnSp>
      <p:cxnSp>
        <p:nvCxnSpPr>
          <p:cNvPr id="20539" name="AutoShape 123"/>
          <p:cNvCxnSpPr>
            <a:cxnSpLocks noChangeShapeType="1"/>
          </p:cNvCxnSpPr>
          <p:nvPr/>
        </p:nvCxnSpPr>
        <p:spPr bwMode="auto">
          <a:xfrm rot="-5400000">
            <a:off x="4506913" y="3011488"/>
            <a:ext cx="976312" cy="620712"/>
          </a:xfrm>
          <a:prstGeom prst="curvedConnector3">
            <a:avLst>
              <a:gd name="adj1" fmla="val 49917"/>
            </a:avLst>
          </a:prstGeom>
          <a:noFill/>
          <a:ln w="19050">
            <a:solidFill>
              <a:schemeClr val="tx1"/>
            </a:solidFill>
            <a:prstDash val="sysDot"/>
            <a:round/>
            <a:headEnd/>
            <a:tailEnd type="triangle" w="med" len="med"/>
          </a:ln>
        </p:spPr>
      </p:cxnSp>
      <p:sp>
        <p:nvSpPr>
          <p:cNvPr id="20540" name="Line 124"/>
          <p:cNvSpPr>
            <a:spLocks noChangeShapeType="1"/>
          </p:cNvSpPr>
          <p:nvPr/>
        </p:nvSpPr>
        <p:spPr bwMode="auto">
          <a:xfrm>
            <a:off x="8458200" y="1474788"/>
            <a:ext cx="0" cy="3352800"/>
          </a:xfrm>
          <a:prstGeom prst="line">
            <a:avLst/>
          </a:prstGeom>
          <a:noFill/>
          <a:ln w="9525">
            <a:solidFill>
              <a:schemeClr val="tx1"/>
            </a:solidFill>
            <a:round/>
            <a:headEnd/>
            <a:tailEnd/>
          </a:ln>
        </p:spPr>
        <p:txBody>
          <a:bodyPr wrap="none" anchor="ctr"/>
          <a:lstStyle/>
          <a:p>
            <a:endParaRPr lang="en-IN"/>
          </a:p>
        </p:txBody>
      </p:sp>
      <p:grpSp>
        <p:nvGrpSpPr>
          <p:cNvPr id="15" name="Group 125"/>
          <p:cNvGrpSpPr>
            <a:grpSpLocks/>
          </p:cNvGrpSpPr>
          <p:nvPr/>
        </p:nvGrpSpPr>
        <p:grpSpPr bwMode="auto">
          <a:xfrm>
            <a:off x="5583238" y="3600450"/>
            <a:ext cx="609600" cy="1066800"/>
            <a:chOff x="3552" y="2736"/>
            <a:chExt cx="384" cy="672"/>
          </a:xfrm>
        </p:grpSpPr>
        <p:grpSp>
          <p:nvGrpSpPr>
            <p:cNvPr id="16" name="Group 126"/>
            <p:cNvGrpSpPr>
              <a:grpSpLocks/>
            </p:cNvGrpSpPr>
            <p:nvPr/>
          </p:nvGrpSpPr>
          <p:grpSpPr bwMode="auto">
            <a:xfrm>
              <a:off x="3648" y="3120"/>
              <a:ext cx="192" cy="192"/>
              <a:chOff x="2448" y="1392"/>
              <a:chExt cx="192" cy="192"/>
            </a:xfrm>
          </p:grpSpPr>
          <p:sp>
            <p:nvSpPr>
              <p:cNvPr id="20564" name="Line 127"/>
              <p:cNvSpPr>
                <a:spLocks noChangeShapeType="1"/>
              </p:cNvSpPr>
              <p:nvPr/>
            </p:nvSpPr>
            <p:spPr bwMode="auto">
              <a:xfrm>
                <a:off x="2592" y="1440"/>
                <a:ext cx="48" cy="0"/>
              </a:xfrm>
              <a:prstGeom prst="line">
                <a:avLst/>
              </a:prstGeom>
              <a:noFill/>
              <a:ln w="9525">
                <a:solidFill>
                  <a:schemeClr val="tx1"/>
                </a:solidFill>
                <a:round/>
                <a:headEnd/>
                <a:tailEnd/>
              </a:ln>
            </p:spPr>
            <p:txBody>
              <a:bodyPr wrap="none" anchor="ctr"/>
              <a:lstStyle/>
              <a:p>
                <a:endParaRPr lang="en-IN"/>
              </a:p>
            </p:txBody>
          </p:sp>
          <p:sp>
            <p:nvSpPr>
              <p:cNvPr id="20565" name="Line 128"/>
              <p:cNvSpPr>
                <a:spLocks noChangeShapeType="1"/>
              </p:cNvSpPr>
              <p:nvPr/>
            </p:nvSpPr>
            <p:spPr bwMode="auto">
              <a:xfrm>
                <a:off x="2592" y="1536"/>
                <a:ext cx="48" cy="0"/>
              </a:xfrm>
              <a:prstGeom prst="line">
                <a:avLst/>
              </a:prstGeom>
              <a:noFill/>
              <a:ln w="9525">
                <a:solidFill>
                  <a:schemeClr val="tx1"/>
                </a:solidFill>
                <a:round/>
                <a:headEnd/>
                <a:tailEnd/>
              </a:ln>
            </p:spPr>
            <p:txBody>
              <a:bodyPr wrap="none" anchor="ctr"/>
              <a:lstStyle/>
              <a:p>
                <a:endParaRPr lang="en-IN"/>
              </a:p>
            </p:txBody>
          </p:sp>
          <p:sp>
            <p:nvSpPr>
              <p:cNvPr id="20566" name="Line 129"/>
              <p:cNvSpPr>
                <a:spLocks noChangeShapeType="1"/>
              </p:cNvSpPr>
              <p:nvPr/>
            </p:nvSpPr>
            <p:spPr bwMode="auto">
              <a:xfrm>
                <a:off x="2592" y="1392"/>
                <a:ext cx="0" cy="192"/>
              </a:xfrm>
              <a:prstGeom prst="line">
                <a:avLst/>
              </a:prstGeom>
              <a:noFill/>
              <a:ln w="9525">
                <a:solidFill>
                  <a:schemeClr val="tx1"/>
                </a:solidFill>
                <a:round/>
                <a:headEnd/>
                <a:tailEnd/>
              </a:ln>
            </p:spPr>
            <p:txBody>
              <a:bodyPr wrap="none" anchor="ctr"/>
              <a:lstStyle/>
              <a:p>
                <a:endParaRPr lang="en-IN"/>
              </a:p>
            </p:txBody>
          </p:sp>
          <p:sp>
            <p:nvSpPr>
              <p:cNvPr id="20567" name="Line 130"/>
              <p:cNvSpPr>
                <a:spLocks noChangeShapeType="1"/>
              </p:cNvSpPr>
              <p:nvPr/>
            </p:nvSpPr>
            <p:spPr bwMode="auto">
              <a:xfrm>
                <a:off x="2544" y="1392"/>
                <a:ext cx="0" cy="192"/>
              </a:xfrm>
              <a:prstGeom prst="line">
                <a:avLst/>
              </a:prstGeom>
              <a:noFill/>
              <a:ln w="9525">
                <a:solidFill>
                  <a:schemeClr val="tx1"/>
                </a:solidFill>
                <a:round/>
                <a:headEnd/>
                <a:tailEnd/>
              </a:ln>
            </p:spPr>
            <p:txBody>
              <a:bodyPr wrap="none" anchor="ctr"/>
              <a:lstStyle/>
              <a:p>
                <a:endParaRPr lang="en-IN"/>
              </a:p>
            </p:txBody>
          </p:sp>
          <p:sp>
            <p:nvSpPr>
              <p:cNvPr id="20568" name="Line 131"/>
              <p:cNvSpPr>
                <a:spLocks noChangeShapeType="1"/>
              </p:cNvSpPr>
              <p:nvPr/>
            </p:nvSpPr>
            <p:spPr bwMode="auto">
              <a:xfrm>
                <a:off x="2448" y="1488"/>
                <a:ext cx="96" cy="0"/>
              </a:xfrm>
              <a:prstGeom prst="line">
                <a:avLst/>
              </a:prstGeom>
              <a:noFill/>
              <a:ln w="9525">
                <a:solidFill>
                  <a:schemeClr val="tx1"/>
                </a:solidFill>
                <a:round/>
                <a:headEnd/>
                <a:tailEnd/>
              </a:ln>
            </p:spPr>
            <p:txBody>
              <a:bodyPr wrap="none" anchor="ctr"/>
              <a:lstStyle/>
              <a:p>
                <a:endParaRPr lang="en-IN"/>
              </a:p>
            </p:txBody>
          </p:sp>
        </p:grpSp>
        <p:grpSp>
          <p:nvGrpSpPr>
            <p:cNvPr id="17" name="Group 132"/>
            <p:cNvGrpSpPr>
              <a:grpSpLocks/>
            </p:cNvGrpSpPr>
            <p:nvPr/>
          </p:nvGrpSpPr>
          <p:grpSpPr bwMode="auto">
            <a:xfrm>
              <a:off x="3648" y="2832"/>
              <a:ext cx="192" cy="192"/>
              <a:chOff x="2448" y="1344"/>
              <a:chExt cx="192" cy="192"/>
            </a:xfrm>
          </p:grpSpPr>
          <p:sp>
            <p:nvSpPr>
              <p:cNvPr id="20558" name="Line 133"/>
              <p:cNvSpPr>
                <a:spLocks noChangeShapeType="1"/>
              </p:cNvSpPr>
              <p:nvPr/>
            </p:nvSpPr>
            <p:spPr bwMode="auto">
              <a:xfrm>
                <a:off x="2592" y="1392"/>
                <a:ext cx="48" cy="0"/>
              </a:xfrm>
              <a:prstGeom prst="line">
                <a:avLst/>
              </a:prstGeom>
              <a:noFill/>
              <a:ln w="9525">
                <a:solidFill>
                  <a:schemeClr val="tx1"/>
                </a:solidFill>
                <a:round/>
                <a:headEnd/>
                <a:tailEnd/>
              </a:ln>
            </p:spPr>
            <p:txBody>
              <a:bodyPr wrap="none" anchor="ctr"/>
              <a:lstStyle/>
              <a:p>
                <a:endParaRPr lang="en-IN"/>
              </a:p>
            </p:txBody>
          </p:sp>
          <p:sp>
            <p:nvSpPr>
              <p:cNvPr id="20559" name="Line 134"/>
              <p:cNvSpPr>
                <a:spLocks noChangeShapeType="1"/>
              </p:cNvSpPr>
              <p:nvPr/>
            </p:nvSpPr>
            <p:spPr bwMode="auto">
              <a:xfrm>
                <a:off x="2592" y="1488"/>
                <a:ext cx="48" cy="0"/>
              </a:xfrm>
              <a:prstGeom prst="line">
                <a:avLst/>
              </a:prstGeom>
              <a:noFill/>
              <a:ln w="9525">
                <a:solidFill>
                  <a:schemeClr val="tx1"/>
                </a:solidFill>
                <a:round/>
                <a:headEnd/>
                <a:tailEnd/>
              </a:ln>
            </p:spPr>
            <p:txBody>
              <a:bodyPr wrap="none" anchor="ctr"/>
              <a:lstStyle/>
              <a:p>
                <a:endParaRPr lang="en-IN"/>
              </a:p>
            </p:txBody>
          </p:sp>
          <p:sp>
            <p:nvSpPr>
              <p:cNvPr id="20560" name="Line 135"/>
              <p:cNvSpPr>
                <a:spLocks noChangeShapeType="1"/>
              </p:cNvSpPr>
              <p:nvPr/>
            </p:nvSpPr>
            <p:spPr bwMode="auto">
              <a:xfrm>
                <a:off x="2592" y="1344"/>
                <a:ext cx="0" cy="192"/>
              </a:xfrm>
              <a:prstGeom prst="line">
                <a:avLst/>
              </a:prstGeom>
              <a:noFill/>
              <a:ln w="9525">
                <a:solidFill>
                  <a:schemeClr val="tx1"/>
                </a:solidFill>
                <a:round/>
                <a:headEnd/>
                <a:tailEnd/>
              </a:ln>
            </p:spPr>
            <p:txBody>
              <a:bodyPr wrap="none" anchor="ctr"/>
              <a:lstStyle/>
              <a:p>
                <a:endParaRPr lang="en-IN"/>
              </a:p>
            </p:txBody>
          </p:sp>
          <p:sp>
            <p:nvSpPr>
              <p:cNvPr id="20561" name="Line 136"/>
              <p:cNvSpPr>
                <a:spLocks noChangeShapeType="1"/>
              </p:cNvSpPr>
              <p:nvPr/>
            </p:nvSpPr>
            <p:spPr bwMode="auto">
              <a:xfrm>
                <a:off x="2544" y="1344"/>
                <a:ext cx="0" cy="192"/>
              </a:xfrm>
              <a:prstGeom prst="line">
                <a:avLst/>
              </a:prstGeom>
              <a:noFill/>
              <a:ln w="9525">
                <a:solidFill>
                  <a:schemeClr val="tx1"/>
                </a:solidFill>
                <a:round/>
                <a:headEnd/>
                <a:tailEnd/>
              </a:ln>
            </p:spPr>
            <p:txBody>
              <a:bodyPr wrap="none" anchor="ctr"/>
              <a:lstStyle/>
              <a:p>
                <a:endParaRPr lang="en-IN"/>
              </a:p>
            </p:txBody>
          </p:sp>
          <p:sp>
            <p:nvSpPr>
              <p:cNvPr id="20562" name="Oval 137"/>
              <p:cNvSpPr>
                <a:spLocks noChangeArrowheads="1"/>
              </p:cNvSpPr>
              <p:nvPr/>
            </p:nvSpPr>
            <p:spPr bwMode="auto">
              <a:xfrm>
                <a:off x="2495" y="1417"/>
                <a:ext cx="48" cy="48"/>
              </a:xfrm>
              <a:prstGeom prst="ellipse">
                <a:avLst/>
              </a:prstGeom>
              <a:noFill/>
              <a:ln w="9525">
                <a:solidFill>
                  <a:schemeClr val="tx1"/>
                </a:solidFill>
                <a:round/>
                <a:headEnd/>
                <a:tailEnd/>
              </a:ln>
            </p:spPr>
            <p:txBody>
              <a:bodyPr wrap="none" anchor="ctr"/>
              <a:lstStyle/>
              <a:p>
                <a:endParaRPr lang="en-IN"/>
              </a:p>
            </p:txBody>
          </p:sp>
          <p:sp>
            <p:nvSpPr>
              <p:cNvPr id="20563" name="Line 138"/>
              <p:cNvSpPr>
                <a:spLocks noChangeShapeType="1"/>
              </p:cNvSpPr>
              <p:nvPr/>
            </p:nvSpPr>
            <p:spPr bwMode="auto">
              <a:xfrm>
                <a:off x="2448" y="1440"/>
                <a:ext cx="48" cy="0"/>
              </a:xfrm>
              <a:prstGeom prst="line">
                <a:avLst/>
              </a:prstGeom>
              <a:noFill/>
              <a:ln w="9525">
                <a:solidFill>
                  <a:schemeClr val="tx1"/>
                </a:solidFill>
                <a:round/>
                <a:headEnd/>
                <a:tailEnd/>
              </a:ln>
            </p:spPr>
            <p:txBody>
              <a:bodyPr wrap="none" anchor="ctr"/>
              <a:lstStyle/>
              <a:p>
                <a:endParaRPr lang="en-IN"/>
              </a:p>
            </p:txBody>
          </p:sp>
        </p:grpSp>
        <p:sp>
          <p:nvSpPr>
            <p:cNvPr id="20552" name="Line 139"/>
            <p:cNvSpPr>
              <a:spLocks noChangeShapeType="1"/>
            </p:cNvSpPr>
            <p:nvPr/>
          </p:nvSpPr>
          <p:spPr bwMode="auto">
            <a:xfrm>
              <a:off x="3840" y="2976"/>
              <a:ext cx="0" cy="192"/>
            </a:xfrm>
            <a:prstGeom prst="line">
              <a:avLst/>
            </a:prstGeom>
            <a:noFill/>
            <a:ln w="9525">
              <a:solidFill>
                <a:schemeClr val="tx1"/>
              </a:solidFill>
              <a:round/>
              <a:headEnd/>
              <a:tailEnd/>
            </a:ln>
          </p:spPr>
          <p:txBody>
            <a:bodyPr wrap="none" anchor="ctr"/>
            <a:lstStyle/>
            <a:p>
              <a:endParaRPr lang="en-IN"/>
            </a:p>
          </p:txBody>
        </p:sp>
        <p:sp>
          <p:nvSpPr>
            <p:cNvPr id="20553" name="Line 140"/>
            <p:cNvSpPr>
              <a:spLocks noChangeShapeType="1"/>
            </p:cNvSpPr>
            <p:nvPr/>
          </p:nvSpPr>
          <p:spPr bwMode="auto">
            <a:xfrm>
              <a:off x="3648" y="2928"/>
              <a:ext cx="0" cy="288"/>
            </a:xfrm>
            <a:prstGeom prst="line">
              <a:avLst/>
            </a:prstGeom>
            <a:noFill/>
            <a:ln w="9525">
              <a:solidFill>
                <a:schemeClr val="tx1"/>
              </a:solidFill>
              <a:round/>
              <a:headEnd/>
              <a:tailEnd/>
            </a:ln>
          </p:spPr>
          <p:txBody>
            <a:bodyPr wrap="none" anchor="ctr"/>
            <a:lstStyle/>
            <a:p>
              <a:endParaRPr lang="en-IN"/>
            </a:p>
          </p:txBody>
        </p:sp>
        <p:sp>
          <p:nvSpPr>
            <p:cNvPr id="20554" name="Line 141"/>
            <p:cNvSpPr>
              <a:spLocks noChangeShapeType="1"/>
            </p:cNvSpPr>
            <p:nvPr/>
          </p:nvSpPr>
          <p:spPr bwMode="auto">
            <a:xfrm>
              <a:off x="3840" y="3072"/>
              <a:ext cx="96" cy="0"/>
            </a:xfrm>
            <a:prstGeom prst="line">
              <a:avLst/>
            </a:prstGeom>
            <a:noFill/>
            <a:ln w="9525">
              <a:solidFill>
                <a:schemeClr val="tx1"/>
              </a:solidFill>
              <a:round/>
              <a:headEnd/>
              <a:tailEnd/>
            </a:ln>
          </p:spPr>
          <p:txBody>
            <a:bodyPr wrap="none" anchor="ctr"/>
            <a:lstStyle/>
            <a:p>
              <a:endParaRPr lang="en-IN"/>
            </a:p>
          </p:txBody>
        </p:sp>
        <p:sp>
          <p:nvSpPr>
            <p:cNvPr id="20555" name="Line 142"/>
            <p:cNvSpPr>
              <a:spLocks noChangeShapeType="1"/>
            </p:cNvSpPr>
            <p:nvPr/>
          </p:nvSpPr>
          <p:spPr bwMode="auto">
            <a:xfrm flipH="1">
              <a:off x="3552" y="3072"/>
              <a:ext cx="96" cy="0"/>
            </a:xfrm>
            <a:prstGeom prst="line">
              <a:avLst/>
            </a:prstGeom>
            <a:noFill/>
            <a:ln w="9525">
              <a:solidFill>
                <a:schemeClr val="tx1"/>
              </a:solidFill>
              <a:round/>
              <a:headEnd/>
              <a:tailEnd/>
            </a:ln>
          </p:spPr>
          <p:txBody>
            <a:bodyPr wrap="none" anchor="ctr"/>
            <a:lstStyle/>
            <a:p>
              <a:endParaRPr lang="en-IN"/>
            </a:p>
          </p:txBody>
        </p:sp>
        <p:sp>
          <p:nvSpPr>
            <p:cNvPr id="20556" name="Line 143"/>
            <p:cNvSpPr>
              <a:spLocks noChangeShapeType="1"/>
            </p:cNvSpPr>
            <p:nvPr/>
          </p:nvSpPr>
          <p:spPr bwMode="auto">
            <a:xfrm flipV="1">
              <a:off x="3840" y="2736"/>
              <a:ext cx="0" cy="144"/>
            </a:xfrm>
            <a:prstGeom prst="line">
              <a:avLst/>
            </a:prstGeom>
            <a:noFill/>
            <a:ln w="9525">
              <a:solidFill>
                <a:schemeClr val="tx1"/>
              </a:solidFill>
              <a:round/>
              <a:headEnd/>
              <a:tailEnd/>
            </a:ln>
          </p:spPr>
          <p:txBody>
            <a:bodyPr wrap="none" anchor="ctr"/>
            <a:lstStyle/>
            <a:p>
              <a:endParaRPr lang="en-IN"/>
            </a:p>
          </p:txBody>
        </p:sp>
        <p:sp>
          <p:nvSpPr>
            <p:cNvPr id="20557" name="Line 144"/>
            <p:cNvSpPr>
              <a:spLocks noChangeShapeType="1"/>
            </p:cNvSpPr>
            <p:nvPr/>
          </p:nvSpPr>
          <p:spPr bwMode="auto">
            <a:xfrm>
              <a:off x="3840" y="3264"/>
              <a:ext cx="0" cy="144"/>
            </a:xfrm>
            <a:prstGeom prst="line">
              <a:avLst/>
            </a:prstGeom>
            <a:noFill/>
            <a:ln w="9525">
              <a:solidFill>
                <a:schemeClr val="tx1"/>
              </a:solidFill>
              <a:round/>
              <a:headEnd/>
              <a:tailEnd/>
            </a:ln>
          </p:spPr>
          <p:txBody>
            <a:bodyPr wrap="none" anchor="ctr"/>
            <a:lstStyle/>
            <a:p>
              <a:endParaRPr lang="en-IN"/>
            </a:p>
          </p:txBody>
        </p:sp>
      </p:grpSp>
      <p:sp>
        <p:nvSpPr>
          <p:cNvPr id="20542" name="Text Box 145"/>
          <p:cNvSpPr txBox="1">
            <a:spLocks noChangeArrowheads="1"/>
          </p:cNvSpPr>
          <p:nvPr/>
        </p:nvSpPr>
        <p:spPr bwMode="auto">
          <a:xfrm>
            <a:off x="7010400" y="1525588"/>
            <a:ext cx="1117600" cy="304800"/>
          </a:xfrm>
          <a:prstGeom prst="rect">
            <a:avLst/>
          </a:prstGeom>
          <a:noFill/>
          <a:ln w="9525">
            <a:noFill/>
            <a:miter lim="800000"/>
            <a:headEnd/>
            <a:tailEnd/>
          </a:ln>
        </p:spPr>
        <p:txBody>
          <a:bodyPr wrap="none">
            <a:spAutoFit/>
          </a:bodyPr>
          <a:lstStyle/>
          <a:p>
            <a:r>
              <a:rPr lang="en-US" sz="1400" b="1">
                <a:latin typeface="Times New Roman" pitchFamily="18" charset="0"/>
              </a:rPr>
              <a:t>Layout level</a:t>
            </a:r>
          </a:p>
        </p:txBody>
      </p:sp>
      <p:sp>
        <p:nvSpPr>
          <p:cNvPr id="20543" name="AutoShape 146"/>
          <p:cNvSpPr>
            <a:spLocks noChangeArrowheads="1"/>
          </p:cNvSpPr>
          <p:nvPr/>
        </p:nvSpPr>
        <p:spPr bwMode="auto">
          <a:xfrm>
            <a:off x="6858000" y="2998788"/>
            <a:ext cx="485775" cy="685800"/>
          </a:xfrm>
          <a:prstGeom prst="downArrow">
            <a:avLst>
              <a:gd name="adj1" fmla="val 50000"/>
              <a:gd name="adj2" fmla="val 35294"/>
            </a:avLst>
          </a:prstGeom>
          <a:noFill/>
          <a:ln w="9525">
            <a:solidFill>
              <a:schemeClr val="tx1"/>
            </a:solidFill>
            <a:miter lim="800000"/>
            <a:headEnd/>
            <a:tailEnd/>
          </a:ln>
        </p:spPr>
        <p:txBody>
          <a:bodyPr wrap="none" anchor="ctr"/>
          <a:lstStyle/>
          <a:p>
            <a:endParaRPr lang="en-IN"/>
          </a:p>
        </p:txBody>
      </p:sp>
      <p:sp>
        <p:nvSpPr>
          <p:cNvPr id="20544" name="Text Box 147"/>
          <p:cNvSpPr txBox="1">
            <a:spLocks noChangeArrowheads="1"/>
          </p:cNvSpPr>
          <p:nvPr/>
        </p:nvSpPr>
        <p:spPr bwMode="auto">
          <a:xfrm>
            <a:off x="7315200" y="3074988"/>
            <a:ext cx="766763" cy="457200"/>
          </a:xfrm>
          <a:prstGeom prst="rect">
            <a:avLst/>
          </a:prstGeom>
          <a:noFill/>
          <a:ln w="9525">
            <a:noFill/>
            <a:miter lim="800000"/>
            <a:headEnd/>
            <a:tailEnd/>
          </a:ln>
        </p:spPr>
        <p:txBody>
          <a:bodyPr wrap="none">
            <a:spAutoFit/>
          </a:bodyPr>
          <a:lstStyle/>
          <a:p>
            <a:r>
              <a:rPr lang="en-US" b="1">
                <a:latin typeface="Times New Roman" pitchFamily="18" charset="0"/>
              </a:rPr>
              <a:t>Layout</a:t>
            </a:r>
          </a:p>
          <a:p>
            <a:r>
              <a:rPr lang="en-US" b="1">
                <a:latin typeface="Times New Roman" pitchFamily="18" charset="0"/>
              </a:rPr>
              <a:t>synthesis</a:t>
            </a:r>
          </a:p>
        </p:txBody>
      </p:sp>
      <p:sp>
        <p:nvSpPr>
          <p:cNvPr id="20545" name="Text Box 148"/>
          <p:cNvSpPr txBox="1">
            <a:spLocks noChangeArrowheads="1"/>
          </p:cNvSpPr>
          <p:nvPr/>
        </p:nvSpPr>
        <p:spPr bwMode="auto">
          <a:xfrm>
            <a:off x="1905000" y="5284788"/>
            <a:ext cx="3190875" cy="304800"/>
          </a:xfrm>
          <a:prstGeom prst="rect">
            <a:avLst/>
          </a:prstGeom>
          <a:noFill/>
          <a:ln w="9525">
            <a:noFill/>
            <a:miter lim="800000"/>
            <a:headEnd/>
            <a:tailEnd/>
          </a:ln>
        </p:spPr>
        <p:txBody>
          <a:bodyPr wrap="none">
            <a:spAutoFit/>
          </a:bodyPr>
          <a:lstStyle/>
          <a:p>
            <a:r>
              <a:rPr lang="en-US" sz="1400"/>
              <a:t>Silicon compilation (not a big success)</a:t>
            </a:r>
          </a:p>
        </p:txBody>
      </p:sp>
      <p:cxnSp>
        <p:nvCxnSpPr>
          <p:cNvPr id="20546" name="AutoShape 149"/>
          <p:cNvCxnSpPr>
            <a:cxnSpLocks noChangeShapeType="1"/>
          </p:cNvCxnSpPr>
          <p:nvPr/>
        </p:nvCxnSpPr>
        <p:spPr bwMode="auto">
          <a:xfrm rot="-5400000">
            <a:off x="6146801" y="3024187"/>
            <a:ext cx="976312" cy="620713"/>
          </a:xfrm>
          <a:prstGeom prst="curvedConnector3">
            <a:avLst>
              <a:gd name="adj1" fmla="val 49917"/>
            </a:avLst>
          </a:prstGeom>
          <a:noFill/>
          <a:ln w="19050">
            <a:solidFill>
              <a:schemeClr val="tx1"/>
            </a:solidFill>
            <a:prstDash val="sysDot"/>
            <a:round/>
            <a:headEnd/>
            <a:tailEnd type="triangle" w="med" len="med"/>
          </a:ln>
        </p:spPr>
      </p:cxnSp>
      <p:sp>
        <p:nvSpPr>
          <p:cNvPr id="20547" name="Text Box 150"/>
          <p:cNvSpPr txBox="1">
            <a:spLocks noChangeArrowheads="1"/>
          </p:cNvSpPr>
          <p:nvPr/>
        </p:nvSpPr>
        <p:spPr bwMode="auto">
          <a:xfrm>
            <a:off x="4175125" y="4430713"/>
            <a:ext cx="652463" cy="244475"/>
          </a:xfrm>
          <a:prstGeom prst="rect">
            <a:avLst/>
          </a:prstGeom>
          <a:noFill/>
          <a:ln w="9525">
            <a:noFill/>
            <a:miter lim="800000"/>
            <a:headEnd/>
            <a:tailEnd/>
          </a:ln>
        </p:spPr>
        <p:txBody>
          <a:bodyPr wrap="none">
            <a:spAutoFit/>
          </a:bodyPr>
          <a:lstStyle/>
          <a:p>
            <a:r>
              <a:rPr lang="en-US" sz="1000">
                <a:latin typeface="Times New Roman" pitchFamily="18" charset="0"/>
              </a:rPr>
              <a:t>(Library)</a:t>
            </a:r>
          </a:p>
        </p:txBody>
      </p:sp>
      <p:sp>
        <p:nvSpPr>
          <p:cNvPr id="20548" name="Text Box 151"/>
          <p:cNvSpPr txBox="1">
            <a:spLocks noChangeArrowheads="1"/>
          </p:cNvSpPr>
          <p:nvPr/>
        </p:nvSpPr>
        <p:spPr bwMode="auto">
          <a:xfrm>
            <a:off x="1889125" y="4583113"/>
            <a:ext cx="931863" cy="244475"/>
          </a:xfrm>
          <a:prstGeom prst="rect">
            <a:avLst/>
          </a:prstGeom>
          <a:noFill/>
          <a:ln w="9525">
            <a:noFill/>
            <a:miter lim="800000"/>
            <a:headEnd/>
            <a:tailEnd/>
          </a:ln>
        </p:spPr>
        <p:txBody>
          <a:bodyPr wrap="none">
            <a:spAutoFit/>
          </a:bodyPr>
          <a:lstStyle/>
          <a:p>
            <a:r>
              <a:rPr lang="en-US" sz="1000">
                <a:latin typeface="Times New Roman" pitchFamily="18" charset="0"/>
              </a:rPr>
              <a:t>(register level)</a:t>
            </a:r>
          </a:p>
        </p:txBody>
      </p:sp>
      <p:sp>
        <p:nvSpPr>
          <p:cNvPr id="20549" name="Freeform 152"/>
          <p:cNvSpPr>
            <a:spLocks/>
          </p:cNvSpPr>
          <p:nvPr/>
        </p:nvSpPr>
        <p:spPr bwMode="auto">
          <a:xfrm>
            <a:off x="0" y="2922588"/>
            <a:ext cx="7315200" cy="2514600"/>
          </a:xfrm>
          <a:custGeom>
            <a:avLst/>
            <a:gdLst>
              <a:gd name="T0" fmla="*/ 1268 w 4825"/>
              <a:gd name="T1" fmla="*/ 0 h 1791"/>
              <a:gd name="T2" fmla="*/ 548 w 4825"/>
              <a:gd name="T3" fmla="*/ 336 h 1791"/>
              <a:gd name="T4" fmla="*/ 596 w 4825"/>
              <a:gd name="T5" fmla="*/ 1584 h 1791"/>
              <a:gd name="T6" fmla="*/ 4121 w 4825"/>
              <a:gd name="T7" fmla="*/ 1579 h 1791"/>
              <a:gd name="T8" fmla="*/ 4820 w 4825"/>
              <a:gd name="T9" fmla="*/ 1248 h 1791"/>
              <a:gd name="T10" fmla="*/ 0 60000 65536"/>
              <a:gd name="T11" fmla="*/ 0 60000 65536"/>
              <a:gd name="T12" fmla="*/ 0 60000 65536"/>
              <a:gd name="T13" fmla="*/ 0 60000 65536"/>
              <a:gd name="T14" fmla="*/ 0 60000 65536"/>
              <a:gd name="T15" fmla="*/ 0 w 4825"/>
              <a:gd name="T16" fmla="*/ 0 h 1791"/>
              <a:gd name="T17" fmla="*/ 4825 w 4825"/>
              <a:gd name="T18" fmla="*/ 1791 h 1791"/>
            </a:gdLst>
            <a:ahLst/>
            <a:cxnLst>
              <a:cxn ang="T10">
                <a:pos x="T0" y="T1"/>
              </a:cxn>
              <a:cxn ang="T11">
                <a:pos x="T2" y="T3"/>
              </a:cxn>
              <a:cxn ang="T12">
                <a:pos x="T4" y="T5"/>
              </a:cxn>
              <a:cxn ang="T13">
                <a:pos x="T6" y="T7"/>
              </a:cxn>
              <a:cxn ang="T14">
                <a:pos x="T8" y="T9"/>
              </a:cxn>
            </a:cxnLst>
            <a:rect l="T15" t="T16" r="T17" b="T18"/>
            <a:pathLst>
              <a:path w="4825" h="1791">
                <a:moveTo>
                  <a:pt x="1268" y="0"/>
                </a:moveTo>
                <a:cubicBezTo>
                  <a:pt x="964" y="36"/>
                  <a:pt x="660" y="72"/>
                  <a:pt x="548" y="336"/>
                </a:cubicBezTo>
                <a:cubicBezTo>
                  <a:pt x="436" y="600"/>
                  <a:pt x="0" y="1377"/>
                  <a:pt x="596" y="1584"/>
                </a:cubicBezTo>
                <a:cubicBezTo>
                  <a:pt x="1192" y="1791"/>
                  <a:pt x="3417" y="1635"/>
                  <a:pt x="4121" y="1579"/>
                </a:cubicBezTo>
                <a:cubicBezTo>
                  <a:pt x="4825" y="1523"/>
                  <a:pt x="4674" y="1317"/>
                  <a:pt x="4820" y="1248"/>
                </a:cubicBezTo>
              </a:path>
            </a:pathLst>
          </a:custGeom>
          <a:noFill/>
          <a:ln w="9525">
            <a:solidFill>
              <a:schemeClr val="tx1"/>
            </a:solidFill>
            <a:prstDash val="dash"/>
            <a:round/>
            <a:headEnd/>
            <a:tailEnd type="triangle" w="med" len="med"/>
          </a:ln>
        </p:spPr>
        <p:txBody>
          <a:bodyPr/>
          <a:lstStyle/>
          <a:p>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914400"/>
          </a:xfrm>
        </p:spPr>
        <p:txBody>
          <a:bodyPr/>
          <a:lstStyle/>
          <a:p>
            <a:r>
              <a:rPr lang="en-US" sz="3600" smtClean="0">
                <a:solidFill>
                  <a:srgbClr val="0000B6"/>
                </a:solidFill>
              </a:rPr>
              <a:t>Design Abstraction Levels</a:t>
            </a:r>
            <a:endParaRPr lang="en-US" sz="3600" smtClean="0">
              <a:solidFill>
                <a:schemeClr val="tx1"/>
              </a:solidFill>
            </a:endParaRPr>
          </a:p>
        </p:txBody>
      </p:sp>
      <p:pic>
        <p:nvPicPr>
          <p:cNvPr id="26627" name="Picture 3"/>
          <p:cNvPicPr>
            <a:picLocks noChangeAspect="1" noChangeArrowheads="1"/>
          </p:cNvPicPr>
          <p:nvPr/>
        </p:nvPicPr>
        <p:blipFill>
          <a:blip r:embed="rId2" cstate="print"/>
          <a:srcRect/>
          <a:stretch>
            <a:fillRect/>
          </a:stretch>
        </p:blipFill>
        <p:spPr bwMode="auto">
          <a:xfrm>
            <a:off x="1219200" y="1676400"/>
            <a:ext cx="6705600" cy="4732338"/>
          </a:xfrm>
          <a:prstGeom prst="rect">
            <a:avLst/>
          </a:prstGeom>
          <a:noFill/>
          <a:ln w="12700">
            <a:noFill/>
            <a:miter lim="800000"/>
            <a:headEnd/>
            <a:tailEnd/>
          </a:ln>
        </p:spPr>
      </p:pic>
      <p:grpSp>
        <p:nvGrpSpPr>
          <p:cNvPr id="2" name="Group 4"/>
          <p:cNvGrpSpPr>
            <a:grpSpLocks/>
          </p:cNvGrpSpPr>
          <p:nvPr/>
        </p:nvGrpSpPr>
        <p:grpSpPr bwMode="auto">
          <a:xfrm>
            <a:off x="0" y="1428750"/>
            <a:ext cx="9132888" cy="5322888"/>
            <a:chOff x="0" y="900"/>
            <a:chExt cx="5753" cy="3353"/>
          </a:xfrm>
        </p:grpSpPr>
        <p:sp>
          <p:nvSpPr>
            <p:cNvPr id="26629" name="Rectangle 5"/>
            <p:cNvSpPr>
              <a:spLocks noChangeArrowheads="1"/>
            </p:cNvSpPr>
            <p:nvPr/>
          </p:nvSpPr>
          <p:spPr bwMode="auto">
            <a:xfrm>
              <a:off x="0" y="900"/>
              <a:ext cx="5753" cy="47"/>
            </a:xfrm>
            <a:prstGeom prst="rect">
              <a:avLst/>
            </a:prstGeom>
            <a:gradFill rotWithShape="0">
              <a:gsLst>
                <a:gs pos="0">
                  <a:srgbClr val="770D05"/>
                </a:gs>
                <a:gs pos="50000">
                  <a:srgbClr val="E71909"/>
                </a:gs>
                <a:gs pos="100000">
                  <a:srgbClr val="770D05"/>
                </a:gs>
              </a:gsLst>
              <a:lin ang="0" scaled="1"/>
            </a:gradFill>
            <a:ln w="12700">
              <a:noFill/>
              <a:miter lim="800000"/>
              <a:headEnd/>
              <a:tailEnd/>
            </a:ln>
          </p:spPr>
          <p:txBody>
            <a:bodyPr wrap="none" anchor="ctr"/>
            <a:lstStyle/>
            <a:p>
              <a:endParaRPr lang="en-IN"/>
            </a:p>
          </p:txBody>
        </p:sp>
        <p:sp>
          <p:nvSpPr>
            <p:cNvPr id="26630" name="Rectangle 6"/>
            <p:cNvSpPr>
              <a:spLocks noChangeArrowheads="1"/>
            </p:cNvSpPr>
            <p:nvPr/>
          </p:nvSpPr>
          <p:spPr bwMode="auto">
            <a:xfrm>
              <a:off x="0" y="972"/>
              <a:ext cx="5753" cy="24"/>
            </a:xfrm>
            <a:prstGeom prst="rect">
              <a:avLst/>
            </a:prstGeom>
            <a:gradFill rotWithShape="0">
              <a:gsLst>
                <a:gs pos="0">
                  <a:srgbClr val="00007F"/>
                </a:gs>
                <a:gs pos="50000">
                  <a:srgbClr val="0000B6"/>
                </a:gs>
                <a:gs pos="100000">
                  <a:srgbClr val="00007F"/>
                </a:gs>
              </a:gsLst>
              <a:lin ang="0" scaled="1"/>
            </a:gradFill>
            <a:ln w="12700">
              <a:noFill/>
              <a:miter lim="800000"/>
              <a:headEnd/>
              <a:tailEnd/>
            </a:ln>
          </p:spPr>
          <p:txBody>
            <a:bodyPr wrap="none" anchor="ctr"/>
            <a:lstStyle/>
            <a:p>
              <a:endParaRPr lang="en-IN"/>
            </a:p>
          </p:txBody>
        </p:sp>
        <p:sp>
          <p:nvSpPr>
            <p:cNvPr id="26631" name="Text Box 7"/>
            <p:cNvSpPr txBox="1">
              <a:spLocks noChangeArrowheads="1"/>
            </p:cNvSpPr>
            <p:nvPr/>
          </p:nvSpPr>
          <p:spPr bwMode="auto">
            <a:xfrm>
              <a:off x="240" y="4078"/>
              <a:ext cx="1185" cy="173"/>
            </a:xfrm>
            <a:prstGeom prst="rect">
              <a:avLst/>
            </a:prstGeom>
            <a:noFill/>
            <a:ln w="12700">
              <a:noFill/>
              <a:miter lim="800000"/>
              <a:headEnd/>
              <a:tailEnd/>
            </a:ln>
          </p:spPr>
          <p:txBody>
            <a:bodyPr wrap="none">
              <a:spAutoFit/>
            </a:bodyPr>
            <a:lstStyle/>
            <a:p>
              <a:r>
                <a:rPr lang="en-US" sz="1200">
                  <a:solidFill>
                    <a:srgbClr val="000082"/>
                  </a:solidFill>
                  <a:latin typeface="Arial" pitchFamily="34" charset="0"/>
                </a:rPr>
                <a:t>Digital Integrated Circuits</a:t>
              </a:r>
              <a:endParaRPr lang="en-US" sz="2000">
                <a:solidFill>
                  <a:srgbClr val="000082"/>
                </a:solidFill>
                <a:latin typeface="Times New Roman" pitchFamily="18" charset="0"/>
              </a:endParaRPr>
            </a:p>
          </p:txBody>
        </p:sp>
        <p:sp>
          <p:nvSpPr>
            <p:cNvPr id="26632" name="Text Box 8"/>
            <p:cNvSpPr txBox="1">
              <a:spLocks noChangeArrowheads="1"/>
            </p:cNvSpPr>
            <p:nvPr/>
          </p:nvSpPr>
          <p:spPr bwMode="auto">
            <a:xfrm>
              <a:off x="4512" y="4078"/>
              <a:ext cx="995" cy="173"/>
            </a:xfrm>
            <a:prstGeom prst="rect">
              <a:avLst/>
            </a:prstGeom>
            <a:noFill/>
            <a:ln w="12700">
              <a:noFill/>
              <a:miter lim="800000"/>
              <a:headEnd/>
              <a:tailEnd/>
            </a:ln>
          </p:spPr>
          <p:txBody>
            <a:bodyPr wrap="none">
              <a:spAutoFit/>
            </a:bodyPr>
            <a:lstStyle/>
            <a:p>
              <a:r>
                <a:rPr lang="en-US" sz="1200">
                  <a:solidFill>
                    <a:srgbClr val="000082"/>
                  </a:solidFill>
                  <a:latin typeface="Arial" pitchFamily="34" charset="0"/>
                </a:rPr>
                <a:t>© Prentice Hall 1995</a:t>
              </a:r>
              <a:endParaRPr lang="en-US" sz="1200">
                <a:solidFill>
                  <a:srgbClr val="000082"/>
                </a:solidFill>
                <a:latin typeface="Times New Roman" pitchFamily="18" charset="0"/>
              </a:endParaRPr>
            </a:p>
          </p:txBody>
        </p:sp>
        <p:sp>
          <p:nvSpPr>
            <p:cNvPr id="184329" name="Text Box 9"/>
            <p:cNvSpPr txBox="1">
              <a:spLocks noChangeArrowheads="1"/>
            </p:cNvSpPr>
            <p:nvPr/>
          </p:nvSpPr>
          <p:spPr bwMode="auto">
            <a:xfrm>
              <a:off x="2496" y="4080"/>
              <a:ext cx="678" cy="173"/>
            </a:xfrm>
            <a:prstGeom prst="rect">
              <a:avLst/>
            </a:prstGeom>
            <a:noFill/>
            <a:ln w="12700">
              <a:noFill/>
              <a:miter lim="800000"/>
              <a:headEnd/>
              <a:tailEnd/>
            </a:ln>
            <a:effectLst/>
          </p:spPr>
          <p:txBody>
            <a:bodyPr wrap="none">
              <a:spAutoFit/>
            </a:bodyPr>
            <a:lstStyle/>
            <a:p>
              <a:pPr>
                <a:defRPr/>
              </a:pPr>
              <a:r>
                <a:rPr lang="en-US" sz="1200" b="1">
                  <a:solidFill>
                    <a:srgbClr val="000082"/>
                  </a:solidFill>
                  <a:effectLst>
                    <a:outerShdw blurRad="38100" dist="38100" dir="2700000" algn="tl">
                      <a:srgbClr val="C0C0C0"/>
                    </a:outerShdw>
                  </a:effectLst>
                  <a:latin typeface="Arial" pitchFamily="34" charset="0"/>
                </a:rPr>
                <a:t>Introduction</a:t>
              </a:r>
              <a:endParaRPr lang="en-US" sz="1200">
                <a:solidFill>
                  <a:srgbClr val="000082"/>
                </a:solidFill>
                <a:latin typeface="Arial" pitchFamily="34" charset="0"/>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Integrated Circuits Trends</a:t>
            </a:r>
          </a:p>
        </p:txBody>
      </p:sp>
      <p:sp>
        <p:nvSpPr>
          <p:cNvPr id="5123" name="Rectangle 3"/>
          <p:cNvSpPr>
            <a:spLocks noGrp="1" noChangeArrowheads="1"/>
          </p:cNvSpPr>
          <p:nvPr>
            <p:ph type="body" idx="1"/>
          </p:nvPr>
        </p:nvSpPr>
        <p:spPr/>
        <p:txBody>
          <a:bodyPr>
            <a:normAutofit lnSpcReduction="10000"/>
          </a:bodyPr>
          <a:lstStyle/>
          <a:p>
            <a:pPr eaLnBrk="1" hangingPunct="1"/>
            <a:r>
              <a:rPr lang="en-US" smtClean="0"/>
              <a:t>An entire circuit is manufactured in a single piece of silicon, </a:t>
            </a:r>
            <a:r>
              <a:rPr lang="en-US" smtClean="0">
                <a:solidFill>
                  <a:srgbClr val="0099FF"/>
                </a:solidFill>
              </a:rPr>
              <a:t>first appeared</a:t>
            </a:r>
            <a:r>
              <a:rPr lang="en-US" smtClean="0"/>
              <a:t> around 1960</a:t>
            </a:r>
          </a:p>
          <a:p>
            <a:pPr eaLnBrk="1" hangingPunct="1"/>
            <a:r>
              <a:rPr lang="en-US" smtClean="0"/>
              <a:t>At that time only a </a:t>
            </a:r>
            <a:r>
              <a:rPr lang="en-US" smtClean="0">
                <a:solidFill>
                  <a:srgbClr val="0099FF"/>
                </a:solidFill>
              </a:rPr>
              <a:t>few simple gates</a:t>
            </a:r>
            <a:r>
              <a:rPr lang="en-US" smtClean="0"/>
              <a:t> offering primitive logic functions such as not, nand, nor etc. could be accommodated (</a:t>
            </a:r>
            <a:r>
              <a:rPr lang="en-US" smtClean="0">
                <a:solidFill>
                  <a:srgbClr val="0099FF"/>
                </a:solidFill>
              </a:rPr>
              <a:t>SSI</a:t>
            </a:r>
            <a:r>
              <a:rPr lang="en-US" smtClean="0"/>
              <a:t>)</a:t>
            </a:r>
          </a:p>
          <a:p>
            <a:pPr eaLnBrk="1" hangingPunct="1"/>
            <a:r>
              <a:rPr lang="en-US" smtClean="0"/>
              <a:t>By 1970 </a:t>
            </a:r>
            <a:r>
              <a:rPr lang="en-US" smtClean="0">
                <a:solidFill>
                  <a:srgbClr val="0099FF"/>
                </a:solidFill>
              </a:rPr>
              <a:t>MSI</a:t>
            </a:r>
            <a:r>
              <a:rPr lang="en-US" smtClean="0"/>
              <a:t> circuits with about </a:t>
            </a:r>
            <a:r>
              <a:rPr lang="en-US" smtClean="0">
                <a:solidFill>
                  <a:srgbClr val="0099FF"/>
                </a:solidFill>
              </a:rPr>
              <a:t>a thousand transistors</a:t>
            </a:r>
            <a:r>
              <a:rPr lang="en-US" smtClean="0"/>
              <a:t> appeared</a:t>
            </a:r>
          </a:p>
          <a:p>
            <a:pPr eaLnBrk="1" hangingPunct="1"/>
            <a:r>
              <a:rPr lang="en-US" smtClean="0"/>
              <a:t>By 1980 </a:t>
            </a:r>
            <a:r>
              <a:rPr lang="en-US" smtClean="0">
                <a:solidFill>
                  <a:srgbClr val="0099FF"/>
                </a:solidFill>
              </a:rPr>
              <a:t>LSI </a:t>
            </a:r>
            <a:r>
              <a:rPr lang="en-US" smtClean="0"/>
              <a:t>circuits of approximately </a:t>
            </a:r>
            <a:r>
              <a:rPr lang="en-US" smtClean="0">
                <a:solidFill>
                  <a:srgbClr val="0099FF"/>
                </a:solidFill>
              </a:rPr>
              <a:t>one hundred thousand</a:t>
            </a:r>
            <a:r>
              <a:rPr lang="en-US" smtClean="0"/>
              <a:t> devices were possible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Design abstraction levels</a:t>
            </a:r>
          </a:p>
        </p:txBody>
      </p:sp>
      <p:pic>
        <p:nvPicPr>
          <p:cNvPr id="21507" name="Picture 3" descr="ABSTRACT"/>
          <p:cNvPicPr>
            <a:picLocks noGrp="1" noChangeAspect="1" noChangeArrowheads="1"/>
          </p:cNvPicPr>
          <p:nvPr>
            <p:ph idx="1"/>
          </p:nvPr>
        </p:nvPicPr>
        <p:blipFill>
          <a:blip r:embed="rId3" cstate="print"/>
          <a:srcRect/>
          <a:stretch>
            <a:fillRect/>
          </a:stretch>
        </p:blipFill>
        <p:spPr>
          <a:xfrm>
            <a:off x="2654300" y="1066800"/>
            <a:ext cx="3833813" cy="5029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Top - down design</a:t>
            </a:r>
          </a:p>
        </p:txBody>
      </p:sp>
      <p:sp>
        <p:nvSpPr>
          <p:cNvPr id="22531" name="Rectangle 3"/>
          <p:cNvSpPr>
            <a:spLocks noGrp="1" noChangeArrowheads="1"/>
          </p:cNvSpPr>
          <p:nvPr>
            <p:ph type="body" idx="1"/>
          </p:nvPr>
        </p:nvSpPr>
        <p:spPr/>
        <p:txBody>
          <a:bodyPr>
            <a:normAutofit fontScale="85000" lnSpcReduction="20000"/>
          </a:bodyPr>
          <a:lstStyle/>
          <a:p>
            <a:r>
              <a:rPr lang="en-US" smtClean="0"/>
              <a:t>Choice of algorithm (optimization)</a:t>
            </a:r>
          </a:p>
          <a:p>
            <a:r>
              <a:rPr lang="en-US" smtClean="0"/>
              <a:t>Choice of architecture (optimization)</a:t>
            </a:r>
          </a:p>
          <a:p>
            <a:r>
              <a:rPr lang="en-US" smtClean="0"/>
              <a:t>Definition of functional modules</a:t>
            </a:r>
          </a:p>
          <a:p>
            <a:r>
              <a:rPr lang="en-US" smtClean="0"/>
              <a:t>Definition of design </a:t>
            </a:r>
            <a:r>
              <a:rPr lang="en-US" b="1" smtClean="0"/>
              <a:t>hierarchy</a:t>
            </a:r>
          </a:p>
          <a:p>
            <a:r>
              <a:rPr lang="en-US" smtClean="0"/>
              <a:t>Split up in small boxes - </a:t>
            </a:r>
            <a:r>
              <a:rPr lang="en-US" sz="1600" smtClean="0"/>
              <a:t>split up in small boxes</a:t>
            </a:r>
            <a:r>
              <a:rPr lang="en-US" smtClean="0"/>
              <a:t> - </a:t>
            </a:r>
            <a:r>
              <a:rPr lang="en-US" sz="900" smtClean="0"/>
              <a:t>split up in small boxes</a:t>
            </a:r>
            <a:r>
              <a:rPr lang="en-US" smtClean="0"/>
              <a:t> </a:t>
            </a:r>
          </a:p>
          <a:p>
            <a:r>
              <a:rPr lang="en-US" smtClean="0"/>
              <a:t>Define required units ( adders, state machine, etc.)</a:t>
            </a:r>
          </a:p>
          <a:p>
            <a:r>
              <a:rPr lang="en-US" smtClean="0"/>
              <a:t>Floor-planning</a:t>
            </a:r>
          </a:p>
          <a:p>
            <a:r>
              <a:rPr lang="en-US" smtClean="0"/>
              <a:t>Map into chosen technology </a:t>
            </a:r>
            <a:br>
              <a:rPr lang="en-US" smtClean="0"/>
            </a:br>
            <a:r>
              <a:rPr lang="en-US" smtClean="0"/>
              <a:t>(synthesis, schematic, layout)</a:t>
            </a:r>
          </a:p>
          <a:p>
            <a:pPr>
              <a:lnSpc>
                <a:spcPct val="110000"/>
              </a:lnSpc>
              <a:buFontTx/>
              <a:buNone/>
            </a:pPr>
            <a:r>
              <a:rPr lang="en-US" sz="1600" smtClean="0"/>
              <a:t>	(change algorithms or architecture if speed or chip size problems)</a:t>
            </a:r>
            <a:endParaRPr lang="en-US" smtClean="0"/>
          </a:p>
          <a:p>
            <a:r>
              <a:rPr lang="en-US" smtClean="0"/>
              <a:t>Behavioral simulation tools</a:t>
            </a:r>
          </a:p>
        </p:txBody>
      </p:sp>
      <p:grpSp>
        <p:nvGrpSpPr>
          <p:cNvPr id="2" name="Group 4"/>
          <p:cNvGrpSpPr>
            <a:grpSpLocks/>
          </p:cNvGrpSpPr>
          <p:nvPr/>
        </p:nvGrpSpPr>
        <p:grpSpPr bwMode="auto">
          <a:xfrm>
            <a:off x="6553200" y="1447800"/>
            <a:ext cx="1905000" cy="1447800"/>
            <a:chOff x="4176" y="1056"/>
            <a:chExt cx="1200" cy="912"/>
          </a:xfrm>
        </p:grpSpPr>
        <p:sp>
          <p:nvSpPr>
            <p:cNvPr id="22533" name="Rectangle 5"/>
            <p:cNvSpPr>
              <a:spLocks noChangeArrowheads="1"/>
            </p:cNvSpPr>
            <p:nvPr/>
          </p:nvSpPr>
          <p:spPr bwMode="auto">
            <a:xfrm>
              <a:off x="4416" y="1056"/>
              <a:ext cx="192" cy="144"/>
            </a:xfrm>
            <a:prstGeom prst="rect">
              <a:avLst/>
            </a:prstGeom>
            <a:noFill/>
            <a:ln w="9525">
              <a:solidFill>
                <a:schemeClr val="tx1"/>
              </a:solidFill>
              <a:miter lim="800000"/>
              <a:headEnd/>
              <a:tailEnd/>
            </a:ln>
          </p:spPr>
          <p:txBody>
            <a:bodyPr wrap="none" anchor="ctr"/>
            <a:lstStyle/>
            <a:p>
              <a:endParaRPr lang="en-IN"/>
            </a:p>
          </p:txBody>
        </p:sp>
        <p:sp>
          <p:nvSpPr>
            <p:cNvPr id="22534" name="Rectangle 6"/>
            <p:cNvSpPr>
              <a:spLocks noChangeArrowheads="1"/>
            </p:cNvSpPr>
            <p:nvPr/>
          </p:nvSpPr>
          <p:spPr bwMode="auto">
            <a:xfrm>
              <a:off x="4608" y="1296"/>
              <a:ext cx="192" cy="144"/>
            </a:xfrm>
            <a:prstGeom prst="rect">
              <a:avLst/>
            </a:prstGeom>
            <a:noFill/>
            <a:ln w="9525">
              <a:solidFill>
                <a:schemeClr val="tx1"/>
              </a:solidFill>
              <a:miter lim="800000"/>
              <a:headEnd/>
              <a:tailEnd/>
            </a:ln>
          </p:spPr>
          <p:txBody>
            <a:bodyPr wrap="none" anchor="ctr"/>
            <a:lstStyle/>
            <a:p>
              <a:endParaRPr lang="en-IN"/>
            </a:p>
          </p:txBody>
        </p:sp>
        <p:sp>
          <p:nvSpPr>
            <p:cNvPr id="22535" name="Rectangle 7"/>
            <p:cNvSpPr>
              <a:spLocks noChangeArrowheads="1"/>
            </p:cNvSpPr>
            <p:nvPr/>
          </p:nvSpPr>
          <p:spPr bwMode="auto">
            <a:xfrm>
              <a:off x="4224" y="1296"/>
              <a:ext cx="192" cy="144"/>
            </a:xfrm>
            <a:prstGeom prst="rect">
              <a:avLst/>
            </a:prstGeom>
            <a:noFill/>
            <a:ln w="9525">
              <a:solidFill>
                <a:schemeClr val="tx1"/>
              </a:solidFill>
              <a:miter lim="800000"/>
              <a:headEnd/>
              <a:tailEnd/>
            </a:ln>
          </p:spPr>
          <p:txBody>
            <a:bodyPr wrap="none" anchor="ctr"/>
            <a:lstStyle/>
            <a:p>
              <a:endParaRPr lang="en-IN"/>
            </a:p>
          </p:txBody>
        </p:sp>
        <p:sp>
          <p:nvSpPr>
            <p:cNvPr id="22536" name="Rectangle 8"/>
            <p:cNvSpPr>
              <a:spLocks noChangeArrowheads="1"/>
            </p:cNvSpPr>
            <p:nvPr/>
          </p:nvSpPr>
          <p:spPr bwMode="auto">
            <a:xfrm>
              <a:off x="4992" y="1584"/>
              <a:ext cx="192" cy="144"/>
            </a:xfrm>
            <a:prstGeom prst="rect">
              <a:avLst/>
            </a:prstGeom>
            <a:noFill/>
            <a:ln w="9525">
              <a:solidFill>
                <a:schemeClr val="tx1"/>
              </a:solidFill>
              <a:miter lim="800000"/>
              <a:headEnd/>
              <a:tailEnd/>
            </a:ln>
          </p:spPr>
          <p:txBody>
            <a:bodyPr wrap="none" anchor="ctr"/>
            <a:lstStyle/>
            <a:p>
              <a:endParaRPr lang="en-IN"/>
            </a:p>
          </p:txBody>
        </p:sp>
        <p:sp>
          <p:nvSpPr>
            <p:cNvPr id="22537" name="Rectangle 9"/>
            <p:cNvSpPr>
              <a:spLocks noChangeArrowheads="1"/>
            </p:cNvSpPr>
            <p:nvPr/>
          </p:nvSpPr>
          <p:spPr bwMode="auto">
            <a:xfrm>
              <a:off x="5184" y="1824"/>
              <a:ext cx="192" cy="144"/>
            </a:xfrm>
            <a:prstGeom prst="rect">
              <a:avLst/>
            </a:prstGeom>
            <a:noFill/>
            <a:ln w="9525">
              <a:solidFill>
                <a:schemeClr val="tx1"/>
              </a:solidFill>
              <a:miter lim="800000"/>
              <a:headEnd/>
              <a:tailEnd/>
            </a:ln>
          </p:spPr>
          <p:txBody>
            <a:bodyPr wrap="none" anchor="ctr"/>
            <a:lstStyle/>
            <a:p>
              <a:endParaRPr lang="en-IN"/>
            </a:p>
          </p:txBody>
        </p:sp>
        <p:sp>
          <p:nvSpPr>
            <p:cNvPr id="22538" name="Rectangle 10"/>
            <p:cNvSpPr>
              <a:spLocks noChangeArrowheads="1"/>
            </p:cNvSpPr>
            <p:nvPr/>
          </p:nvSpPr>
          <p:spPr bwMode="auto">
            <a:xfrm>
              <a:off x="4800" y="1824"/>
              <a:ext cx="192" cy="144"/>
            </a:xfrm>
            <a:prstGeom prst="rect">
              <a:avLst/>
            </a:prstGeom>
            <a:noFill/>
            <a:ln w="9525">
              <a:solidFill>
                <a:schemeClr val="tx1"/>
              </a:solidFill>
              <a:miter lim="800000"/>
              <a:headEnd/>
              <a:tailEnd/>
            </a:ln>
          </p:spPr>
          <p:txBody>
            <a:bodyPr wrap="none" anchor="ctr"/>
            <a:lstStyle/>
            <a:p>
              <a:endParaRPr lang="en-IN"/>
            </a:p>
          </p:txBody>
        </p:sp>
        <p:sp>
          <p:nvSpPr>
            <p:cNvPr id="22539" name="Rectangle 11"/>
            <p:cNvSpPr>
              <a:spLocks noChangeArrowheads="1"/>
            </p:cNvSpPr>
            <p:nvPr/>
          </p:nvSpPr>
          <p:spPr bwMode="auto">
            <a:xfrm>
              <a:off x="4368" y="1584"/>
              <a:ext cx="192" cy="144"/>
            </a:xfrm>
            <a:prstGeom prst="rect">
              <a:avLst/>
            </a:prstGeom>
            <a:noFill/>
            <a:ln w="9525">
              <a:solidFill>
                <a:schemeClr val="tx1"/>
              </a:solidFill>
              <a:miter lim="800000"/>
              <a:headEnd/>
              <a:tailEnd/>
            </a:ln>
          </p:spPr>
          <p:txBody>
            <a:bodyPr wrap="none" anchor="ctr"/>
            <a:lstStyle/>
            <a:p>
              <a:endParaRPr lang="en-IN"/>
            </a:p>
          </p:txBody>
        </p:sp>
        <p:sp>
          <p:nvSpPr>
            <p:cNvPr id="22540" name="Rectangle 12"/>
            <p:cNvSpPr>
              <a:spLocks noChangeArrowheads="1"/>
            </p:cNvSpPr>
            <p:nvPr/>
          </p:nvSpPr>
          <p:spPr bwMode="auto">
            <a:xfrm>
              <a:off x="4560" y="1824"/>
              <a:ext cx="192" cy="144"/>
            </a:xfrm>
            <a:prstGeom prst="rect">
              <a:avLst/>
            </a:prstGeom>
            <a:noFill/>
            <a:ln w="9525">
              <a:solidFill>
                <a:schemeClr val="tx1"/>
              </a:solidFill>
              <a:miter lim="800000"/>
              <a:headEnd/>
              <a:tailEnd/>
            </a:ln>
          </p:spPr>
          <p:txBody>
            <a:bodyPr wrap="none" anchor="ctr"/>
            <a:lstStyle/>
            <a:p>
              <a:endParaRPr lang="en-IN"/>
            </a:p>
          </p:txBody>
        </p:sp>
        <p:sp>
          <p:nvSpPr>
            <p:cNvPr id="22541" name="Rectangle 13"/>
            <p:cNvSpPr>
              <a:spLocks noChangeArrowheads="1"/>
            </p:cNvSpPr>
            <p:nvPr/>
          </p:nvSpPr>
          <p:spPr bwMode="auto">
            <a:xfrm>
              <a:off x="4176" y="1824"/>
              <a:ext cx="192" cy="144"/>
            </a:xfrm>
            <a:prstGeom prst="rect">
              <a:avLst/>
            </a:prstGeom>
            <a:noFill/>
            <a:ln w="9525">
              <a:solidFill>
                <a:schemeClr val="tx1"/>
              </a:solidFill>
              <a:miter lim="800000"/>
              <a:headEnd/>
              <a:tailEnd/>
            </a:ln>
          </p:spPr>
          <p:txBody>
            <a:bodyPr wrap="none" anchor="ctr"/>
            <a:lstStyle/>
            <a:p>
              <a:endParaRPr lang="en-IN"/>
            </a:p>
          </p:txBody>
        </p:sp>
        <p:sp>
          <p:nvSpPr>
            <p:cNvPr id="22542" name="Line 14"/>
            <p:cNvSpPr>
              <a:spLocks noChangeShapeType="1"/>
            </p:cNvSpPr>
            <p:nvPr/>
          </p:nvSpPr>
          <p:spPr bwMode="auto">
            <a:xfrm>
              <a:off x="4512" y="1200"/>
              <a:ext cx="0" cy="48"/>
            </a:xfrm>
            <a:prstGeom prst="line">
              <a:avLst/>
            </a:prstGeom>
            <a:noFill/>
            <a:ln w="9525">
              <a:solidFill>
                <a:schemeClr val="tx1"/>
              </a:solidFill>
              <a:round/>
              <a:headEnd/>
              <a:tailEnd/>
            </a:ln>
          </p:spPr>
          <p:txBody>
            <a:bodyPr wrap="none" anchor="ctr"/>
            <a:lstStyle/>
            <a:p>
              <a:endParaRPr lang="en-IN"/>
            </a:p>
          </p:txBody>
        </p:sp>
        <p:sp>
          <p:nvSpPr>
            <p:cNvPr id="22543" name="Line 15"/>
            <p:cNvSpPr>
              <a:spLocks noChangeShapeType="1"/>
            </p:cNvSpPr>
            <p:nvPr/>
          </p:nvSpPr>
          <p:spPr bwMode="auto">
            <a:xfrm>
              <a:off x="4512" y="1248"/>
              <a:ext cx="192" cy="0"/>
            </a:xfrm>
            <a:prstGeom prst="line">
              <a:avLst/>
            </a:prstGeom>
            <a:noFill/>
            <a:ln w="9525">
              <a:solidFill>
                <a:schemeClr val="tx1"/>
              </a:solidFill>
              <a:round/>
              <a:headEnd/>
              <a:tailEnd/>
            </a:ln>
          </p:spPr>
          <p:txBody>
            <a:bodyPr wrap="none" anchor="ctr"/>
            <a:lstStyle/>
            <a:p>
              <a:endParaRPr lang="en-IN"/>
            </a:p>
          </p:txBody>
        </p:sp>
        <p:sp>
          <p:nvSpPr>
            <p:cNvPr id="22544" name="Line 16"/>
            <p:cNvSpPr>
              <a:spLocks noChangeShapeType="1"/>
            </p:cNvSpPr>
            <p:nvPr/>
          </p:nvSpPr>
          <p:spPr bwMode="auto">
            <a:xfrm>
              <a:off x="4704" y="1248"/>
              <a:ext cx="0" cy="48"/>
            </a:xfrm>
            <a:prstGeom prst="line">
              <a:avLst/>
            </a:prstGeom>
            <a:noFill/>
            <a:ln w="9525">
              <a:solidFill>
                <a:schemeClr val="tx1"/>
              </a:solidFill>
              <a:round/>
              <a:headEnd/>
              <a:tailEnd/>
            </a:ln>
          </p:spPr>
          <p:txBody>
            <a:bodyPr wrap="none" anchor="ctr"/>
            <a:lstStyle/>
            <a:p>
              <a:endParaRPr lang="en-IN"/>
            </a:p>
          </p:txBody>
        </p:sp>
        <p:sp>
          <p:nvSpPr>
            <p:cNvPr id="22545" name="Line 17"/>
            <p:cNvSpPr>
              <a:spLocks noChangeShapeType="1"/>
            </p:cNvSpPr>
            <p:nvPr/>
          </p:nvSpPr>
          <p:spPr bwMode="auto">
            <a:xfrm>
              <a:off x="5088" y="1728"/>
              <a:ext cx="0" cy="48"/>
            </a:xfrm>
            <a:prstGeom prst="line">
              <a:avLst/>
            </a:prstGeom>
            <a:noFill/>
            <a:ln w="9525">
              <a:solidFill>
                <a:schemeClr val="tx1"/>
              </a:solidFill>
              <a:round/>
              <a:headEnd/>
              <a:tailEnd/>
            </a:ln>
          </p:spPr>
          <p:txBody>
            <a:bodyPr wrap="none" anchor="ctr"/>
            <a:lstStyle/>
            <a:p>
              <a:endParaRPr lang="en-IN"/>
            </a:p>
          </p:txBody>
        </p:sp>
        <p:sp>
          <p:nvSpPr>
            <p:cNvPr id="22546" name="Line 18"/>
            <p:cNvSpPr>
              <a:spLocks noChangeShapeType="1"/>
            </p:cNvSpPr>
            <p:nvPr/>
          </p:nvSpPr>
          <p:spPr bwMode="auto">
            <a:xfrm>
              <a:off x="5088" y="1776"/>
              <a:ext cx="192" cy="0"/>
            </a:xfrm>
            <a:prstGeom prst="line">
              <a:avLst/>
            </a:prstGeom>
            <a:noFill/>
            <a:ln w="9525">
              <a:solidFill>
                <a:schemeClr val="tx1"/>
              </a:solidFill>
              <a:round/>
              <a:headEnd/>
              <a:tailEnd/>
            </a:ln>
          </p:spPr>
          <p:txBody>
            <a:bodyPr wrap="none" anchor="ctr"/>
            <a:lstStyle/>
            <a:p>
              <a:endParaRPr lang="en-IN"/>
            </a:p>
          </p:txBody>
        </p:sp>
        <p:sp>
          <p:nvSpPr>
            <p:cNvPr id="22547" name="Line 19"/>
            <p:cNvSpPr>
              <a:spLocks noChangeShapeType="1"/>
            </p:cNvSpPr>
            <p:nvPr/>
          </p:nvSpPr>
          <p:spPr bwMode="auto">
            <a:xfrm>
              <a:off x="5280" y="1776"/>
              <a:ext cx="0" cy="48"/>
            </a:xfrm>
            <a:prstGeom prst="line">
              <a:avLst/>
            </a:prstGeom>
            <a:noFill/>
            <a:ln w="9525">
              <a:solidFill>
                <a:schemeClr val="tx1"/>
              </a:solidFill>
              <a:round/>
              <a:headEnd/>
              <a:tailEnd/>
            </a:ln>
          </p:spPr>
          <p:txBody>
            <a:bodyPr wrap="none" anchor="ctr"/>
            <a:lstStyle/>
            <a:p>
              <a:endParaRPr lang="en-IN"/>
            </a:p>
          </p:txBody>
        </p:sp>
        <p:sp>
          <p:nvSpPr>
            <p:cNvPr id="22548" name="Line 20"/>
            <p:cNvSpPr>
              <a:spLocks noChangeShapeType="1"/>
            </p:cNvSpPr>
            <p:nvPr/>
          </p:nvSpPr>
          <p:spPr bwMode="auto">
            <a:xfrm>
              <a:off x="4464" y="1728"/>
              <a:ext cx="0" cy="48"/>
            </a:xfrm>
            <a:prstGeom prst="line">
              <a:avLst/>
            </a:prstGeom>
            <a:noFill/>
            <a:ln w="9525">
              <a:solidFill>
                <a:schemeClr val="tx1"/>
              </a:solidFill>
              <a:round/>
              <a:headEnd/>
              <a:tailEnd/>
            </a:ln>
          </p:spPr>
          <p:txBody>
            <a:bodyPr wrap="none" anchor="ctr"/>
            <a:lstStyle/>
            <a:p>
              <a:endParaRPr lang="en-IN"/>
            </a:p>
          </p:txBody>
        </p:sp>
        <p:sp>
          <p:nvSpPr>
            <p:cNvPr id="22549" name="Line 21"/>
            <p:cNvSpPr>
              <a:spLocks noChangeShapeType="1"/>
            </p:cNvSpPr>
            <p:nvPr/>
          </p:nvSpPr>
          <p:spPr bwMode="auto">
            <a:xfrm>
              <a:off x="4464" y="1776"/>
              <a:ext cx="192" cy="0"/>
            </a:xfrm>
            <a:prstGeom prst="line">
              <a:avLst/>
            </a:prstGeom>
            <a:noFill/>
            <a:ln w="9525">
              <a:solidFill>
                <a:schemeClr val="tx1"/>
              </a:solidFill>
              <a:round/>
              <a:headEnd/>
              <a:tailEnd/>
            </a:ln>
          </p:spPr>
          <p:txBody>
            <a:bodyPr wrap="none" anchor="ctr"/>
            <a:lstStyle/>
            <a:p>
              <a:endParaRPr lang="en-IN"/>
            </a:p>
          </p:txBody>
        </p:sp>
        <p:sp>
          <p:nvSpPr>
            <p:cNvPr id="22550" name="Line 22"/>
            <p:cNvSpPr>
              <a:spLocks noChangeShapeType="1"/>
            </p:cNvSpPr>
            <p:nvPr/>
          </p:nvSpPr>
          <p:spPr bwMode="auto">
            <a:xfrm>
              <a:off x="4656" y="1776"/>
              <a:ext cx="0" cy="48"/>
            </a:xfrm>
            <a:prstGeom prst="line">
              <a:avLst/>
            </a:prstGeom>
            <a:noFill/>
            <a:ln w="9525">
              <a:solidFill>
                <a:schemeClr val="tx1"/>
              </a:solidFill>
              <a:round/>
              <a:headEnd/>
              <a:tailEnd/>
            </a:ln>
          </p:spPr>
          <p:txBody>
            <a:bodyPr wrap="none" anchor="ctr"/>
            <a:lstStyle/>
            <a:p>
              <a:endParaRPr lang="en-IN"/>
            </a:p>
          </p:txBody>
        </p:sp>
        <p:sp>
          <p:nvSpPr>
            <p:cNvPr id="22551" name="Line 23"/>
            <p:cNvSpPr>
              <a:spLocks noChangeShapeType="1"/>
            </p:cNvSpPr>
            <p:nvPr/>
          </p:nvSpPr>
          <p:spPr bwMode="auto">
            <a:xfrm flipH="1">
              <a:off x="4320" y="1248"/>
              <a:ext cx="192" cy="0"/>
            </a:xfrm>
            <a:prstGeom prst="line">
              <a:avLst/>
            </a:prstGeom>
            <a:noFill/>
            <a:ln w="9525">
              <a:solidFill>
                <a:schemeClr val="tx1"/>
              </a:solidFill>
              <a:round/>
              <a:headEnd/>
              <a:tailEnd/>
            </a:ln>
          </p:spPr>
          <p:txBody>
            <a:bodyPr wrap="none" anchor="ctr"/>
            <a:lstStyle/>
            <a:p>
              <a:endParaRPr lang="en-IN"/>
            </a:p>
          </p:txBody>
        </p:sp>
        <p:sp>
          <p:nvSpPr>
            <p:cNvPr id="22552" name="Line 24"/>
            <p:cNvSpPr>
              <a:spLocks noChangeShapeType="1"/>
            </p:cNvSpPr>
            <p:nvPr/>
          </p:nvSpPr>
          <p:spPr bwMode="auto">
            <a:xfrm>
              <a:off x="4320" y="1248"/>
              <a:ext cx="0" cy="48"/>
            </a:xfrm>
            <a:prstGeom prst="line">
              <a:avLst/>
            </a:prstGeom>
            <a:noFill/>
            <a:ln w="9525">
              <a:solidFill>
                <a:schemeClr val="tx1"/>
              </a:solidFill>
              <a:round/>
              <a:headEnd/>
              <a:tailEnd/>
            </a:ln>
          </p:spPr>
          <p:txBody>
            <a:bodyPr wrap="none" anchor="ctr"/>
            <a:lstStyle/>
            <a:p>
              <a:endParaRPr lang="en-IN"/>
            </a:p>
          </p:txBody>
        </p:sp>
        <p:sp>
          <p:nvSpPr>
            <p:cNvPr id="22553" name="Line 25"/>
            <p:cNvSpPr>
              <a:spLocks noChangeShapeType="1"/>
            </p:cNvSpPr>
            <p:nvPr/>
          </p:nvSpPr>
          <p:spPr bwMode="auto">
            <a:xfrm>
              <a:off x="4704" y="1440"/>
              <a:ext cx="0" cy="48"/>
            </a:xfrm>
            <a:prstGeom prst="line">
              <a:avLst/>
            </a:prstGeom>
            <a:noFill/>
            <a:ln w="9525">
              <a:solidFill>
                <a:schemeClr val="tx1"/>
              </a:solidFill>
              <a:round/>
              <a:headEnd/>
              <a:tailEnd/>
            </a:ln>
          </p:spPr>
          <p:txBody>
            <a:bodyPr wrap="none" anchor="ctr"/>
            <a:lstStyle/>
            <a:p>
              <a:endParaRPr lang="en-IN"/>
            </a:p>
          </p:txBody>
        </p:sp>
        <p:sp>
          <p:nvSpPr>
            <p:cNvPr id="22554" name="Line 26"/>
            <p:cNvSpPr>
              <a:spLocks noChangeShapeType="1"/>
            </p:cNvSpPr>
            <p:nvPr/>
          </p:nvSpPr>
          <p:spPr bwMode="auto">
            <a:xfrm>
              <a:off x="4704" y="1488"/>
              <a:ext cx="384" cy="0"/>
            </a:xfrm>
            <a:prstGeom prst="line">
              <a:avLst/>
            </a:prstGeom>
            <a:noFill/>
            <a:ln w="9525">
              <a:solidFill>
                <a:schemeClr val="tx1"/>
              </a:solidFill>
              <a:round/>
              <a:headEnd/>
              <a:tailEnd/>
            </a:ln>
          </p:spPr>
          <p:txBody>
            <a:bodyPr wrap="none" anchor="ctr"/>
            <a:lstStyle/>
            <a:p>
              <a:endParaRPr lang="en-IN"/>
            </a:p>
          </p:txBody>
        </p:sp>
        <p:sp>
          <p:nvSpPr>
            <p:cNvPr id="22555" name="Line 27"/>
            <p:cNvSpPr>
              <a:spLocks noChangeShapeType="1"/>
            </p:cNvSpPr>
            <p:nvPr/>
          </p:nvSpPr>
          <p:spPr bwMode="auto">
            <a:xfrm>
              <a:off x="5088" y="1488"/>
              <a:ext cx="0" cy="96"/>
            </a:xfrm>
            <a:prstGeom prst="line">
              <a:avLst/>
            </a:prstGeom>
            <a:noFill/>
            <a:ln w="9525">
              <a:solidFill>
                <a:schemeClr val="tx1"/>
              </a:solidFill>
              <a:round/>
              <a:headEnd/>
              <a:tailEnd/>
            </a:ln>
          </p:spPr>
          <p:txBody>
            <a:bodyPr wrap="none" anchor="ctr"/>
            <a:lstStyle/>
            <a:p>
              <a:endParaRPr lang="en-IN"/>
            </a:p>
          </p:txBody>
        </p:sp>
        <p:sp>
          <p:nvSpPr>
            <p:cNvPr id="22556" name="Line 28"/>
            <p:cNvSpPr>
              <a:spLocks noChangeShapeType="1"/>
            </p:cNvSpPr>
            <p:nvPr/>
          </p:nvSpPr>
          <p:spPr bwMode="auto">
            <a:xfrm flipH="1">
              <a:off x="4464" y="1488"/>
              <a:ext cx="240" cy="0"/>
            </a:xfrm>
            <a:prstGeom prst="line">
              <a:avLst/>
            </a:prstGeom>
            <a:noFill/>
            <a:ln w="9525">
              <a:solidFill>
                <a:schemeClr val="tx1"/>
              </a:solidFill>
              <a:round/>
              <a:headEnd/>
              <a:tailEnd/>
            </a:ln>
          </p:spPr>
          <p:txBody>
            <a:bodyPr wrap="none" anchor="ctr"/>
            <a:lstStyle/>
            <a:p>
              <a:endParaRPr lang="en-IN"/>
            </a:p>
          </p:txBody>
        </p:sp>
        <p:sp>
          <p:nvSpPr>
            <p:cNvPr id="22557" name="Line 29"/>
            <p:cNvSpPr>
              <a:spLocks noChangeShapeType="1"/>
            </p:cNvSpPr>
            <p:nvPr/>
          </p:nvSpPr>
          <p:spPr bwMode="auto">
            <a:xfrm>
              <a:off x="4464" y="1488"/>
              <a:ext cx="0" cy="96"/>
            </a:xfrm>
            <a:prstGeom prst="line">
              <a:avLst/>
            </a:prstGeom>
            <a:noFill/>
            <a:ln w="9525">
              <a:solidFill>
                <a:schemeClr val="tx1"/>
              </a:solidFill>
              <a:round/>
              <a:headEnd/>
              <a:tailEnd/>
            </a:ln>
          </p:spPr>
          <p:txBody>
            <a:bodyPr wrap="none" anchor="ctr"/>
            <a:lstStyle/>
            <a:p>
              <a:endParaRPr lang="en-IN"/>
            </a:p>
          </p:txBody>
        </p:sp>
        <p:sp>
          <p:nvSpPr>
            <p:cNvPr id="22558" name="Line 30"/>
            <p:cNvSpPr>
              <a:spLocks noChangeShapeType="1"/>
            </p:cNvSpPr>
            <p:nvPr/>
          </p:nvSpPr>
          <p:spPr bwMode="auto">
            <a:xfrm flipH="1">
              <a:off x="4272" y="1776"/>
              <a:ext cx="192" cy="0"/>
            </a:xfrm>
            <a:prstGeom prst="line">
              <a:avLst/>
            </a:prstGeom>
            <a:noFill/>
            <a:ln w="9525">
              <a:solidFill>
                <a:schemeClr val="tx1"/>
              </a:solidFill>
              <a:round/>
              <a:headEnd/>
              <a:tailEnd/>
            </a:ln>
          </p:spPr>
          <p:txBody>
            <a:bodyPr wrap="none" anchor="ctr"/>
            <a:lstStyle/>
            <a:p>
              <a:endParaRPr lang="en-IN"/>
            </a:p>
          </p:txBody>
        </p:sp>
        <p:sp>
          <p:nvSpPr>
            <p:cNvPr id="22559" name="Line 31"/>
            <p:cNvSpPr>
              <a:spLocks noChangeShapeType="1"/>
            </p:cNvSpPr>
            <p:nvPr/>
          </p:nvSpPr>
          <p:spPr bwMode="auto">
            <a:xfrm>
              <a:off x="4272" y="1776"/>
              <a:ext cx="0" cy="48"/>
            </a:xfrm>
            <a:prstGeom prst="line">
              <a:avLst/>
            </a:prstGeom>
            <a:noFill/>
            <a:ln w="9525">
              <a:solidFill>
                <a:schemeClr val="tx1"/>
              </a:solidFill>
              <a:round/>
              <a:headEnd/>
              <a:tailEnd/>
            </a:ln>
          </p:spPr>
          <p:txBody>
            <a:bodyPr wrap="none" anchor="ctr"/>
            <a:lstStyle/>
            <a:p>
              <a:endParaRPr lang="en-IN"/>
            </a:p>
          </p:txBody>
        </p:sp>
        <p:sp>
          <p:nvSpPr>
            <p:cNvPr id="22560" name="Line 32"/>
            <p:cNvSpPr>
              <a:spLocks noChangeShapeType="1"/>
            </p:cNvSpPr>
            <p:nvPr/>
          </p:nvSpPr>
          <p:spPr bwMode="auto">
            <a:xfrm flipH="1">
              <a:off x="4896" y="1776"/>
              <a:ext cx="192" cy="0"/>
            </a:xfrm>
            <a:prstGeom prst="line">
              <a:avLst/>
            </a:prstGeom>
            <a:noFill/>
            <a:ln w="9525">
              <a:solidFill>
                <a:schemeClr val="tx1"/>
              </a:solidFill>
              <a:round/>
              <a:headEnd/>
              <a:tailEnd/>
            </a:ln>
          </p:spPr>
          <p:txBody>
            <a:bodyPr wrap="none" anchor="ctr"/>
            <a:lstStyle/>
            <a:p>
              <a:endParaRPr lang="en-IN"/>
            </a:p>
          </p:txBody>
        </p:sp>
        <p:sp>
          <p:nvSpPr>
            <p:cNvPr id="22561" name="Line 33"/>
            <p:cNvSpPr>
              <a:spLocks noChangeShapeType="1"/>
            </p:cNvSpPr>
            <p:nvPr/>
          </p:nvSpPr>
          <p:spPr bwMode="auto">
            <a:xfrm>
              <a:off x="4896" y="1776"/>
              <a:ext cx="0" cy="48"/>
            </a:xfrm>
            <a:prstGeom prst="line">
              <a:avLst/>
            </a:prstGeom>
            <a:noFill/>
            <a:ln w="9525">
              <a:solidFill>
                <a:schemeClr val="tx1"/>
              </a:solidFill>
              <a:round/>
              <a:headEnd/>
              <a:tailEnd/>
            </a:ln>
          </p:spPr>
          <p:txBody>
            <a:bodyPr wrap="none" anchor="ctr"/>
            <a:lstStyle/>
            <a:p>
              <a:endParaRPr lang="en-IN"/>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Bottom - up</a:t>
            </a:r>
          </a:p>
        </p:txBody>
      </p:sp>
      <p:sp>
        <p:nvSpPr>
          <p:cNvPr id="23555" name="Rectangle 3"/>
          <p:cNvSpPr>
            <a:spLocks noGrp="1" noChangeArrowheads="1"/>
          </p:cNvSpPr>
          <p:nvPr>
            <p:ph type="body" idx="1"/>
          </p:nvPr>
        </p:nvSpPr>
        <p:spPr>
          <a:xfrm>
            <a:off x="685800" y="1066800"/>
            <a:ext cx="8229600" cy="5029200"/>
          </a:xfrm>
        </p:spPr>
        <p:txBody>
          <a:bodyPr/>
          <a:lstStyle/>
          <a:p>
            <a:r>
              <a:rPr lang="en-US" smtClean="0"/>
              <a:t>Build gates in given technology</a:t>
            </a:r>
          </a:p>
          <a:p>
            <a:r>
              <a:rPr lang="en-US" smtClean="0"/>
              <a:t>Build basic units using gates</a:t>
            </a:r>
          </a:p>
          <a:p>
            <a:r>
              <a:rPr lang="en-US" smtClean="0"/>
              <a:t>Build generic modules of use</a:t>
            </a:r>
          </a:p>
          <a:p>
            <a:r>
              <a:rPr lang="en-US" smtClean="0"/>
              <a:t>Put modules together</a:t>
            </a:r>
          </a:p>
          <a:p>
            <a:r>
              <a:rPr lang="en-US" smtClean="0"/>
              <a:t>Hope that you arrived at some reasonable architecture</a:t>
            </a:r>
          </a:p>
          <a:p>
            <a:r>
              <a:rPr lang="en-US" smtClean="0"/>
              <a:t>Gate level simulation tools</a:t>
            </a:r>
          </a:p>
          <a:p>
            <a:pPr algn="ctr">
              <a:buFontTx/>
              <a:buNone/>
            </a:pPr>
            <a:endParaRPr lang="en-US" i="1" smtClean="0"/>
          </a:p>
        </p:txBody>
      </p:sp>
      <p:grpSp>
        <p:nvGrpSpPr>
          <p:cNvPr id="2" name="Group 4"/>
          <p:cNvGrpSpPr>
            <a:grpSpLocks/>
          </p:cNvGrpSpPr>
          <p:nvPr/>
        </p:nvGrpSpPr>
        <p:grpSpPr bwMode="auto">
          <a:xfrm flipV="1">
            <a:off x="6477000" y="1371600"/>
            <a:ext cx="1905000" cy="1447800"/>
            <a:chOff x="4176" y="1056"/>
            <a:chExt cx="1200" cy="912"/>
          </a:xfrm>
        </p:grpSpPr>
        <p:sp>
          <p:nvSpPr>
            <p:cNvPr id="23559" name="Rectangle 5"/>
            <p:cNvSpPr>
              <a:spLocks noChangeArrowheads="1"/>
            </p:cNvSpPr>
            <p:nvPr/>
          </p:nvSpPr>
          <p:spPr bwMode="auto">
            <a:xfrm>
              <a:off x="4416" y="1056"/>
              <a:ext cx="192" cy="144"/>
            </a:xfrm>
            <a:prstGeom prst="rect">
              <a:avLst/>
            </a:prstGeom>
            <a:noFill/>
            <a:ln w="9525">
              <a:solidFill>
                <a:schemeClr val="tx1"/>
              </a:solidFill>
              <a:miter lim="800000"/>
              <a:headEnd/>
              <a:tailEnd/>
            </a:ln>
          </p:spPr>
          <p:txBody>
            <a:bodyPr wrap="none" anchor="ctr"/>
            <a:lstStyle/>
            <a:p>
              <a:endParaRPr lang="en-IN"/>
            </a:p>
          </p:txBody>
        </p:sp>
        <p:sp>
          <p:nvSpPr>
            <p:cNvPr id="23560" name="Rectangle 6"/>
            <p:cNvSpPr>
              <a:spLocks noChangeArrowheads="1"/>
            </p:cNvSpPr>
            <p:nvPr/>
          </p:nvSpPr>
          <p:spPr bwMode="auto">
            <a:xfrm>
              <a:off x="4608" y="1296"/>
              <a:ext cx="192" cy="144"/>
            </a:xfrm>
            <a:prstGeom prst="rect">
              <a:avLst/>
            </a:prstGeom>
            <a:noFill/>
            <a:ln w="9525">
              <a:solidFill>
                <a:schemeClr val="tx1"/>
              </a:solidFill>
              <a:miter lim="800000"/>
              <a:headEnd/>
              <a:tailEnd/>
            </a:ln>
          </p:spPr>
          <p:txBody>
            <a:bodyPr wrap="none" anchor="ctr"/>
            <a:lstStyle/>
            <a:p>
              <a:endParaRPr lang="en-IN"/>
            </a:p>
          </p:txBody>
        </p:sp>
        <p:sp>
          <p:nvSpPr>
            <p:cNvPr id="23561" name="Rectangle 7"/>
            <p:cNvSpPr>
              <a:spLocks noChangeArrowheads="1"/>
            </p:cNvSpPr>
            <p:nvPr/>
          </p:nvSpPr>
          <p:spPr bwMode="auto">
            <a:xfrm>
              <a:off x="4224" y="1296"/>
              <a:ext cx="192" cy="144"/>
            </a:xfrm>
            <a:prstGeom prst="rect">
              <a:avLst/>
            </a:prstGeom>
            <a:noFill/>
            <a:ln w="9525">
              <a:solidFill>
                <a:schemeClr val="tx1"/>
              </a:solidFill>
              <a:miter lim="800000"/>
              <a:headEnd/>
              <a:tailEnd/>
            </a:ln>
          </p:spPr>
          <p:txBody>
            <a:bodyPr wrap="none" anchor="ctr"/>
            <a:lstStyle/>
            <a:p>
              <a:endParaRPr lang="en-IN"/>
            </a:p>
          </p:txBody>
        </p:sp>
        <p:sp>
          <p:nvSpPr>
            <p:cNvPr id="23562" name="Rectangle 8"/>
            <p:cNvSpPr>
              <a:spLocks noChangeArrowheads="1"/>
            </p:cNvSpPr>
            <p:nvPr/>
          </p:nvSpPr>
          <p:spPr bwMode="auto">
            <a:xfrm>
              <a:off x="4992" y="1584"/>
              <a:ext cx="192" cy="144"/>
            </a:xfrm>
            <a:prstGeom prst="rect">
              <a:avLst/>
            </a:prstGeom>
            <a:noFill/>
            <a:ln w="9525">
              <a:solidFill>
                <a:schemeClr val="tx1"/>
              </a:solidFill>
              <a:miter lim="800000"/>
              <a:headEnd/>
              <a:tailEnd/>
            </a:ln>
          </p:spPr>
          <p:txBody>
            <a:bodyPr wrap="none" anchor="ctr"/>
            <a:lstStyle/>
            <a:p>
              <a:endParaRPr lang="en-IN"/>
            </a:p>
          </p:txBody>
        </p:sp>
        <p:sp>
          <p:nvSpPr>
            <p:cNvPr id="23563" name="Rectangle 9"/>
            <p:cNvSpPr>
              <a:spLocks noChangeArrowheads="1"/>
            </p:cNvSpPr>
            <p:nvPr/>
          </p:nvSpPr>
          <p:spPr bwMode="auto">
            <a:xfrm>
              <a:off x="5184" y="1824"/>
              <a:ext cx="192" cy="144"/>
            </a:xfrm>
            <a:prstGeom prst="rect">
              <a:avLst/>
            </a:prstGeom>
            <a:noFill/>
            <a:ln w="9525">
              <a:solidFill>
                <a:schemeClr val="tx1"/>
              </a:solidFill>
              <a:miter lim="800000"/>
              <a:headEnd/>
              <a:tailEnd/>
            </a:ln>
          </p:spPr>
          <p:txBody>
            <a:bodyPr wrap="none" anchor="ctr"/>
            <a:lstStyle/>
            <a:p>
              <a:endParaRPr lang="en-IN"/>
            </a:p>
          </p:txBody>
        </p:sp>
        <p:sp>
          <p:nvSpPr>
            <p:cNvPr id="23564" name="Rectangle 10"/>
            <p:cNvSpPr>
              <a:spLocks noChangeArrowheads="1"/>
            </p:cNvSpPr>
            <p:nvPr/>
          </p:nvSpPr>
          <p:spPr bwMode="auto">
            <a:xfrm>
              <a:off x="4800" y="1824"/>
              <a:ext cx="192" cy="144"/>
            </a:xfrm>
            <a:prstGeom prst="rect">
              <a:avLst/>
            </a:prstGeom>
            <a:noFill/>
            <a:ln w="9525">
              <a:solidFill>
                <a:schemeClr val="tx1"/>
              </a:solidFill>
              <a:miter lim="800000"/>
              <a:headEnd/>
              <a:tailEnd/>
            </a:ln>
          </p:spPr>
          <p:txBody>
            <a:bodyPr wrap="none" anchor="ctr"/>
            <a:lstStyle/>
            <a:p>
              <a:endParaRPr lang="en-IN"/>
            </a:p>
          </p:txBody>
        </p:sp>
        <p:sp>
          <p:nvSpPr>
            <p:cNvPr id="23565" name="Rectangle 11"/>
            <p:cNvSpPr>
              <a:spLocks noChangeArrowheads="1"/>
            </p:cNvSpPr>
            <p:nvPr/>
          </p:nvSpPr>
          <p:spPr bwMode="auto">
            <a:xfrm>
              <a:off x="4368" y="1584"/>
              <a:ext cx="192" cy="144"/>
            </a:xfrm>
            <a:prstGeom prst="rect">
              <a:avLst/>
            </a:prstGeom>
            <a:noFill/>
            <a:ln w="9525">
              <a:solidFill>
                <a:schemeClr val="tx1"/>
              </a:solidFill>
              <a:miter lim="800000"/>
              <a:headEnd/>
              <a:tailEnd/>
            </a:ln>
          </p:spPr>
          <p:txBody>
            <a:bodyPr wrap="none" anchor="ctr"/>
            <a:lstStyle/>
            <a:p>
              <a:endParaRPr lang="en-IN"/>
            </a:p>
          </p:txBody>
        </p:sp>
        <p:sp>
          <p:nvSpPr>
            <p:cNvPr id="23566" name="Rectangle 12"/>
            <p:cNvSpPr>
              <a:spLocks noChangeArrowheads="1"/>
            </p:cNvSpPr>
            <p:nvPr/>
          </p:nvSpPr>
          <p:spPr bwMode="auto">
            <a:xfrm>
              <a:off x="4560" y="1824"/>
              <a:ext cx="192" cy="144"/>
            </a:xfrm>
            <a:prstGeom prst="rect">
              <a:avLst/>
            </a:prstGeom>
            <a:noFill/>
            <a:ln w="9525">
              <a:solidFill>
                <a:schemeClr val="tx1"/>
              </a:solidFill>
              <a:miter lim="800000"/>
              <a:headEnd/>
              <a:tailEnd/>
            </a:ln>
          </p:spPr>
          <p:txBody>
            <a:bodyPr wrap="none" anchor="ctr"/>
            <a:lstStyle/>
            <a:p>
              <a:endParaRPr lang="en-IN"/>
            </a:p>
          </p:txBody>
        </p:sp>
        <p:sp>
          <p:nvSpPr>
            <p:cNvPr id="23567" name="Rectangle 13"/>
            <p:cNvSpPr>
              <a:spLocks noChangeArrowheads="1"/>
            </p:cNvSpPr>
            <p:nvPr/>
          </p:nvSpPr>
          <p:spPr bwMode="auto">
            <a:xfrm>
              <a:off x="4176" y="1824"/>
              <a:ext cx="192" cy="144"/>
            </a:xfrm>
            <a:prstGeom prst="rect">
              <a:avLst/>
            </a:prstGeom>
            <a:noFill/>
            <a:ln w="9525">
              <a:solidFill>
                <a:schemeClr val="tx1"/>
              </a:solidFill>
              <a:miter lim="800000"/>
              <a:headEnd/>
              <a:tailEnd/>
            </a:ln>
          </p:spPr>
          <p:txBody>
            <a:bodyPr wrap="none" anchor="ctr"/>
            <a:lstStyle/>
            <a:p>
              <a:endParaRPr lang="en-IN"/>
            </a:p>
          </p:txBody>
        </p:sp>
        <p:sp>
          <p:nvSpPr>
            <p:cNvPr id="23568" name="Line 14"/>
            <p:cNvSpPr>
              <a:spLocks noChangeShapeType="1"/>
            </p:cNvSpPr>
            <p:nvPr/>
          </p:nvSpPr>
          <p:spPr bwMode="auto">
            <a:xfrm>
              <a:off x="4512" y="1200"/>
              <a:ext cx="0" cy="48"/>
            </a:xfrm>
            <a:prstGeom prst="line">
              <a:avLst/>
            </a:prstGeom>
            <a:noFill/>
            <a:ln w="9525">
              <a:solidFill>
                <a:schemeClr val="tx1"/>
              </a:solidFill>
              <a:round/>
              <a:headEnd/>
              <a:tailEnd/>
            </a:ln>
          </p:spPr>
          <p:txBody>
            <a:bodyPr wrap="none" anchor="ctr"/>
            <a:lstStyle/>
            <a:p>
              <a:endParaRPr lang="en-IN"/>
            </a:p>
          </p:txBody>
        </p:sp>
        <p:sp>
          <p:nvSpPr>
            <p:cNvPr id="23569" name="Line 15"/>
            <p:cNvSpPr>
              <a:spLocks noChangeShapeType="1"/>
            </p:cNvSpPr>
            <p:nvPr/>
          </p:nvSpPr>
          <p:spPr bwMode="auto">
            <a:xfrm>
              <a:off x="4512" y="1248"/>
              <a:ext cx="192" cy="0"/>
            </a:xfrm>
            <a:prstGeom prst="line">
              <a:avLst/>
            </a:prstGeom>
            <a:noFill/>
            <a:ln w="9525">
              <a:solidFill>
                <a:schemeClr val="tx1"/>
              </a:solidFill>
              <a:round/>
              <a:headEnd/>
              <a:tailEnd/>
            </a:ln>
          </p:spPr>
          <p:txBody>
            <a:bodyPr wrap="none" anchor="ctr"/>
            <a:lstStyle/>
            <a:p>
              <a:endParaRPr lang="en-IN"/>
            </a:p>
          </p:txBody>
        </p:sp>
        <p:sp>
          <p:nvSpPr>
            <p:cNvPr id="23570" name="Line 16"/>
            <p:cNvSpPr>
              <a:spLocks noChangeShapeType="1"/>
            </p:cNvSpPr>
            <p:nvPr/>
          </p:nvSpPr>
          <p:spPr bwMode="auto">
            <a:xfrm>
              <a:off x="4704" y="1248"/>
              <a:ext cx="0" cy="48"/>
            </a:xfrm>
            <a:prstGeom prst="line">
              <a:avLst/>
            </a:prstGeom>
            <a:noFill/>
            <a:ln w="9525">
              <a:solidFill>
                <a:schemeClr val="tx1"/>
              </a:solidFill>
              <a:round/>
              <a:headEnd/>
              <a:tailEnd/>
            </a:ln>
          </p:spPr>
          <p:txBody>
            <a:bodyPr wrap="none" anchor="ctr"/>
            <a:lstStyle/>
            <a:p>
              <a:endParaRPr lang="en-IN"/>
            </a:p>
          </p:txBody>
        </p:sp>
        <p:sp>
          <p:nvSpPr>
            <p:cNvPr id="23571" name="Line 17"/>
            <p:cNvSpPr>
              <a:spLocks noChangeShapeType="1"/>
            </p:cNvSpPr>
            <p:nvPr/>
          </p:nvSpPr>
          <p:spPr bwMode="auto">
            <a:xfrm>
              <a:off x="5088" y="1728"/>
              <a:ext cx="0" cy="48"/>
            </a:xfrm>
            <a:prstGeom prst="line">
              <a:avLst/>
            </a:prstGeom>
            <a:noFill/>
            <a:ln w="9525">
              <a:solidFill>
                <a:schemeClr val="tx1"/>
              </a:solidFill>
              <a:round/>
              <a:headEnd/>
              <a:tailEnd/>
            </a:ln>
          </p:spPr>
          <p:txBody>
            <a:bodyPr wrap="none" anchor="ctr"/>
            <a:lstStyle/>
            <a:p>
              <a:endParaRPr lang="en-IN"/>
            </a:p>
          </p:txBody>
        </p:sp>
        <p:sp>
          <p:nvSpPr>
            <p:cNvPr id="23572" name="Line 18"/>
            <p:cNvSpPr>
              <a:spLocks noChangeShapeType="1"/>
            </p:cNvSpPr>
            <p:nvPr/>
          </p:nvSpPr>
          <p:spPr bwMode="auto">
            <a:xfrm>
              <a:off x="5088" y="1776"/>
              <a:ext cx="192" cy="0"/>
            </a:xfrm>
            <a:prstGeom prst="line">
              <a:avLst/>
            </a:prstGeom>
            <a:noFill/>
            <a:ln w="9525">
              <a:solidFill>
                <a:schemeClr val="tx1"/>
              </a:solidFill>
              <a:round/>
              <a:headEnd/>
              <a:tailEnd/>
            </a:ln>
          </p:spPr>
          <p:txBody>
            <a:bodyPr wrap="none" anchor="ctr"/>
            <a:lstStyle/>
            <a:p>
              <a:endParaRPr lang="en-IN"/>
            </a:p>
          </p:txBody>
        </p:sp>
        <p:sp>
          <p:nvSpPr>
            <p:cNvPr id="23573" name="Line 19"/>
            <p:cNvSpPr>
              <a:spLocks noChangeShapeType="1"/>
            </p:cNvSpPr>
            <p:nvPr/>
          </p:nvSpPr>
          <p:spPr bwMode="auto">
            <a:xfrm>
              <a:off x="5280" y="1776"/>
              <a:ext cx="0" cy="48"/>
            </a:xfrm>
            <a:prstGeom prst="line">
              <a:avLst/>
            </a:prstGeom>
            <a:noFill/>
            <a:ln w="9525">
              <a:solidFill>
                <a:schemeClr val="tx1"/>
              </a:solidFill>
              <a:round/>
              <a:headEnd/>
              <a:tailEnd/>
            </a:ln>
          </p:spPr>
          <p:txBody>
            <a:bodyPr wrap="none" anchor="ctr"/>
            <a:lstStyle/>
            <a:p>
              <a:endParaRPr lang="en-IN"/>
            </a:p>
          </p:txBody>
        </p:sp>
        <p:sp>
          <p:nvSpPr>
            <p:cNvPr id="23574" name="Line 20"/>
            <p:cNvSpPr>
              <a:spLocks noChangeShapeType="1"/>
            </p:cNvSpPr>
            <p:nvPr/>
          </p:nvSpPr>
          <p:spPr bwMode="auto">
            <a:xfrm>
              <a:off x="4464" y="1728"/>
              <a:ext cx="0" cy="48"/>
            </a:xfrm>
            <a:prstGeom prst="line">
              <a:avLst/>
            </a:prstGeom>
            <a:noFill/>
            <a:ln w="9525">
              <a:solidFill>
                <a:schemeClr val="tx1"/>
              </a:solidFill>
              <a:round/>
              <a:headEnd/>
              <a:tailEnd/>
            </a:ln>
          </p:spPr>
          <p:txBody>
            <a:bodyPr wrap="none" anchor="ctr"/>
            <a:lstStyle/>
            <a:p>
              <a:endParaRPr lang="en-IN"/>
            </a:p>
          </p:txBody>
        </p:sp>
        <p:sp>
          <p:nvSpPr>
            <p:cNvPr id="23575" name="Line 21"/>
            <p:cNvSpPr>
              <a:spLocks noChangeShapeType="1"/>
            </p:cNvSpPr>
            <p:nvPr/>
          </p:nvSpPr>
          <p:spPr bwMode="auto">
            <a:xfrm>
              <a:off x="4464" y="1776"/>
              <a:ext cx="192" cy="0"/>
            </a:xfrm>
            <a:prstGeom prst="line">
              <a:avLst/>
            </a:prstGeom>
            <a:noFill/>
            <a:ln w="9525">
              <a:solidFill>
                <a:schemeClr val="tx1"/>
              </a:solidFill>
              <a:round/>
              <a:headEnd/>
              <a:tailEnd/>
            </a:ln>
          </p:spPr>
          <p:txBody>
            <a:bodyPr wrap="none" anchor="ctr"/>
            <a:lstStyle/>
            <a:p>
              <a:endParaRPr lang="en-IN"/>
            </a:p>
          </p:txBody>
        </p:sp>
        <p:sp>
          <p:nvSpPr>
            <p:cNvPr id="23576" name="Line 22"/>
            <p:cNvSpPr>
              <a:spLocks noChangeShapeType="1"/>
            </p:cNvSpPr>
            <p:nvPr/>
          </p:nvSpPr>
          <p:spPr bwMode="auto">
            <a:xfrm>
              <a:off x="4656" y="1776"/>
              <a:ext cx="0" cy="48"/>
            </a:xfrm>
            <a:prstGeom prst="line">
              <a:avLst/>
            </a:prstGeom>
            <a:noFill/>
            <a:ln w="9525">
              <a:solidFill>
                <a:schemeClr val="tx1"/>
              </a:solidFill>
              <a:round/>
              <a:headEnd/>
              <a:tailEnd/>
            </a:ln>
          </p:spPr>
          <p:txBody>
            <a:bodyPr wrap="none" anchor="ctr"/>
            <a:lstStyle/>
            <a:p>
              <a:endParaRPr lang="en-IN"/>
            </a:p>
          </p:txBody>
        </p:sp>
        <p:sp>
          <p:nvSpPr>
            <p:cNvPr id="23577" name="Line 23"/>
            <p:cNvSpPr>
              <a:spLocks noChangeShapeType="1"/>
            </p:cNvSpPr>
            <p:nvPr/>
          </p:nvSpPr>
          <p:spPr bwMode="auto">
            <a:xfrm flipH="1">
              <a:off x="4320" y="1248"/>
              <a:ext cx="192" cy="0"/>
            </a:xfrm>
            <a:prstGeom prst="line">
              <a:avLst/>
            </a:prstGeom>
            <a:noFill/>
            <a:ln w="9525">
              <a:solidFill>
                <a:schemeClr val="tx1"/>
              </a:solidFill>
              <a:round/>
              <a:headEnd/>
              <a:tailEnd/>
            </a:ln>
          </p:spPr>
          <p:txBody>
            <a:bodyPr wrap="none" anchor="ctr"/>
            <a:lstStyle/>
            <a:p>
              <a:endParaRPr lang="en-IN"/>
            </a:p>
          </p:txBody>
        </p:sp>
        <p:sp>
          <p:nvSpPr>
            <p:cNvPr id="23578" name="Line 24"/>
            <p:cNvSpPr>
              <a:spLocks noChangeShapeType="1"/>
            </p:cNvSpPr>
            <p:nvPr/>
          </p:nvSpPr>
          <p:spPr bwMode="auto">
            <a:xfrm>
              <a:off x="4320" y="1248"/>
              <a:ext cx="0" cy="48"/>
            </a:xfrm>
            <a:prstGeom prst="line">
              <a:avLst/>
            </a:prstGeom>
            <a:noFill/>
            <a:ln w="9525">
              <a:solidFill>
                <a:schemeClr val="tx1"/>
              </a:solidFill>
              <a:round/>
              <a:headEnd/>
              <a:tailEnd/>
            </a:ln>
          </p:spPr>
          <p:txBody>
            <a:bodyPr wrap="none" anchor="ctr"/>
            <a:lstStyle/>
            <a:p>
              <a:endParaRPr lang="en-IN"/>
            </a:p>
          </p:txBody>
        </p:sp>
        <p:sp>
          <p:nvSpPr>
            <p:cNvPr id="23579" name="Line 25"/>
            <p:cNvSpPr>
              <a:spLocks noChangeShapeType="1"/>
            </p:cNvSpPr>
            <p:nvPr/>
          </p:nvSpPr>
          <p:spPr bwMode="auto">
            <a:xfrm>
              <a:off x="4704" y="1440"/>
              <a:ext cx="0" cy="48"/>
            </a:xfrm>
            <a:prstGeom prst="line">
              <a:avLst/>
            </a:prstGeom>
            <a:noFill/>
            <a:ln w="9525">
              <a:solidFill>
                <a:schemeClr val="tx1"/>
              </a:solidFill>
              <a:round/>
              <a:headEnd/>
              <a:tailEnd/>
            </a:ln>
          </p:spPr>
          <p:txBody>
            <a:bodyPr wrap="none" anchor="ctr"/>
            <a:lstStyle/>
            <a:p>
              <a:endParaRPr lang="en-IN"/>
            </a:p>
          </p:txBody>
        </p:sp>
        <p:sp>
          <p:nvSpPr>
            <p:cNvPr id="23580" name="Line 26"/>
            <p:cNvSpPr>
              <a:spLocks noChangeShapeType="1"/>
            </p:cNvSpPr>
            <p:nvPr/>
          </p:nvSpPr>
          <p:spPr bwMode="auto">
            <a:xfrm>
              <a:off x="4704" y="1488"/>
              <a:ext cx="384" cy="0"/>
            </a:xfrm>
            <a:prstGeom prst="line">
              <a:avLst/>
            </a:prstGeom>
            <a:noFill/>
            <a:ln w="9525">
              <a:solidFill>
                <a:schemeClr val="tx1"/>
              </a:solidFill>
              <a:round/>
              <a:headEnd/>
              <a:tailEnd/>
            </a:ln>
          </p:spPr>
          <p:txBody>
            <a:bodyPr wrap="none" anchor="ctr"/>
            <a:lstStyle/>
            <a:p>
              <a:endParaRPr lang="en-IN"/>
            </a:p>
          </p:txBody>
        </p:sp>
        <p:sp>
          <p:nvSpPr>
            <p:cNvPr id="23581" name="Line 27"/>
            <p:cNvSpPr>
              <a:spLocks noChangeShapeType="1"/>
            </p:cNvSpPr>
            <p:nvPr/>
          </p:nvSpPr>
          <p:spPr bwMode="auto">
            <a:xfrm>
              <a:off x="5088" y="1488"/>
              <a:ext cx="0" cy="96"/>
            </a:xfrm>
            <a:prstGeom prst="line">
              <a:avLst/>
            </a:prstGeom>
            <a:noFill/>
            <a:ln w="9525">
              <a:solidFill>
                <a:schemeClr val="tx1"/>
              </a:solidFill>
              <a:round/>
              <a:headEnd/>
              <a:tailEnd/>
            </a:ln>
          </p:spPr>
          <p:txBody>
            <a:bodyPr wrap="none" anchor="ctr"/>
            <a:lstStyle/>
            <a:p>
              <a:endParaRPr lang="en-IN"/>
            </a:p>
          </p:txBody>
        </p:sp>
        <p:sp>
          <p:nvSpPr>
            <p:cNvPr id="23582" name="Line 28"/>
            <p:cNvSpPr>
              <a:spLocks noChangeShapeType="1"/>
            </p:cNvSpPr>
            <p:nvPr/>
          </p:nvSpPr>
          <p:spPr bwMode="auto">
            <a:xfrm flipH="1">
              <a:off x="4464" y="1488"/>
              <a:ext cx="240" cy="0"/>
            </a:xfrm>
            <a:prstGeom prst="line">
              <a:avLst/>
            </a:prstGeom>
            <a:noFill/>
            <a:ln w="9525">
              <a:solidFill>
                <a:schemeClr val="tx1"/>
              </a:solidFill>
              <a:round/>
              <a:headEnd/>
              <a:tailEnd/>
            </a:ln>
          </p:spPr>
          <p:txBody>
            <a:bodyPr wrap="none" anchor="ctr"/>
            <a:lstStyle/>
            <a:p>
              <a:endParaRPr lang="en-IN"/>
            </a:p>
          </p:txBody>
        </p:sp>
        <p:sp>
          <p:nvSpPr>
            <p:cNvPr id="23583" name="Line 29"/>
            <p:cNvSpPr>
              <a:spLocks noChangeShapeType="1"/>
            </p:cNvSpPr>
            <p:nvPr/>
          </p:nvSpPr>
          <p:spPr bwMode="auto">
            <a:xfrm>
              <a:off x="4464" y="1488"/>
              <a:ext cx="0" cy="96"/>
            </a:xfrm>
            <a:prstGeom prst="line">
              <a:avLst/>
            </a:prstGeom>
            <a:noFill/>
            <a:ln w="9525">
              <a:solidFill>
                <a:schemeClr val="tx1"/>
              </a:solidFill>
              <a:round/>
              <a:headEnd/>
              <a:tailEnd/>
            </a:ln>
          </p:spPr>
          <p:txBody>
            <a:bodyPr wrap="none" anchor="ctr"/>
            <a:lstStyle/>
            <a:p>
              <a:endParaRPr lang="en-IN"/>
            </a:p>
          </p:txBody>
        </p:sp>
        <p:sp>
          <p:nvSpPr>
            <p:cNvPr id="23584" name="Line 30"/>
            <p:cNvSpPr>
              <a:spLocks noChangeShapeType="1"/>
            </p:cNvSpPr>
            <p:nvPr/>
          </p:nvSpPr>
          <p:spPr bwMode="auto">
            <a:xfrm flipH="1">
              <a:off x="4272" y="1776"/>
              <a:ext cx="192" cy="0"/>
            </a:xfrm>
            <a:prstGeom prst="line">
              <a:avLst/>
            </a:prstGeom>
            <a:noFill/>
            <a:ln w="9525">
              <a:solidFill>
                <a:schemeClr val="tx1"/>
              </a:solidFill>
              <a:round/>
              <a:headEnd/>
              <a:tailEnd/>
            </a:ln>
          </p:spPr>
          <p:txBody>
            <a:bodyPr wrap="none" anchor="ctr"/>
            <a:lstStyle/>
            <a:p>
              <a:endParaRPr lang="en-IN"/>
            </a:p>
          </p:txBody>
        </p:sp>
        <p:sp>
          <p:nvSpPr>
            <p:cNvPr id="23585" name="Line 31"/>
            <p:cNvSpPr>
              <a:spLocks noChangeShapeType="1"/>
            </p:cNvSpPr>
            <p:nvPr/>
          </p:nvSpPr>
          <p:spPr bwMode="auto">
            <a:xfrm>
              <a:off x="4272" y="1776"/>
              <a:ext cx="0" cy="48"/>
            </a:xfrm>
            <a:prstGeom prst="line">
              <a:avLst/>
            </a:prstGeom>
            <a:noFill/>
            <a:ln w="9525">
              <a:solidFill>
                <a:schemeClr val="tx1"/>
              </a:solidFill>
              <a:round/>
              <a:headEnd/>
              <a:tailEnd/>
            </a:ln>
          </p:spPr>
          <p:txBody>
            <a:bodyPr wrap="none" anchor="ctr"/>
            <a:lstStyle/>
            <a:p>
              <a:endParaRPr lang="en-IN"/>
            </a:p>
          </p:txBody>
        </p:sp>
        <p:sp>
          <p:nvSpPr>
            <p:cNvPr id="23586" name="Line 32"/>
            <p:cNvSpPr>
              <a:spLocks noChangeShapeType="1"/>
            </p:cNvSpPr>
            <p:nvPr/>
          </p:nvSpPr>
          <p:spPr bwMode="auto">
            <a:xfrm flipH="1">
              <a:off x="4896" y="1776"/>
              <a:ext cx="192" cy="0"/>
            </a:xfrm>
            <a:prstGeom prst="line">
              <a:avLst/>
            </a:prstGeom>
            <a:noFill/>
            <a:ln w="9525">
              <a:solidFill>
                <a:schemeClr val="tx1"/>
              </a:solidFill>
              <a:round/>
              <a:headEnd/>
              <a:tailEnd/>
            </a:ln>
          </p:spPr>
          <p:txBody>
            <a:bodyPr wrap="none" anchor="ctr"/>
            <a:lstStyle/>
            <a:p>
              <a:endParaRPr lang="en-IN"/>
            </a:p>
          </p:txBody>
        </p:sp>
        <p:sp>
          <p:nvSpPr>
            <p:cNvPr id="23587" name="Line 33"/>
            <p:cNvSpPr>
              <a:spLocks noChangeShapeType="1"/>
            </p:cNvSpPr>
            <p:nvPr/>
          </p:nvSpPr>
          <p:spPr bwMode="auto">
            <a:xfrm>
              <a:off x="4896" y="1776"/>
              <a:ext cx="0" cy="48"/>
            </a:xfrm>
            <a:prstGeom prst="line">
              <a:avLst/>
            </a:prstGeom>
            <a:noFill/>
            <a:ln w="9525">
              <a:solidFill>
                <a:schemeClr val="tx1"/>
              </a:solidFill>
              <a:round/>
              <a:headEnd/>
              <a:tailEnd/>
            </a:ln>
          </p:spPr>
          <p:txBody>
            <a:bodyPr wrap="none" anchor="ctr"/>
            <a:lstStyle/>
            <a:p>
              <a:endParaRPr lang="en-IN"/>
            </a:p>
          </p:txBody>
        </p:sp>
      </p:grpSp>
      <p:sp>
        <p:nvSpPr>
          <p:cNvPr id="23557" name="Rectangle 34"/>
          <p:cNvSpPr>
            <a:spLocks noChangeArrowheads="1"/>
          </p:cNvSpPr>
          <p:nvPr/>
        </p:nvSpPr>
        <p:spPr bwMode="auto">
          <a:xfrm>
            <a:off x="982663" y="4879975"/>
            <a:ext cx="7239000" cy="1143000"/>
          </a:xfrm>
          <a:prstGeom prst="rect">
            <a:avLst/>
          </a:prstGeom>
          <a:noFill/>
          <a:ln w="9525">
            <a:solidFill>
              <a:schemeClr val="tx1"/>
            </a:solidFill>
            <a:miter lim="800000"/>
            <a:headEnd/>
            <a:tailEnd/>
          </a:ln>
        </p:spPr>
        <p:txBody>
          <a:bodyPr wrap="none" anchor="ctr"/>
          <a:lstStyle/>
          <a:p>
            <a:endParaRPr lang="en-IN"/>
          </a:p>
        </p:txBody>
      </p:sp>
      <p:sp>
        <p:nvSpPr>
          <p:cNvPr id="23558" name="Text Box 35"/>
          <p:cNvSpPr txBox="1">
            <a:spLocks noChangeArrowheads="1"/>
          </p:cNvSpPr>
          <p:nvPr/>
        </p:nvSpPr>
        <p:spPr bwMode="auto">
          <a:xfrm>
            <a:off x="990600" y="4953000"/>
            <a:ext cx="7354888" cy="914400"/>
          </a:xfrm>
          <a:prstGeom prst="rect">
            <a:avLst/>
          </a:prstGeom>
          <a:noFill/>
          <a:ln w="9525">
            <a:noFill/>
            <a:miter lim="800000"/>
            <a:headEnd/>
            <a:tailEnd/>
          </a:ln>
        </p:spPr>
        <p:txBody>
          <a:bodyPr wrap="none">
            <a:spAutoFit/>
          </a:bodyPr>
          <a:lstStyle/>
          <a:p>
            <a:pPr algn="ctr"/>
            <a:r>
              <a:rPr lang="en-US" sz="1400"/>
              <a:t>Comment by one of the main designers of a Pentium processor</a:t>
            </a:r>
            <a:endParaRPr lang="en-US" sz="2000"/>
          </a:p>
          <a:p>
            <a:pPr algn="ctr"/>
            <a:r>
              <a:rPr lang="en-US" sz="2000" b="1"/>
              <a:t>The design was made in a typical top - down , bottom - up , </a:t>
            </a:r>
          </a:p>
          <a:p>
            <a:pPr algn="ctr"/>
            <a:r>
              <a:rPr lang="en-US" sz="2000" b="1"/>
              <a:t>inside - out design methodology</a:t>
            </a:r>
            <a:endParaRPr lang="en-US"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VLSI Design Cycle </a:t>
            </a:r>
          </a:p>
        </p:txBody>
      </p:sp>
      <p:grpSp>
        <p:nvGrpSpPr>
          <p:cNvPr id="2" name="Group 3"/>
          <p:cNvGrpSpPr>
            <a:grpSpLocks/>
          </p:cNvGrpSpPr>
          <p:nvPr/>
        </p:nvGrpSpPr>
        <p:grpSpPr bwMode="auto">
          <a:xfrm>
            <a:off x="1463675" y="1752600"/>
            <a:ext cx="6156325" cy="4114800"/>
            <a:chOff x="922" y="1104"/>
            <a:chExt cx="3878" cy="2592"/>
          </a:xfrm>
        </p:grpSpPr>
        <p:sp>
          <p:nvSpPr>
            <p:cNvPr id="25604" name="Text Box 4"/>
            <p:cNvSpPr txBox="1">
              <a:spLocks noChangeArrowheads="1"/>
            </p:cNvSpPr>
            <p:nvPr/>
          </p:nvSpPr>
          <p:spPr bwMode="auto">
            <a:xfrm>
              <a:off x="922" y="1104"/>
              <a:ext cx="1746"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System Specification</a:t>
              </a:r>
            </a:p>
          </p:txBody>
        </p:sp>
        <p:sp>
          <p:nvSpPr>
            <p:cNvPr id="25605" name="Text Box 5"/>
            <p:cNvSpPr txBox="1">
              <a:spLocks noChangeArrowheads="1"/>
            </p:cNvSpPr>
            <p:nvPr/>
          </p:nvSpPr>
          <p:spPr bwMode="auto">
            <a:xfrm>
              <a:off x="943" y="1872"/>
              <a:ext cx="1725"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Architectural Design</a:t>
              </a:r>
            </a:p>
          </p:txBody>
        </p:sp>
        <p:sp>
          <p:nvSpPr>
            <p:cNvPr id="25606" name="Text Box 6"/>
            <p:cNvSpPr txBox="1">
              <a:spLocks noChangeArrowheads="1"/>
            </p:cNvSpPr>
            <p:nvPr/>
          </p:nvSpPr>
          <p:spPr bwMode="auto">
            <a:xfrm>
              <a:off x="1228" y="3402"/>
              <a:ext cx="1161"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Logic Design</a:t>
              </a:r>
            </a:p>
          </p:txBody>
        </p:sp>
        <p:sp>
          <p:nvSpPr>
            <p:cNvPr id="25607" name="Text Box 7"/>
            <p:cNvSpPr txBox="1">
              <a:spLocks noChangeArrowheads="1"/>
            </p:cNvSpPr>
            <p:nvPr/>
          </p:nvSpPr>
          <p:spPr bwMode="auto">
            <a:xfrm>
              <a:off x="3554" y="1104"/>
              <a:ext cx="1246"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Circuit Design</a:t>
              </a:r>
            </a:p>
          </p:txBody>
        </p:sp>
        <p:sp>
          <p:nvSpPr>
            <p:cNvPr id="25608" name="Text Box 8"/>
            <p:cNvSpPr txBox="1">
              <a:spLocks noChangeArrowheads="1"/>
            </p:cNvSpPr>
            <p:nvPr/>
          </p:nvSpPr>
          <p:spPr bwMode="auto">
            <a:xfrm>
              <a:off x="3436" y="1872"/>
              <a:ext cx="1364"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Physical Design</a:t>
              </a:r>
            </a:p>
          </p:txBody>
        </p:sp>
        <p:sp>
          <p:nvSpPr>
            <p:cNvPr id="25609" name="Text Box 9"/>
            <p:cNvSpPr txBox="1">
              <a:spLocks noChangeArrowheads="1"/>
            </p:cNvSpPr>
            <p:nvPr/>
          </p:nvSpPr>
          <p:spPr bwMode="auto">
            <a:xfrm>
              <a:off x="1036" y="2640"/>
              <a:ext cx="1534"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Functional Design</a:t>
              </a:r>
            </a:p>
          </p:txBody>
        </p:sp>
        <p:sp>
          <p:nvSpPr>
            <p:cNvPr id="25610" name="Text Box 10"/>
            <p:cNvSpPr txBox="1">
              <a:spLocks noChangeArrowheads="1"/>
            </p:cNvSpPr>
            <p:nvPr/>
          </p:nvSpPr>
          <p:spPr bwMode="auto">
            <a:xfrm>
              <a:off x="3641" y="2640"/>
              <a:ext cx="995"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Fabrication</a:t>
              </a:r>
            </a:p>
          </p:txBody>
        </p:sp>
        <p:sp>
          <p:nvSpPr>
            <p:cNvPr id="25611" name="Text Box 11"/>
            <p:cNvSpPr txBox="1">
              <a:spLocks noChangeArrowheads="1"/>
            </p:cNvSpPr>
            <p:nvPr/>
          </p:nvSpPr>
          <p:spPr bwMode="auto">
            <a:xfrm>
              <a:off x="3667" y="3402"/>
              <a:ext cx="921"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Packaging</a:t>
              </a:r>
            </a:p>
          </p:txBody>
        </p:sp>
        <p:sp>
          <p:nvSpPr>
            <p:cNvPr id="25612" name="AutoShape 12"/>
            <p:cNvSpPr>
              <a:spLocks noChangeArrowheads="1"/>
            </p:cNvSpPr>
            <p:nvPr/>
          </p:nvSpPr>
          <p:spPr bwMode="auto">
            <a:xfrm>
              <a:off x="1708" y="1488"/>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sp>
          <p:nvSpPr>
            <p:cNvPr id="25613" name="AutoShape 13"/>
            <p:cNvSpPr>
              <a:spLocks noChangeArrowheads="1"/>
            </p:cNvSpPr>
            <p:nvPr/>
          </p:nvSpPr>
          <p:spPr bwMode="auto">
            <a:xfrm>
              <a:off x="1708" y="2256"/>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sp>
          <p:nvSpPr>
            <p:cNvPr id="25614" name="AutoShape 14"/>
            <p:cNvSpPr>
              <a:spLocks noChangeArrowheads="1"/>
            </p:cNvSpPr>
            <p:nvPr/>
          </p:nvSpPr>
          <p:spPr bwMode="auto">
            <a:xfrm>
              <a:off x="1708" y="3024"/>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cxnSp>
          <p:nvCxnSpPr>
            <p:cNvPr id="25615" name="AutoShape 15"/>
            <p:cNvCxnSpPr>
              <a:cxnSpLocks noChangeShapeType="1"/>
              <a:stCxn id="25606" idx="3"/>
              <a:endCxn id="25607" idx="1"/>
            </p:cNvCxnSpPr>
            <p:nvPr/>
          </p:nvCxnSpPr>
          <p:spPr bwMode="auto">
            <a:xfrm flipV="1">
              <a:off x="2389" y="1251"/>
              <a:ext cx="1165" cy="2298"/>
            </a:xfrm>
            <a:prstGeom prst="bentConnector3">
              <a:avLst>
                <a:gd name="adj1" fmla="val 49958"/>
              </a:avLst>
            </a:prstGeom>
            <a:noFill/>
            <a:ln w="9525">
              <a:solidFill>
                <a:schemeClr val="tx1"/>
              </a:solidFill>
              <a:miter lim="800000"/>
              <a:headEnd/>
              <a:tailEnd type="triangle" w="med" len="med"/>
            </a:ln>
          </p:spPr>
        </p:cxnSp>
        <p:sp>
          <p:nvSpPr>
            <p:cNvPr id="25616" name="AutoShape 16"/>
            <p:cNvSpPr>
              <a:spLocks noChangeArrowheads="1"/>
            </p:cNvSpPr>
            <p:nvPr/>
          </p:nvSpPr>
          <p:spPr bwMode="auto">
            <a:xfrm>
              <a:off x="4012" y="1488"/>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sp>
          <p:nvSpPr>
            <p:cNvPr id="25617" name="AutoShape 17"/>
            <p:cNvSpPr>
              <a:spLocks noChangeArrowheads="1"/>
            </p:cNvSpPr>
            <p:nvPr/>
          </p:nvSpPr>
          <p:spPr bwMode="auto">
            <a:xfrm>
              <a:off x="4012" y="2256"/>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sp>
          <p:nvSpPr>
            <p:cNvPr id="25618" name="AutoShape 18"/>
            <p:cNvSpPr>
              <a:spLocks noChangeArrowheads="1"/>
            </p:cNvSpPr>
            <p:nvPr/>
          </p:nvSpPr>
          <p:spPr bwMode="auto">
            <a:xfrm>
              <a:off x="4012" y="3024"/>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VLSI Design Cycle </a:t>
            </a:r>
          </a:p>
        </p:txBody>
      </p:sp>
      <p:sp>
        <p:nvSpPr>
          <p:cNvPr id="26627" name="Rectangle 3"/>
          <p:cNvSpPr>
            <a:spLocks noGrp="1" noChangeArrowheads="1"/>
          </p:cNvSpPr>
          <p:nvPr>
            <p:ph type="body" idx="1"/>
          </p:nvPr>
        </p:nvSpPr>
        <p:spPr/>
        <p:txBody>
          <a:bodyPr/>
          <a:lstStyle/>
          <a:p>
            <a:pPr>
              <a:buClr>
                <a:schemeClr val="tx1"/>
              </a:buClr>
              <a:buFontTx/>
              <a:buChar char=" "/>
            </a:pPr>
            <a:r>
              <a:rPr lang="en-US" u="sng" smtClean="0">
                <a:solidFill>
                  <a:srgbClr val="0000FF"/>
                </a:solidFill>
              </a:rPr>
              <a:t>System Specification</a:t>
            </a:r>
            <a:r>
              <a:rPr lang="en-US" smtClean="0"/>
              <a:t> – Specification of the size, speed, power and functionality of the VLSI system.</a:t>
            </a:r>
          </a:p>
          <a:p>
            <a:pPr>
              <a:buClr>
                <a:schemeClr val="tx1"/>
              </a:buClr>
              <a:buFontTx/>
              <a:buChar char=" "/>
            </a:pPr>
            <a:r>
              <a:rPr lang="en-US" u="sng" smtClean="0">
                <a:solidFill>
                  <a:srgbClr val="0000FF"/>
                </a:solidFill>
              </a:rPr>
              <a:t>Architectural Design</a:t>
            </a:r>
            <a:r>
              <a:rPr lang="en-US" smtClean="0"/>
              <a:t> – Decisions on the architecture. Such decisions can provide an accurate estimation of the system performance, die size, power consumption, etc.</a:t>
            </a:r>
          </a:p>
          <a:p>
            <a:pPr>
              <a:buFontTx/>
              <a:buNone/>
            </a:pP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VLSI Design Cycle </a:t>
            </a:r>
          </a:p>
        </p:txBody>
      </p:sp>
      <p:sp>
        <p:nvSpPr>
          <p:cNvPr id="27651" name="Rectangle 3"/>
          <p:cNvSpPr>
            <a:spLocks noGrp="1" noChangeArrowheads="1"/>
          </p:cNvSpPr>
          <p:nvPr>
            <p:ph type="body" idx="1"/>
          </p:nvPr>
        </p:nvSpPr>
        <p:spPr/>
        <p:txBody>
          <a:bodyPr/>
          <a:lstStyle/>
          <a:p>
            <a:pPr>
              <a:buClr>
                <a:schemeClr val="tx1"/>
              </a:buClr>
              <a:buFontTx/>
              <a:buChar char=" "/>
            </a:pPr>
            <a:r>
              <a:rPr lang="en-US" u="sng" smtClean="0">
                <a:solidFill>
                  <a:srgbClr val="0000FF"/>
                </a:solidFill>
              </a:rPr>
              <a:t>Functional Design</a:t>
            </a:r>
            <a:r>
              <a:rPr lang="en-US" smtClean="0"/>
              <a:t> – Identify main functional units and their interconnections. No details of implementation.</a:t>
            </a:r>
          </a:p>
          <a:p>
            <a:endParaRPr lang="en-US" smtClean="0"/>
          </a:p>
        </p:txBody>
      </p:sp>
      <p:grpSp>
        <p:nvGrpSpPr>
          <p:cNvPr id="2" name="Group 4"/>
          <p:cNvGrpSpPr>
            <a:grpSpLocks/>
          </p:cNvGrpSpPr>
          <p:nvPr/>
        </p:nvGrpSpPr>
        <p:grpSpPr bwMode="auto">
          <a:xfrm>
            <a:off x="3200400" y="3124200"/>
            <a:ext cx="2667000" cy="3200400"/>
            <a:chOff x="2016" y="1968"/>
            <a:chExt cx="1680" cy="2016"/>
          </a:xfrm>
        </p:grpSpPr>
        <p:sp>
          <p:nvSpPr>
            <p:cNvPr id="27653" name="Rectangle 5"/>
            <p:cNvSpPr>
              <a:spLocks noChangeArrowheads="1"/>
            </p:cNvSpPr>
            <p:nvPr/>
          </p:nvSpPr>
          <p:spPr bwMode="auto">
            <a:xfrm>
              <a:off x="2544" y="2256"/>
              <a:ext cx="672" cy="336"/>
            </a:xfrm>
            <a:prstGeom prst="rect">
              <a:avLst/>
            </a:prstGeom>
            <a:noFill/>
            <a:ln w="9525">
              <a:solidFill>
                <a:schemeClr val="tx1"/>
              </a:solidFill>
              <a:miter lim="800000"/>
              <a:headEnd/>
              <a:tailEnd/>
            </a:ln>
          </p:spPr>
          <p:txBody>
            <a:bodyPr wrap="none" anchor="ctr"/>
            <a:lstStyle/>
            <a:p>
              <a:endParaRPr lang="en-IN"/>
            </a:p>
          </p:txBody>
        </p:sp>
        <p:sp>
          <p:nvSpPr>
            <p:cNvPr id="27654" name="Rectangle 6"/>
            <p:cNvSpPr>
              <a:spLocks noChangeArrowheads="1"/>
            </p:cNvSpPr>
            <p:nvPr/>
          </p:nvSpPr>
          <p:spPr bwMode="auto">
            <a:xfrm>
              <a:off x="2544" y="2832"/>
              <a:ext cx="672" cy="336"/>
            </a:xfrm>
            <a:prstGeom prst="rect">
              <a:avLst/>
            </a:prstGeom>
            <a:noFill/>
            <a:ln w="9525">
              <a:solidFill>
                <a:schemeClr val="tx1"/>
              </a:solidFill>
              <a:miter lim="800000"/>
              <a:headEnd/>
              <a:tailEnd/>
            </a:ln>
          </p:spPr>
          <p:txBody>
            <a:bodyPr wrap="none" anchor="ctr"/>
            <a:lstStyle/>
            <a:p>
              <a:endParaRPr lang="en-IN"/>
            </a:p>
          </p:txBody>
        </p:sp>
        <p:sp>
          <p:nvSpPr>
            <p:cNvPr id="27655" name="AutoShape 7"/>
            <p:cNvSpPr>
              <a:spLocks noChangeArrowheads="1"/>
            </p:cNvSpPr>
            <p:nvPr/>
          </p:nvSpPr>
          <p:spPr bwMode="auto">
            <a:xfrm>
              <a:off x="2496" y="3408"/>
              <a:ext cx="765" cy="336"/>
            </a:xfrm>
            <a:prstGeom prst="diamond">
              <a:avLst/>
            </a:prstGeom>
            <a:noFill/>
            <a:ln w="9525">
              <a:solidFill>
                <a:schemeClr val="tx1"/>
              </a:solidFill>
              <a:miter lim="800000"/>
              <a:headEnd/>
              <a:tailEnd/>
            </a:ln>
          </p:spPr>
          <p:txBody>
            <a:bodyPr wrap="none" anchor="ctr"/>
            <a:lstStyle/>
            <a:p>
              <a:endParaRPr lang="en-IN"/>
            </a:p>
          </p:txBody>
        </p:sp>
        <p:sp>
          <p:nvSpPr>
            <p:cNvPr id="27656" name="Line 8"/>
            <p:cNvSpPr>
              <a:spLocks noChangeShapeType="1"/>
            </p:cNvSpPr>
            <p:nvPr/>
          </p:nvSpPr>
          <p:spPr bwMode="auto">
            <a:xfrm>
              <a:off x="2880" y="2592"/>
              <a:ext cx="0" cy="240"/>
            </a:xfrm>
            <a:prstGeom prst="line">
              <a:avLst/>
            </a:prstGeom>
            <a:noFill/>
            <a:ln w="9525">
              <a:solidFill>
                <a:schemeClr val="tx1"/>
              </a:solidFill>
              <a:round/>
              <a:headEnd/>
              <a:tailEnd type="triangle" w="med" len="med"/>
            </a:ln>
          </p:spPr>
          <p:txBody>
            <a:bodyPr wrap="none" anchor="ctr"/>
            <a:lstStyle/>
            <a:p>
              <a:endParaRPr lang="en-IN"/>
            </a:p>
          </p:txBody>
        </p:sp>
        <p:sp>
          <p:nvSpPr>
            <p:cNvPr id="27657" name="Line 9"/>
            <p:cNvSpPr>
              <a:spLocks noChangeShapeType="1"/>
            </p:cNvSpPr>
            <p:nvPr/>
          </p:nvSpPr>
          <p:spPr bwMode="auto">
            <a:xfrm>
              <a:off x="2880" y="3168"/>
              <a:ext cx="0" cy="240"/>
            </a:xfrm>
            <a:prstGeom prst="line">
              <a:avLst/>
            </a:prstGeom>
            <a:noFill/>
            <a:ln w="9525">
              <a:solidFill>
                <a:schemeClr val="tx1"/>
              </a:solidFill>
              <a:round/>
              <a:headEnd/>
              <a:tailEnd type="triangle" w="med" len="med"/>
            </a:ln>
          </p:spPr>
          <p:txBody>
            <a:bodyPr wrap="none" anchor="ctr"/>
            <a:lstStyle/>
            <a:p>
              <a:endParaRPr lang="en-IN"/>
            </a:p>
          </p:txBody>
        </p:sp>
        <p:cxnSp>
          <p:nvCxnSpPr>
            <p:cNvPr id="27658" name="AutoShape 10"/>
            <p:cNvCxnSpPr>
              <a:cxnSpLocks noChangeShapeType="1"/>
              <a:stCxn id="27654" idx="1"/>
              <a:endCxn id="27655" idx="1"/>
            </p:cNvCxnSpPr>
            <p:nvPr/>
          </p:nvCxnSpPr>
          <p:spPr bwMode="auto">
            <a:xfrm rot="10800000" flipV="1">
              <a:off x="2496" y="3000"/>
              <a:ext cx="48" cy="576"/>
            </a:xfrm>
            <a:prstGeom prst="bentConnector3">
              <a:avLst>
                <a:gd name="adj1" fmla="val 747917"/>
              </a:avLst>
            </a:prstGeom>
            <a:noFill/>
            <a:ln w="9525">
              <a:solidFill>
                <a:schemeClr val="tx1"/>
              </a:solidFill>
              <a:miter lim="800000"/>
              <a:headEnd/>
              <a:tailEnd type="triangle" w="med" len="med"/>
            </a:ln>
          </p:spPr>
        </p:cxnSp>
        <p:cxnSp>
          <p:nvCxnSpPr>
            <p:cNvPr id="27659" name="AutoShape 11"/>
            <p:cNvCxnSpPr>
              <a:cxnSpLocks noChangeShapeType="1"/>
              <a:stCxn id="27655" idx="3"/>
              <a:endCxn id="27653" idx="3"/>
            </p:cNvCxnSpPr>
            <p:nvPr/>
          </p:nvCxnSpPr>
          <p:spPr bwMode="auto">
            <a:xfrm flipH="1" flipV="1">
              <a:off x="3216" y="2424"/>
              <a:ext cx="45" cy="1152"/>
            </a:xfrm>
            <a:prstGeom prst="bentConnector3">
              <a:avLst>
                <a:gd name="adj1" fmla="val -617778"/>
              </a:avLst>
            </a:prstGeom>
            <a:noFill/>
            <a:ln w="9525">
              <a:solidFill>
                <a:schemeClr val="tx1"/>
              </a:solidFill>
              <a:miter lim="800000"/>
              <a:headEnd/>
              <a:tailEnd type="triangle" w="med" len="med"/>
            </a:ln>
          </p:spPr>
        </p:cxnSp>
        <p:sp>
          <p:nvSpPr>
            <p:cNvPr id="27660" name="Rectangle 12"/>
            <p:cNvSpPr>
              <a:spLocks noChangeArrowheads="1"/>
            </p:cNvSpPr>
            <p:nvPr/>
          </p:nvSpPr>
          <p:spPr bwMode="auto">
            <a:xfrm>
              <a:off x="2016" y="1968"/>
              <a:ext cx="1680" cy="2016"/>
            </a:xfrm>
            <a:prstGeom prst="rect">
              <a:avLst/>
            </a:prstGeom>
            <a:noFill/>
            <a:ln w="9525">
              <a:solidFill>
                <a:schemeClr val="tx1"/>
              </a:solidFill>
              <a:miter lim="800000"/>
              <a:headEnd/>
              <a:tailEnd/>
            </a:ln>
          </p:spPr>
          <p:txBody>
            <a:bodyPr wrap="none" anchor="ctr"/>
            <a:lstStyle/>
            <a:p>
              <a:endParaRPr lang="en-IN"/>
            </a:p>
          </p:txBody>
        </p:sp>
        <p:sp>
          <p:nvSpPr>
            <p:cNvPr id="27661" name="Line 13"/>
            <p:cNvSpPr>
              <a:spLocks noChangeShapeType="1"/>
            </p:cNvSpPr>
            <p:nvPr/>
          </p:nvSpPr>
          <p:spPr bwMode="auto">
            <a:xfrm>
              <a:off x="2880" y="2064"/>
              <a:ext cx="0" cy="192"/>
            </a:xfrm>
            <a:prstGeom prst="line">
              <a:avLst/>
            </a:prstGeom>
            <a:noFill/>
            <a:ln w="9525">
              <a:solidFill>
                <a:schemeClr val="tx1"/>
              </a:solidFill>
              <a:round/>
              <a:headEnd/>
              <a:tailEnd type="triangle" w="med" len="med"/>
            </a:ln>
          </p:spPr>
          <p:txBody>
            <a:bodyPr wrap="none" anchor="ctr"/>
            <a:lstStyle/>
            <a:p>
              <a:endParaRPr lang="en-IN"/>
            </a:p>
          </p:txBody>
        </p:sp>
        <p:sp>
          <p:nvSpPr>
            <p:cNvPr id="27662" name="Line 14"/>
            <p:cNvSpPr>
              <a:spLocks noChangeShapeType="1"/>
            </p:cNvSpPr>
            <p:nvPr/>
          </p:nvSpPr>
          <p:spPr bwMode="auto">
            <a:xfrm>
              <a:off x="2880" y="3744"/>
              <a:ext cx="0" cy="144"/>
            </a:xfrm>
            <a:prstGeom prst="line">
              <a:avLst/>
            </a:prstGeom>
            <a:noFill/>
            <a:ln w="9525">
              <a:solidFill>
                <a:schemeClr val="tx1"/>
              </a:solidFill>
              <a:round/>
              <a:headEnd/>
              <a:tailEnd type="triangle" w="med" len="med"/>
            </a:ln>
          </p:spPr>
          <p:txBody>
            <a:bodyPr wrap="none" anchor="ctr"/>
            <a:lstStyle/>
            <a:p>
              <a:endParaRPr lang="en-IN"/>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VLSI Design Cycle </a:t>
            </a:r>
          </a:p>
        </p:txBody>
      </p:sp>
      <p:sp>
        <p:nvSpPr>
          <p:cNvPr id="28675" name="Rectangle 3"/>
          <p:cNvSpPr>
            <a:spLocks noGrp="1" noChangeArrowheads="1"/>
          </p:cNvSpPr>
          <p:nvPr>
            <p:ph type="body" idx="1"/>
          </p:nvPr>
        </p:nvSpPr>
        <p:spPr/>
        <p:txBody>
          <a:bodyPr/>
          <a:lstStyle/>
          <a:p>
            <a:pPr>
              <a:buClr>
                <a:schemeClr val="tx1"/>
              </a:buClr>
              <a:buFontTx/>
              <a:buChar char=" "/>
            </a:pPr>
            <a:r>
              <a:rPr lang="en-US" u="sng" smtClean="0">
                <a:solidFill>
                  <a:srgbClr val="0000FF"/>
                </a:solidFill>
              </a:rPr>
              <a:t>Logic Design</a:t>
            </a:r>
            <a:r>
              <a:rPr lang="en-US" smtClean="0"/>
              <a:t> – Design the logic, e.g., boolean expressions, control flow, word width, register allocation, etc. The outcome is called an RTL (</a:t>
            </a:r>
            <a:r>
              <a:rPr lang="en-US" i="1" smtClean="0"/>
              <a:t>Register Transfer Level</a:t>
            </a:r>
            <a:r>
              <a:rPr lang="en-US" smtClean="0"/>
              <a:t>) description. RTL is expressed in a HDL (</a:t>
            </a:r>
            <a:r>
              <a:rPr lang="en-US" i="1" smtClean="0"/>
              <a:t>Hardware Description Language</a:t>
            </a:r>
            <a:r>
              <a:rPr lang="en-US" smtClean="0"/>
              <a:t>), e.g., VHDL and Verilog.</a:t>
            </a:r>
          </a:p>
          <a:p>
            <a:endParaRPr lang="en-US" smtClean="0"/>
          </a:p>
        </p:txBody>
      </p:sp>
      <p:sp>
        <p:nvSpPr>
          <p:cNvPr id="28676" name="Text Box 4"/>
          <p:cNvSpPr txBox="1">
            <a:spLocks noChangeArrowheads="1"/>
          </p:cNvSpPr>
          <p:nvPr/>
        </p:nvSpPr>
        <p:spPr bwMode="auto">
          <a:xfrm>
            <a:off x="2667000" y="4495800"/>
            <a:ext cx="3827463" cy="1076325"/>
          </a:xfrm>
          <a:prstGeom prst="rect">
            <a:avLst/>
          </a:prstGeom>
          <a:noFill/>
          <a:ln w="9525">
            <a:solidFill>
              <a:schemeClr val="tx1"/>
            </a:solidFill>
            <a:miter lim="800000"/>
            <a:headEnd/>
            <a:tailEnd/>
          </a:ln>
        </p:spPr>
        <p:txBody>
          <a:bodyPr wrap="none">
            <a:spAutoFit/>
          </a:bodyPr>
          <a:lstStyle/>
          <a:p>
            <a:r>
              <a:rPr lang="en-US" sz="3200">
                <a:latin typeface="Times New Roman" pitchFamily="18" charset="0"/>
                <a:cs typeface="Arial" pitchFamily="34" charset="0"/>
              </a:rPr>
              <a:t>X = (AB+CD)(E+F)</a:t>
            </a:r>
          </a:p>
          <a:p>
            <a:r>
              <a:rPr lang="en-US" sz="3200">
                <a:latin typeface="Times New Roman" pitchFamily="18" charset="0"/>
                <a:cs typeface="Arial" pitchFamily="34" charset="0"/>
              </a:rPr>
              <a:t>Y= (A(B+C) + Z + 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VLSI Design Cycle (5/9)</a:t>
            </a:r>
          </a:p>
        </p:txBody>
      </p:sp>
      <p:sp>
        <p:nvSpPr>
          <p:cNvPr id="29699" name="Rectangle 3"/>
          <p:cNvSpPr>
            <a:spLocks noGrp="1" noChangeArrowheads="1"/>
          </p:cNvSpPr>
          <p:nvPr>
            <p:ph type="body" idx="1"/>
          </p:nvPr>
        </p:nvSpPr>
        <p:spPr/>
        <p:txBody>
          <a:bodyPr/>
          <a:lstStyle/>
          <a:p>
            <a:pPr>
              <a:buClr>
                <a:schemeClr val="tx1"/>
              </a:buClr>
              <a:buFontTx/>
              <a:buChar char=" "/>
            </a:pPr>
            <a:r>
              <a:rPr lang="en-US" u="sng" smtClean="0">
                <a:solidFill>
                  <a:srgbClr val="0000FF"/>
                </a:solidFill>
              </a:rPr>
              <a:t>Circuit Design</a:t>
            </a:r>
            <a:r>
              <a:rPr lang="en-US" smtClean="0"/>
              <a:t> – Design the circuit including gates, transistors, interconnections, etc. The outcome is called a </a:t>
            </a:r>
            <a:r>
              <a:rPr lang="en-US" i="1" smtClean="0">
                <a:solidFill>
                  <a:srgbClr val="FF0000"/>
                </a:solidFill>
              </a:rPr>
              <a:t>netlist</a:t>
            </a:r>
            <a:r>
              <a:rPr lang="en-US" smtClean="0"/>
              <a:t>.</a:t>
            </a:r>
          </a:p>
          <a:p>
            <a:endParaRPr lang="en-US" smtClean="0"/>
          </a:p>
        </p:txBody>
      </p:sp>
      <p:grpSp>
        <p:nvGrpSpPr>
          <p:cNvPr id="2" name="Group 4"/>
          <p:cNvGrpSpPr>
            <a:grpSpLocks/>
          </p:cNvGrpSpPr>
          <p:nvPr/>
        </p:nvGrpSpPr>
        <p:grpSpPr bwMode="auto">
          <a:xfrm>
            <a:off x="1752600" y="3352800"/>
            <a:ext cx="6019800" cy="2819400"/>
            <a:chOff x="1104" y="2112"/>
            <a:chExt cx="3792" cy="1776"/>
          </a:xfrm>
        </p:grpSpPr>
        <p:sp>
          <p:nvSpPr>
            <p:cNvPr id="29701" name="AutoShape 5"/>
            <p:cNvSpPr>
              <a:spLocks noChangeArrowheads="1"/>
            </p:cNvSpPr>
            <p:nvPr/>
          </p:nvSpPr>
          <p:spPr bwMode="auto">
            <a:xfrm>
              <a:off x="1776" y="2304"/>
              <a:ext cx="384" cy="384"/>
            </a:xfrm>
            <a:prstGeom prst="flowChartDelay">
              <a:avLst/>
            </a:prstGeom>
            <a:noFill/>
            <a:ln w="9525">
              <a:solidFill>
                <a:schemeClr val="tx1"/>
              </a:solidFill>
              <a:miter lim="800000"/>
              <a:headEnd/>
              <a:tailEnd/>
            </a:ln>
          </p:spPr>
          <p:txBody>
            <a:bodyPr wrap="none" anchor="ctr"/>
            <a:lstStyle/>
            <a:p>
              <a:endParaRPr lang="en-IN"/>
            </a:p>
          </p:txBody>
        </p:sp>
        <p:sp>
          <p:nvSpPr>
            <p:cNvPr id="29702" name="Oval 6"/>
            <p:cNvSpPr>
              <a:spLocks noChangeArrowheads="1"/>
            </p:cNvSpPr>
            <p:nvPr/>
          </p:nvSpPr>
          <p:spPr bwMode="auto">
            <a:xfrm>
              <a:off x="2160" y="2448"/>
              <a:ext cx="96" cy="96"/>
            </a:xfrm>
            <a:prstGeom prst="ellipse">
              <a:avLst/>
            </a:prstGeom>
            <a:noFill/>
            <a:ln w="9525">
              <a:solidFill>
                <a:schemeClr val="tx1"/>
              </a:solidFill>
              <a:round/>
              <a:headEnd/>
              <a:tailEnd/>
            </a:ln>
          </p:spPr>
          <p:txBody>
            <a:bodyPr wrap="none" anchor="ctr"/>
            <a:lstStyle/>
            <a:p>
              <a:endParaRPr lang="en-IN"/>
            </a:p>
          </p:txBody>
        </p:sp>
        <p:sp>
          <p:nvSpPr>
            <p:cNvPr id="29703" name="AutoShape 7"/>
            <p:cNvSpPr>
              <a:spLocks noChangeArrowheads="1"/>
            </p:cNvSpPr>
            <p:nvPr/>
          </p:nvSpPr>
          <p:spPr bwMode="auto">
            <a:xfrm>
              <a:off x="1776" y="3312"/>
              <a:ext cx="384" cy="384"/>
            </a:xfrm>
            <a:prstGeom prst="flowChartDelay">
              <a:avLst/>
            </a:prstGeom>
            <a:noFill/>
            <a:ln w="9525">
              <a:solidFill>
                <a:schemeClr val="tx1"/>
              </a:solidFill>
              <a:miter lim="800000"/>
              <a:headEnd/>
              <a:tailEnd/>
            </a:ln>
          </p:spPr>
          <p:txBody>
            <a:bodyPr wrap="none" anchor="ctr"/>
            <a:lstStyle/>
            <a:p>
              <a:endParaRPr lang="en-IN"/>
            </a:p>
          </p:txBody>
        </p:sp>
        <p:sp>
          <p:nvSpPr>
            <p:cNvPr id="29704" name="Oval 8"/>
            <p:cNvSpPr>
              <a:spLocks noChangeArrowheads="1"/>
            </p:cNvSpPr>
            <p:nvPr/>
          </p:nvSpPr>
          <p:spPr bwMode="auto">
            <a:xfrm>
              <a:off x="2160" y="3456"/>
              <a:ext cx="96" cy="96"/>
            </a:xfrm>
            <a:prstGeom prst="ellipse">
              <a:avLst/>
            </a:prstGeom>
            <a:noFill/>
            <a:ln w="9525">
              <a:solidFill>
                <a:schemeClr val="tx1"/>
              </a:solidFill>
              <a:round/>
              <a:headEnd/>
              <a:tailEnd/>
            </a:ln>
          </p:spPr>
          <p:txBody>
            <a:bodyPr wrap="none" anchor="ctr"/>
            <a:lstStyle/>
            <a:p>
              <a:endParaRPr lang="en-IN"/>
            </a:p>
          </p:txBody>
        </p:sp>
        <p:sp>
          <p:nvSpPr>
            <p:cNvPr id="29705" name="AutoShape 9"/>
            <p:cNvSpPr>
              <a:spLocks noChangeArrowheads="1"/>
            </p:cNvSpPr>
            <p:nvPr/>
          </p:nvSpPr>
          <p:spPr bwMode="auto">
            <a:xfrm>
              <a:off x="2976" y="2400"/>
              <a:ext cx="384" cy="384"/>
            </a:xfrm>
            <a:prstGeom prst="flowChartDelay">
              <a:avLst/>
            </a:prstGeom>
            <a:noFill/>
            <a:ln w="9525">
              <a:solidFill>
                <a:schemeClr val="tx1"/>
              </a:solidFill>
              <a:miter lim="800000"/>
              <a:headEnd/>
              <a:tailEnd/>
            </a:ln>
          </p:spPr>
          <p:txBody>
            <a:bodyPr wrap="none" anchor="ctr"/>
            <a:lstStyle/>
            <a:p>
              <a:endParaRPr lang="en-IN"/>
            </a:p>
          </p:txBody>
        </p:sp>
        <p:sp>
          <p:nvSpPr>
            <p:cNvPr id="29706" name="Oval 10"/>
            <p:cNvSpPr>
              <a:spLocks noChangeArrowheads="1"/>
            </p:cNvSpPr>
            <p:nvPr/>
          </p:nvSpPr>
          <p:spPr bwMode="auto">
            <a:xfrm>
              <a:off x="3360" y="2544"/>
              <a:ext cx="96" cy="96"/>
            </a:xfrm>
            <a:prstGeom prst="ellipse">
              <a:avLst/>
            </a:prstGeom>
            <a:noFill/>
            <a:ln w="9525">
              <a:solidFill>
                <a:schemeClr val="tx1"/>
              </a:solidFill>
              <a:round/>
              <a:headEnd/>
              <a:tailEnd/>
            </a:ln>
          </p:spPr>
          <p:txBody>
            <a:bodyPr wrap="none" anchor="ctr"/>
            <a:lstStyle/>
            <a:p>
              <a:endParaRPr lang="en-IN"/>
            </a:p>
          </p:txBody>
        </p:sp>
        <p:sp>
          <p:nvSpPr>
            <p:cNvPr id="29707" name="AutoShape 11"/>
            <p:cNvSpPr>
              <a:spLocks noChangeArrowheads="1"/>
            </p:cNvSpPr>
            <p:nvPr/>
          </p:nvSpPr>
          <p:spPr bwMode="auto">
            <a:xfrm>
              <a:off x="2976" y="3216"/>
              <a:ext cx="384" cy="384"/>
            </a:xfrm>
            <a:prstGeom prst="flowChartDelay">
              <a:avLst/>
            </a:prstGeom>
            <a:noFill/>
            <a:ln w="9525">
              <a:solidFill>
                <a:schemeClr val="tx1"/>
              </a:solidFill>
              <a:miter lim="800000"/>
              <a:headEnd/>
              <a:tailEnd/>
            </a:ln>
          </p:spPr>
          <p:txBody>
            <a:bodyPr wrap="none" anchor="ctr"/>
            <a:lstStyle/>
            <a:p>
              <a:endParaRPr lang="en-IN"/>
            </a:p>
          </p:txBody>
        </p:sp>
        <p:sp>
          <p:nvSpPr>
            <p:cNvPr id="29708" name="Oval 12"/>
            <p:cNvSpPr>
              <a:spLocks noChangeArrowheads="1"/>
            </p:cNvSpPr>
            <p:nvPr/>
          </p:nvSpPr>
          <p:spPr bwMode="auto">
            <a:xfrm>
              <a:off x="3360" y="3360"/>
              <a:ext cx="96" cy="96"/>
            </a:xfrm>
            <a:prstGeom prst="ellipse">
              <a:avLst/>
            </a:prstGeom>
            <a:noFill/>
            <a:ln w="9525">
              <a:solidFill>
                <a:schemeClr val="tx1"/>
              </a:solidFill>
              <a:round/>
              <a:headEnd/>
              <a:tailEnd/>
            </a:ln>
          </p:spPr>
          <p:txBody>
            <a:bodyPr wrap="none" anchor="ctr"/>
            <a:lstStyle/>
            <a:p>
              <a:endParaRPr lang="en-IN"/>
            </a:p>
          </p:txBody>
        </p:sp>
        <p:sp>
          <p:nvSpPr>
            <p:cNvPr id="29709" name="Line 13"/>
            <p:cNvSpPr>
              <a:spLocks noChangeShapeType="1"/>
            </p:cNvSpPr>
            <p:nvPr/>
          </p:nvSpPr>
          <p:spPr bwMode="auto">
            <a:xfrm>
              <a:off x="2256" y="2496"/>
              <a:ext cx="720" cy="0"/>
            </a:xfrm>
            <a:prstGeom prst="line">
              <a:avLst/>
            </a:prstGeom>
            <a:noFill/>
            <a:ln w="9525">
              <a:solidFill>
                <a:schemeClr val="tx1"/>
              </a:solidFill>
              <a:round/>
              <a:headEnd/>
              <a:tailEnd type="triangle" w="med" len="med"/>
            </a:ln>
          </p:spPr>
          <p:txBody>
            <a:bodyPr wrap="none" anchor="ctr"/>
            <a:lstStyle/>
            <a:p>
              <a:endParaRPr lang="en-IN"/>
            </a:p>
          </p:txBody>
        </p:sp>
        <p:sp>
          <p:nvSpPr>
            <p:cNvPr id="29710" name="Line 14"/>
            <p:cNvSpPr>
              <a:spLocks noChangeShapeType="1"/>
            </p:cNvSpPr>
            <p:nvPr/>
          </p:nvSpPr>
          <p:spPr bwMode="auto">
            <a:xfrm>
              <a:off x="2256" y="3504"/>
              <a:ext cx="720" cy="0"/>
            </a:xfrm>
            <a:prstGeom prst="line">
              <a:avLst/>
            </a:prstGeom>
            <a:noFill/>
            <a:ln w="9525">
              <a:solidFill>
                <a:schemeClr val="tx1"/>
              </a:solidFill>
              <a:round/>
              <a:headEnd/>
              <a:tailEnd type="triangle" w="med" len="med"/>
            </a:ln>
          </p:spPr>
          <p:txBody>
            <a:bodyPr wrap="none" anchor="ctr"/>
            <a:lstStyle/>
            <a:p>
              <a:endParaRPr lang="en-IN"/>
            </a:p>
          </p:txBody>
        </p:sp>
        <p:sp>
          <p:nvSpPr>
            <p:cNvPr id="29711" name="Line 15"/>
            <p:cNvSpPr>
              <a:spLocks noChangeShapeType="1"/>
            </p:cNvSpPr>
            <p:nvPr/>
          </p:nvSpPr>
          <p:spPr bwMode="auto">
            <a:xfrm>
              <a:off x="1296" y="3600"/>
              <a:ext cx="480" cy="0"/>
            </a:xfrm>
            <a:prstGeom prst="line">
              <a:avLst/>
            </a:prstGeom>
            <a:noFill/>
            <a:ln w="9525">
              <a:solidFill>
                <a:schemeClr val="tx1"/>
              </a:solidFill>
              <a:round/>
              <a:headEnd/>
              <a:tailEnd type="triangle" w="med" len="med"/>
            </a:ln>
          </p:spPr>
          <p:txBody>
            <a:bodyPr wrap="none" anchor="ctr"/>
            <a:lstStyle/>
            <a:p>
              <a:endParaRPr lang="en-IN"/>
            </a:p>
          </p:txBody>
        </p:sp>
        <p:sp>
          <p:nvSpPr>
            <p:cNvPr id="29712" name="Line 16"/>
            <p:cNvSpPr>
              <a:spLocks noChangeShapeType="1"/>
            </p:cNvSpPr>
            <p:nvPr/>
          </p:nvSpPr>
          <p:spPr bwMode="auto">
            <a:xfrm>
              <a:off x="1296" y="3408"/>
              <a:ext cx="480" cy="0"/>
            </a:xfrm>
            <a:prstGeom prst="line">
              <a:avLst/>
            </a:prstGeom>
            <a:noFill/>
            <a:ln w="9525">
              <a:solidFill>
                <a:schemeClr val="tx1"/>
              </a:solidFill>
              <a:round/>
              <a:headEnd/>
              <a:tailEnd type="triangle" w="med" len="med"/>
            </a:ln>
          </p:spPr>
          <p:txBody>
            <a:bodyPr wrap="none" anchor="ctr"/>
            <a:lstStyle/>
            <a:p>
              <a:endParaRPr lang="en-IN"/>
            </a:p>
          </p:txBody>
        </p:sp>
        <p:sp>
          <p:nvSpPr>
            <p:cNvPr id="29713" name="Line 17"/>
            <p:cNvSpPr>
              <a:spLocks noChangeShapeType="1"/>
            </p:cNvSpPr>
            <p:nvPr/>
          </p:nvSpPr>
          <p:spPr bwMode="auto">
            <a:xfrm>
              <a:off x="1296" y="2592"/>
              <a:ext cx="480" cy="0"/>
            </a:xfrm>
            <a:prstGeom prst="line">
              <a:avLst/>
            </a:prstGeom>
            <a:noFill/>
            <a:ln w="9525">
              <a:solidFill>
                <a:schemeClr val="tx1"/>
              </a:solidFill>
              <a:round/>
              <a:headEnd/>
              <a:tailEnd type="triangle" w="med" len="med"/>
            </a:ln>
          </p:spPr>
          <p:txBody>
            <a:bodyPr wrap="none" anchor="ctr"/>
            <a:lstStyle/>
            <a:p>
              <a:endParaRPr lang="en-IN"/>
            </a:p>
          </p:txBody>
        </p:sp>
        <p:sp>
          <p:nvSpPr>
            <p:cNvPr id="29714" name="Line 18"/>
            <p:cNvSpPr>
              <a:spLocks noChangeShapeType="1"/>
            </p:cNvSpPr>
            <p:nvPr/>
          </p:nvSpPr>
          <p:spPr bwMode="auto">
            <a:xfrm>
              <a:off x="1296" y="2400"/>
              <a:ext cx="480" cy="0"/>
            </a:xfrm>
            <a:prstGeom prst="line">
              <a:avLst/>
            </a:prstGeom>
            <a:noFill/>
            <a:ln w="9525">
              <a:solidFill>
                <a:schemeClr val="tx1"/>
              </a:solidFill>
              <a:round/>
              <a:headEnd/>
              <a:tailEnd type="triangle" w="med" len="med"/>
            </a:ln>
          </p:spPr>
          <p:txBody>
            <a:bodyPr wrap="none" anchor="ctr"/>
            <a:lstStyle/>
            <a:p>
              <a:endParaRPr lang="en-IN"/>
            </a:p>
          </p:txBody>
        </p:sp>
        <p:sp>
          <p:nvSpPr>
            <p:cNvPr id="29715" name="Freeform 19"/>
            <p:cNvSpPr>
              <a:spLocks/>
            </p:cNvSpPr>
            <p:nvPr/>
          </p:nvSpPr>
          <p:spPr bwMode="auto">
            <a:xfrm>
              <a:off x="1536" y="2592"/>
              <a:ext cx="1440" cy="720"/>
            </a:xfrm>
            <a:custGeom>
              <a:avLst/>
              <a:gdLst>
                <a:gd name="T0" fmla="*/ 0 w 1440"/>
                <a:gd name="T1" fmla="*/ 0 h 720"/>
                <a:gd name="T2" fmla="*/ 0 w 1440"/>
                <a:gd name="T3" fmla="*/ 240 h 720"/>
                <a:gd name="T4" fmla="*/ 1152 w 1440"/>
                <a:gd name="T5" fmla="*/ 720 h 720"/>
                <a:gd name="T6" fmla="*/ 1440 w 1440"/>
                <a:gd name="T7" fmla="*/ 720 h 720"/>
                <a:gd name="T8" fmla="*/ 0 60000 65536"/>
                <a:gd name="T9" fmla="*/ 0 60000 65536"/>
                <a:gd name="T10" fmla="*/ 0 60000 65536"/>
                <a:gd name="T11" fmla="*/ 0 60000 65536"/>
                <a:gd name="T12" fmla="*/ 0 w 1440"/>
                <a:gd name="T13" fmla="*/ 0 h 720"/>
                <a:gd name="T14" fmla="*/ 1440 w 1440"/>
                <a:gd name="T15" fmla="*/ 720 h 720"/>
              </a:gdLst>
              <a:ahLst/>
              <a:cxnLst>
                <a:cxn ang="T8">
                  <a:pos x="T0" y="T1"/>
                </a:cxn>
                <a:cxn ang="T9">
                  <a:pos x="T2" y="T3"/>
                </a:cxn>
                <a:cxn ang="T10">
                  <a:pos x="T4" y="T5"/>
                </a:cxn>
                <a:cxn ang="T11">
                  <a:pos x="T6" y="T7"/>
                </a:cxn>
              </a:cxnLst>
              <a:rect l="T12" t="T13" r="T14" b="T15"/>
              <a:pathLst>
                <a:path w="1440" h="720">
                  <a:moveTo>
                    <a:pt x="0" y="0"/>
                  </a:moveTo>
                  <a:lnTo>
                    <a:pt x="0" y="240"/>
                  </a:lnTo>
                  <a:lnTo>
                    <a:pt x="1152" y="720"/>
                  </a:lnTo>
                  <a:lnTo>
                    <a:pt x="1440" y="720"/>
                  </a:lnTo>
                </a:path>
              </a:pathLst>
            </a:custGeom>
            <a:noFill/>
            <a:ln w="9525">
              <a:solidFill>
                <a:schemeClr val="tx1"/>
              </a:solidFill>
              <a:round/>
              <a:headEnd/>
              <a:tailEnd type="triangle" w="med" len="med"/>
            </a:ln>
          </p:spPr>
          <p:txBody>
            <a:bodyPr wrap="none" anchor="ctr"/>
            <a:lstStyle/>
            <a:p>
              <a:endParaRPr lang="en-IN"/>
            </a:p>
          </p:txBody>
        </p:sp>
        <p:sp>
          <p:nvSpPr>
            <p:cNvPr id="29716" name="Freeform 20"/>
            <p:cNvSpPr>
              <a:spLocks/>
            </p:cNvSpPr>
            <p:nvPr/>
          </p:nvSpPr>
          <p:spPr bwMode="auto">
            <a:xfrm flipV="1">
              <a:off x="1536" y="2688"/>
              <a:ext cx="1440" cy="720"/>
            </a:xfrm>
            <a:custGeom>
              <a:avLst/>
              <a:gdLst>
                <a:gd name="T0" fmla="*/ 0 w 1440"/>
                <a:gd name="T1" fmla="*/ 0 h 720"/>
                <a:gd name="T2" fmla="*/ 0 w 1440"/>
                <a:gd name="T3" fmla="*/ 240 h 720"/>
                <a:gd name="T4" fmla="*/ 1152 w 1440"/>
                <a:gd name="T5" fmla="*/ 720 h 720"/>
                <a:gd name="T6" fmla="*/ 1440 w 1440"/>
                <a:gd name="T7" fmla="*/ 720 h 720"/>
                <a:gd name="T8" fmla="*/ 0 60000 65536"/>
                <a:gd name="T9" fmla="*/ 0 60000 65536"/>
                <a:gd name="T10" fmla="*/ 0 60000 65536"/>
                <a:gd name="T11" fmla="*/ 0 60000 65536"/>
                <a:gd name="T12" fmla="*/ 0 w 1440"/>
                <a:gd name="T13" fmla="*/ 0 h 720"/>
                <a:gd name="T14" fmla="*/ 1440 w 1440"/>
                <a:gd name="T15" fmla="*/ 720 h 720"/>
              </a:gdLst>
              <a:ahLst/>
              <a:cxnLst>
                <a:cxn ang="T8">
                  <a:pos x="T0" y="T1"/>
                </a:cxn>
                <a:cxn ang="T9">
                  <a:pos x="T2" y="T3"/>
                </a:cxn>
                <a:cxn ang="T10">
                  <a:pos x="T4" y="T5"/>
                </a:cxn>
                <a:cxn ang="T11">
                  <a:pos x="T6" y="T7"/>
                </a:cxn>
              </a:cxnLst>
              <a:rect l="T12" t="T13" r="T14" b="T15"/>
              <a:pathLst>
                <a:path w="1440" h="720">
                  <a:moveTo>
                    <a:pt x="0" y="0"/>
                  </a:moveTo>
                  <a:lnTo>
                    <a:pt x="0" y="240"/>
                  </a:lnTo>
                  <a:lnTo>
                    <a:pt x="1152" y="720"/>
                  </a:lnTo>
                  <a:lnTo>
                    <a:pt x="1440" y="720"/>
                  </a:lnTo>
                </a:path>
              </a:pathLst>
            </a:custGeom>
            <a:noFill/>
            <a:ln w="9525">
              <a:solidFill>
                <a:schemeClr val="tx1"/>
              </a:solidFill>
              <a:round/>
              <a:headEnd/>
              <a:tailEnd type="triangle" w="med" len="med"/>
            </a:ln>
          </p:spPr>
          <p:txBody>
            <a:bodyPr wrap="none" anchor="ctr"/>
            <a:lstStyle/>
            <a:p>
              <a:endParaRPr lang="en-IN"/>
            </a:p>
          </p:txBody>
        </p:sp>
        <p:sp>
          <p:nvSpPr>
            <p:cNvPr id="29717" name="Oval 21"/>
            <p:cNvSpPr>
              <a:spLocks noChangeArrowheads="1"/>
            </p:cNvSpPr>
            <p:nvPr/>
          </p:nvSpPr>
          <p:spPr bwMode="auto">
            <a:xfrm>
              <a:off x="1488" y="2544"/>
              <a:ext cx="96" cy="96"/>
            </a:xfrm>
            <a:prstGeom prst="ellipse">
              <a:avLst/>
            </a:prstGeom>
            <a:solidFill>
              <a:schemeClr val="tx1"/>
            </a:solidFill>
            <a:ln w="9525">
              <a:solidFill>
                <a:schemeClr val="tx1"/>
              </a:solidFill>
              <a:round/>
              <a:headEnd/>
              <a:tailEnd/>
            </a:ln>
          </p:spPr>
          <p:txBody>
            <a:bodyPr wrap="none" anchor="ctr"/>
            <a:lstStyle/>
            <a:p>
              <a:endParaRPr lang="en-IN"/>
            </a:p>
          </p:txBody>
        </p:sp>
        <p:sp>
          <p:nvSpPr>
            <p:cNvPr id="29718" name="Oval 22"/>
            <p:cNvSpPr>
              <a:spLocks noChangeArrowheads="1"/>
            </p:cNvSpPr>
            <p:nvPr/>
          </p:nvSpPr>
          <p:spPr bwMode="auto">
            <a:xfrm>
              <a:off x="1488" y="3360"/>
              <a:ext cx="96" cy="96"/>
            </a:xfrm>
            <a:prstGeom prst="ellipse">
              <a:avLst/>
            </a:prstGeom>
            <a:solidFill>
              <a:schemeClr val="tx1"/>
            </a:solidFill>
            <a:ln w="9525">
              <a:solidFill>
                <a:schemeClr val="tx1"/>
              </a:solidFill>
              <a:round/>
              <a:headEnd/>
              <a:tailEnd/>
            </a:ln>
          </p:spPr>
          <p:txBody>
            <a:bodyPr wrap="none" anchor="ctr"/>
            <a:lstStyle/>
            <a:p>
              <a:endParaRPr lang="en-IN"/>
            </a:p>
          </p:txBody>
        </p:sp>
        <p:sp>
          <p:nvSpPr>
            <p:cNvPr id="29719" name="AutoShape 23"/>
            <p:cNvSpPr>
              <a:spLocks noChangeArrowheads="1"/>
            </p:cNvSpPr>
            <p:nvPr/>
          </p:nvSpPr>
          <p:spPr bwMode="auto">
            <a:xfrm>
              <a:off x="3888" y="2784"/>
              <a:ext cx="384" cy="384"/>
            </a:xfrm>
            <a:prstGeom prst="flowChartDelay">
              <a:avLst/>
            </a:prstGeom>
            <a:noFill/>
            <a:ln w="9525">
              <a:solidFill>
                <a:schemeClr val="tx1"/>
              </a:solidFill>
              <a:miter lim="800000"/>
              <a:headEnd/>
              <a:tailEnd/>
            </a:ln>
          </p:spPr>
          <p:txBody>
            <a:bodyPr wrap="none" anchor="ctr"/>
            <a:lstStyle/>
            <a:p>
              <a:endParaRPr lang="en-IN"/>
            </a:p>
          </p:txBody>
        </p:sp>
        <p:sp>
          <p:nvSpPr>
            <p:cNvPr id="29720" name="Oval 24"/>
            <p:cNvSpPr>
              <a:spLocks noChangeArrowheads="1"/>
            </p:cNvSpPr>
            <p:nvPr/>
          </p:nvSpPr>
          <p:spPr bwMode="auto">
            <a:xfrm>
              <a:off x="4272" y="2928"/>
              <a:ext cx="96" cy="96"/>
            </a:xfrm>
            <a:prstGeom prst="ellipse">
              <a:avLst/>
            </a:prstGeom>
            <a:noFill/>
            <a:ln w="9525">
              <a:solidFill>
                <a:schemeClr val="tx1"/>
              </a:solidFill>
              <a:round/>
              <a:headEnd/>
              <a:tailEnd/>
            </a:ln>
          </p:spPr>
          <p:txBody>
            <a:bodyPr wrap="none" anchor="ctr"/>
            <a:lstStyle/>
            <a:p>
              <a:endParaRPr lang="en-IN"/>
            </a:p>
          </p:txBody>
        </p:sp>
        <p:sp>
          <p:nvSpPr>
            <p:cNvPr id="29721" name="Freeform 25"/>
            <p:cNvSpPr>
              <a:spLocks/>
            </p:cNvSpPr>
            <p:nvPr/>
          </p:nvSpPr>
          <p:spPr bwMode="auto">
            <a:xfrm>
              <a:off x="3456" y="2592"/>
              <a:ext cx="432" cy="336"/>
            </a:xfrm>
            <a:custGeom>
              <a:avLst/>
              <a:gdLst>
                <a:gd name="T0" fmla="*/ 0 w 432"/>
                <a:gd name="T1" fmla="*/ 0 h 288"/>
                <a:gd name="T2" fmla="*/ 144 w 432"/>
                <a:gd name="T3" fmla="*/ 0 h 288"/>
                <a:gd name="T4" fmla="*/ 144 w 432"/>
                <a:gd name="T5" fmla="*/ 288 h 288"/>
                <a:gd name="T6" fmla="*/ 432 w 432"/>
                <a:gd name="T7" fmla="*/ 288 h 288"/>
                <a:gd name="T8" fmla="*/ 0 60000 65536"/>
                <a:gd name="T9" fmla="*/ 0 60000 65536"/>
                <a:gd name="T10" fmla="*/ 0 60000 65536"/>
                <a:gd name="T11" fmla="*/ 0 60000 65536"/>
                <a:gd name="T12" fmla="*/ 0 w 432"/>
                <a:gd name="T13" fmla="*/ 0 h 288"/>
                <a:gd name="T14" fmla="*/ 432 w 432"/>
                <a:gd name="T15" fmla="*/ 288 h 288"/>
              </a:gdLst>
              <a:ahLst/>
              <a:cxnLst>
                <a:cxn ang="T8">
                  <a:pos x="T0" y="T1"/>
                </a:cxn>
                <a:cxn ang="T9">
                  <a:pos x="T2" y="T3"/>
                </a:cxn>
                <a:cxn ang="T10">
                  <a:pos x="T4" y="T5"/>
                </a:cxn>
                <a:cxn ang="T11">
                  <a:pos x="T6" y="T7"/>
                </a:cxn>
              </a:cxnLst>
              <a:rect l="T12" t="T13" r="T14" b="T15"/>
              <a:pathLst>
                <a:path w="432" h="288">
                  <a:moveTo>
                    <a:pt x="0" y="0"/>
                  </a:moveTo>
                  <a:lnTo>
                    <a:pt x="144" y="0"/>
                  </a:lnTo>
                  <a:lnTo>
                    <a:pt x="144" y="288"/>
                  </a:lnTo>
                  <a:lnTo>
                    <a:pt x="432" y="288"/>
                  </a:lnTo>
                </a:path>
              </a:pathLst>
            </a:custGeom>
            <a:noFill/>
            <a:ln w="9525">
              <a:solidFill>
                <a:schemeClr val="tx1"/>
              </a:solidFill>
              <a:round/>
              <a:headEnd/>
              <a:tailEnd type="triangle" w="med" len="med"/>
            </a:ln>
          </p:spPr>
          <p:txBody>
            <a:bodyPr wrap="none" anchor="ctr"/>
            <a:lstStyle/>
            <a:p>
              <a:endParaRPr lang="en-IN"/>
            </a:p>
          </p:txBody>
        </p:sp>
        <p:sp>
          <p:nvSpPr>
            <p:cNvPr id="29722" name="Freeform 26"/>
            <p:cNvSpPr>
              <a:spLocks/>
            </p:cNvSpPr>
            <p:nvPr/>
          </p:nvSpPr>
          <p:spPr bwMode="auto">
            <a:xfrm flipV="1">
              <a:off x="3456" y="3072"/>
              <a:ext cx="432" cy="336"/>
            </a:xfrm>
            <a:custGeom>
              <a:avLst/>
              <a:gdLst>
                <a:gd name="T0" fmla="*/ 0 w 432"/>
                <a:gd name="T1" fmla="*/ 0 h 288"/>
                <a:gd name="T2" fmla="*/ 144 w 432"/>
                <a:gd name="T3" fmla="*/ 0 h 288"/>
                <a:gd name="T4" fmla="*/ 144 w 432"/>
                <a:gd name="T5" fmla="*/ 288 h 288"/>
                <a:gd name="T6" fmla="*/ 432 w 432"/>
                <a:gd name="T7" fmla="*/ 288 h 288"/>
                <a:gd name="T8" fmla="*/ 0 60000 65536"/>
                <a:gd name="T9" fmla="*/ 0 60000 65536"/>
                <a:gd name="T10" fmla="*/ 0 60000 65536"/>
                <a:gd name="T11" fmla="*/ 0 60000 65536"/>
                <a:gd name="T12" fmla="*/ 0 w 432"/>
                <a:gd name="T13" fmla="*/ 0 h 288"/>
                <a:gd name="T14" fmla="*/ 432 w 432"/>
                <a:gd name="T15" fmla="*/ 288 h 288"/>
              </a:gdLst>
              <a:ahLst/>
              <a:cxnLst>
                <a:cxn ang="T8">
                  <a:pos x="T0" y="T1"/>
                </a:cxn>
                <a:cxn ang="T9">
                  <a:pos x="T2" y="T3"/>
                </a:cxn>
                <a:cxn ang="T10">
                  <a:pos x="T4" y="T5"/>
                </a:cxn>
                <a:cxn ang="T11">
                  <a:pos x="T6" y="T7"/>
                </a:cxn>
              </a:cxnLst>
              <a:rect l="T12" t="T13" r="T14" b="T15"/>
              <a:pathLst>
                <a:path w="432" h="288">
                  <a:moveTo>
                    <a:pt x="0" y="0"/>
                  </a:moveTo>
                  <a:lnTo>
                    <a:pt x="144" y="0"/>
                  </a:lnTo>
                  <a:lnTo>
                    <a:pt x="144" y="288"/>
                  </a:lnTo>
                  <a:lnTo>
                    <a:pt x="432" y="288"/>
                  </a:lnTo>
                </a:path>
              </a:pathLst>
            </a:custGeom>
            <a:noFill/>
            <a:ln w="9525">
              <a:solidFill>
                <a:schemeClr val="tx1"/>
              </a:solidFill>
              <a:round/>
              <a:headEnd/>
              <a:tailEnd type="triangle" w="med" len="med"/>
            </a:ln>
          </p:spPr>
          <p:txBody>
            <a:bodyPr wrap="none" anchor="ctr"/>
            <a:lstStyle/>
            <a:p>
              <a:endParaRPr lang="en-IN"/>
            </a:p>
          </p:txBody>
        </p:sp>
        <p:sp>
          <p:nvSpPr>
            <p:cNvPr id="29723" name="Line 27"/>
            <p:cNvSpPr>
              <a:spLocks noChangeShapeType="1"/>
            </p:cNvSpPr>
            <p:nvPr/>
          </p:nvSpPr>
          <p:spPr bwMode="auto">
            <a:xfrm>
              <a:off x="4368" y="2976"/>
              <a:ext cx="384" cy="0"/>
            </a:xfrm>
            <a:prstGeom prst="line">
              <a:avLst/>
            </a:prstGeom>
            <a:noFill/>
            <a:ln w="9525">
              <a:solidFill>
                <a:schemeClr val="tx1"/>
              </a:solidFill>
              <a:round/>
              <a:headEnd/>
              <a:tailEnd type="triangle" w="med" len="med"/>
            </a:ln>
          </p:spPr>
          <p:txBody>
            <a:bodyPr wrap="none" anchor="ctr"/>
            <a:lstStyle/>
            <a:p>
              <a:endParaRPr lang="en-IN"/>
            </a:p>
          </p:txBody>
        </p:sp>
        <p:sp>
          <p:nvSpPr>
            <p:cNvPr id="29724" name="Rectangle 28"/>
            <p:cNvSpPr>
              <a:spLocks noChangeArrowheads="1"/>
            </p:cNvSpPr>
            <p:nvPr/>
          </p:nvSpPr>
          <p:spPr bwMode="auto">
            <a:xfrm>
              <a:off x="1104" y="2112"/>
              <a:ext cx="3792" cy="1776"/>
            </a:xfrm>
            <a:prstGeom prst="rect">
              <a:avLst/>
            </a:prstGeom>
            <a:noFill/>
            <a:ln w="9525">
              <a:solidFill>
                <a:schemeClr val="tx1"/>
              </a:solidFill>
              <a:miter lim="800000"/>
              <a:headEnd/>
              <a:tailEnd/>
            </a:ln>
          </p:spPr>
          <p:txBody>
            <a:bodyPr wrap="none" anchor="ctr"/>
            <a:lstStyle/>
            <a:p>
              <a:endParaRPr lang="en-IN"/>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VLSI Design Cycle </a:t>
            </a:r>
          </a:p>
        </p:txBody>
      </p:sp>
      <p:sp>
        <p:nvSpPr>
          <p:cNvPr id="30723" name="AutoShape 3"/>
          <p:cNvSpPr>
            <a:spLocks noChangeArrowheads="1"/>
          </p:cNvSpPr>
          <p:nvPr/>
        </p:nvSpPr>
        <p:spPr bwMode="auto">
          <a:xfrm>
            <a:off x="3657600" y="2514600"/>
            <a:ext cx="1752600" cy="762000"/>
          </a:xfrm>
          <a:prstGeom prst="roundRect">
            <a:avLst>
              <a:gd name="adj" fmla="val 16667"/>
            </a:avLst>
          </a:prstGeom>
          <a:solidFill>
            <a:schemeClr val="tx2"/>
          </a:solidFill>
          <a:ln w="12700">
            <a:solidFill>
              <a:schemeClr val="tx1"/>
            </a:solidFill>
            <a:round/>
            <a:headEnd/>
            <a:tailEnd/>
          </a:ln>
        </p:spPr>
        <p:txBody>
          <a:bodyPr wrap="none" anchor="ctr"/>
          <a:lstStyle/>
          <a:p>
            <a:pPr algn="ctr"/>
            <a:r>
              <a:rPr lang="en-US" sz="2400">
                <a:solidFill>
                  <a:schemeClr val="bg1"/>
                </a:solidFill>
                <a:latin typeface="Times New Roman" pitchFamily="18" charset="0"/>
                <a:cs typeface="Arial" pitchFamily="34" charset="0"/>
              </a:rPr>
              <a:t>top</a:t>
            </a:r>
            <a:endParaRPr lang="en-US" sz="2400">
              <a:latin typeface="Times New Roman" pitchFamily="18" charset="0"/>
              <a:cs typeface="Arial" pitchFamily="34" charset="0"/>
            </a:endParaRPr>
          </a:p>
        </p:txBody>
      </p:sp>
      <p:sp>
        <p:nvSpPr>
          <p:cNvPr id="30724" name="AutoShape 4"/>
          <p:cNvSpPr>
            <a:spLocks noChangeArrowheads="1"/>
          </p:cNvSpPr>
          <p:nvPr/>
        </p:nvSpPr>
        <p:spPr bwMode="auto">
          <a:xfrm>
            <a:off x="1524000" y="4114800"/>
            <a:ext cx="1752600" cy="762000"/>
          </a:xfrm>
          <a:prstGeom prst="roundRect">
            <a:avLst>
              <a:gd name="adj" fmla="val 16667"/>
            </a:avLst>
          </a:prstGeom>
          <a:solidFill>
            <a:schemeClr val="tx2"/>
          </a:solidFill>
          <a:ln w="12700">
            <a:solidFill>
              <a:schemeClr val="tx1"/>
            </a:solidFill>
            <a:round/>
            <a:headEnd/>
            <a:tailEnd/>
          </a:ln>
        </p:spPr>
        <p:txBody>
          <a:bodyPr wrap="none" anchor="ctr"/>
          <a:lstStyle/>
          <a:p>
            <a:pPr algn="ctr"/>
            <a:r>
              <a:rPr lang="en-US" sz="2400">
                <a:solidFill>
                  <a:schemeClr val="bg1"/>
                </a:solidFill>
                <a:latin typeface="Times New Roman" pitchFamily="18" charset="0"/>
                <a:cs typeface="Arial" pitchFamily="34" charset="0"/>
              </a:rPr>
              <a:t>i1</a:t>
            </a:r>
            <a:endParaRPr lang="en-US" sz="2400">
              <a:latin typeface="Times New Roman" pitchFamily="18" charset="0"/>
              <a:cs typeface="Arial" pitchFamily="34" charset="0"/>
            </a:endParaRPr>
          </a:p>
        </p:txBody>
      </p:sp>
      <p:sp>
        <p:nvSpPr>
          <p:cNvPr id="30725" name="AutoShape 5"/>
          <p:cNvSpPr>
            <a:spLocks noChangeArrowheads="1"/>
          </p:cNvSpPr>
          <p:nvPr/>
        </p:nvSpPr>
        <p:spPr bwMode="auto">
          <a:xfrm>
            <a:off x="3657600" y="4114800"/>
            <a:ext cx="1752600" cy="762000"/>
          </a:xfrm>
          <a:prstGeom prst="roundRect">
            <a:avLst>
              <a:gd name="adj" fmla="val 16667"/>
            </a:avLst>
          </a:prstGeom>
          <a:solidFill>
            <a:schemeClr val="tx2"/>
          </a:solidFill>
          <a:ln w="12700">
            <a:solidFill>
              <a:schemeClr val="tx1"/>
            </a:solidFill>
            <a:round/>
            <a:headEnd/>
            <a:tailEnd/>
          </a:ln>
        </p:spPr>
        <p:txBody>
          <a:bodyPr wrap="none" anchor="ctr"/>
          <a:lstStyle/>
          <a:p>
            <a:pPr algn="ctr"/>
            <a:r>
              <a:rPr lang="en-US" sz="2400">
                <a:solidFill>
                  <a:schemeClr val="bg1"/>
                </a:solidFill>
                <a:latin typeface="Times New Roman" pitchFamily="18" charset="0"/>
                <a:cs typeface="Arial" pitchFamily="34" charset="0"/>
              </a:rPr>
              <a:t>xxx</a:t>
            </a:r>
            <a:endParaRPr lang="en-US" sz="2400">
              <a:latin typeface="Times New Roman" pitchFamily="18" charset="0"/>
              <a:cs typeface="Arial" pitchFamily="34" charset="0"/>
            </a:endParaRPr>
          </a:p>
        </p:txBody>
      </p:sp>
      <p:sp>
        <p:nvSpPr>
          <p:cNvPr id="30726" name="AutoShape 6"/>
          <p:cNvSpPr>
            <a:spLocks noChangeArrowheads="1"/>
          </p:cNvSpPr>
          <p:nvPr/>
        </p:nvSpPr>
        <p:spPr bwMode="auto">
          <a:xfrm>
            <a:off x="5943600" y="4114800"/>
            <a:ext cx="1752600" cy="762000"/>
          </a:xfrm>
          <a:prstGeom prst="roundRect">
            <a:avLst>
              <a:gd name="adj" fmla="val 16667"/>
            </a:avLst>
          </a:prstGeom>
          <a:solidFill>
            <a:schemeClr val="tx2"/>
          </a:solidFill>
          <a:ln w="12700">
            <a:solidFill>
              <a:schemeClr val="tx1"/>
            </a:solidFill>
            <a:round/>
            <a:headEnd/>
            <a:tailEnd/>
          </a:ln>
        </p:spPr>
        <p:txBody>
          <a:bodyPr wrap="none" anchor="ctr"/>
          <a:lstStyle/>
          <a:p>
            <a:pPr algn="ctr"/>
            <a:r>
              <a:rPr lang="en-US" sz="2400">
                <a:solidFill>
                  <a:schemeClr val="bg1"/>
                </a:solidFill>
                <a:latin typeface="Times New Roman" pitchFamily="18" charset="0"/>
                <a:cs typeface="Arial" pitchFamily="34" charset="0"/>
              </a:rPr>
              <a:t>i2</a:t>
            </a:r>
            <a:endParaRPr lang="en-US" sz="2400">
              <a:latin typeface="Times New Roman" pitchFamily="18" charset="0"/>
              <a:cs typeface="Arial" pitchFamily="34" charset="0"/>
            </a:endParaRPr>
          </a:p>
        </p:txBody>
      </p:sp>
      <p:sp>
        <p:nvSpPr>
          <p:cNvPr id="30727" name="Line 7"/>
          <p:cNvSpPr>
            <a:spLocks noChangeShapeType="1"/>
          </p:cNvSpPr>
          <p:nvPr/>
        </p:nvSpPr>
        <p:spPr bwMode="auto">
          <a:xfrm flipH="1">
            <a:off x="2438400" y="3276600"/>
            <a:ext cx="1295400" cy="838200"/>
          </a:xfrm>
          <a:prstGeom prst="line">
            <a:avLst/>
          </a:prstGeom>
          <a:noFill/>
          <a:ln w="12700">
            <a:solidFill>
              <a:schemeClr val="tx1"/>
            </a:solidFill>
            <a:round/>
            <a:headEnd/>
            <a:tailEnd type="triangle" w="med" len="med"/>
          </a:ln>
        </p:spPr>
        <p:txBody>
          <a:bodyPr wrap="none" anchor="ctr"/>
          <a:lstStyle/>
          <a:p>
            <a:endParaRPr lang="en-IN"/>
          </a:p>
        </p:txBody>
      </p:sp>
      <p:sp>
        <p:nvSpPr>
          <p:cNvPr id="30728" name="Line 8"/>
          <p:cNvSpPr>
            <a:spLocks noChangeShapeType="1"/>
          </p:cNvSpPr>
          <p:nvPr/>
        </p:nvSpPr>
        <p:spPr bwMode="auto">
          <a:xfrm flipH="1">
            <a:off x="4572000" y="3276600"/>
            <a:ext cx="0" cy="838200"/>
          </a:xfrm>
          <a:prstGeom prst="line">
            <a:avLst/>
          </a:prstGeom>
          <a:noFill/>
          <a:ln w="12700">
            <a:solidFill>
              <a:schemeClr val="tx1"/>
            </a:solidFill>
            <a:round/>
            <a:headEnd/>
            <a:tailEnd type="triangle" w="med" len="med"/>
          </a:ln>
        </p:spPr>
        <p:txBody>
          <a:bodyPr wrap="none" anchor="ctr"/>
          <a:lstStyle/>
          <a:p>
            <a:endParaRPr lang="en-IN"/>
          </a:p>
        </p:txBody>
      </p:sp>
      <p:sp>
        <p:nvSpPr>
          <p:cNvPr id="30729" name="Line 9"/>
          <p:cNvSpPr>
            <a:spLocks noChangeShapeType="1"/>
          </p:cNvSpPr>
          <p:nvPr/>
        </p:nvSpPr>
        <p:spPr bwMode="auto">
          <a:xfrm>
            <a:off x="5410200" y="3200400"/>
            <a:ext cx="1447800" cy="914400"/>
          </a:xfrm>
          <a:prstGeom prst="line">
            <a:avLst/>
          </a:prstGeom>
          <a:noFill/>
          <a:ln w="12700">
            <a:solidFill>
              <a:schemeClr val="tx1"/>
            </a:solidFill>
            <a:round/>
            <a:headEnd/>
            <a:tailEnd type="triangle" w="med" len="med"/>
          </a:ln>
        </p:spPr>
        <p:txBody>
          <a:bodyPr wrap="none" anchor="ctr"/>
          <a:lstStyle/>
          <a:p>
            <a:endParaRPr lang="en-IN"/>
          </a:p>
        </p:txBody>
      </p:sp>
      <p:sp>
        <p:nvSpPr>
          <p:cNvPr id="30730" name="Rectangle 10"/>
          <p:cNvSpPr>
            <a:spLocks noChangeArrowheads="1"/>
          </p:cNvSpPr>
          <p:nvPr/>
        </p:nvSpPr>
        <p:spPr bwMode="auto">
          <a:xfrm>
            <a:off x="2268538" y="1557338"/>
            <a:ext cx="4552950" cy="641350"/>
          </a:xfrm>
          <a:prstGeom prst="rect">
            <a:avLst/>
          </a:prstGeom>
          <a:noFill/>
          <a:ln w="9525">
            <a:noFill/>
            <a:miter lim="800000"/>
            <a:headEnd/>
            <a:tailEnd/>
          </a:ln>
        </p:spPr>
        <p:txBody>
          <a:bodyPr wrap="none">
            <a:spAutoFit/>
          </a:bodyPr>
          <a:lstStyle/>
          <a:p>
            <a:pPr eaLnBrk="1" hangingPunct="1"/>
            <a:r>
              <a:rPr lang="en-US" sz="3600">
                <a:solidFill>
                  <a:schemeClr val="tx2"/>
                </a:solidFill>
                <a:cs typeface="Arial" pitchFamily="34" charset="0"/>
              </a:rPr>
              <a:t>Component hierarchy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VLSI Design Cycle </a:t>
            </a:r>
          </a:p>
        </p:txBody>
      </p:sp>
      <p:sp>
        <p:nvSpPr>
          <p:cNvPr id="31747" name="Rectangle 3"/>
          <p:cNvSpPr>
            <a:spLocks noGrp="1" noChangeArrowheads="1"/>
          </p:cNvSpPr>
          <p:nvPr>
            <p:ph type="body" idx="1"/>
          </p:nvPr>
        </p:nvSpPr>
        <p:spPr/>
        <p:txBody>
          <a:bodyPr/>
          <a:lstStyle/>
          <a:p>
            <a:pPr>
              <a:buClr>
                <a:schemeClr val="tx1"/>
              </a:buClr>
              <a:buFontTx/>
              <a:buChar char=" "/>
            </a:pPr>
            <a:r>
              <a:rPr lang="en-US" u="sng" smtClean="0">
                <a:solidFill>
                  <a:srgbClr val="0000FF"/>
                </a:solidFill>
              </a:rPr>
              <a:t>Physical Design</a:t>
            </a:r>
            <a:r>
              <a:rPr lang="en-US" smtClean="0"/>
              <a:t> – Convert the netlist into a geometric representation. The outcome is called a </a:t>
            </a:r>
            <a:r>
              <a:rPr lang="en-US" i="1" smtClean="0"/>
              <a:t>layout</a:t>
            </a:r>
            <a:r>
              <a:rPr lang="en-US" smtClean="0"/>
              <a:t>.</a:t>
            </a:r>
          </a:p>
          <a:p>
            <a:endParaRPr lang="en-US" smtClean="0"/>
          </a:p>
        </p:txBody>
      </p:sp>
      <p:grpSp>
        <p:nvGrpSpPr>
          <p:cNvPr id="2" name="Group 4"/>
          <p:cNvGrpSpPr>
            <a:grpSpLocks/>
          </p:cNvGrpSpPr>
          <p:nvPr/>
        </p:nvGrpSpPr>
        <p:grpSpPr bwMode="auto">
          <a:xfrm>
            <a:off x="2971800" y="3048000"/>
            <a:ext cx="3048000" cy="3581400"/>
            <a:chOff x="1872" y="1920"/>
            <a:chExt cx="1920" cy="2256"/>
          </a:xfrm>
        </p:grpSpPr>
        <p:sp>
          <p:nvSpPr>
            <p:cNvPr id="31749" name="Rectangle 5"/>
            <p:cNvSpPr>
              <a:spLocks noChangeArrowheads="1"/>
            </p:cNvSpPr>
            <p:nvPr/>
          </p:nvSpPr>
          <p:spPr bwMode="auto">
            <a:xfrm>
              <a:off x="2304" y="2208"/>
              <a:ext cx="816" cy="240"/>
            </a:xfrm>
            <a:prstGeom prst="rect">
              <a:avLst/>
            </a:prstGeom>
            <a:noFill/>
            <a:ln w="9525">
              <a:solidFill>
                <a:schemeClr val="tx1"/>
              </a:solidFill>
              <a:miter lim="800000"/>
              <a:headEnd/>
              <a:tailEnd/>
            </a:ln>
          </p:spPr>
          <p:txBody>
            <a:bodyPr wrap="none" anchor="ctr"/>
            <a:lstStyle/>
            <a:p>
              <a:endParaRPr lang="en-IN"/>
            </a:p>
          </p:txBody>
        </p:sp>
        <p:sp>
          <p:nvSpPr>
            <p:cNvPr id="31750" name="Rectangle 6"/>
            <p:cNvSpPr>
              <a:spLocks noChangeArrowheads="1"/>
            </p:cNvSpPr>
            <p:nvPr/>
          </p:nvSpPr>
          <p:spPr bwMode="auto">
            <a:xfrm>
              <a:off x="2160" y="2496"/>
              <a:ext cx="336" cy="672"/>
            </a:xfrm>
            <a:prstGeom prst="rect">
              <a:avLst/>
            </a:prstGeom>
            <a:noFill/>
            <a:ln w="9525">
              <a:solidFill>
                <a:schemeClr val="tx1"/>
              </a:solidFill>
              <a:miter lim="800000"/>
              <a:headEnd/>
              <a:tailEnd/>
            </a:ln>
          </p:spPr>
          <p:txBody>
            <a:bodyPr wrap="none" anchor="ctr"/>
            <a:lstStyle/>
            <a:p>
              <a:endParaRPr lang="en-IN"/>
            </a:p>
          </p:txBody>
        </p:sp>
        <p:sp>
          <p:nvSpPr>
            <p:cNvPr id="31751" name="Rectangle 7"/>
            <p:cNvSpPr>
              <a:spLocks noChangeArrowheads="1"/>
            </p:cNvSpPr>
            <p:nvPr/>
          </p:nvSpPr>
          <p:spPr bwMode="auto">
            <a:xfrm>
              <a:off x="2640" y="2688"/>
              <a:ext cx="528" cy="384"/>
            </a:xfrm>
            <a:prstGeom prst="rect">
              <a:avLst/>
            </a:prstGeom>
            <a:noFill/>
            <a:ln w="9525">
              <a:solidFill>
                <a:schemeClr val="tx1"/>
              </a:solidFill>
              <a:miter lim="800000"/>
              <a:headEnd/>
              <a:tailEnd/>
            </a:ln>
          </p:spPr>
          <p:txBody>
            <a:bodyPr wrap="none" anchor="ctr"/>
            <a:lstStyle/>
            <a:p>
              <a:endParaRPr lang="en-IN"/>
            </a:p>
          </p:txBody>
        </p:sp>
        <p:sp>
          <p:nvSpPr>
            <p:cNvPr id="31752" name="Rectangle 8"/>
            <p:cNvSpPr>
              <a:spLocks noChangeArrowheads="1"/>
            </p:cNvSpPr>
            <p:nvPr/>
          </p:nvSpPr>
          <p:spPr bwMode="auto">
            <a:xfrm>
              <a:off x="3264" y="2400"/>
              <a:ext cx="240" cy="1200"/>
            </a:xfrm>
            <a:prstGeom prst="rect">
              <a:avLst/>
            </a:prstGeom>
            <a:noFill/>
            <a:ln w="9525">
              <a:solidFill>
                <a:schemeClr val="tx1"/>
              </a:solidFill>
              <a:miter lim="800000"/>
              <a:headEnd/>
              <a:tailEnd/>
            </a:ln>
          </p:spPr>
          <p:txBody>
            <a:bodyPr wrap="none" anchor="ctr"/>
            <a:lstStyle/>
            <a:p>
              <a:endParaRPr lang="en-IN"/>
            </a:p>
          </p:txBody>
        </p:sp>
        <p:sp>
          <p:nvSpPr>
            <p:cNvPr id="31753" name="Rectangle 9"/>
            <p:cNvSpPr>
              <a:spLocks noChangeArrowheads="1"/>
            </p:cNvSpPr>
            <p:nvPr/>
          </p:nvSpPr>
          <p:spPr bwMode="auto">
            <a:xfrm>
              <a:off x="2352" y="3264"/>
              <a:ext cx="816" cy="624"/>
            </a:xfrm>
            <a:prstGeom prst="rect">
              <a:avLst/>
            </a:prstGeom>
            <a:noFill/>
            <a:ln w="9525">
              <a:solidFill>
                <a:schemeClr val="tx1"/>
              </a:solidFill>
              <a:miter lim="800000"/>
              <a:headEnd/>
              <a:tailEnd/>
            </a:ln>
          </p:spPr>
          <p:txBody>
            <a:bodyPr wrap="none" anchor="ctr"/>
            <a:lstStyle/>
            <a:p>
              <a:endParaRPr lang="en-IN"/>
            </a:p>
          </p:txBody>
        </p:sp>
        <p:sp>
          <p:nvSpPr>
            <p:cNvPr id="31754" name="Rectangle 10"/>
            <p:cNvSpPr>
              <a:spLocks noChangeArrowheads="1"/>
            </p:cNvSpPr>
            <p:nvPr/>
          </p:nvSpPr>
          <p:spPr bwMode="auto">
            <a:xfrm>
              <a:off x="1872" y="1920"/>
              <a:ext cx="1920" cy="2256"/>
            </a:xfrm>
            <a:prstGeom prst="rect">
              <a:avLst/>
            </a:prstGeom>
            <a:noFill/>
            <a:ln w="9525">
              <a:solidFill>
                <a:schemeClr val="tx1"/>
              </a:solidFill>
              <a:miter lim="800000"/>
              <a:headEnd/>
              <a:tailEnd/>
            </a:ln>
          </p:spPr>
          <p:txBody>
            <a:bodyPr wrap="none" anchor="ctr"/>
            <a:lstStyle/>
            <a:p>
              <a:endParaRPr lang="en-IN"/>
            </a:p>
          </p:txBody>
        </p:sp>
        <p:sp>
          <p:nvSpPr>
            <p:cNvPr id="31755" name="Rectangle 11"/>
            <p:cNvSpPr>
              <a:spLocks noChangeArrowheads="1"/>
            </p:cNvSpPr>
            <p:nvPr/>
          </p:nvSpPr>
          <p:spPr bwMode="auto">
            <a:xfrm>
              <a:off x="1920" y="1968"/>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56" name="Rectangle 12"/>
            <p:cNvSpPr>
              <a:spLocks noChangeArrowheads="1"/>
            </p:cNvSpPr>
            <p:nvPr/>
          </p:nvSpPr>
          <p:spPr bwMode="auto">
            <a:xfrm>
              <a:off x="3600" y="1968"/>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57" name="Rectangle 13"/>
            <p:cNvSpPr>
              <a:spLocks noChangeArrowheads="1"/>
            </p:cNvSpPr>
            <p:nvPr/>
          </p:nvSpPr>
          <p:spPr bwMode="auto">
            <a:xfrm>
              <a:off x="2736" y="1968"/>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58" name="Rectangle 14"/>
            <p:cNvSpPr>
              <a:spLocks noChangeArrowheads="1"/>
            </p:cNvSpPr>
            <p:nvPr/>
          </p:nvSpPr>
          <p:spPr bwMode="auto">
            <a:xfrm>
              <a:off x="3600" y="3984"/>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59" name="Rectangle 15"/>
            <p:cNvSpPr>
              <a:spLocks noChangeArrowheads="1"/>
            </p:cNvSpPr>
            <p:nvPr/>
          </p:nvSpPr>
          <p:spPr bwMode="auto">
            <a:xfrm>
              <a:off x="2784" y="3984"/>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60" name="Rectangle 16"/>
            <p:cNvSpPr>
              <a:spLocks noChangeArrowheads="1"/>
            </p:cNvSpPr>
            <p:nvPr/>
          </p:nvSpPr>
          <p:spPr bwMode="auto">
            <a:xfrm>
              <a:off x="1920" y="3984"/>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61" name="Rectangle 17"/>
            <p:cNvSpPr>
              <a:spLocks noChangeArrowheads="1"/>
            </p:cNvSpPr>
            <p:nvPr/>
          </p:nvSpPr>
          <p:spPr bwMode="auto">
            <a:xfrm>
              <a:off x="3600" y="3312"/>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62" name="Rectangle 18"/>
            <p:cNvSpPr>
              <a:spLocks noChangeArrowheads="1"/>
            </p:cNvSpPr>
            <p:nvPr/>
          </p:nvSpPr>
          <p:spPr bwMode="auto">
            <a:xfrm>
              <a:off x="3600" y="2640"/>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63" name="Rectangle 19"/>
            <p:cNvSpPr>
              <a:spLocks noChangeArrowheads="1"/>
            </p:cNvSpPr>
            <p:nvPr/>
          </p:nvSpPr>
          <p:spPr bwMode="auto">
            <a:xfrm>
              <a:off x="1920" y="2640"/>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64" name="Rectangle 20"/>
            <p:cNvSpPr>
              <a:spLocks noChangeArrowheads="1"/>
            </p:cNvSpPr>
            <p:nvPr/>
          </p:nvSpPr>
          <p:spPr bwMode="auto">
            <a:xfrm>
              <a:off x="1920" y="3312"/>
              <a:ext cx="144"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1765" name="Line 21"/>
            <p:cNvSpPr>
              <a:spLocks noChangeShapeType="1"/>
            </p:cNvSpPr>
            <p:nvPr/>
          </p:nvSpPr>
          <p:spPr bwMode="auto">
            <a:xfrm>
              <a:off x="2496" y="2880"/>
              <a:ext cx="144" cy="1"/>
            </a:xfrm>
            <a:prstGeom prst="line">
              <a:avLst/>
            </a:prstGeom>
            <a:noFill/>
            <a:ln w="9525">
              <a:solidFill>
                <a:schemeClr val="tx1"/>
              </a:solidFill>
              <a:round/>
              <a:headEnd/>
              <a:tailEnd/>
            </a:ln>
          </p:spPr>
          <p:txBody>
            <a:bodyPr wrap="none" anchor="ctr"/>
            <a:lstStyle/>
            <a:p>
              <a:endParaRPr lang="en-IN"/>
            </a:p>
          </p:txBody>
        </p:sp>
        <p:sp>
          <p:nvSpPr>
            <p:cNvPr id="31766" name="Line 22"/>
            <p:cNvSpPr>
              <a:spLocks noChangeShapeType="1"/>
            </p:cNvSpPr>
            <p:nvPr/>
          </p:nvSpPr>
          <p:spPr bwMode="auto">
            <a:xfrm>
              <a:off x="2544" y="2448"/>
              <a:ext cx="0" cy="432"/>
            </a:xfrm>
            <a:prstGeom prst="line">
              <a:avLst/>
            </a:prstGeom>
            <a:noFill/>
            <a:ln w="9525">
              <a:solidFill>
                <a:schemeClr val="tx1"/>
              </a:solidFill>
              <a:round/>
              <a:headEnd/>
              <a:tailEnd/>
            </a:ln>
          </p:spPr>
          <p:txBody>
            <a:bodyPr wrap="none" anchor="ctr"/>
            <a:lstStyle/>
            <a:p>
              <a:endParaRPr lang="en-IN"/>
            </a:p>
          </p:txBody>
        </p:sp>
        <p:sp>
          <p:nvSpPr>
            <p:cNvPr id="31767" name="Line 23"/>
            <p:cNvSpPr>
              <a:spLocks noChangeShapeType="1"/>
            </p:cNvSpPr>
            <p:nvPr/>
          </p:nvSpPr>
          <p:spPr bwMode="auto">
            <a:xfrm>
              <a:off x="2544" y="2592"/>
              <a:ext cx="720" cy="0"/>
            </a:xfrm>
            <a:prstGeom prst="line">
              <a:avLst/>
            </a:prstGeom>
            <a:noFill/>
            <a:ln w="9525">
              <a:solidFill>
                <a:schemeClr val="tx1"/>
              </a:solidFill>
              <a:round/>
              <a:headEnd/>
              <a:tailEnd/>
            </a:ln>
          </p:spPr>
          <p:txBody>
            <a:bodyPr wrap="none" anchor="ctr"/>
            <a:lstStyle/>
            <a:p>
              <a:endParaRPr lang="en-IN"/>
            </a:p>
          </p:txBody>
        </p:sp>
        <p:sp>
          <p:nvSpPr>
            <p:cNvPr id="31768" name="Line 24"/>
            <p:cNvSpPr>
              <a:spLocks noChangeShapeType="1"/>
            </p:cNvSpPr>
            <p:nvPr/>
          </p:nvSpPr>
          <p:spPr bwMode="auto">
            <a:xfrm>
              <a:off x="3168" y="2928"/>
              <a:ext cx="96" cy="0"/>
            </a:xfrm>
            <a:prstGeom prst="line">
              <a:avLst/>
            </a:prstGeom>
            <a:noFill/>
            <a:ln w="9525">
              <a:solidFill>
                <a:schemeClr val="tx1"/>
              </a:solidFill>
              <a:round/>
              <a:headEnd/>
              <a:tailEnd/>
            </a:ln>
          </p:spPr>
          <p:txBody>
            <a:bodyPr wrap="none" anchor="ctr"/>
            <a:lstStyle/>
            <a:p>
              <a:endParaRPr lang="en-IN"/>
            </a:p>
          </p:txBody>
        </p:sp>
        <p:sp>
          <p:nvSpPr>
            <p:cNvPr id="31769" name="Line 25"/>
            <p:cNvSpPr>
              <a:spLocks noChangeShapeType="1"/>
            </p:cNvSpPr>
            <p:nvPr/>
          </p:nvSpPr>
          <p:spPr bwMode="auto">
            <a:xfrm>
              <a:off x="2880" y="3072"/>
              <a:ext cx="0" cy="192"/>
            </a:xfrm>
            <a:prstGeom prst="line">
              <a:avLst/>
            </a:prstGeom>
            <a:noFill/>
            <a:ln w="9525">
              <a:solidFill>
                <a:schemeClr val="tx1"/>
              </a:solidFill>
              <a:round/>
              <a:headEnd/>
              <a:tailEnd/>
            </a:ln>
          </p:spPr>
          <p:txBody>
            <a:bodyPr wrap="none" anchor="ctr"/>
            <a:lstStyle/>
            <a:p>
              <a:endParaRPr lang="en-IN"/>
            </a:p>
          </p:txBody>
        </p:sp>
        <p:sp>
          <p:nvSpPr>
            <p:cNvPr id="31770" name="Line 26"/>
            <p:cNvSpPr>
              <a:spLocks noChangeShapeType="1"/>
            </p:cNvSpPr>
            <p:nvPr/>
          </p:nvSpPr>
          <p:spPr bwMode="auto">
            <a:xfrm flipH="1" flipV="1">
              <a:off x="2832" y="2112"/>
              <a:ext cx="0" cy="96"/>
            </a:xfrm>
            <a:prstGeom prst="line">
              <a:avLst/>
            </a:prstGeom>
            <a:noFill/>
            <a:ln w="9525">
              <a:solidFill>
                <a:schemeClr val="tx1"/>
              </a:solidFill>
              <a:round/>
              <a:headEnd/>
              <a:tailEnd/>
            </a:ln>
          </p:spPr>
          <p:txBody>
            <a:bodyPr wrap="none" anchor="ctr"/>
            <a:lstStyle/>
            <a:p>
              <a:endParaRPr lang="en-IN"/>
            </a:p>
          </p:txBody>
        </p:sp>
        <p:sp>
          <p:nvSpPr>
            <p:cNvPr id="31771" name="Line 27"/>
            <p:cNvSpPr>
              <a:spLocks noChangeShapeType="1"/>
            </p:cNvSpPr>
            <p:nvPr/>
          </p:nvSpPr>
          <p:spPr bwMode="auto">
            <a:xfrm>
              <a:off x="3504" y="3408"/>
              <a:ext cx="144" cy="0"/>
            </a:xfrm>
            <a:prstGeom prst="line">
              <a:avLst/>
            </a:prstGeom>
            <a:noFill/>
            <a:ln w="9525">
              <a:solidFill>
                <a:schemeClr val="tx1"/>
              </a:solidFill>
              <a:round/>
              <a:headEnd/>
              <a:tailEnd/>
            </a:ln>
          </p:spPr>
          <p:txBody>
            <a:bodyPr wrap="none" anchor="ctr"/>
            <a:lstStyle/>
            <a:p>
              <a:endParaRPr lang="en-IN"/>
            </a:p>
          </p:txBody>
        </p:sp>
        <p:sp>
          <p:nvSpPr>
            <p:cNvPr id="31772" name="Line 28"/>
            <p:cNvSpPr>
              <a:spLocks noChangeShapeType="1"/>
            </p:cNvSpPr>
            <p:nvPr/>
          </p:nvSpPr>
          <p:spPr bwMode="auto">
            <a:xfrm>
              <a:off x="2832" y="3888"/>
              <a:ext cx="0" cy="96"/>
            </a:xfrm>
            <a:prstGeom prst="line">
              <a:avLst/>
            </a:prstGeom>
            <a:noFill/>
            <a:ln w="9525">
              <a:solidFill>
                <a:schemeClr val="tx1"/>
              </a:solidFill>
              <a:round/>
              <a:headEnd/>
              <a:tailEnd/>
            </a:ln>
          </p:spPr>
          <p:txBody>
            <a:bodyPr wrap="none" anchor="ctr"/>
            <a:lstStyle/>
            <a:p>
              <a:endParaRPr lang="en-IN"/>
            </a:p>
          </p:txBody>
        </p:sp>
        <p:sp>
          <p:nvSpPr>
            <p:cNvPr id="31773" name="Freeform 29"/>
            <p:cNvSpPr>
              <a:spLocks/>
            </p:cNvSpPr>
            <p:nvPr/>
          </p:nvSpPr>
          <p:spPr bwMode="auto">
            <a:xfrm>
              <a:off x="2256" y="3168"/>
              <a:ext cx="96" cy="240"/>
            </a:xfrm>
            <a:custGeom>
              <a:avLst/>
              <a:gdLst>
                <a:gd name="T0" fmla="*/ 0 w 96"/>
                <a:gd name="T1" fmla="*/ 0 h 240"/>
                <a:gd name="T2" fmla="*/ 0 w 96"/>
                <a:gd name="T3" fmla="*/ 240 h 240"/>
                <a:gd name="T4" fmla="*/ 96 w 96"/>
                <a:gd name="T5" fmla="*/ 24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0" y="0"/>
                  </a:moveTo>
                  <a:lnTo>
                    <a:pt x="0" y="240"/>
                  </a:lnTo>
                  <a:lnTo>
                    <a:pt x="96" y="240"/>
                  </a:lnTo>
                </a:path>
              </a:pathLst>
            </a:custGeom>
            <a:noFill/>
            <a:ln w="9525">
              <a:solidFill>
                <a:schemeClr val="tx1"/>
              </a:solidFill>
              <a:round/>
              <a:headEnd/>
              <a:tailEnd/>
            </a:ln>
          </p:spPr>
          <p:txBody>
            <a:bodyPr wrap="none" anchor="ctr"/>
            <a:lstStyle/>
            <a:p>
              <a:endParaRPr lang="en-IN"/>
            </a:p>
          </p:txBody>
        </p:sp>
        <p:sp>
          <p:nvSpPr>
            <p:cNvPr id="31774" name="Line 30"/>
            <p:cNvSpPr>
              <a:spLocks noChangeShapeType="1"/>
            </p:cNvSpPr>
            <p:nvPr/>
          </p:nvSpPr>
          <p:spPr bwMode="auto">
            <a:xfrm>
              <a:off x="2064" y="2736"/>
              <a:ext cx="96" cy="0"/>
            </a:xfrm>
            <a:prstGeom prst="line">
              <a:avLst/>
            </a:prstGeom>
            <a:noFill/>
            <a:ln w="9525">
              <a:solidFill>
                <a:schemeClr val="tx1"/>
              </a:solidFill>
              <a:round/>
              <a:headEnd/>
              <a:tailEnd/>
            </a:ln>
          </p:spPr>
          <p:txBody>
            <a:bodyPr wrap="none" anchor="ctr"/>
            <a:lstStyle/>
            <a:p>
              <a:endParaRPr lang="en-IN"/>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Choice of Technology</a:t>
            </a:r>
          </a:p>
        </p:txBody>
      </p:sp>
      <p:sp>
        <p:nvSpPr>
          <p:cNvPr id="7171" name="Rectangle 3"/>
          <p:cNvSpPr>
            <a:spLocks noGrp="1" noChangeArrowheads="1"/>
          </p:cNvSpPr>
          <p:nvPr>
            <p:ph type="body" idx="1"/>
          </p:nvPr>
        </p:nvSpPr>
        <p:spPr/>
        <p:txBody>
          <a:bodyPr/>
          <a:lstStyle/>
          <a:p>
            <a:pPr eaLnBrk="1" hangingPunct="1"/>
            <a:r>
              <a:rPr lang="en-US" smtClean="0"/>
              <a:t>Two distinct types of technology are fabricated in silicon based upon</a:t>
            </a:r>
          </a:p>
          <a:p>
            <a:pPr lvl="1" eaLnBrk="1" hangingPunct="1"/>
            <a:r>
              <a:rPr lang="en-US" smtClean="0"/>
              <a:t>BJT (</a:t>
            </a:r>
            <a:r>
              <a:rPr lang="en-US" smtClean="0">
                <a:solidFill>
                  <a:srgbClr val="0099FF"/>
                </a:solidFill>
              </a:rPr>
              <a:t>B</a:t>
            </a:r>
            <a:r>
              <a:rPr lang="en-US" smtClean="0"/>
              <a:t>ipolar </a:t>
            </a:r>
            <a:r>
              <a:rPr lang="en-US" smtClean="0">
                <a:solidFill>
                  <a:srgbClr val="0099FF"/>
                </a:solidFill>
              </a:rPr>
              <a:t>J</a:t>
            </a:r>
            <a:r>
              <a:rPr lang="en-US" smtClean="0"/>
              <a:t>unction </a:t>
            </a:r>
            <a:r>
              <a:rPr lang="en-US" smtClean="0">
                <a:solidFill>
                  <a:srgbClr val="0099FF"/>
                </a:solidFill>
              </a:rPr>
              <a:t>T</a:t>
            </a:r>
            <a:r>
              <a:rPr lang="en-US" smtClean="0"/>
              <a:t>ransistor)</a:t>
            </a:r>
          </a:p>
          <a:p>
            <a:pPr lvl="1" eaLnBrk="1" hangingPunct="1"/>
            <a:r>
              <a:rPr lang="en-US" smtClean="0"/>
              <a:t>MOS (</a:t>
            </a:r>
            <a:r>
              <a:rPr lang="en-US" smtClean="0">
                <a:solidFill>
                  <a:srgbClr val="0099FF"/>
                </a:solidFill>
              </a:rPr>
              <a:t>M</a:t>
            </a:r>
            <a:r>
              <a:rPr lang="en-US" smtClean="0"/>
              <a:t>etallic </a:t>
            </a:r>
            <a:r>
              <a:rPr lang="en-US" smtClean="0">
                <a:solidFill>
                  <a:srgbClr val="0099FF"/>
                </a:solidFill>
              </a:rPr>
              <a:t>O</a:t>
            </a:r>
            <a:r>
              <a:rPr lang="en-US" smtClean="0"/>
              <a:t>xide </a:t>
            </a:r>
            <a:r>
              <a:rPr lang="en-US" smtClean="0">
                <a:solidFill>
                  <a:srgbClr val="0099FF"/>
                </a:solidFill>
              </a:rPr>
              <a:t>S</a:t>
            </a:r>
            <a:r>
              <a:rPr lang="en-US" smtClean="0"/>
              <a:t>emiconductor)</a:t>
            </a:r>
          </a:p>
          <a:p>
            <a:pPr eaLnBrk="1" hangingPunct="1"/>
            <a:r>
              <a:rPr lang="en-US" smtClean="0"/>
              <a:t>Since processing of these technologies is very different, it is</a:t>
            </a:r>
            <a:r>
              <a:rPr lang="en-US" smtClean="0">
                <a:solidFill>
                  <a:srgbClr val="0099FF"/>
                </a:solidFill>
              </a:rPr>
              <a:t> impractical</a:t>
            </a:r>
            <a:r>
              <a:rPr lang="en-US" smtClean="0"/>
              <a:t> to mix them up within a chip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VLSI Design Cycle </a:t>
            </a:r>
          </a:p>
        </p:txBody>
      </p:sp>
      <p:sp>
        <p:nvSpPr>
          <p:cNvPr id="32771" name="Rectangle 3"/>
          <p:cNvSpPr>
            <a:spLocks noGrp="1" noChangeArrowheads="1"/>
          </p:cNvSpPr>
          <p:nvPr>
            <p:ph type="body" idx="1"/>
          </p:nvPr>
        </p:nvSpPr>
        <p:spPr/>
        <p:txBody>
          <a:bodyPr/>
          <a:lstStyle/>
          <a:p>
            <a:pPr>
              <a:buClr>
                <a:schemeClr val="tx1"/>
              </a:buClr>
              <a:buFontTx/>
              <a:buChar char=" "/>
            </a:pPr>
            <a:r>
              <a:rPr lang="en-US" u="sng" smtClean="0">
                <a:solidFill>
                  <a:srgbClr val="0000FF"/>
                </a:solidFill>
              </a:rPr>
              <a:t>Fabrication</a:t>
            </a:r>
            <a:r>
              <a:rPr lang="en-US" smtClean="0"/>
              <a:t> – Process includes lithography, polishing, deposition, diffusion, etc., to produce a </a:t>
            </a:r>
            <a:r>
              <a:rPr lang="en-US" i="1" smtClean="0"/>
              <a:t>chip</a:t>
            </a:r>
            <a:r>
              <a:rPr lang="en-US" smtClean="0"/>
              <a:t>.</a:t>
            </a:r>
          </a:p>
          <a:p>
            <a:pPr>
              <a:buClr>
                <a:schemeClr val="tx1"/>
              </a:buClr>
              <a:buFontTx/>
              <a:buChar char=" "/>
            </a:pPr>
            <a:r>
              <a:rPr lang="en-US" u="sng" smtClean="0">
                <a:solidFill>
                  <a:srgbClr val="0000FF"/>
                </a:solidFill>
              </a:rPr>
              <a:t>Packaging</a:t>
            </a:r>
            <a:r>
              <a:rPr lang="en-US" smtClean="0"/>
              <a:t> – Put together the chips on a PCB (</a:t>
            </a:r>
            <a:r>
              <a:rPr lang="en-US" i="1" smtClean="0"/>
              <a:t>Printed Circuit Board</a:t>
            </a:r>
            <a:r>
              <a:rPr lang="en-US" smtClean="0"/>
              <a:t>) or an MCM (</a:t>
            </a:r>
            <a:r>
              <a:rPr lang="en-US" i="1" smtClean="0"/>
              <a:t>Multi-Chip Module</a:t>
            </a:r>
            <a:r>
              <a:rPr lang="en-US" smtClean="0"/>
              <a:t>)</a:t>
            </a:r>
          </a:p>
          <a:p>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VLSI Design Cycle</a:t>
            </a:r>
          </a:p>
        </p:txBody>
      </p:sp>
      <p:grpSp>
        <p:nvGrpSpPr>
          <p:cNvPr id="2" name="Group 3"/>
          <p:cNvGrpSpPr>
            <a:grpSpLocks/>
          </p:cNvGrpSpPr>
          <p:nvPr/>
        </p:nvGrpSpPr>
        <p:grpSpPr bwMode="auto">
          <a:xfrm>
            <a:off x="990600" y="1447800"/>
            <a:ext cx="7239000" cy="4733925"/>
            <a:chOff x="624" y="912"/>
            <a:chExt cx="4560" cy="2982"/>
          </a:xfrm>
        </p:grpSpPr>
        <p:sp>
          <p:nvSpPr>
            <p:cNvPr id="33796" name="Text Box 4"/>
            <p:cNvSpPr txBox="1">
              <a:spLocks noChangeArrowheads="1"/>
            </p:cNvSpPr>
            <p:nvPr/>
          </p:nvSpPr>
          <p:spPr bwMode="auto">
            <a:xfrm>
              <a:off x="768" y="960"/>
              <a:ext cx="1746"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System Specification</a:t>
              </a:r>
            </a:p>
          </p:txBody>
        </p:sp>
        <p:sp>
          <p:nvSpPr>
            <p:cNvPr id="33797" name="Text Box 5"/>
            <p:cNvSpPr txBox="1">
              <a:spLocks noChangeArrowheads="1"/>
            </p:cNvSpPr>
            <p:nvPr/>
          </p:nvSpPr>
          <p:spPr bwMode="auto">
            <a:xfrm>
              <a:off x="1104" y="1684"/>
              <a:ext cx="1133" cy="52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Architectural</a:t>
              </a:r>
            </a:p>
            <a:p>
              <a:r>
                <a:rPr lang="en-US" sz="2400">
                  <a:latin typeface="Times New Roman" pitchFamily="18" charset="0"/>
                  <a:cs typeface="Arial" pitchFamily="34" charset="0"/>
                </a:rPr>
                <a:t>Specification</a:t>
              </a:r>
            </a:p>
          </p:txBody>
        </p:sp>
        <p:sp>
          <p:nvSpPr>
            <p:cNvPr id="33798" name="Text Box 6"/>
            <p:cNvSpPr txBox="1">
              <a:spLocks noChangeArrowheads="1"/>
            </p:cNvSpPr>
            <p:nvPr/>
          </p:nvSpPr>
          <p:spPr bwMode="auto">
            <a:xfrm>
              <a:off x="1093" y="3600"/>
              <a:ext cx="1124"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RTL in HDL</a:t>
              </a:r>
            </a:p>
          </p:txBody>
        </p:sp>
        <p:sp>
          <p:nvSpPr>
            <p:cNvPr id="33799" name="Text Box 7"/>
            <p:cNvSpPr txBox="1">
              <a:spLocks noChangeArrowheads="1"/>
            </p:cNvSpPr>
            <p:nvPr/>
          </p:nvSpPr>
          <p:spPr bwMode="auto">
            <a:xfrm>
              <a:off x="3853" y="912"/>
              <a:ext cx="633"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Netlist</a:t>
              </a:r>
            </a:p>
          </p:txBody>
        </p:sp>
        <p:sp>
          <p:nvSpPr>
            <p:cNvPr id="33800" name="Text Box 8"/>
            <p:cNvSpPr txBox="1">
              <a:spLocks noChangeArrowheads="1"/>
            </p:cNvSpPr>
            <p:nvPr/>
          </p:nvSpPr>
          <p:spPr bwMode="auto">
            <a:xfrm>
              <a:off x="3842" y="1680"/>
              <a:ext cx="665"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Layout</a:t>
              </a:r>
            </a:p>
          </p:txBody>
        </p:sp>
        <p:sp>
          <p:nvSpPr>
            <p:cNvPr id="33801" name="Text Box 9"/>
            <p:cNvSpPr txBox="1">
              <a:spLocks noChangeArrowheads="1"/>
            </p:cNvSpPr>
            <p:nvPr/>
          </p:nvSpPr>
          <p:spPr bwMode="auto">
            <a:xfrm>
              <a:off x="624" y="2640"/>
              <a:ext cx="2007" cy="52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Timing &amp; relationship</a:t>
              </a:r>
            </a:p>
            <a:p>
              <a:r>
                <a:rPr lang="en-US" sz="2400">
                  <a:latin typeface="Times New Roman" pitchFamily="18" charset="0"/>
                  <a:cs typeface="Arial" pitchFamily="34" charset="0"/>
                </a:rPr>
                <a:t>between functional units</a:t>
              </a:r>
            </a:p>
          </p:txBody>
        </p:sp>
        <p:sp>
          <p:nvSpPr>
            <p:cNvPr id="33802" name="Text Box 10"/>
            <p:cNvSpPr txBox="1">
              <a:spLocks noChangeArrowheads="1"/>
            </p:cNvSpPr>
            <p:nvPr/>
          </p:nvSpPr>
          <p:spPr bwMode="auto">
            <a:xfrm>
              <a:off x="3943" y="2448"/>
              <a:ext cx="570"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Chips</a:t>
              </a:r>
            </a:p>
          </p:txBody>
        </p:sp>
        <p:sp>
          <p:nvSpPr>
            <p:cNvPr id="33803" name="Text Box 11"/>
            <p:cNvSpPr txBox="1">
              <a:spLocks noChangeArrowheads="1"/>
            </p:cNvSpPr>
            <p:nvPr/>
          </p:nvSpPr>
          <p:spPr bwMode="auto">
            <a:xfrm>
              <a:off x="3570" y="3168"/>
              <a:ext cx="1182" cy="52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Packaged and</a:t>
              </a:r>
            </a:p>
            <a:p>
              <a:r>
                <a:rPr lang="en-US" sz="2400">
                  <a:latin typeface="Times New Roman" pitchFamily="18" charset="0"/>
                  <a:cs typeface="Arial" pitchFamily="34" charset="0"/>
                </a:rPr>
                <a:t>tested chips</a:t>
              </a:r>
            </a:p>
          </p:txBody>
        </p:sp>
        <p:sp>
          <p:nvSpPr>
            <p:cNvPr id="33804" name="AutoShape 12"/>
            <p:cNvSpPr>
              <a:spLocks noChangeArrowheads="1"/>
            </p:cNvSpPr>
            <p:nvPr/>
          </p:nvSpPr>
          <p:spPr bwMode="auto">
            <a:xfrm>
              <a:off x="1584" y="1344"/>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sp>
          <p:nvSpPr>
            <p:cNvPr id="33805" name="AutoShape 13"/>
            <p:cNvSpPr>
              <a:spLocks noChangeArrowheads="1"/>
            </p:cNvSpPr>
            <p:nvPr/>
          </p:nvSpPr>
          <p:spPr bwMode="auto">
            <a:xfrm>
              <a:off x="1584" y="2304"/>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sp>
          <p:nvSpPr>
            <p:cNvPr id="33806" name="AutoShape 14"/>
            <p:cNvSpPr>
              <a:spLocks noChangeArrowheads="1"/>
            </p:cNvSpPr>
            <p:nvPr/>
          </p:nvSpPr>
          <p:spPr bwMode="auto">
            <a:xfrm>
              <a:off x="1584" y="3264"/>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cxnSp>
          <p:nvCxnSpPr>
            <p:cNvPr id="33807" name="AutoShape 15"/>
            <p:cNvCxnSpPr>
              <a:cxnSpLocks noChangeShapeType="1"/>
              <a:stCxn id="33798" idx="3"/>
              <a:endCxn id="33799" idx="1"/>
            </p:cNvCxnSpPr>
            <p:nvPr/>
          </p:nvCxnSpPr>
          <p:spPr bwMode="auto">
            <a:xfrm flipV="1">
              <a:off x="2217" y="1059"/>
              <a:ext cx="1636" cy="2688"/>
            </a:xfrm>
            <a:prstGeom prst="bentConnector3">
              <a:avLst>
                <a:gd name="adj1" fmla="val 34532"/>
              </a:avLst>
            </a:prstGeom>
            <a:noFill/>
            <a:ln w="9525">
              <a:solidFill>
                <a:schemeClr val="tx1"/>
              </a:solidFill>
              <a:miter lim="800000"/>
              <a:headEnd/>
              <a:tailEnd type="triangle" w="med" len="med"/>
            </a:ln>
          </p:spPr>
        </p:cxnSp>
        <p:sp>
          <p:nvSpPr>
            <p:cNvPr id="33808" name="AutoShape 16"/>
            <p:cNvSpPr>
              <a:spLocks noChangeArrowheads="1"/>
            </p:cNvSpPr>
            <p:nvPr/>
          </p:nvSpPr>
          <p:spPr bwMode="auto">
            <a:xfrm>
              <a:off x="4080" y="1296"/>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sp>
          <p:nvSpPr>
            <p:cNvPr id="33809" name="AutoShape 17"/>
            <p:cNvSpPr>
              <a:spLocks noChangeArrowheads="1"/>
            </p:cNvSpPr>
            <p:nvPr/>
          </p:nvSpPr>
          <p:spPr bwMode="auto">
            <a:xfrm>
              <a:off x="4080" y="2064"/>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sp>
          <p:nvSpPr>
            <p:cNvPr id="33810" name="AutoShape 18"/>
            <p:cNvSpPr>
              <a:spLocks noChangeArrowheads="1"/>
            </p:cNvSpPr>
            <p:nvPr/>
          </p:nvSpPr>
          <p:spPr bwMode="auto">
            <a:xfrm>
              <a:off x="4096" y="2832"/>
              <a:ext cx="192" cy="288"/>
            </a:xfrm>
            <a:prstGeom prst="downArrow">
              <a:avLst>
                <a:gd name="adj1" fmla="val 50000"/>
                <a:gd name="adj2" fmla="val 37500"/>
              </a:avLst>
            </a:prstGeom>
            <a:noFill/>
            <a:ln w="9525">
              <a:solidFill>
                <a:schemeClr val="tx1"/>
              </a:solidFill>
              <a:miter lim="800000"/>
              <a:headEnd/>
              <a:tailEnd/>
            </a:ln>
          </p:spPr>
          <p:txBody>
            <a:bodyPr wrap="none" anchor="ctr"/>
            <a:lstStyle/>
            <a:p>
              <a:endParaRPr lang="en-IN"/>
            </a:p>
          </p:txBody>
        </p:sp>
        <p:sp>
          <p:nvSpPr>
            <p:cNvPr id="33811" name="Text Box 19"/>
            <p:cNvSpPr txBox="1">
              <a:spLocks noChangeArrowheads="1"/>
            </p:cNvSpPr>
            <p:nvPr/>
          </p:nvSpPr>
          <p:spPr bwMode="auto">
            <a:xfrm>
              <a:off x="624" y="1248"/>
              <a:ext cx="967" cy="442"/>
            </a:xfrm>
            <a:prstGeom prst="rect">
              <a:avLst/>
            </a:prstGeom>
            <a:noFill/>
            <a:ln w="9525">
              <a:noFill/>
              <a:miter lim="800000"/>
              <a:headEnd/>
              <a:tailEnd/>
            </a:ln>
          </p:spPr>
          <p:txBody>
            <a:bodyPr wrap="none">
              <a:spAutoFit/>
            </a:bodyPr>
            <a:lstStyle/>
            <a:p>
              <a:pPr algn="r"/>
              <a:r>
                <a:rPr lang="en-US" sz="2000" i="1">
                  <a:solidFill>
                    <a:srgbClr val="0000FF"/>
                  </a:solidFill>
                  <a:latin typeface="Times New Roman" pitchFamily="18" charset="0"/>
                  <a:cs typeface="Arial" pitchFamily="34" charset="0"/>
                </a:rPr>
                <a:t>Architectural</a:t>
              </a:r>
            </a:p>
            <a:p>
              <a:pPr algn="r"/>
              <a:r>
                <a:rPr lang="en-US" sz="2000" i="1">
                  <a:solidFill>
                    <a:srgbClr val="0000FF"/>
                  </a:solidFill>
                  <a:latin typeface="Times New Roman" pitchFamily="18" charset="0"/>
                  <a:cs typeface="Arial" pitchFamily="34" charset="0"/>
                </a:rPr>
                <a:t>Design</a:t>
              </a:r>
              <a:endParaRPr lang="en-US" sz="2000" i="1">
                <a:latin typeface="Times New Roman" pitchFamily="18" charset="0"/>
                <a:cs typeface="Arial" pitchFamily="34" charset="0"/>
              </a:endParaRPr>
            </a:p>
          </p:txBody>
        </p:sp>
        <p:sp>
          <p:nvSpPr>
            <p:cNvPr id="33812" name="Text Box 20"/>
            <p:cNvSpPr txBox="1">
              <a:spLocks noChangeArrowheads="1"/>
            </p:cNvSpPr>
            <p:nvPr/>
          </p:nvSpPr>
          <p:spPr bwMode="auto">
            <a:xfrm>
              <a:off x="774" y="2198"/>
              <a:ext cx="817" cy="442"/>
            </a:xfrm>
            <a:prstGeom prst="rect">
              <a:avLst/>
            </a:prstGeom>
            <a:noFill/>
            <a:ln w="9525">
              <a:noFill/>
              <a:miter lim="800000"/>
              <a:headEnd/>
              <a:tailEnd/>
            </a:ln>
          </p:spPr>
          <p:txBody>
            <a:bodyPr wrap="none">
              <a:spAutoFit/>
            </a:bodyPr>
            <a:lstStyle/>
            <a:p>
              <a:pPr algn="r"/>
              <a:r>
                <a:rPr lang="en-US" sz="2000" i="1">
                  <a:solidFill>
                    <a:srgbClr val="0000FF"/>
                  </a:solidFill>
                  <a:latin typeface="Times New Roman" pitchFamily="18" charset="0"/>
                  <a:cs typeface="Arial" pitchFamily="34" charset="0"/>
                </a:rPr>
                <a:t>Functional</a:t>
              </a:r>
            </a:p>
            <a:p>
              <a:pPr algn="r"/>
              <a:r>
                <a:rPr lang="en-US" sz="2000" i="1">
                  <a:solidFill>
                    <a:srgbClr val="0000FF"/>
                  </a:solidFill>
                  <a:latin typeface="Times New Roman" pitchFamily="18" charset="0"/>
                  <a:cs typeface="Arial" pitchFamily="34" charset="0"/>
                </a:rPr>
                <a:t>Design</a:t>
              </a:r>
              <a:endParaRPr lang="en-US" sz="2000" i="1">
                <a:latin typeface="Times New Roman" pitchFamily="18" charset="0"/>
                <a:cs typeface="Arial" pitchFamily="34" charset="0"/>
              </a:endParaRPr>
            </a:p>
          </p:txBody>
        </p:sp>
        <p:sp>
          <p:nvSpPr>
            <p:cNvPr id="33813" name="Text Box 21"/>
            <p:cNvSpPr txBox="1">
              <a:spLocks noChangeArrowheads="1"/>
            </p:cNvSpPr>
            <p:nvPr/>
          </p:nvSpPr>
          <p:spPr bwMode="auto">
            <a:xfrm>
              <a:off x="1016" y="3158"/>
              <a:ext cx="569" cy="442"/>
            </a:xfrm>
            <a:prstGeom prst="rect">
              <a:avLst/>
            </a:prstGeom>
            <a:noFill/>
            <a:ln w="9525">
              <a:noFill/>
              <a:miter lim="800000"/>
              <a:headEnd/>
              <a:tailEnd/>
            </a:ln>
          </p:spPr>
          <p:txBody>
            <a:bodyPr wrap="none">
              <a:spAutoFit/>
            </a:bodyPr>
            <a:lstStyle/>
            <a:p>
              <a:pPr algn="r"/>
              <a:r>
                <a:rPr lang="en-US" sz="2000" i="1">
                  <a:solidFill>
                    <a:srgbClr val="0000FF"/>
                  </a:solidFill>
                  <a:latin typeface="Times New Roman" pitchFamily="18" charset="0"/>
                  <a:cs typeface="Arial" pitchFamily="34" charset="0"/>
                </a:rPr>
                <a:t>Logic</a:t>
              </a:r>
            </a:p>
            <a:p>
              <a:pPr algn="r"/>
              <a:r>
                <a:rPr lang="en-US" sz="2000" i="1">
                  <a:solidFill>
                    <a:srgbClr val="0000FF"/>
                  </a:solidFill>
                  <a:latin typeface="Times New Roman" pitchFamily="18" charset="0"/>
                  <a:cs typeface="Arial" pitchFamily="34" charset="0"/>
                </a:rPr>
                <a:t>Design</a:t>
              </a:r>
              <a:endParaRPr lang="en-US" sz="2000" i="1">
                <a:latin typeface="Times New Roman" pitchFamily="18" charset="0"/>
                <a:cs typeface="Arial" pitchFamily="34" charset="0"/>
              </a:endParaRPr>
            </a:p>
          </p:txBody>
        </p:sp>
        <p:sp>
          <p:nvSpPr>
            <p:cNvPr id="33814" name="Text Box 22"/>
            <p:cNvSpPr txBox="1">
              <a:spLocks noChangeArrowheads="1"/>
            </p:cNvSpPr>
            <p:nvPr/>
          </p:nvSpPr>
          <p:spPr bwMode="auto">
            <a:xfrm>
              <a:off x="4278" y="1200"/>
              <a:ext cx="666" cy="442"/>
            </a:xfrm>
            <a:prstGeom prst="rect">
              <a:avLst/>
            </a:prstGeom>
            <a:noFill/>
            <a:ln w="9525">
              <a:noFill/>
              <a:miter lim="800000"/>
              <a:headEnd/>
              <a:tailEnd/>
            </a:ln>
          </p:spPr>
          <p:txBody>
            <a:bodyPr wrap="none">
              <a:spAutoFit/>
            </a:bodyPr>
            <a:lstStyle/>
            <a:p>
              <a:r>
                <a:rPr lang="en-US" sz="2000" i="1">
                  <a:solidFill>
                    <a:srgbClr val="0000FF"/>
                  </a:solidFill>
                  <a:latin typeface="Times New Roman" pitchFamily="18" charset="0"/>
                  <a:cs typeface="Arial" pitchFamily="34" charset="0"/>
                </a:rPr>
                <a:t>Physical</a:t>
              </a:r>
            </a:p>
            <a:p>
              <a:r>
                <a:rPr lang="en-US" sz="2000" i="1">
                  <a:solidFill>
                    <a:srgbClr val="0000FF"/>
                  </a:solidFill>
                  <a:latin typeface="Times New Roman" pitchFamily="18" charset="0"/>
                  <a:cs typeface="Arial" pitchFamily="34" charset="0"/>
                </a:rPr>
                <a:t>Design</a:t>
              </a:r>
              <a:endParaRPr lang="en-US" sz="2000" i="1">
                <a:latin typeface="Times New Roman" pitchFamily="18" charset="0"/>
                <a:cs typeface="Arial" pitchFamily="34" charset="0"/>
              </a:endParaRPr>
            </a:p>
          </p:txBody>
        </p:sp>
        <p:sp>
          <p:nvSpPr>
            <p:cNvPr id="33815" name="Text Box 23"/>
            <p:cNvSpPr txBox="1">
              <a:spLocks noChangeArrowheads="1"/>
            </p:cNvSpPr>
            <p:nvPr/>
          </p:nvSpPr>
          <p:spPr bwMode="auto">
            <a:xfrm>
              <a:off x="4305" y="2054"/>
              <a:ext cx="879" cy="250"/>
            </a:xfrm>
            <a:prstGeom prst="rect">
              <a:avLst/>
            </a:prstGeom>
            <a:noFill/>
            <a:ln w="9525">
              <a:noFill/>
              <a:miter lim="800000"/>
              <a:headEnd/>
              <a:tailEnd/>
            </a:ln>
          </p:spPr>
          <p:txBody>
            <a:bodyPr wrap="none">
              <a:spAutoFit/>
            </a:bodyPr>
            <a:lstStyle/>
            <a:p>
              <a:r>
                <a:rPr lang="en-US" sz="2000" i="1">
                  <a:solidFill>
                    <a:srgbClr val="0000FF"/>
                  </a:solidFill>
                  <a:latin typeface="Times New Roman" pitchFamily="18" charset="0"/>
                  <a:cs typeface="Arial" pitchFamily="34" charset="0"/>
                </a:rPr>
                <a:t>Fabrication</a:t>
              </a:r>
            </a:p>
          </p:txBody>
        </p:sp>
        <p:sp>
          <p:nvSpPr>
            <p:cNvPr id="33816" name="Text Box 24"/>
            <p:cNvSpPr txBox="1">
              <a:spLocks noChangeArrowheads="1"/>
            </p:cNvSpPr>
            <p:nvPr/>
          </p:nvSpPr>
          <p:spPr bwMode="auto">
            <a:xfrm>
              <a:off x="4288" y="2822"/>
              <a:ext cx="800" cy="250"/>
            </a:xfrm>
            <a:prstGeom prst="rect">
              <a:avLst/>
            </a:prstGeom>
            <a:noFill/>
            <a:ln w="9525">
              <a:noFill/>
              <a:miter lim="800000"/>
              <a:headEnd/>
              <a:tailEnd/>
            </a:ln>
          </p:spPr>
          <p:txBody>
            <a:bodyPr wrap="none">
              <a:spAutoFit/>
            </a:bodyPr>
            <a:lstStyle/>
            <a:p>
              <a:r>
                <a:rPr lang="en-US" sz="2000" i="1">
                  <a:solidFill>
                    <a:srgbClr val="0000FF"/>
                  </a:solidFill>
                  <a:latin typeface="Times New Roman" pitchFamily="18" charset="0"/>
                  <a:cs typeface="Arial" pitchFamily="34" charset="0"/>
                </a:rPr>
                <a:t>Packaging</a:t>
              </a:r>
              <a:endParaRPr lang="en-US" sz="2000" i="1">
                <a:latin typeface="Times New Roman" pitchFamily="18" charset="0"/>
                <a:cs typeface="Arial" pitchFamily="34" charset="0"/>
              </a:endParaRPr>
            </a:p>
          </p:txBody>
        </p:sp>
        <p:sp>
          <p:nvSpPr>
            <p:cNvPr id="33817" name="Text Box 25"/>
            <p:cNvSpPr txBox="1">
              <a:spLocks noChangeArrowheads="1"/>
            </p:cNvSpPr>
            <p:nvPr/>
          </p:nvSpPr>
          <p:spPr bwMode="auto">
            <a:xfrm>
              <a:off x="2736" y="1920"/>
              <a:ext cx="1114" cy="634"/>
            </a:xfrm>
            <a:prstGeom prst="rect">
              <a:avLst/>
            </a:prstGeom>
            <a:noFill/>
            <a:ln w="9525">
              <a:noFill/>
              <a:miter lim="800000"/>
              <a:headEnd/>
              <a:tailEnd/>
            </a:ln>
          </p:spPr>
          <p:txBody>
            <a:bodyPr wrap="none">
              <a:spAutoFit/>
            </a:bodyPr>
            <a:lstStyle/>
            <a:p>
              <a:pPr algn="ctr"/>
              <a:r>
                <a:rPr lang="en-US" sz="2000" i="1">
                  <a:solidFill>
                    <a:srgbClr val="0000FF"/>
                  </a:solidFill>
                  <a:latin typeface="Times New Roman" pitchFamily="18" charset="0"/>
                  <a:cs typeface="Arial" pitchFamily="34" charset="0"/>
                </a:rPr>
                <a:t>Circuit Design</a:t>
              </a:r>
            </a:p>
            <a:p>
              <a:pPr algn="ctr"/>
              <a:r>
                <a:rPr lang="en-US" sz="2000" i="1">
                  <a:solidFill>
                    <a:srgbClr val="0000FF"/>
                  </a:solidFill>
                  <a:latin typeface="Times New Roman" pitchFamily="18" charset="0"/>
                  <a:cs typeface="Arial" pitchFamily="34" charset="0"/>
                </a:rPr>
                <a:t>or</a:t>
              </a:r>
            </a:p>
            <a:p>
              <a:pPr algn="ctr"/>
              <a:r>
                <a:rPr lang="en-US" sz="2000" i="1">
                  <a:solidFill>
                    <a:srgbClr val="0000FF"/>
                  </a:solidFill>
                  <a:latin typeface="Times New Roman" pitchFamily="18" charset="0"/>
                  <a:cs typeface="Arial" pitchFamily="34" charset="0"/>
                </a:rPr>
                <a:t>Logic Synthesis</a:t>
              </a:r>
              <a:endParaRPr lang="en-US" sz="2000" i="1">
                <a:latin typeface="Times New Roman" pitchFamily="18" charset="0"/>
                <a:cs typeface="Arial"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Physical Design Cycle </a:t>
            </a:r>
          </a:p>
        </p:txBody>
      </p:sp>
      <p:grpSp>
        <p:nvGrpSpPr>
          <p:cNvPr id="2" name="Group 3"/>
          <p:cNvGrpSpPr>
            <a:grpSpLocks/>
          </p:cNvGrpSpPr>
          <p:nvPr/>
        </p:nvGrpSpPr>
        <p:grpSpPr bwMode="auto">
          <a:xfrm>
            <a:off x="2727325" y="1743075"/>
            <a:ext cx="3597275" cy="4429125"/>
            <a:chOff x="1718" y="1098"/>
            <a:chExt cx="2266" cy="2790"/>
          </a:xfrm>
        </p:grpSpPr>
        <p:sp>
          <p:nvSpPr>
            <p:cNvPr id="34820" name="Text Box 4"/>
            <p:cNvSpPr txBox="1">
              <a:spLocks noChangeArrowheads="1"/>
            </p:cNvSpPr>
            <p:nvPr/>
          </p:nvSpPr>
          <p:spPr bwMode="auto">
            <a:xfrm>
              <a:off x="2041" y="1098"/>
              <a:ext cx="1607"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Circuit Partitioning</a:t>
              </a:r>
            </a:p>
          </p:txBody>
        </p:sp>
        <p:sp>
          <p:nvSpPr>
            <p:cNvPr id="34821" name="Text Box 5"/>
            <p:cNvSpPr txBox="1">
              <a:spLocks noChangeArrowheads="1"/>
            </p:cNvSpPr>
            <p:nvPr/>
          </p:nvSpPr>
          <p:spPr bwMode="auto">
            <a:xfrm>
              <a:off x="1718" y="1722"/>
              <a:ext cx="2252"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Floorplanning &amp; Placement</a:t>
              </a:r>
            </a:p>
          </p:txBody>
        </p:sp>
        <p:sp>
          <p:nvSpPr>
            <p:cNvPr id="34822" name="Text Box 6"/>
            <p:cNvSpPr txBox="1">
              <a:spLocks noChangeArrowheads="1"/>
            </p:cNvSpPr>
            <p:nvPr/>
          </p:nvSpPr>
          <p:spPr bwMode="auto">
            <a:xfrm>
              <a:off x="2476" y="2352"/>
              <a:ext cx="740"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Routing</a:t>
              </a:r>
            </a:p>
          </p:txBody>
        </p:sp>
        <p:sp>
          <p:nvSpPr>
            <p:cNvPr id="34823" name="Text Box 7"/>
            <p:cNvSpPr txBox="1">
              <a:spLocks noChangeArrowheads="1"/>
            </p:cNvSpPr>
            <p:nvPr/>
          </p:nvSpPr>
          <p:spPr bwMode="auto">
            <a:xfrm>
              <a:off x="2046" y="2970"/>
              <a:ext cx="1650"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Layout Compaction</a:t>
              </a:r>
            </a:p>
          </p:txBody>
        </p:sp>
        <p:sp>
          <p:nvSpPr>
            <p:cNvPr id="34824" name="Text Box 8"/>
            <p:cNvSpPr txBox="1">
              <a:spLocks noChangeArrowheads="1"/>
            </p:cNvSpPr>
            <p:nvPr/>
          </p:nvSpPr>
          <p:spPr bwMode="auto">
            <a:xfrm>
              <a:off x="1765" y="3594"/>
              <a:ext cx="2219" cy="294"/>
            </a:xfrm>
            <a:prstGeom prst="rect">
              <a:avLst/>
            </a:prstGeom>
            <a:noFill/>
            <a:ln w="9525">
              <a:solidFill>
                <a:schemeClr val="tx1"/>
              </a:solidFill>
              <a:miter lim="800000"/>
              <a:headEnd/>
              <a:tailEnd/>
            </a:ln>
          </p:spPr>
          <p:txBody>
            <a:bodyPr wrap="none">
              <a:spAutoFit/>
            </a:bodyPr>
            <a:lstStyle/>
            <a:p>
              <a:r>
                <a:rPr lang="en-US" sz="2400">
                  <a:latin typeface="Times New Roman" pitchFamily="18" charset="0"/>
                  <a:cs typeface="Arial" pitchFamily="34" charset="0"/>
                </a:rPr>
                <a:t>Extraction and Verification</a:t>
              </a:r>
            </a:p>
          </p:txBody>
        </p:sp>
        <p:sp>
          <p:nvSpPr>
            <p:cNvPr id="34825" name="AutoShape 9"/>
            <p:cNvSpPr>
              <a:spLocks noChangeArrowheads="1"/>
            </p:cNvSpPr>
            <p:nvPr/>
          </p:nvSpPr>
          <p:spPr bwMode="auto">
            <a:xfrm>
              <a:off x="2784" y="1440"/>
              <a:ext cx="192" cy="240"/>
            </a:xfrm>
            <a:prstGeom prst="downArrow">
              <a:avLst>
                <a:gd name="adj1" fmla="val 50000"/>
                <a:gd name="adj2" fmla="val 31250"/>
              </a:avLst>
            </a:prstGeom>
            <a:noFill/>
            <a:ln w="9525">
              <a:solidFill>
                <a:schemeClr val="tx1"/>
              </a:solidFill>
              <a:miter lim="800000"/>
              <a:headEnd/>
              <a:tailEnd/>
            </a:ln>
          </p:spPr>
          <p:txBody>
            <a:bodyPr wrap="none" anchor="ctr"/>
            <a:lstStyle/>
            <a:p>
              <a:endParaRPr lang="en-IN"/>
            </a:p>
          </p:txBody>
        </p:sp>
        <p:sp>
          <p:nvSpPr>
            <p:cNvPr id="34826" name="AutoShape 10"/>
            <p:cNvSpPr>
              <a:spLocks noChangeArrowheads="1"/>
            </p:cNvSpPr>
            <p:nvPr/>
          </p:nvSpPr>
          <p:spPr bwMode="auto">
            <a:xfrm>
              <a:off x="2784" y="2064"/>
              <a:ext cx="192" cy="240"/>
            </a:xfrm>
            <a:prstGeom prst="downArrow">
              <a:avLst>
                <a:gd name="adj1" fmla="val 50000"/>
                <a:gd name="adj2" fmla="val 31250"/>
              </a:avLst>
            </a:prstGeom>
            <a:noFill/>
            <a:ln w="9525">
              <a:solidFill>
                <a:schemeClr val="tx1"/>
              </a:solidFill>
              <a:miter lim="800000"/>
              <a:headEnd/>
              <a:tailEnd/>
            </a:ln>
          </p:spPr>
          <p:txBody>
            <a:bodyPr wrap="none" anchor="ctr"/>
            <a:lstStyle/>
            <a:p>
              <a:endParaRPr lang="en-IN"/>
            </a:p>
          </p:txBody>
        </p:sp>
        <p:sp>
          <p:nvSpPr>
            <p:cNvPr id="34827" name="AutoShape 11"/>
            <p:cNvSpPr>
              <a:spLocks noChangeArrowheads="1"/>
            </p:cNvSpPr>
            <p:nvPr/>
          </p:nvSpPr>
          <p:spPr bwMode="auto">
            <a:xfrm>
              <a:off x="2784" y="2688"/>
              <a:ext cx="192" cy="240"/>
            </a:xfrm>
            <a:prstGeom prst="downArrow">
              <a:avLst>
                <a:gd name="adj1" fmla="val 50000"/>
                <a:gd name="adj2" fmla="val 31250"/>
              </a:avLst>
            </a:prstGeom>
            <a:noFill/>
            <a:ln w="9525">
              <a:solidFill>
                <a:schemeClr val="tx1"/>
              </a:solidFill>
              <a:miter lim="800000"/>
              <a:headEnd/>
              <a:tailEnd/>
            </a:ln>
          </p:spPr>
          <p:txBody>
            <a:bodyPr wrap="none" anchor="ctr"/>
            <a:lstStyle/>
            <a:p>
              <a:endParaRPr lang="en-IN"/>
            </a:p>
          </p:txBody>
        </p:sp>
        <p:sp>
          <p:nvSpPr>
            <p:cNvPr id="34828" name="AutoShape 12"/>
            <p:cNvSpPr>
              <a:spLocks noChangeArrowheads="1"/>
            </p:cNvSpPr>
            <p:nvPr/>
          </p:nvSpPr>
          <p:spPr bwMode="auto">
            <a:xfrm>
              <a:off x="2784" y="3312"/>
              <a:ext cx="192" cy="240"/>
            </a:xfrm>
            <a:prstGeom prst="downArrow">
              <a:avLst>
                <a:gd name="adj1" fmla="val 50000"/>
                <a:gd name="adj2" fmla="val 31250"/>
              </a:avLst>
            </a:prstGeom>
            <a:noFill/>
            <a:ln w="9525">
              <a:solidFill>
                <a:schemeClr val="tx1"/>
              </a:solidFill>
              <a:miter lim="800000"/>
              <a:headEnd/>
              <a:tailEnd/>
            </a:ln>
          </p:spPr>
          <p:txBody>
            <a:bodyPr wrap="none" anchor="ctr"/>
            <a:lstStyle/>
            <a:p>
              <a:endParaRPr lang="en-IN"/>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Physical Design Cycle </a:t>
            </a:r>
          </a:p>
        </p:txBody>
      </p:sp>
      <p:sp>
        <p:nvSpPr>
          <p:cNvPr id="35843" name="Rectangle 3"/>
          <p:cNvSpPr>
            <a:spLocks noGrp="1" noChangeArrowheads="1"/>
          </p:cNvSpPr>
          <p:nvPr>
            <p:ph type="body" idx="1"/>
          </p:nvPr>
        </p:nvSpPr>
        <p:spPr/>
        <p:txBody>
          <a:bodyPr/>
          <a:lstStyle/>
          <a:p>
            <a:pPr>
              <a:buClr>
                <a:schemeClr val="tx1"/>
              </a:buClr>
              <a:buFontTx/>
              <a:buChar char=" "/>
            </a:pPr>
            <a:r>
              <a:rPr lang="en-US" u="sng" smtClean="0">
                <a:solidFill>
                  <a:srgbClr val="0000FF"/>
                </a:solidFill>
              </a:rPr>
              <a:t>Circuit Partitioning</a:t>
            </a:r>
            <a:r>
              <a:rPr lang="en-US" smtClean="0"/>
              <a:t> – Partition a large circuit into sub-circuits (called blocks). Factors like #blocks, block sizes, interconnection between blocks, etc., are considered.</a:t>
            </a:r>
          </a:p>
          <a:p>
            <a:endParaRPr lang="en-US" smtClean="0"/>
          </a:p>
        </p:txBody>
      </p:sp>
      <p:grpSp>
        <p:nvGrpSpPr>
          <p:cNvPr id="2" name="Group 4"/>
          <p:cNvGrpSpPr>
            <a:grpSpLocks/>
          </p:cNvGrpSpPr>
          <p:nvPr/>
        </p:nvGrpSpPr>
        <p:grpSpPr bwMode="auto">
          <a:xfrm>
            <a:off x="1752600" y="3505200"/>
            <a:ext cx="6019800" cy="2971800"/>
            <a:chOff x="1104" y="2208"/>
            <a:chExt cx="3792" cy="1872"/>
          </a:xfrm>
        </p:grpSpPr>
        <p:sp>
          <p:nvSpPr>
            <p:cNvPr id="35845" name="AutoShape 5"/>
            <p:cNvSpPr>
              <a:spLocks noChangeArrowheads="1"/>
            </p:cNvSpPr>
            <p:nvPr/>
          </p:nvSpPr>
          <p:spPr bwMode="auto">
            <a:xfrm>
              <a:off x="1776" y="2448"/>
              <a:ext cx="384" cy="384"/>
            </a:xfrm>
            <a:prstGeom prst="flowChartDelay">
              <a:avLst/>
            </a:prstGeom>
            <a:noFill/>
            <a:ln w="9525">
              <a:solidFill>
                <a:schemeClr val="tx1"/>
              </a:solidFill>
              <a:miter lim="800000"/>
              <a:headEnd/>
              <a:tailEnd/>
            </a:ln>
          </p:spPr>
          <p:txBody>
            <a:bodyPr wrap="none" anchor="ctr"/>
            <a:lstStyle/>
            <a:p>
              <a:endParaRPr lang="en-IN"/>
            </a:p>
          </p:txBody>
        </p:sp>
        <p:sp>
          <p:nvSpPr>
            <p:cNvPr id="35846" name="Oval 6"/>
            <p:cNvSpPr>
              <a:spLocks noChangeArrowheads="1"/>
            </p:cNvSpPr>
            <p:nvPr/>
          </p:nvSpPr>
          <p:spPr bwMode="auto">
            <a:xfrm>
              <a:off x="2160" y="2592"/>
              <a:ext cx="96" cy="96"/>
            </a:xfrm>
            <a:prstGeom prst="ellipse">
              <a:avLst/>
            </a:prstGeom>
            <a:noFill/>
            <a:ln w="9525">
              <a:solidFill>
                <a:schemeClr val="tx1"/>
              </a:solidFill>
              <a:round/>
              <a:headEnd/>
              <a:tailEnd/>
            </a:ln>
          </p:spPr>
          <p:txBody>
            <a:bodyPr wrap="none" anchor="ctr"/>
            <a:lstStyle/>
            <a:p>
              <a:endParaRPr lang="en-IN"/>
            </a:p>
          </p:txBody>
        </p:sp>
        <p:sp>
          <p:nvSpPr>
            <p:cNvPr id="35847" name="AutoShape 7"/>
            <p:cNvSpPr>
              <a:spLocks noChangeArrowheads="1"/>
            </p:cNvSpPr>
            <p:nvPr/>
          </p:nvSpPr>
          <p:spPr bwMode="auto">
            <a:xfrm>
              <a:off x="1776" y="3456"/>
              <a:ext cx="384" cy="384"/>
            </a:xfrm>
            <a:prstGeom prst="flowChartDelay">
              <a:avLst/>
            </a:prstGeom>
            <a:noFill/>
            <a:ln w="9525">
              <a:solidFill>
                <a:schemeClr val="tx1"/>
              </a:solidFill>
              <a:miter lim="800000"/>
              <a:headEnd/>
              <a:tailEnd/>
            </a:ln>
          </p:spPr>
          <p:txBody>
            <a:bodyPr wrap="none" anchor="ctr"/>
            <a:lstStyle/>
            <a:p>
              <a:endParaRPr lang="en-IN"/>
            </a:p>
          </p:txBody>
        </p:sp>
        <p:sp>
          <p:nvSpPr>
            <p:cNvPr id="35848" name="Oval 8"/>
            <p:cNvSpPr>
              <a:spLocks noChangeArrowheads="1"/>
            </p:cNvSpPr>
            <p:nvPr/>
          </p:nvSpPr>
          <p:spPr bwMode="auto">
            <a:xfrm>
              <a:off x="2160" y="3600"/>
              <a:ext cx="96" cy="96"/>
            </a:xfrm>
            <a:prstGeom prst="ellipse">
              <a:avLst/>
            </a:prstGeom>
            <a:noFill/>
            <a:ln w="9525">
              <a:solidFill>
                <a:schemeClr val="tx1"/>
              </a:solidFill>
              <a:round/>
              <a:headEnd/>
              <a:tailEnd/>
            </a:ln>
          </p:spPr>
          <p:txBody>
            <a:bodyPr wrap="none" anchor="ctr"/>
            <a:lstStyle/>
            <a:p>
              <a:endParaRPr lang="en-IN"/>
            </a:p>
          </p:txBody>
        </p:sp>
        <p:sp>
          <p:nvSpPr>
            <p:cNvPr id="35849" name="AutoShape 9"/>
            <p:cNvSpPr>
              <a:spLocks noChangeArrowheads="1"/>
            </p:cNvSpPr>
            <p:nvPr/>
          </p:nvSpPr>
          <p:spPr bwMode="auto">
            <a:xfrm>
              <a:off x="2976" y="2544"/>
              <a:ext cx="384" cy="384"/>
            </a:xfrm>
            <a:prstGeom prst="flowChartDelay">
              <a:avLst/>
            </a:prstGeom>
            <a:noFill/>
            <a:ln w="9525">
              <a:solidFill>
                <a:schemeClr val="tx1"/>
              </a:solidFill>
              <a:miter lim="800000"/>
              <a:headEnd/>
              <a:tailEnd/>
            </a:ln>
          </p:spPr>
          <p:txBody>
            <a:bodyPr wrap="none" anchor="ctr"/>
            <a:lstStyle/>
            <a:p>
              <a:endParaRPr lang="en-IN"/>
            </a:p>
          </p:txBody>
        </p:sp>
        <p:sp>
          <p:nvSpPr>
            <p:cNvPr id="35850" name="Oval 10"/>
            <p:cNvSpPr>
              <a:spLocks noChangeArrowheads="1"/>
            </p:cNvSpPr>
            <p:nvPr/>
          </p:nvSpPr>
          <p:spPr bwMode="auto">
            <a:xfrm>
              <a:off x="3360" y="2688"/>
              <a:ext cx="96" cy="96"/>
            </a:xfrm>
            <a:prstGeom prst="ellipse">
              <a:avLst/>
            </a:prstGeom>
            <a:noFill/>
            <a:ln w="9525">
              <a:solidFill>
                <a:schemeClr val="tx1"/>
              </a:solidFill>
              <a:round/>
              <a:headEnd/>
              <a:tailEnd/>
            </a:ln>
          </p:spPr>
          <p:txBody>
            <a:bodyPr wrap="none" anchor="ctr"/>
            <a:lstStyle/>
            <a:p>
              <a:endParaRPr lang="en-IN"/>
            </a:p>
          </p:txBody>
        </p:sp>
        <p:sp>
          <p:nvSpPr>
            <p:cNvPr id="35851" name="AutoShape 11"/>
            <p:cNvSpPr>
              <a:spLocks noChangeArrowheads="1"/>
            </p:cNvSpPr>
            <p:nvPr/>
          </p:nvSpPr>
          <p:spPr bwMode="auto">
            <a:xfrm>
              <a:off x="2976" y="3360"/>
              <a:ext cx="384" cy="384"/>
            </a:xfrm>
            <a:prstGeom prst="flowChartDelay">
              <a:avLst/>
            </a:prstGeom>
            <a:noFill/>
            <a:ln w="9525">
              <a:solidFill>
                <a:schemeClr val="tx1"/>
              </a:solidFill>
              <a:miter lim="800000"/>
              <a:headEnd/>
              <a:tailEnd/>
            </a:ln>
          </p:spPr>
          <p:txBody>
            <a:bodyPr wrap="none" anchor="ctr"/>
            <a:lstStyle/>
            <a:p>
              <a:endParaRPr lang="en-IN"/>
            </a:p>
          </p:txBody>
        </p:sp>
        <p:sp>
          <p:nvSpPr>
            <p:cNvPr id="35852" name="Oval 12"/>
            <p:cNvSpPr>
              <a:spLocks noChangeArrowheads="1"/>
            </p:cNvSpPr>
            <p:nvPr/>
          </p:nvSpPr>
          <p:spPr bwMode="auto">
            <a:xfrm>
              <a:off x="3360" y="3504"/>
              <a:ext cx="96" cy="96"/>
            </a:xfrm>
            <a:prstGeom prst="ellipse">
              <a:avLst/>
            </a:prstGeom>
            <a:noFill/>
            <a:ln w="9525">
              <a:solidFill>
                <a:schemeClr val="tx1"/>
              </a:solidFill>
              <a:round/>
              <a:headEnd/>
              <a:tailEnd/>
            </a:ln>
          </p:spPr>
          <p:txBody>
            <a:bodyPr wrap="none" anchor="ctr"/>
            <a:lstStyle/>
            <a:p>
              <a:endParaRPr lang="en-IN"/>
            </a:p>
          </p:txBody>
        </p:sp>
        <p:sp>
          <p:nvSpPr>
            <p:cNvPr id="35853" name="Line 13"/>
            <p:cNvSpPr>
              <a:spLocks noChangeShapeType="1"/>
            </p:cNvSpPr>
            <p:nvPr/>
          </p:nvSpPr>
          <p:spPr bwMode="auto">
            <a:xfrm>
              <a:off x="2256" y="2640"/>
              <a:ext cx="720" cy="0"/>
            </a:xfrm>
            <a:prstGeom prst="line">
              <a:avLst/>
            </a:prstGeom>
            <a:noFill/>
            <a:ln w="9525">
              <a:solidFill>
                <a:schemeClr val="tx1"/>
              </a:solidFill>
              <a:round/>
              <a:headEnd/>
              <a:tailEnd type="triangle" w="med" len="med"/>
            </a:ln>
          </p:spPr>
          <p:txBody>
            <a:bodyPr wrap="none" anchor="ctr"/>
            <a:lstStyle/>
            <a:p>
              <a:endParaRPr lang="en-IN"/>
            </a:p>
          </p:txBody>
        </p:sp>
        <p:sp>
          <p:nvSpPr>
            <p:cNvPr id="35854" name="Line 14"/>
            <p:cNvSpPr>
              <a:spLocks noChangeShapeType="1"/>
            </p:cNvSpPr>
            <p:nvPr/>
          </p:nvSpPr>
          <p:spPr bwMode="auto">
            <a:xfrm>
              <a:off x="2256" y="3648"/>
              <a:ext cx="720" cy="0"/>
            </a:xfrm>
            <a:prstGeom prst="line">
              <a:avLst/>
            </a:prstGeom>
            <a:noFill/>
            <a:ln w="9525">
              <a:solidFill>
                <a:schemeClr val="tx1"/>
              </a:solidFill>
              <a:round/>
              <a:headEnd/>
              <a:tailEnd type="triangle" w="med" len="med"/>
            </a:ln>
          </p:spPr>
          <p:txBody>
            <a:bodyPr wrap="none" anchor="ctr"/>
            <a:lstStyle/>
            <a:p>
              <a:endParaRPr lang="en-IN"/>
            </a:p>
          </p:txBody>
        </p:sp>
        <p:sp>
          <p:nvSpPr>
            <p:cNvPr id="35855" name="Line 15"/>
            <p:cNvSpPr>
              <a:spLocks noChangeShapeType="1"/>
            </p:cNvSpPr>
            <p:nvPr/>
          </p:nvSpPr>
          <p:spPr bwMode="auto">
            <a:xfrm>
              <a:off x="1296" y="3744"/>
              <a:ext cx="480" cy="0"/>
            </a:xfrm>
            <a:prstGeom prst="line">
              <a:avLst/>
            </a:prstGeom>
            <a:noFill/>
            <a:ln w="9525">
              <a:solidFill>
                <a:schemeClr val="tx1"/>
              </a:solidFill>
              <a:round/>
              <a:headEnd/>
              <a:tailEnd type="triangle" w="med" len="med"/>
            </a:ln>
          </p:spPr>
          <p:txBody>
            <a:bodyPr wrap="none" anchor="ctr"/>
            <a:lstStyle/>
            <a:p>
              <a:endParaRPr lang="en-IN"/>
            </a:p>
          </p:txBody>
        </p:sp>
        <p:sp>
          <p:nvSpPr>
            <p:cNvPr id="35856" name="Line 16"/>
            <p:cNvSpPr>
              <a:spLocks noChangeShapeType="1"/>
            </p:cNvSpPr>
            <p:nvPr/>
          </p:nvSpPr>
          <p:spPr bwMode="auto">
            <a:xfrm>
              <a:off x="1296" y="3552"/>
              <a:ext cx="480" cy="0"/>
            </a:xfrm>
            <a:prstGeom prst="line">
              <a:avLst/>
            </a:prstGeom>
            <a:noFill/>
            <a:ln w="9525">
              <a:solidFill>
                <a:schemeClr val="tx1"/>
              </a:solidFill>
              <a:round/>
              <a:headEnd/>
              <a:tailEnd type="triangle" w="med" len="med"/>
            </a:ln>
          </p:spPr>
          <p:txBody>
            <a:bodyPr wrap="none" anchor="ctr"/>
            <a:lstStyle/>
            <a:p>
              <a:endParaRPr lang="en-IN"/>
            </a:p>
          </p:txBody>
        </p:sp>
        <p:sp>
          <p:nvSpPr>
            <p:cNvPr id="35857" name="Line 17"/>
            <p:cNvSpPr>
              <a:spLocks noChangeShapeType="1"/>
            </p:cNvSpPr>
            <p:nvPr/>
          </p:nvSpPr>
          <p:spPr bwMode="auto">
            <a:xfrm>
              <a:off x="1296" y="2736"/>
              <a:ext cx="480" cy="0"/>
            </a:xfrm>
            <a:prstGeom prst="line">
              <a:avLst/>
            </a:prstGeom>
            <a:noFill/>
            <a:ln w="9525">
              <a:solidFill>
                <a:schemeClr val="tx1"/>
              </a:solidFill>
              <a:round/>
              <a:headEnd/>
              <a:tailEnd type="triangle" w="med" len="med"/>
            </a:ln>
          </p:spPr>
          <p:txBody>
            <a:bodyPr wrap="none" anchor="ctr"/>
            <a:lstStyle/>
            <a:p>
              <a:endParaRPr lang="en-IN"/>
            </a:p>
          </p:txBody>
        </p:sp>
        <p:sp>
          <p:nvSpPr>
            <p:cNvPr id="35858" name="Line 18"/>
            <p:cNvSpPr>
              <a:spLocks noChangeShapeType="1"/>
            </p:cNvSpPr>
            <p:nvPr/>
          </p:nvSpPr>
          <p:spPr bwMode="auto">
            <a:xfrm>
              <a:off x="1296" y="2544"/>
              <a:ext cx="480" cy="0"/>
            </a:xfrm>
            <a:prstGeom prst="line">
              <a:avLst/>
            </a:prstGeom>
            <a:noFill/>
            <a:ln w="9525">
              <a:solidFill>
                <a:schemeClr val="tx1"/>
              </a:solidFill>
              <a:round/>
              <a:headEnd/>
              <a:tailEnd type="triangle" w="med" len="med"/>
            </a:ln>
          </p:spPr>
          <p:txBody>
            <a:bodyPr wrap="none" anchor="ctr"/>
            <a:lstStyle/>
            <a:p>
              <a:endParaRPr lang="en-IN"/>
            </a:p>
          </p:txBody>
        </p:sp>
        <p:sp>
          <p:nvSpPr>
            <p:cNvPr id="35859" name="Freeform 19"/>
            <p:cNvSpPr>
              <a:spLocks/>
            </p:cNvSpPr>
            <p:nvPr/>
          </p:nvSpPr>
          <p:spPr bwMode="auto">
            <a:xfrm>
              <a:off x="1536" y="2736"/>
              <a:ext cx="1440" cy="720"/>
            </a:xfrm>
            <a:custGeom>
              <a:avLst/>
              <a:gdLst>
                <a:gd name="T0" fmla="*/ 0 w 1440"/>
                <a:gd name="T1" fmla="*/ 0 h 720"/>
                <a:gd name="T2" fmla="*/ 0 w 1440"/>
                <a:gd name="T3" fmla="*/ 240 h 720"/>
                <a:gd name="T4" fmla="*/ 1152 w 1440"/>
                <a:gd name="T5" fmla="*/ 720 h 720"/>
                <a:gd name="T6" fmla="*/ 1440 w 1440"/>
                <a:gd name="T7" fmla="*/ 720 h 720"/>
                <a:gd name="T8" fmla="*/ 0 60000 65536"/>
                <a:gd name="T9" fmla="*/ 0 60000 65536"/>
                <a:gd name="T10" fmla="*/ 0 60000 65536"/>
                <a:gd name="T11" fmla="*/ 0 60000 65536"/>
                <a:gd name="T12" fmla="*/ 0 w 1440"/>
                <a:gd name="T13" fmla="*/ 0 h 720"/>
                <a:gd name="T14" fmla="*/ 1440 w 1440"/>
                <a:gd name="T15" fmla="*/ 720 h 720"/>
              </a:gdLst>
              <a:ahLst/>
              <a:cxnLst>
                <a:cxn ang="T8">
                  <a:pos x="T0" y="T1"/>
                </a:cxn>
                <a:cxn ang="T9">
                  <a:pos x="T2" y="T3"/>
                </a:cxn>
                <a:cxn ang="T10">
                  <a:pos x="T4" y="T5"/>
                </a:cxn>
                <a:cxn ang="T11">
                  <a:pos x="T6" y="T7"/>
                </a:cxn>
              </a:cxnLst>
              <a:rect l="T12" t="T13" r="T14" b="T15"/>
              <a:pathLst>
                <a:path w="1440" h="720">
                  <a:moveTo>
                    <a:pt x="0" y="0"/>
                  </a:moveTo>
                  <a:lnTo>
                    <a:pt x="0" y="240"/>
                  </a:lnTo>
                  <a:lnTo>
                    <a:pt x="1152" y="720"/>
                  </a:lnTo>
                  <a:lnTo>
                    <a:pt x="1440" y="720"/>
                  </a:lnTo>
                </a:path>
              </a:pathLst>
            </a:custGeom>
            <a:noFill/>
            <a:ln w="9525">
              <a:solidFill>
                <a:schemeClr val="tx1"/>
              </a:solidFill>
              <a:round/>
              <a:headEnd/>
              <a:tailEnd type="triangle" w="med" len="med"/>
            </a:ln>
          </p:spPr>
          <p:txBody>
            <a:bodyPr wrap="none" anchor="ctr"/>
            <a:lstStyle/>
            <a:p>
              <a:endParaRPr lang="en-IN"/>
            </a:p>
          </p:txBody>
        </p:sp>
        <p:sp>
          <p:nvSpPr>
            <p:cNvPr id="35860" name="Freeform 20"/>
            <p:cNvSpPr>
              <a:spLocks/>
            </p:cNvSpPr>
            <p:nvPr/>
          </p:nvSpPr>
          <p:spPr bwMode="auto">
            <a:xfrm flipV="1">
              <a:off x="1536" y="2832"/>
              <a:ext cx="1440" cy="720"/>
            </a:xfrm>
            <a:custGeom>
              <a:avLst/>
              <a:gdLst>
                <a:gd name="T0" fmla="*/ 0 w 1440"/>
                <a:gd name="T1" fmla="*/ 0 h 720"/>
                <a:gd name="T2" fmla="*/ 0 w 1440"/>
                <a:gd name="T3" fmla="*/ 240 h 720"/>
                <a:gd name="T4" fmla="*/ 1152 w 1440"/>
                <a:gd name="T5" fmla="*/ 720 h 720"/>
                <a:gd name="T6" fmla="*/ 1440 w 1440"/>
                <a:gd name="T7" fmla="*/ 720 h 720"/>
                <a:gd name="T8" fmla="*/ 0 60000 65536"/>
                <a:gd name="T9" fmla="*/ 0 60000 65536"/>
                <a:gd name="T10" fmla="*/ 0 60000 65536"/>
                <a:gd name="T11" fmla="*/ 0 60000 65536"/>
                <a:gd name="T12" fmla="*/ 0 w 1440"/>
                <a:gd name="T13" fmla="*/ 0 h 720"/>
                <a:gd name="T14" fmla="*/ 1440 w 1440"/>
                <a:gd name="T15" fmla="*/ 720 h 720"/>
              </a:gdLst>
              <a:ahLst/>
              <a:cxnLst>
                <a:cxn ang="T8">
                  <a:pos x="T0" y="T1"/>
                </a:cxn>
                <a:cxn ang="T9">
                  <a:pos x="T2" y="T3"/>
                </a:cxn>
                <a:cxn ang="T10">
                  <a:pos x="T4" y="T5"/>
                </a:cxn>
                <a:cxn ang="T11">
                  <a:pos x="T6" y="T7"/>
                </a:cxn>
              </a:cxnLst>
              <a:rect l="T12" t="T13" r="T14" b="T15"/>
              <a:pathLst>
                <a:path w="1440" h="720">
                  <a:moveTo>
                    <a:pt x="0" y="0"/>
                  </a:moveTo>
                  <a:lnTo>
                    <a:pt x="0" y="240"/>
                  </a:lnTo>
                  <a:lnTo>
                    <a:pt x="1152" y="720"/>
                  </a:lnTo>
                  <a:lnTo>
                    <a:pt x="1440" y="720"/>
                  </a:lnTo>
                </a:path>
              </a:pathLst>
            </a:custGeom>
            <a:noFill/>
            <a:ln w="9525">
              <a:solidFill>
                <a:schemeClr val="tx1"/>
              </a:solidFill>
              <a:round/>
              <a:headEnd/>
              <a:tailEnd type="triangle" w="med" len="med"/>
            </a:ln>
          </p:spPr>
          <p:txBody>
            <a:bodyPr wrap="none" anchor="ctr"/>
            <a:lstStyle/>
            <a:p>
              <a:endParaRPr lang="en-IN"/>
            </a:p>
          </p:txBody>
        </p:sp>
        <p:sp>
          <p:nvSpPr>
            <p:cNvPr id="35861" name="Oval 21"/>
            <p:cNvSpPr>
              <a:spLocks noChangeArrowheads="1"/>
            </p:cNvSpPr>
            <p:nvPr/>
          </p:nvSpPr>
          <p:spPr bwMode="auto">
            <a:xfrm>
              <a:off x="1488" y="2688"/>
              <a:ext cx="96" cy="96"/>
            </a:xfrm>
            <a:prstGeom prst="ellipse">
              <a:avLst/>
            </a:prstGeom>
            <a:solidFill>
              <a:schemeClr val="tx1"/>
            </a:solidFill>
            <a:ln w="9525">
              <a:solidFill>
                <a:schemeClr val="tx1"/>
              </a:solidFill>
              <a:round/>
              <a:headEnd/>
              <a:tailEnd/>
            </a:ln>
          </p:spPr>
          <p:txBody>
            <a:bodyPr wrap="none" anchor="ctr"/>
            <a:lstStyle/>
            <a:p>
              <a:endParaRPr lang="en-IN"/>
            </a:p>
          </p:txBody>
        </p:sp>
        <p:sp>
          <p:nvSpPr>
            <p:cNvPr id="35862" name="Oval 22"/>
            <p:cNvSpPr>
              <a:spLocks noChangeArrowheads="1"/>
            </p:cNvSpPr>
            <p:nvPr/>
          </p:nvSpPr>
          <p:spPr bwMode="auto">
            <a:xfrm>
              <a:off x="1488" y="3504"/>
              <a:ext cx="96" cy="96"/>
            </a:xfrm>
            <a:prstGeom prst="ellipse">
              <a:avLst/>
            </a:prstGeom>
            <a:solidFill>
              <a:schemeClr val="tx1"/>
            </a:solidFill>
            <a:ln w="9525">
              <a:solidFill>
                <a:schemeClr val="tx1"/>
              </a:solidFill>
              <a:round/>
              <a:headEnd/>
              <a:tailEnd/>
            </a:ln>
          </p:spPr>
          <p:txBody>
            <a:bodyPr wrap="none" anchor="ctr"/>
            <a:lstStyle/>
            <a:p>
              <a:endParaRPr lang="en-IN"/>
            </a:p>
          </p:txBody>
        </p:sp>
        <p:sp>
          <p:nvSpPr>
            <p:cNvPr id="35863" name="AutoShape 23"/>
            <p:cNvSpPr>
              <a:spLocks noChangeArrowheads="1"/>
            </p:cNvSpPr>
            <p:nvPr/>
          </p:nvSpPr>
          <p:spPr bwMode="auto">
            <a:xfrm>
              <a:off x="3888" y="2928"/>
              <a:ext cx="384" cy="384"/>
            </a:xfrm>
            <a:prstGeom prst="flowChartDelay">
              <a:avLst/>
            </a:prstGeom>
            <a:noFill/>
            <a:ln w="9525">
              <a:solidFill>
                <a:schemeClr val="tx1"/>
              </a:solidFill>
              <a:miter lim="800000"/>
              <a:headEnd/>
              <a:tailEnd/>
            </a:ln>
          </p:spPr>
          <p:txBody>
            <a:bodyPr wrap="none" anchor="ctr"/>
            <a:lstStyle/>
            <a:p>
              <a:endParaRPr lang="en-IN"/>
            </a:p>
          </p:txBody>
        </p:sp>
        <p:sp>
          <p:nvSpPr>
            <p:cNvPr id="35864" name="Oval 24"/>
            <p:cNvSpPr>
              <a:spLocks noChangeArrowheads="1"/>
            </p:cNvSpPr>
            <p:nvPr/>
          </p:nvSpPr>
          <p:spPr bwMode="auto">
            <a:xfrm>
              <a:off x="4272" y="3072"/>
              <a:ext cx="96" cy="96"/>
            </a:xfrm>
            <a:prstGeom prst="ellipse">
              <a:avLst/>
            </a:prstGeom>
            <a:noFill/>
            <a:ln w="9525">
              <a:solidFill>
                <a:schemeClr val="tx1"/>
              </a:solidFill>
              <a:round/>
              <a:headEnd/>
              <a:tailEnd/>
            </a:ln>
          </p:spPr>
          <p:txBody>
            <a:bodyPr wrap="none" anchor="ctr"/>
            <a:lstStyle/>
            <a:p>
              <a:endParaRPr lang="en-IN"/>
            </a:p>
          </p:txBody>
        </p:sp>
        <p:sp>
          <p:nvSpPr>
            <p:cNvPr id="35865" name="Freeform 25"/>
            <p:cNvSpPr>
              <a:spLocks/>
            </p:cNvSpPr>
            <p:nvPr/>
          </p:nvSpPr>
          <p:spPr bwMode="auto">
            <a:xfrm>
              <a:off x="3456" y="2736"/>
              <a:ext cx="432" cy="336"/>
            </a:xfrm>
            <a:custGeom>
              <a:avLst/>
              <a:gdLst>
                <a:gd name="T0" fmla="*/ 0 w 432"/>
                <a:gd name="T1" fmla="*/ 0 h 288"/>
                <a:gd name="T2" fmla="*/ 144 w 432"/>
                <a:gd name="T3" fmla="*/ 0 h 288"/>
                <a:gd name="T4" fmla="*/ 144 w 432"/>
                <a:gd name="T5" fmla="*/ 288 h 288"/>
                <a:gd name="T6" fmla="*/ 432 w 432"/>
                <a:gd name="T7" fmla="*/ 288 h 288"/>
                <a:gd name="T8" fmla="*/ 0 60000 65536"/>
                <a:gd name="T9" fmla="*/ 0 60000 65536"/>
                <a:gd name="T10" fmla="*/ 0 60000 65536"/>
                <a:gd name="T11" fmla="*/ 0 60000 65536"/>
                <a:gd name="T12" fmla="*/ 0 w 432"/>
                <a:gd name="T13" fmla="*/ 0 h 288"/>
                <a:gd name="T14" fmla="*/ 432 w 432"/>
                <a:gd name="T15" fmla="*/ 288 h 288"/>
              </a:gdLst>
              <a:ahLst/>
              <a:cxnLst>
                <a:cxn ang="T8">
                  <a:pos x="T0" y="T1"/>
                </a:cxn>
                <a:cxn ang="T9">
                  <a:pos x="T2" y="T3"/>
                </a:cxn>
                <a:cxn ang="T10">
                  <a:pos x="T4" y="T5"/>
                </a:cxn>
                <a:cxn ang="T11">
                  <a:pos x="T6" y="T7"/>
                </a:cxn>
              </a:cxnLst>
              <a:rect l="T12" t="T13" r="T14" b="T15"/>
              <a:pathLst>
                <a:path w="432" h="288">
                  <a:moveTo>
                    <a:pt x="0" y="0"/>
                  </a:moveTo>
                  <a:lnTo>
                    <a:pt x="144" y="0"/>
                  </a:lnTo>
                  <a:lnTo>
                    <a:pt x="144" y="288"/>
                  </a:lnTo>
                  <a:lnTo>
                    <a:pt x="432" y="288"/>
                  </a:lnTo>
                </a:path>
              </a:pathLst>
            </a:custGeom>
            <a:noFill/>
            <a:ln w="9525">
              <a:solidFill>
                <a:schemeClr val="tx1"/>
              </a:solidFill>
              <a:round/>
              <a:headEnd/>
              <a:tailEnd type="triangle" w="med" len="med"/>
            </a:ln>
          </p:spPr>
          <p:txBody>
            <a:bodyPr wrap="none" anchor="ctr"/>
            <a:lstStyle/>
            <a:p>
              <a:endParaRPr lang="en-IN"/>
            </a:p>
          </p:txBody>
        </p:sp>
        <p:sp>
          <p:nvSpPr>
            <p:cNvPr id="35866" name="Freeform 26"/>
            <p:cNvSpPr>
              <a:spLocks/>
            </p:cNvSpPr>
            <p:nvPr/>
          </p:nvSpPr>
          <p:spPr bwMode="auto">
            <a:xfrm flipV="1">
              <a:off x="3456" y="3216"/>
              <a:ext cx="432" cy="336"/>
            </a:xfrm>
            <a:custGeom>
              <a:avLst/>
              <a:gdLst>
                <a:gd name="T0" fmla="*/ 0 w 432"/>
                <a:gd name="T1" fmla="*/ 0 h 288"/>
                <a:gd name="T2" fmla="*/ 144 w 432"/>
                <a:gd name="T3" fmla="*/ 0 h 288"/>
                <a:gd name="T4" fmla="*/ 144 w 432"/>
                <a:gd name="T5" fmla="*/ 288 h 288"/>
                <a:gd name="T6" fmla="*/ 432 w 432"/>
                <a:gd name="T7" fmla="*/ 288 h 288"/>
                <a:gd name="T8" fmla="*/ 0 60000 65536"/>
                <a:gd name="T9" fmla="*/ 0 60000 65536"/>
                <a:gd name="T10" fmla="*/ 0 60000 65536"/>
                <a:gd name="T11" fmla="*/ 0 60000 65536"/>
                <a:gd name="T12" fmla="*/ 0 w 432"/>
                <a:gd name="T13" fmla="*/ 0 h 288"/>
                <a:gd name="T14" fmla="*/ 432 w 432"/>
                <a:gd name="T15" fmla="*/ 288 h 288"/>
              </a:gdLst>
              <a:ahLst/>
              <a:cxnLst>
                <a:cxn ang="T8">
                  <a:pos x="T0" y="T1"/>
                </a:cxn>
                <a:cxn ang="T9">
                  <a:pos x="T2" y="T3"/>
                </a:cxn>
                <a:cxn ang="T10">
                  <a:pos x="T4" y="T5"/>
                </a:cxn>
                <a:cxn ang="T11">
                  <a:pos x="T6" y="T7"/>
                </a:cxn>
              </a:cxnLst>
              <a:rect l="T12" t="T13" r="T14" b="T15"/>
              <a:pathLst>
                <a:path w="432" h="288">
                  <a:moveTo>
                    <a:pt x="0" y="0"/>
                  </a:moveTo>
                  <a:lnTo>
                    <a:pt x="144" y="0"/>
                  </a:lnTo>
                  <a:lnTo>
                    <a:pt x="144" y="288"/>
                  </a:lnTo>
                  <a:lnTo>
                    <a:pt x="432" y="288"/>
                  </a:lnTo>
                </a:path>
              </a:pathLst>
            </a:custGeom>
            <a:noFill/>
            <a:ln w="9525">
              <a:solidFill>
                <a:schemeClr val="tx1"/>
              </a:solidFill>
              <a:round/>
              <a:headEnd/>
              <a:tailEnd type="triangle" w="med" len="med"/>
            </a:ln>
          </p:spPr>
          <p:txBody>
            <a:bodyPr wrap="none" anchor="ctr"/>
            <a:lstStyle/>
            <a:p>
              <a:endParaRPr lang="en-IN"/>
            </a:p>
          </p:txBody>
        </p:sp>
        <p:sp>
          <p:nvSpPr>
            <p:cNvPr id="35867" name="Line 27"/>
            <p:cNvSpPr>
              <a:spLocks noChangeShapeType="1"/>
            </p:cNvSpPr>
            <p:nvPr/>
          </p:nvSpPr>
          <p:spPr bwMode="auto">
            <a:xfrm>
              <a:off x="4368" y="3120"/>
              <a:ext cx="384" cy="0"/>
            </a:xfrm>
            <a:prstGeom prst="line">
              <a:avLst/>
            </a:prstGeom>
            <a:noFill/>
            <a:ln w="9525">
              <a:solidFill>
                <a:schemeClr val="tx1"/>
              </a:solidFill>
              <a:round/>
              <a:headEnd/>
              <a:tailEnd type="triangle" w="med" len="med"/>
            </a:ln>
          </p:spPr>
          <p:txBody>
            <a:bodyPr wrap="none" anchor="ctr"/>
            <a:lstStyle/>
            <a:p>
              <a:endParaRPr lang="en-IN"/>
            </a:p>
          </p:txBody>
        </p:sp>
        <p:sp>
          <p:nvSpPr>
            <p:cNvPr id="35868" name="Rectangle 28"/>
            <p:cNvSpPr>
              <a:spLocks noChangeArrowheads="1"/>
            </p:cNvSpPr>
            <p:nvPr/>
          </p:nvSpPr>
          <p:spPr bwMode="auto">
            <a:xfrm>
              <a:off x="1104" y="2256"/>
              <a:ext cx="3792" cy="1776"/>
            </a:xfrm>
            <a:prstGeom prst="rect">
              <a:avLst/>
            </a:prstGeom>
            <a:noFill/>
            <a:ln w="9525">
              <a:solidFill>
                <a:schemeClr val="tx1"/>
              </a:solidFill>
              <a:miter lim="800000"/>
              <a:headEnd/>
              <a:tailEnd/>
            </a:ln>
          </p:spPr>
          <p:txBody>
            <a:bodyPr wrap="none" anchor="ctr"/>
            <a:lstStyle/>
            <a:p>
              <a:endParaRPr lang="en-IN"/>
            </a:p>
          </p:txBody>
        </p:sp>
        <p:sp>
          <p:nvSpPr>
            <p:cNvPr id="35869" name="Line 29"/>
            <p:cNvSpPr>
              <a:spLocks noChangeShapeType="1"/>
            </p:cNvSpPr>
            <p:nvPr/>
          </p:nvSpPr>
          <p:spPr bwMode="auto">
            <a:xfrm>
              <a:off x="3744" y="2400"/>
              <a:ext cx="0" cy="1488"/>
            </a:xfrm>
            <a:prstGeom prst="line">
              <a:avLst/>
            </a:prstGeom>
            <a:noFill/>
            <a:ln w="28575">
              <a:solidFill>
                <a:schemeClr val="tx1"/>
              </a:solidFill>
              <a:round/>
              <a:headEnd/>
              <a:tailEnd/>
            </a:ln>
          </p:spPr>
          <p:txBody>
            <a:bodyPr wrap="none" anchor="ctr"/>
            <a:lstStyle/>
            <a:p>
              <a:endParaRPr lang="en-IN"/>
            </a:p>
          </p:txBody>
        </p:sp>
        <p:sp>
          <p:nvSpPr>
            <p:cNvPr id="35870" name="Line 30"/>
            <p:cNvSpPr>
              <a:spLocks noChangeShapeType="1"/>
            </p:cNvSpPr>
            <p:nvPr/>
          </p:nvSpPr>
          <p:spPr bwMode="auto">
            <a:xfrm flipH="1">
              <a:off x="1248" y="3168"/>
              <a:ext cx="2496" cy="0"/>
            </a:xfrm>
            <a:prstGeom prst="line">
              <a:avLst/>
            </a:prstGeom>
            <a:noFill/>
            <a:ln w="28575">
              <a:solidFill>
                <a:schemeClr val="tx1"/>
              </a:solidFill>
              <a:round/>
              <a:headEnd/>
              <a:tailEnd/>
            </a:ln>
          </p:spPr>
          <p:txBody>
            <a:bodyPr wrap="none" anchor="ctr"/>
            <a:lstStyle/>
            <a:p>
              <a:endParaRPr lang="en-IN"/>
            </a:p>
          </p:txBody>
        </p:sp>
        <p:sp>
          <p:nvSpPr>
            <p:cNvPr id="35871" name="Text Box 31"/>
            <p:cNvSpPr txBox="1">
              <a:spLocks noChangeArrowheads="1"/>
            </p:cNvSpPr>
            <p:nvPr/>
          </p:nvSpPr>
          <p:spPr bwMode="auto">
            <a:xfrm>
              <a:off x="3264" y="2208"/>
              <a:ext cx="298" cy="404"/>
            </a:xfrm>
            <a:prstGeom prst="rect">
              <a:avLst/>
            </a:prstGeom>
            <a:noFill/>
            <a:ln w="9525">
              <a:noFill/>
              <a:miter lim="800000"/>
              <a:headEnd/>
              <a:tailEnd/>
            </a:ln>
          </p:spPr>
          <p:txBody>
            <a:bodyPr>
              <a:spAutoFit/>
            </a:bodyPr>
            <a:lstStyle/>
            <a:p>
              <a:r>
                <a:rPr lang="en-US" sz="3600">
                  <a:latin typeface="Times New Roman" pitchFamily="18" charset="0"/>
                  <a:cs typeface="Arial" pitchFamily="34" charset="0"/>
                  <a:sym typeface="Monotype Sorts" charset="2"/>
                </a:rPr>
                <a:t></a:t>
              </a:r>
              <a:endParaRPr lang="en-US" sz="2400">
                <a:latin typeface="Times New Roman" pitchFamily="18" charset="0"/>
                <a:cs typeface="Arial" pitchFamily="34" charset="0"/>
              </a:endParaRPr>
            </a:p>
          </p:txBody>
        </p:sp>
        <p:sp>
          <p:nvSpPr>
            <p:cNvPr id="35872" name="Text Box 32"/>
            <p:cNvSpPr txBox="1">
              <a:spLocks noChangeArrowheads="1"/>
            </p:cNvSpPr>
            <p:nvPr/>
          </p:nvSpPr>
          <p:spPr bwMode="auto">
            <a:xfrm>
              <a:off x="3264" y="3676"/>
              <a:ext cx="343" cy="404"/>
            </a:xfrm>
            <a:prstGeom prst="rect">
              <a:avLst/>
            </a:prstGeom>
            <a:noFill/>
            <a:ln w="9525">
              <a:noFill/>
              <a:miter lim="800000"/>
              <a:headEnd/>
              <a:tailEnd/>
            </a:ln>
          </p:spPr>
          <p:txBody>
            <a:bodyPr wrap="none">
              <a:spAutoFit/>
            </a:bodyPr>
            <a:lstStyle/>
            <a:p>
              <a:r>
                <a:rPr lang="en-US" sz="3600">
                  <a:latin typeface="Times New Roman" pitchFamily="18" charset="0"/>
                  <a:cs typeface="Arial" pitchFamily="34" charset="0"/>
                  <a:sym typeface="Monotype Sorts" charset="2"/>
                </a:rPr>
                <a:t></a:t>
              </a:r>
              <a:endParaRPr lang="en-US" sz="2400">
                <a:latin typeface="Times New Roman" pitchFamily="18" charset="0"/>
                <a:cs typeface="Arial" pitchFamily="34" charset="0"/>
                <a:sym typeface="Monotype Sorts" charset="2"/>
              </a:endParaRPr>
            </a:p>
          </p:txBody>
        </p:sp>
        <p:sp>
          <p:nvSpPr>
            <p:cNvPr id="35873" name="Text Box 33"/>
            <p:cNvSpPr txBox="1">
              <a:spLocks noChangeArrowheads="1"/>
            </p:cNvSpPr>
            <p:nvPr/>
          </p:nvSpPr>
          <p:spPr bwMode="auto">
            <a:xfrm>
              <a:off x="4320" y="2476"/>
              <a:ext cx="343" cy="404"/>
            </a:xfrm>
            <a:prstGeom prst="rect">
              <a:avLst/>
            </a:prstGeom>
            <a:noFill/>
            <a:ln w="9525">
              <a:noFill/>
              <a:miter lim="800000"/>
              <a:headEnd/>
              <a:tailEnd/>
            </a:ln>
          </p:spPr>
          <p:txBody>
            <a:bodyPr wrap="none">
              <a:spAutoFit/>
            </a:bodyPr>
            <a:lstStyle/>
            <a:p>
              <a:r>
                <a:rPr lang="en-US" sz="3600">
                  <a:latin typeface="Times New Roman" pitchFamily="18" charset="0"/>
                  <a:cs typeface="Arial" pitchFamily="34" charset="0"/>
                  <a:sym typeface="Monotype Sorts" charset="2"/>
                </a:rPr>
                <a:t></a:t>
              </a:r>
              <a:endParaRPr lang="en-US" sz="2400">
                <a:latin typeface="Times New Roman" pitchFamily="18" charset="0"/>
                <a:cs typeface="Arial" pitchFamily="34" charset="0"/>
                <a:sym typeface="Monotype Sorts" charset="2"/>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Physical Design Cycle </a:t>
            </a:r>
          </a:p>
        </p:txBody>
      </p:sp>
      <p:sp>
        <p:nvSpPr>
          <p:cNvPr id="36867" name="Rectangle 3"/>
          <p:cNvSpPr>
            <a:spLocks noGrp="1" noChangeArrowheads="1"/>
          </p:cNvSpPr>
          <p:nvPr>
            <p:ph type="body" idx="1"/>
          </p:nvPr>
        </p:nvSpPr>
        <p:spPr/>
        <p:txBody>
          <a:bodyPr/>
          <a:lstStyle/>
          <a:p>
            <a:pPr algn="just">
              <a:buFontTx/>
              <a:buNone/>
            </a:pPr>
            <a:r>
              <a:rPr lang="en-US" smtClean="0">
                <a:solidFill>
                  <a:srgbClr val="0000FF"/>
                </a:solidFill>
              </a:rPr>
              <a:t>    </a:t>
            </a:r>
            <a:r>
              <a:rPr lang="en-US" u="sng" smtClean="0">
                <a:solidFill>
                  <a:srgbClr val="0000FF"/>
                </a:solidFill>
              </a:rPr>
              <a:t>Floorplanning</a:t>
            </a:r>
            <a:r>
              <a:rPr lang="en-US" smtClean="0"/>
              <a:t> – Set up a plan for a good layout. Place the modules (modules can be blocks, functional units, etc.) at an early stage when details like shape, area, I/O pin positions of the modules, …, are not yet fixed.</a:t>
            </a:r>
          </a:p>
        </p:txBody>
      </p:sp>
      <p:grpSp>
        <p:nvGrpSpPr>
          <p:cNvPr id="2" name="Group 4"/>
          <p:cNvGrpSpPr>
            <a:grpSpLocks/>
          </p:cNvGrpSpPr>
          <p:nvPr/>
        </p:nvGrpSpPr>
        <p:grpSpPr bwMode="auto">
          <a:xfrm>
            <a:off x="2611438" y="4343400"/>
            <a:ext cx="5521325" cy="2209800"/>
            <a:chOff x="1645" y="2736"/>
            <a:chExt cx="3478" cy="1392"/>
          </a:xfrm>
        </p:grpSpPr>
        <p:sp>
          <p:nvSpPr>
            <p:cNvPr id="36869" name="Rectangle 5"/>
            <p:cNvSpPr>
              <a:spLocks noChangeArrowheads="1"/>
            </p:cNvSpPr>
            <p:nvPr/>
          </p:nvSpPr>
          <p:spPr bwMode="auto">
            <a:xfrm>
              <a:off x="1645" y="2736"/>
              <a:ext cx="2112" cy="1392"/>
            </a:xfrm>
            <a:prstGeom prst="rect">
              <a:avLst/>
            </a:prstGeom>
            <a:noFill/>
            <a:ln w="9525">
              <a:solidFill>
                <a:schemeClr val="tx1"/>
              </a:solidFill>
              <a:miter lim="800000"/>
              <a:headEnd/>
              <a:tailEnd/>
            </a:ln>
          </p:spPr>
          <p:txBody>
            <a:bodyPr wrap="none" anchor="ctr"/>
            <a:lstStyle/>
            <a:p>
              <a:endParaRPr lang="en-IN"/>
            </a:p>
          </p:txBody>
        </p:sp>
        <p:sp>
          <p:nvSpPr>
            <p:cNvPr id="36870" name="Line 6"/>
            <p:cNvSpPr>
              <a:spLocks noChangeShapeType="1"/>
            </p:cNvSpPr>
            <p:nvPr/>
          </p:nvSpPr>
          <p:spPr bwMode="auto">
            <a:xfrm>
              <a:off x="2365" y="2736"/>
              <a:ext cx="0" cy="1392"/>
            </a:xfrm>
            <a:prstGeom prst="line">
              <a:avLst/>
            </a:prstGeom>
            <a:noFill/>
            <a:ln w="9525">
              <a:solidFill>
                <a:schemeClr val="tx1"/>
              </a:solidFill>
              <a:round/>
              <a:headEnd/>
              <a:tailEnd/>
            </a:ln>
          </p:spPr>
          <p:txBody>
            <a:bodyPr wrap="none" anchor="ctr"/>
            <a:lstStyle/>
            <a:p>
              <a:endParaRPr lang="en-IN"/>
            </a:p>
          </p:txBody>
        </p:sp>
        <p:sp>
          <p:nvSpPr>
            <p:cNvPr id="36871" name="Line 7"/>
            <p:cNvSpPr>
              <a:spLocks noChangeShapeType="1"/>
            </p:cNvSpPr>
            <p:nvPr/>
          </p:nvSpPr>
          <p:spPr bwMode="auto">
            <a:xfrm>
              <a:off x="2365" y="3120"/>
              <a:ext cx="816" cy="0"/>
            </a:xfrm>
            <a:prstGeom prst="line">
              <a:avLst/>
            </a:prstGeom>
            <a:noFill/>
            <a:ln w="9525">
              <a:solidFill>
                <a:schemeClr val="tx1"/>
              </a:solidFill>
              <a:round/>
              <a:headEnd/>
              <a:tailEnd/>
            </a:ln>
          </p:spPr>
          <p:txBody>
            <a:bodyPr wrap="none" anchor="ctr"/>
            <a:lstStyle/>
            <a:p>
              <a:endParaRPr lang="en-IN"/>
            </a:p>
          </p:txBody>
        </p:sp>
        <p:sp>
          <p:nvSpPr>
            <p:cNvPr id="36872" name="Line 8"/>
            <p:cNvSpPr>
              <a:spLocks noChangeShapeType="1"/>
            </p:cNvSpPr>
            <p:nvPr/>
          </p:nvSpPr>
          <p:spPr bwMode="auto">
            <a:xfrm>
              <a:off x="3181" y="2736"/>
              <a:ext cx="0" cy="912"/>
            </a:xfrm>
            <a:prstGeom prst="line">
              <a:avLst/>
            </a:prstGeom>
            <a:noFill/>
            <a:ln w="9525">
              <a:solidFill>
                <a:schemeClr val="tx1"/>
              </a:solidFill>
              <a:round/>
              <a:headEnd/>
              <a:tailEnd/>
            </a:ln>
          </p:spPr>
          <p:txBody>
            <a:bodyPr wrap="none" anchor="ctr"/>
            <a:lstStyle/>
            <a:p>
              <a:endParaRPr lang="en-IN"/>
            </a:p>
          </p:txBody>
        </p:sp>
        <p:sp>
          <p:nvSpPr>
            <p:cNvPr id="36873" name="Line 9"/>
            <p:cNvSpPr>
              <a:spLocks noChangeShapeType="1"/>
            </p:cNvSpPr>
            <p:nvPr/>
          </p:nvSpPr>
          <p:spPr bwMode="auto">
            <a:xfrm>
              <a:off x="2797" y="3648"/>
              <a:ext cx="960" cy="0"/>
            </a:xfrm>
            <a:prstGeom prst="line">
              <a:avLst/>
            </a:prstGeom>
            <a:noFill/>
            <a:ln w="9525">
              <a:solidFill>
                <a:schemeClr val="tx1"/>
              </a:solidFill>
              <a:round/>
              <a:headEnd/>
              <a:tailEnd/>
            </a:ln>
          </p:spPr>
          <p:txBody>
            <a:bodyPr wrap="none" anchor="ctr"/>
            <a:lstStyle/>
            <a:p>
              <a:endParaRPr lang="en-IN"/>
            </a:p>
          </p:txBody>
        </p:sp>
        <p:sp>
          <p:nvSpPr>
            <p:cNvPr id="36874" name="Line 10"/>
            <p:cNvSpPr>
              <a:spLocks noChangeShapeType="1"/>
            </p:cNvSpPr>
            <p:nvPr/>
          </p:nvSpPr>
          <p:spPr bwMode="auto">
            <a:xfrm>
              <a:off x="2797" y="3120"/>
              <a:ext cx="0" cy="1008"/>
            </a:xfrm>
            <a:prstGeom prst="line">
              <a:avLst/>
            </a:prstGeom>
            <a:noFill/>
            <a:ln w="9525">
              <a:solidFill>
                <a:schemeClr val="tx1"/>
              </a:solidFill>
              <a:round/>
              <a:headEnd/>
              <a:tailEnd/>
            </a:ln>
          </p:spPr>
          <p:txBody>
            <a:bodyPr wrap="none" anchor="ctr"/>
            <a:lstStyle/>
            <a:p>
              <a:endParaRPr lang="en-IN"/>
            </a:p>
          </p:txBody>
        </p:sp>
        <p:sp>
          <p:nvSpPr>
            <p:cNvPr id="36875" name="Line 11"/>
            <p:cNvSpPr>
              <a:spLocks noChangeShapeType="1"/>
            </p:cNvSpPr>
            <p:nvPr/>
          </p:nvSpPr>
          <p:spPr bwMode="auto">
            <a:xfrm>
              <a:off x="1645" y="3504"/>
              <a:ext cx="720" cy="0"/>
            </a:xfrm>
            <a:prstGeom prst="line">
              <a:avLst/>
            </a:prstGeom>
            <a:noFill/>
            <a:ln w="9525">
              <a:solidFill>
                <a:schemeClr val="tx1"/>
              </a:solidFill>
              <a:round/>
              <a:headEnd/>
              <a:tailEnd/>
            </a:ln>
          </p:spPr>
          <p:txBody>
            <a:bodyPr wrap="none" anchor="ctr"/>
            <a:lstStyle/>
            <a:p>
              <a:endParaRPr lang="en-IN"/>
            </a:p>
          </p:txBody>
        </p:sp>
        <p:sp>
          <p:nvSpPr>
            <p:cNvPr id="36876" name="Line 12"/>
            <p:cNvSpPr>
              <a:spLocks noChangeShapeType="1"/>
            </p:cNvSpPr>
            <p:nvPr/>
          </p:nvSpPr>
          <p:spPr bwMode="auto">
            <a:xfrm>
              <a:off x="1981" y="3504"/>
              <a:ext cx="0" cy="624"/>
            </a:xfrm>
            <a:prstGeom prst="line">
              <a:avLst/>
            </a:prstGeom>
            <a:noFill/>
            <a:ln w="9525">
              <a:solidFill>
                <a:schemeClr val="tx1"/>
              </a:solidFill>
              <a:round/>
              <a:headEnd/>
              <a:tailEnd/>
            </a:ln>
          </p:spPr>
          <p:txBody>
            <a:bodyPr wrap="none" anchor="ctr"/>
            <a:lstStyle/>
            <a:p>
              <a:endParaRPr lang="en-IN"/>
            </a:p>
          </p:txBody>
        </p:sp>
        <p:sp>
          <p:nvSpPr>
            <p:cNvPr id="36877" name="Line 13"/>
            <p:cNvSpPr>
              <a:spLocks noChangeShapeType="1"/>
            </p:cNvSpPr>
            <p:nvPr/>
          </p:nvSpPr>
          <p:spPr bwMode="auto">
            <a:xfrm>
              <a:off x="1645" y="3168"/>
              <a:ext cx="720" cy="0"/>
            </a:xfrm>
            <a:prstGeom prst="line">
              <a:avLst/>
            </a:prstGeom>
            <a:noFill/>
            <a:ln w="9525">
              <a:solidFill>
                <a:schemeClr val="tx1"/>
              </a:solidFill>
              <a:round/>
              <a:headEnd/>
              <a:tailEnd/>
            </a:ln>
          </p:spPr>
          <p:txBody>
            <a:bodyPr wrap="none" anchor="ctr"/>
            <a:lstStyle/>
            <a:p>
              <a:endParaRPr lang="en-IN"/>
            </a:p>
          </p:txBody>
        </p:sp>
        <p:sp>
          <p:nvSpPr>
            <p:cNvPr id="36878" name="Line 14"/>
            <p:cNvSpPr>
              <a:spLocks noChangeShapeType="1"/>
            </p:cNvSpPr>
            <p:nvPr/>
          </p:nvSpPr>
          <p:spPr bwMode="auto">
            <a:xfrm>
              <a:off x="1981" y="3744"/>
              <a:ext cx="384" cy="0"/>
            </a:xfrm>
            <a:prstGeom prst="line">
              <a:avLst/>
            </a:prstGeom>
            <a:noFill/>
            <a:ln w="9525">
              <a:solidFill>
                <a:schemeClr val="tx1"/>
              </a:solidFill>
              <a:round/>
              <a:headEnd/>
              <a:tailEnd/>
            </a:ln>
          </p:spPr>
          <p:txBody>
            <a:bodyPr wrap="none" anchor="ctr"/>
            <a:lstStyle/>
            <a:p>
              <a:endParaRPr lang="en-IN"/>
            </a:p>
          </p:txBody>
        </p:sp>
        <p:sp>
          <p:nvSpPr>
            <p:cNvPr id="36879" name="Line 15"/>
            <p:cNvSpPr>
              <a:spLocks noChangeShapeType="1"/>
            </p:cNvSpPr>
            <p:nvPr/>
          </p:nvSpPr>
          <p:spPr bwMode="auto">
            <a:xfrm>
              <a:off x="1981" y="3936"/>
              <a:ext cx="384" cy="0"/>
            </a:xfrm>
            <a:prstGeom prst="line">
              <a:avLst/>
            </a:prstGeom>
            <a:noFill/>
            <a:ln w="9525">
              <a:solidFill>
                <a:schemeClr val="tx1"/>
              </a:solidFill>
              <a:round/>
              <a:headEnd/>
              <a:tailEnd/>
            </a:ln>
          </p:spPr>
          <p:txBody>
            <a:bodyPr wrap="none" anchor="ctr"/>
            <a:lstStyle/>
            <a:p>
              <a:endParaRPr lang="en-IN"/>
            </a:p>
          </p:txBody>
        </p:sp>
        <p:sp>
          <p:nvSpPr>
            <p:cNvPr id="36880" name="Line 16"/>
            <p:cNvSpPr>
              <a:spLocks noChangeShapeType="1"/>
            </p:cNvSpPr>
            <p:nvPr/>
          </p:nvSpPr>
          <p:spPr bwMode="auto">
            <a:xfrm>
              <a:off x="2173" y="3744"/>
              <a:ext cx="0" cy="192"/>
            </a:xfrm>
            <a:prstGeom prst="line">
              <a:avLst/>
            </a:prstGeom>
            <a:noFill/>
            <a:ln w="9525">
              <a:solidFill>
                <a:schemeClr val="tx1"/>
              </a:solidFill>
              <a:round/>
              <a:headEnd/>
              <a:tailEnd/>
            </a:ln>
          </p:spPr>
          <p:txBody>
            <a:bodyPr wrap="none" anchor="ctr"/>
            <a:lstStyle/>
            <a:p>
              <a:endParaRPr lang="en-IN"/>
            </a:p>
          </p:txBody>
        </p:sp>
        <p:sp>
          <p:nvSpPr>
            <p:cNvPr id="36881" name="Line 17"/>
            <p:cNvSpPr>
              <a:spLocks noChangeShapeType="1"/>
            </p:cNvSpPr>
            <p:nvPr/>
          </p:nvSpPr>
          <p:spPr bwMode="auto">
            <a:xfrm>
              <a:off x="1645" y="3840"/>
              <a:ext cx="336" cy="0"/>
            </a:xfrm>
            <a:prstGeom prst="line">
              <a:avLst/>
            </a:prstGeom>
            <a:noFill/>
            <a:ln w="9525">
              <a:solidFill>
                <a:schemeClr val="tx1"/>
              </a:solidFill>
              <a:round/>
              <a:headEnd/>
              <a:tailEnd/>
            </a:ln>
          </p:spPr>
          <p:txBody>
            <a:bodyPr wrap="none" anchor="ctr"/>
            <a:lstStyle/>
            <a:p>
              <a:endParaRPr lang="en-IN"/>
            </a:p>
          </p:txBody>
        </p:sp>
        <p:sp>
          <p:nvSpPr>
            <p:cNvPr id="36882" name="Line 18"/>
            <p:cNvSpPr>
              <a:spLocks noChangeShapeType="1"/>
            </p:cNvSpPr>
            <p:nvPr/>
          </p:nvSpPr>
          <p:spPr bwMode="auto">
            <a:xfrm>
              <a:off x="1645" y="3984"/>
              <a:ext cx="336" cy="0"/>
            </a:xfrm>
            <a:prstGeom prst="line">
              <a:avLst/>
            </a:prstGeom>
            <a:noFill/>
            <a:ln w="9525">
              <a:solidFill>
                <a:schemeClr val="tx1"/>
              </a:solidFill>
              <a:round/>
              <a:headEnd/>
              <a:tailEnd/>
            </a:ln>
          </p:spPr>
          <p:txBody>
            <a:bodyPr wrap="none" anchor="ctr"/>
            <a:lstStyle/>
            <a:p>
              <a:endParaRPr lang="en-IN"/>
            </a:p>
          </p:txBody>
        </p:sp>
        <p:sp>
          <p:nvSpPr>
            <p:cNvPr id="36883" name="Line 19"/>
            <p:cNvSpPr>
              <a:spLocks noChangeShapeType="1"/>
            </p:cNvSpPr>
            <p:nvPr/>
          </p:nvSpPr>
          <p:spPr bwMode="auto">
            <a:xfrm flipH="1">
              <a:off x="1837" y="3984"/>
              <a:ext cx="0" cy="144"/>
            </a:xfrm>
            <a:prstGeom prst="line">
              <a:avLst/>
            </a:prstGeom>
            <a:noFill/>
            <a:ln w="9525">
              <a:solidFill>
                <a:schemeClr val="tx1"/>
              </a:solidFill>
              <a:round/>
              <a:headEnd/>
              <a:tailEnd/>
            </a:ln>
          </p:spPr>
          <p:txBody>
            <a:bodyPr wrap="none" anchor="ctr"/>
            <a:lstStyle/>
            <a:p>
              <a:endParaRPr lang="en-IN"/>
            </a:p>
          </p:txBody>
        </p:sp>
        <p:sp>
          <p:nvSpPr>
            <p:cNvPr id="36884" name="Line 20"/>
            <p:cNvSpPr>
              <a:spLocks noChangeShapeType="1"/>
            </p:cNvSpPr>
            <p:nvPr/>
          </p:nvSpPr>
          <p:spPr bwMode="auto">
            <a:xfrm>
              <a:off x="1789" y="3840"/>
              <a:ext cx="0" cy="144"/>
            </a:xfrm>
            <a:prstGeom prst="line">
              <a:avLst/>
            </a:prstGeom>
            <a:noFill/>
            <a:ln w="9525">
              <a:solidFill>
                <a:schemeClr val="tx1"/>
              </a:solidFill>
              <a:round/>
              <a:headEnd/>
              <a:tailEnd/>
            </a:ln>
          </p:spPr>
          <p:txBody>
            <a:bodyPr wrap="none" anchor="ctr"/>
            <a:lstStyle/>
            <a:p>
              <a:endParaRPr lang="en-IN"/>
            </a:p>
          </p:txBody>
        </p:sp>
        <p:sp>
          <p:nvSpPr>
            <p:cNvPr id="36885" name="Line 21"/>
            <p:cNvSpPr>
              <a:spLocks noChangeShapeType="1"/>
            </p:cNvSpPr>
            <p:nvPr/>
          </p:nvSpPr>
          <p:spPr bwMode="auto">
            <a:xfrm>
              <a:off x="1789" y="3936"/>
              <a:ext cx="192" cy="0"/>
            </a:xfrm>
            <a:prstGeom prst="line">
              <a:avLst/>
            </a:prstGeom>
            <a:noFill/>
            <a:ln w="9525">
              <a:solidFill>
                <a:schemeClr val="tx1"/>
              </a:solidFill>
              <a:round/>
              <a:headEnd/>
              <a:tailEnd/>
            </a:ln>
          </p:spPr>
          <p:txBody>
            <a:bodyPr wrap="none" anchor="ctr"/>
            <a:lstStyle/>
            <a:p>
              <a:endParaRPr lang="en-IN"/>
            </a:p>
          </p:txBody>
        </p:sp>
        <p:sp>
          <p:nvSpPr>
            <p:cNvPr id="36886" name="Line 22"/>
            <p:cNvSpPr>
              <a:spLocks noChangeShapeType="1"/>
            </p:cNvSpPr>
            <p:nvPr/>
          </p:nvSpPr>
          <p:spPr bwMode="auto">
            <a:xfrm>
              <a:off x="1645" y="3696"/>
              <a:ext cx="336" cy="0"/>
            </a:xfrm>
            <a:prstGeom prst="line">
              <a:avLst/>
            </a:prstGeom>
            <a:noFill/>
            <a:ln w="9525">
              <a:solidFill>
                <a:schemeClr val="tx1"/>
              </a:solidFill>
              <a:round/>
              <a:headEnd/>
              <a:tailEnd/>
            </a:ln>
          </p:spPr>
          <p:txBody>
            <a:bodyPr wrap="none" anchor="ctr"/>
            <a:lstStyle/>
            <a:p>
              <a:endParaRPr lang="en-IN"/>
            </a:p>
          </p:txBody>
        </p:sp>
        <p:sp>
          <p:nvSpPr>
            <p:cNvPr id="36887" name="Line 23"/>
            <p:cNvSpPr>
              <a:spLocks noChangeShapeType="1"/>
            </p:cNvSpPr>
            <p:nvPr/>
          </p:nvSpPr>
          <p:spPr bwMode="auto">
            <a:xfrm>
              <a:off x="1789" y="3504"/>
              <a:ext cx="0" cy="192"/>
            </a:xfrm>
            <a:prstGeom prst="line">
              <a:avLst/>
            </a:prstGeom>
            <a:noFill/>
            <a:ln w="9525">
              <a:solidFill>
                <a:schemeClr val="tx1"/>
              </a:solidFill>
              <a:round/>
              <a:headEnd/>
              <a:tailEnd/>
            </a:ln>
          </p:spPr>
          <p:txBody>
            <a:bodyPr wrap="none" anchor="ctr"/>
            <a:lstStyle/>
            <a:p>
              <a:endParaRPr lang="en-IN"/>
            </a:p>
          </p:txBody>
        </p:sp>
        <p:sp>
          <p:nvSpPr>
            <p:cNvPr id="36888" name="Line 24"/>
            <p:cNvSpPr>
              <a:spLocks noChangeShapeType="1"/>
            </p:cNvSpPr>
            <p:nvPr/>
          </p:nvSpPr>
          <p:spPr bwMode="auto">
            <a:xfrm>
              <a:off x="2221" y="3504"/>
              <a:ext cx="0" cy="240"/>
            </a:xfrm>
            <a:prstGeom prst="line">
              <a:avLst/>
            </a:prstGeom>
            <a:noFill/>
            <a:ln w="9525">
              <a:solidFill>
                <a:schemeClr val="tx1"/>
              </a:solidFill>
              <a:round/>
              <a:headEnd/>
              <a:tailEnd/>
            </a:ln>
          </p:spPr>
          <p:txBody>
            <a:bodyPr wrap="none" anchor="ctr"/>
            <a:lstStyle/>
            <a:p>
              <a:endParaRPr lang="en-IN"/>
            </a:p>
          </p:txBody>
        </p:sp>
        <p:sp>
          <p:nvSpPr>
            <p:cNvPr id="36889" name="Line 25"/>
            <p:cNvSpPr>
              <a:spLocks noChangeShapeType="1"/>
            </p:cNvSpPr>
            <p:nvPr/>
          </p:nvSpPr>
          <p:spPr bwMode="auto">
            <a:xfrm>
              <a:off x="2125" y="3936"/>
              <a:ext cx="0" cy="192"/>
            </a:xfrm>
            <a:prstGeom prst="line">
              <a:avLst/>
            </a:prstGeom>
            <a:noFill/>
            <a:ln w="9525">
              <a:solidFill>
                <a:schemeClr val="tx1"/>
              </a:solidFill>
              <a:round/>
              <a:headEnd/>
              <a:tailEnd/>
            </a:ln>
          </p:spPr>
          <p:txBody>
            <a:bodyPr wrap="none" anchor="ctr"/>
            <a:lstStyle/>
            <a:p>
              <a:endParaRPr lang="en-IN"/>
            </a:p>
          </p:txBody>
        </p:sp>
        <p:sp>
          <p:nvSpPr>
            <p:cNvPr id="36890" name="Line 26"/>
            <p:cNvSpPr>
              <a:spLocks noChangeShapeType="1"/>
            </p:cNvSpPr>
            <p:nvPr/>
          </p:nvSpPr>
          <p:spPr bwMode="auto">
            <a:xfrm>
              <a:off x="2317" y="3936"/>
              <a:ext cx="0" cy="192"/>
            </a:xfrm>
            <a:prstGeom prst="line">
              <a:avLst/>
            </a:prstGeom>
            <a:noFill/>
            <a:ln w="9525">
              <a:solidFill>
                <a:schemeClr val="tx1"/>
              </a:solidFill>
              <a:round/>
              <a:headEnd/>
              <a:tailEnd/>
            </a:ln>
          </p:spPr>
          <p:txBody>
            <a:bodyPr wrap="none" anchor="ctr"/>
            <a:lstStyle/>
            <a:p>
              <a:endParaRPr lang="en-IN"/>
            </a:p>
          </p:txBody>
        </p:sp>
        <p:sp>
          <p:nvSpPr>
            <p:cNvPr id="36891" name="Line 27"/>
            <p:cNvSpPr>
              <a:spLocks noChangeShapeType="1"/>
            </p:cNvSpPr>
            <p:nvPr/>
          </p:nvSpPr>
          <p:spPr bwMode="auto">
            <a:xfrm>
              <a:off x="2077" y="3168"/>
              <a:ext cx="0" cy="336"/>
            </a:xfrm>
            <a:prstGeom prst="line">
              <a:avLst/>
            </a:prstGeom>
            <a:noFill/>
            <a:ln w="9525">
              <a:solidFill>
                <a:schemeClr val="tx1"/>
              </a:solidFill>
              <a:round/>
              <a:headEnd/>
              <a:tailEnd/>
            </a:ln>
          </p:spPr>
          <p:txBody>
            <a:bodyPr wrap="none" anchor="ctr"/>
            <a:lstStyle/>
            <a:p>
              <a:endParaRPr lang="en-IN"/>
            </a:p>
          </p:txBody>
        </p:sp>
        <p:sp>
          <p:nvSpPr>
            <p:cNvPr id="36892" name="Line 28"/>
            <p:cNvSpPr>
              <a:spLocks noChangeShapeType="1"/>
            </p:cNvSpPr>
            <p:nvPr/>
          </p:nvSpPr>
          <p:spPr bwMode="auto">
            <a:xfrm>
              <a:off x="1933" y="2736"/>
              <a:ext cx="0" cy="432"/>
            </a:xfrm>
            <a:prstGeom prst="line">
              <a:avLst/>
            </a:prstGeom>
            <a:noFill/>
            <a:ln w="9525">
              <a:solidFill>
                <a:schemeClr val="tx1"/>
              </a:solidFill>
              <a:round/>
              <a:headEnd/>
              <a:tailEnd/>
            </a:ln>
          </p:spPr>
          <p:txBody>
            <a:bodyPr wrap="none" anchor="ctr"/>
            <a:lstStyle/>
            <a:p>
              <a:endParaRPr lang="en-IN"/>
            </a:p>
          </p:txBody>
        </p:sp>
        <p:sp>
          <p:nvSpPr>
            <p:cNvPr id="36893" name="Line 29"/>
            <p:cNvSpPr>
              <a:spLocks noChangeShapeType="1"/>
            </p:cNvSpPr>
            <p:nvPr/>
          </p:nvSpPr>
          <p:spPr bwMode="auto">
            <a:xfrm>
              <a:off x="1645" y="2976"/>
              <a:ext cx="288" cy="0"/>
            </a:xfrm>
            <a:prstGeom prst="line">
              <a:avLst/>
            </a:prstGeom>
            <a:noFill/>
            <a:ln w="9525">
              <a:solidFill>
                <a:schemeClr val="tx1"/>
              </a:solidFill>
              <a:round/>
              <a:headEnd/>
              <a:tailEnd/>
            </a:ln>
          </p:spPr>
          <p:txBody>
            <a:bodyPr wrap="none" anchor="ctr"/>
            <a:lstStyle/>
            <a:p>
              <a:endParaRPr lang="en-IN"/>
            </a:p>
          </p:txBody>
        </p:sp>
        <p:sp>
          <p:nvSpPr>
            <p:cNvPr id="36894" name="Line 30"/>
            <p:cNvSpPr>
              <a:spLocks noChangeShapeType="1"/>
            </p:cNvSpPr>
            <p:nvPr/>
          </p:nvSpPr>
          <p:spPr bwMode="auto">
            <a:xfrm>
              <a:off x="1789" y="2976"/>
              <a:ext cx="0" cy="192"/>
            </a:xfrm>
            <a:prstGeom prst="line">
              <a:avLst/>
            </a:prstGeom>
            <a:noFill/>
            <a:ln w="9525">
              <a:solidFill>
                <a:schemeClr val="tx1"/>
              </a:solidFill>
              <a:round/>
              <a:headEnd/>
              <a:tailEnd/>
            </a:ln>
          </p:spPr>
          <p:txBody>
            <a:bodyPr wrap="none" anchor="ctr"/>
            <a:lstStyle/>
            <a:p>
              <a:endParaRPr lang="en-IN"/>
            </a:p>
          </p:txBody>
        </p:sp>
        <p:sp>
          <p:nvSpPr>
            <p:cNvPr id="36895" name="Line 31"/>
            <p:cNvSpPr>
              <a:spLocks noChangeShapeType="1"/>
            </p:cNvSpPr>
            <p:nvPr/>
          </p:nvSpPr>
          <p:spPr bwMode="auto">
            <a:xfrm>
              <a:off x="1645" y="2880"/>
              <a:ext cx="288" cy="0"/>
            </a:xfrm>
            <a:prstGeom prst="line">
              <a:avLst/>
            </a:prstGeom>
            <a:noFill/>
            <a:ln w="9525">
              <a:solidFill>
                <a:schemeClr val="tx1"/>
              </a:solidFill>
              <a:round/>
              <a:headEnd/>
              <a:tailEnd/>
            </a:ln>
          </p:spPr>
          <p:txBody>
            <a:bodyPr wrap="none" anchor="ctr"/>
            <a:lstStyle/>
            <a:p>
              <a:endParaRPr lang="en-IN"/>
            </a:p>
          </p:txBody>
        </p:sp>
        <p:sp>
          <p:nvSpPr>
            <p:cNvPr id="36896" name="Line 32"/>
            <p:cNvSpPr>
              <a:spLocks noChangeShapeType="1"/>
            </p:cNvSpPr>
            <p:nvPr/>
          </p:nvSpPr>
          <p:spPr bwMode="auto">
            <a:xfrm>
              <a:off x="1837" y="2880"/>
              <a:ext cx="0" cy="96"/>
            </a:xfrm>
            <a:prstGeom prst="line">
              <a:avLst/>
            </a:prstGeom>
            <a:noFill/>
            <a:ln w="9525">
              <a:solidFill>
                <a:schemeClr val="tx1"/>
              </a:solidFill>
              <a:round/>
              <a:headEnd/>
              <a:tailEnd/>
            </a:ln>
          </p:spPr>
          <p:txBody>
            <a:bodyPr wrap="none" anchor="ctr"/>
            <a:lstStyle/>
            <a:p>
              <a:endParaRPr lang="en-IN"/>
            </a:p>
          </p:txBody>
        </p:sp>
        <p:sp>
          <p:nvSpPr>
            <p:cNvPr id="36897" name="Line 33"/>
            <p:cNvSpPr>
              <a:spLocks noChangeShapeType="1"/>
            </p:cNvSpPr>
            <p:nvPr/>
          </p:nvSpPr>
          <p:spPr bwMode="auto">
            <a:xfrm>
              <a:off x="1741" y="2736"/>
              <a:ext cx="0" cy="144"/>
            </a:xfrm>
            <a:prstGeom prst="line">
              <a:avLst/>
            </a:prstGeom>
            <a:noFill/>
            <a:ln w="9525">
              <a:solidFill>
                <a:schemeClr val="tx1"/>
              </a:solidFill>
              <a:round/>
              <a:headEnd/>
              <a:tailEnd/>
            </a:ln>
          </p:spPr>
          <p:txBody>
            <a:bodyPr wrap="none" anchor="ctr"/>
            <a:lstStyle/>
            <a:p>
              <a:endParaRPr lang="en-IN"/>
            </a:p>
          </p:txBody>
        </p:sp>
        <p:sp>
          <p:nvSpPr>
            <p:cNvPr id="36898" name="Line 34"/>
            <p:cNvSpPr>
              <a:spLocks noChangeShapeType="1"/>
            </p:cNvSpPr>
            <p:nvPr/>
          </p:nvSpPr>
          <p:spPr bwMode="auto">
            <a:xfrm>
              <a:off x="1789" y="2736"/>
              <a:ext cx="0" cy="144"/>
            </a:xfrm>
            <a:prstGeom prst="line">
              <a:avLst/>
            </a:prstGeom>
            <a:noFill/>
            <a:ln w="9525">
              <a:solidFill>
                <a:schemeClr val="tx1"/>
              </a:solidFill>
              <a:round/>
              <a:headEnd/>
              <a:tailEnd/>
            </a:ln>
          </p:spPr>
          <p:txBody>
            <a:bodyPr wrap="none" anchor="ctr"/>
            <a:lstStyle/>
            <a:p>
              <a:endParaRPr lang="en-IN"/>
            </a:p>
          </p:txBody>
        </p:sp>
        <p:sp>
          <p:nvSpPr>
            <p:cNvPr id="36899" name="Line 35"/>
            <p:cNvSpPr>
              <a:spLocks noChangeShapeType="1"/>
            </p:cNvSpPr>
            <p:nvPr/>
          </p:nvSpPr>
          <p:spPr bwMode="auto">
            <a:xfrm>
              <a:off x="2365" y="3360"/>
              <a:ext cx="432" cy="0"/>
            </a:xfrm>
            <a:prstGeom prst="line">
              <a:avLst/>
            </a:prstGeom>
            <a:noFill/>
            <a:ln w="9525">
              <a:solidFill>
                <a:schemeClr val="tx1"/>
              </a:solidFill>
              <a:round/>
              <a:headEnd/>
              <a:tailEnd/>
            </a:ln>
          </p:spPr>
          <p:txBody>
            <a:bodyPr wrap="none" anchor="ctr"/>
            <a:lstStyle/>
            <a:p>
              <a:endParaRPr lang="en-IN"/>
            </a:p>
          </p:txBody>
        </p:sp>
        <p:sp>
          <p:nvSpPr>
            <p:cNvPr id="36900" name="Line 36"/>
            <p:cNvSpPr>
              <a:spLocks noChangeShapeType="1"/>
            </p:cNvSpPr>
            <p:nvPr/>
          </p:nvSpPr>
          <p:spPr bwMode="auto">
            <a:xfrm>
              <a:off x="2797" y="3504"/>
              <a:ext cx="384" cy="0"/>
            </a:xfrm>
            <a:prstGeom prst="line">
              <a:avLst/>
            </a:prstGeom>
            <a:noFill/>
            <a:ln w="9525">
              <a:solidFill>
                <a:schemeClr val="tx1"/>
              </a:solidFill>
              <a:round/>
              <a:headEnd/>
              <a:tailEnd/>
            </a:ln>
          </p:spPr>
          <p:txBody>
            <a:bodyPr wrap="none" anchor="ctr"/>
            <a:lstStyle/>
            <a:p>
              <a:endParaRPr lang="en-IN"/>
            </a:p>
          </p:txBody>
        </p:sp>
        <p:sp>
          <p:nvSpPr>
            <p:cNvPr id="36901" name="Line 37"/>
            <p:cNvSpPr>
              <a:spLocks noChangeShapeType="1"/>
            </p:cNvSpPr>
            <p:nvPr/>
          </p:nvSpPr>
          <p:spPr bwMode="auto">
            <a:xfrm>
              <a:off x="2941" y="3504"/>
              <a:ext cx="0" cy="144"/>
            </a:xfrm>
            <a:prstGeom prst="line">
              <a:avLst/>
            </a:prstGeom>
            <a:noFill/>
            <a:ln w="9525">
              <a:solidFill>
                <a:schemeClr val="tx1"/>
              </a:solidFill>
              <a:round/>
              <a:headEnd/>
              <a:tailEnd/>
            </a:ln>
          </p:spPr>
          <p:txBody>
            <a:bodyPr wrap="none" anchor="ctr"/>
            <a:lstStyle/>
            <a:p>
              <a:endParaRPr lang="en-IN"/>
            </a:p>
          </p:txBody>
        </p:sp>
        <p:sp>
          <p:nvSpPr>
            <p:cNvPr id="36902" name="Line 38"/>
            <p:cNvSpPr>
              <a:spLocks noChangeShapeType="1"/>
            </p:cNvSpPr>
            <p:nvPr/>
          </p:nvSpPr>
          <p:spPr bwMode="auto">
            <a:xfrm>
              <a:off x="2605" y="3120"/>
              <a:ext cx="0" cy="240"/>
            </a:xfrm>
            <a:prstGeom prst="line">
              <a:avLst/>
            </a:prstGeom>
            <a:noFill/>
            <a:ln w="9525">
              <a:solidFill>
                <a:schemeClr val="tx1"/>
              </a:solidFill>
              <a:round/>
              <a:headEnd/>
              <a:tailEnd/>
            </a:ln>
          </p:spPr>
          <p:txBody>
            <a:bodyPr wrap="none" anchor="ctr"/>
            <a:lstStyle/>
            <a:p>
              <a:endParaRPr lang="en-IN"/>
            </a:p>
          </p:txBody>
        </p:sp>
        <p:sp>
          <p:nvSpPr>
            <p:cNvPr id="36903" name="Line 39"/>
            <p:cNvSpPr>
              <a:spLocks noChangeShapeType="1"/>
            </p:cNvSpPr>
            <p:nvPr/>
          </p:nvSpPr>
          <p:spPr bwMode="auto">
            <a:xfrm>
              <a:off x="2797" y="3264"/>
              <a:ext cx="384" cy="0"/>
            </a:xfrm>
            <a:prstGeom prst="line">
              <a:avLst/>
            </a:prstGeom>
            <a:noFill/>
            <a:ln w="9525">
              <a:solidFill>
                <a:schemeClr val="tx1"/>
              </a:solidFill>
              <a:round/>
              <a:headEnd/>
              <a:tailEnd/>
            </a:ln>
          </p:spPr>
          <p:txBody>
            <a:bodyPr wrap="none" anchor="ctr"/>
            <a:lstStyle/>
            <a:p>
              <a:endParaRPr lang="en-IN"/>
            </a:p>
          </p:txBody>
        </p:sp>
        <p:sp>
          <p:nvSpPr>
            <p:cNvPr id="36904" name="Line 40"/>
            <p:cNvSpPr>
              <a:spLocks noChangeShapeType="1"/>
            </p:cNvSpPr>
            <p:nvPr/>
          </p:nvSpPr>
          <p:spPr bwMode="auto">
            <a:xfrm>
              <a:off x="3037" y="3264"/>
              <a:ext cx="0" cy="240"/>
            </a:xfrm>
            <a:prstGeom prst="line">
              <a:avLst/>
            </a:prstGeom>
            <a:noFill/>
            <a:ln w="9525">
              <a:solidFill>
                <a:schemeClr val="tx1"/>
              </a:solidFill>
              <a:round/>
              <a:headEnd/>
              <a:tailEnd/>
            </a:ln>
          </p:spPr>
          <p:txBody>
            <a:bodyPr wrap="none" anchor="ctr"/>
            <a:lstStyle/>
            <a:p>
              <a:endParaRPr lang="en-IN"/>
            </a:p>
          </p:txBody>
        </p:sp>
        <p:sp>
          <p:nvSpPr>
            <p:cNvPr id="36905" name="Line 41"/>
            <p:cNvSpPr>
              <a:spLocks noChangeShapeType="1"/>
            </p:cNvSpPr>
            <p:nvPr/>
          </p:nvSpPr>
          <p:spPr bwMode="auto">
            <a:xfrm>
              <a:off x="3181" y="3408"/>
              <a:ext cx="432" cy="0"/>
            </a:xfrm>
            <a:prstGeom prst="line">
              <a:avLst/>
            </a:prstGeom>
            <a:noFill/>
            <a:ln w="9525">
              <a:solidFill>
                <a:schemeClr val="tx1"/>
              </a:solidFill>
              <a:round/>
              <a:headEnd/>
              <a:tailEnd/>
            </a:ln>
          </p:spPr>
          <p:txBody>
            <a:bodyPr wrap="none" anchor="ctr"/>
            <a:lstStyle/>
            <a:p>
              <a:endParaRPr lang="en-IN"/>
            </a:p>
          </p:txBody>
        </p:sp>
        <p:sp>
          <p:nvSpPr>
            <p:cNvPr id="36906" name="Line 42"/>
            <p:cNvSpPr>
              <a:spLocks noChangeShapeType="1"/>
            </p:cNvSpPr>
            <p:nvPr/>
          </p:nvSpPr>
          <p:spPr bwMode="auto">
            <a:xfrm>
              <a:off x="3181" y="3024"/>
              <a:ext cx="528" cy="0"/>
            </a:xfrm>
            <a:prstGeom prst="line">
              <a:avLst/>
            </a:prstGeom>
            <a:noFill/>
            <a:ln w="9525">
              <a:solidFill>
                <a:schemeClr val="tx1"/>
              </a:solidFill>
              <a:round/>
              <a:headEnd/>
              <a:tailEnd/>
            </a:ln>
          </p:spPr>
          <p:txBody>
            <a:bodyPr wrap="none" anchor="ctr"/>
            <a:lstStyle/>
            <a:p>
              <a:endParaRPr lang="en-IN"/>
            </a:p>
          </p:txBody>
        </p:sp>
        <p:sp>
          <p:nvSpPr>
            <p:cNvPr id="36907" name="Line 43"/>
            <p:cNvSpPr>
              <a:spLocks noChangeShapeType="1"/>
            </p:cNvSpPr>
            <p:nvPr/>
          </p:nvSpPr>
          <p:spPr bwMode="auto">
            <a:xfrm>
              <a:off x="3709" y="2736"/>
              <a:ext cx="0" cy="384"/>
            </a:xfrm>
            <a:prstGeom prst="line">
              <a:avLst/>
            </a:prstGeom>
            <a:noFill/>
            <a:ln w="9525">
              <a:solidFill>
                <a:schemeClr val="tx1"/>
              </a:solidFill>
              <a:round/>
              <a:headEnd/>
              <a:tailEnd/>
            </a:ln>
          </p:spPr>
          <p:txBody>
            <a:bodyPr wrap="none" anchor="ctr"/>
            <a:lstStyle/>
            <a:p>
              <a:endParaRPr lang="en-IN"/>
            </a:p>
          </p:txBody>
        </p:sp>
        <p:sp>
          <p:nvSpPr>
            <p:cNvPr id="36908" name="Line 44"/>
            <p:cNvSpPr>
              <a:spLocks noChangeShapeType="1"/>
            </p:cNvSpPr>
            <p:nvPr/>
          </p:nvSpPr>
          <p:spPr bwMode="auto">
            <a:xfrm>
              <a:off x="3613" y="3024"/>
              <a:ext cx="0" cy="624"/>
            </a:xfrm>
            <a:prstGeom prst="line">
              <a:avLst/>
            </a:prstGeom>
            <a:noFill/>
            <a:ln w="9525">
              <a:solidFill>
                <a:schemeClr val="tx1"/>
              </a:solidFill>
              <a:round/>
              <a:headEnd/>
              <a:tailEnd/>
            </a:ln>
          </p:spPr>
          <p:txBody>
            <a:bodyPr wrap="none" anchor="ctr"/>
            <a:lstStyle/>
            <a:p>
              <a:endParaRPr lang="en-IN"/>
            </a:p>
          </p:txBody>
        </p:sp>
        <p:sp>
          <p:nvSpPr>
            <p:cNvPr id="36909" name="Line 45"/>
            <p:cNvSpPr>
              <a:spLocks noChangeShapeType="1"/>
            </p:cNvSpPr>
            <p:nvPr/>
          </p:nvSpPr>
          <p:spPr bwMode="auto">
            <a:xfrm>
              <a:off x="3613" y="3120"/>
              <a:ext cx="144" cy="0"/>
            </a:xfrm>
            <a:prstGeom prst="line">
              <a:avLst/>
            </a:prstGeom>
            <a:noFill/>
            <a:ln w="9525">
              <a:solidFill>
                <a:schemeClr val="tx1"/>
              </a:solidFill>
              <a:round/>
              <a:headEnd/>
              <a:tailEnd/>
            </a:ln>
          </p:spPr>
          <p:txBody>
            <a:bodyPr wrap="none" anchor="ctr"/>
            <a:lstStyle/>
            <a:p>
              <a:endParaRPr lang="en-IN"/>
            </a:p>
          </p:txBody>
        </p:sp>
        <p:sp>
          <p:nvSpPr>
            <p:cNvPr id="36910" name="Rectangle 46"/>
            <p:cNvSpPr>
              <a:spLocks noChangeArrowheads="1"/>
            </p:cNvSpPr>
            <p:nvPr/>
          </p:nvSpPr>
          <p:spPr bwMode="auto">
            <a:xfrm>
              <a:off x="1741" y="2736"/>
              <a:ext cx="48" cy="144"/>
            </a:xfrm>
            <a:prstGeom prst="rect">
              <a:avLst/>
            </a:prstGeom>
            <a:solidFill>
              <a:schemeClr val="tx2"/>
            </a:solidFill>
            <a:ln w="9525">
              <a:solidFill>
                <a:schemeClr val="tx1"/>
              </a:solidFill>
              <a:miter lim="800000"/>
              <a:headEnd/>
              <a:tailEnd/>
            </a:ln>
          </p:spPr>
          <p:txBody>
            <a:bodyPr wrap="none" anchor="ctr"/>
            <a:lstStyle/>
            <a:p>
              <a:endParaRPr lang="en-IN"/>
            </a:p>
          </p:txBody>
        </p:sp>
        <p:sp>
          <p:nvSpPr>
            <p:cNvPr id="36911" name="Rectangle 47"/>
            <p:cNvSpPr>
              <a:spLocks noChangeArrowheads="1"/>
            </p:cNvSpPr>
            <p:nvPr/>
          </p:nvSpPr>
          <p:spPr bwMode="auto">
            <a:xfrm>
              <a:off x="1837" y="2880"/>
              <a:ext cx="96" cy="96"/>
            </a:xfrm>
            <a:prstGeom prst="rect">
              <a:avLst/>
            </a:prstGeom>
            <a:solidFill>
              <a:schemeClr val="tx2"/>
            </a:solidFill>
            <a:ln w="9525">
              <a:solidFill>
                <a:schemeClr val="tx1"/>
              </a:solidFill>
              <a:miter lim="800000"/>
              <a:headEnd/>
              <a:tailEnd/>
            </a:ln>
          </p:spPr>
          <p:txBody>
            <a:bodyPr wrap="none" anchor="ctr"/>
            <a:lstStyle/>
            <a:p>
              <a:endParaRPr lang="en-IN"/>
            </a:p>
          </p:txBody>
        </p:sp>
        <p:sp>
          <p:nvSpPr>
            <p:cNvPr id="36912" name="Rectangle 48"/>
            <p:cNvSpPr>
              <a:spLocks noChangeArrowheads="1"/>
            </p:cNvSpPr>
            <p:nvPr/>
          </p:nvSpPr>
          <p:spPr bwMode="auto">
            <a:xfrm>
              <a:off x="3709" y="2736"/>
              <a:ext cx="48" cy="384"/>
            </a:xfrm>
            <a:prstGeom prst="rect">
              <a:avLst/>
            </a:prstGeom>
            <a:solidFill>
              <a:schemeClr val="tx2"/>
            </a:solidFill>
            <a:ln w="9525">
              <a:solidFill>
                <a:schemeClr val="tx1"/>
              </a:solidFill>
              <a:miter lim="800000"/>
              <a:headEnd/>
              <a:tailEnd/>
            </a:ln>
          </p:spPr>
          <p:txBody>
            <a:bodyPr wrap="none" anchor="ctr"/>
            <a:lstStyle/>
            <a:p>
              <a:endParaRPr lang="en-IN"/>
            </a:p>
          </p:txBody>
        </p:sp>
        <p:sp>
          <p:nvSpPr>
            <p:cNvPr id="36913" name="Rectangle 49"/>
            <p:cNvSpPr>
              <a:spLocks noChangeArrowheads="1"/>
            </p:cNvSpPr>
            <p:nvPr/>
          </p:nvSpPr>
          <p:spPr bwMode="auto">
            <a:xfrm>
              <a:off x="2317" y="3936"/>
              <a:ext cx="48" cy="192"/>
            </a:xfrm>
            <a:prstGeom prst="rect">
              <a:avLst/>
            </a:prstGeom>
            <a:solidFill>
              <a:schemeClr val="tx2"/>
            </a:solidFill>
            <a:ln w="9525">
              <a:solidFill>
                <a:schemeClr val="tx1"/>
              </a:solidFill>
              <a:miter lim="800000"/>
              <a:headEnd/>
              <a:tailEnd/>
            </a:ln>
          </p:spPr>
          <p:txBody>
            <a:bodyPr wrap="none" anchor="ctr"/>
            <a:lstStyle/>
            <a:p>
              <a:endParaRPr lang="en-IN"/>
            </a:p>
          </p:txBody>
        </p:sp>
        <p:sp>
          <p:nvSpPr>
            <p:cNvPr id="36914" name="Rectangle 50"/>
            <p:cNvSpPr>
              <a:spLocks noChangeArrowheads="1"/>
            </p:cNvSpPr>
            <p:nvPr/>
          </p:nvSpPr>
          <p:spPr bwMode="auto">
            <a:xfrm>
              <a:off x="2797" y="3504"/>
              <a:ext cx="144" cy="144"/>
            </a:xfrm>
            <a:prstGeom prst="rect">
              <a:avLst/>
            </a:prstGeom>
            <a:solidFill>
              <a:schemeClr val="tx2"/>
            </a:solidFill>
            <a:ln w="9525">
              <a:solidFill>
                <a:schemeClr val="tx1"/>
              </a:solidFill>
              <a:miter lim="800000"/>
              <a:headEnd/>
              <a:tailEnd/>
            </a:ln>
          </p:spPr>
          <p:txBody>
            <a:bodyPr wrap="none" anchor="ctr"/>
            <a:lstStyle/>
            <a:p>
              <a:endParaRPr lang="en-IN"/>
            </a:p>
          </p:txBody>
        </p:sp>
        <p:sp>
          <p:nvSpPr>
            <p:cNvPr id="36915" name="Rectangle 51"/>
            <p:cNvSpPr>
              <a:spLocks noChangeArrowheads="1"/>
            </p:cNvSpPr>
            <p:nvPr/>
          </p:nvSpPr>
          <p:spPr bwMode="auto">
            <a:xfrm>
              <a:off x="1837" y="3984"/>
              <a:ext cx="144" cy="144"/>
            </a:xfrm>
            <a:prstGeom prst="rect">
              <a:avLst/>
            </a:prstGeom>
            <a:solidFill>
              <a:schemeClr val="tx2"/>
            </a:solidFill>
            <a:ln w="9525">
              <a:solidFill>
                <a:schemeClr val="tx1"/>
              </a:solidFill>
              <a:miter lim="800000"/>
              <a:headEnd/>
              <a:tailEnd/>
            </a:ln>
          </p:spPr>
          <p:txBody>
            <a:bodyPr wrap="none" anchor="ctr"/>
            <a:lstStyle/>
            <a:p>
              <a:endParaRPr lang="en-IN"/>
            </a:p>
          </p:txBody>
        </p:sp>
        <p:sp>
          <p:nvSpPr>
            <p:cNvPr id="36916" name="Rectangle 52"/>
            <p:cNvSpPr>
              <a:spLocks noChangeArrowheads="1"/>
            </p:cNvSpPr>
            <p:nvPr/>
          </p:nvSpPr>
          <p:spPr bwMode="auto">
            <a:xfrm>
              <a:off x="1645" y="3696"/>
              <a:ext cx="336" cy="144"/>
            </a:xfrm>
            <a:prstGeom prst="rect">
              <a:avLst/>
            </a:prstGeom>
            <a:solidFill>
              <a:schemeClr val="tx2"/>
            </a:solidFill>
            <a:ln w="9525">
              <a:solidFill>
                <a:schemeClr val="tx1"/>
              </a:solidFill>
              <a:miter lim="800000"/>
              <a:headEnd/>
              <a:tailEnd/>
            </a:ln>
          </p:spPr>
          <p:txBody>
            <a:bodyPr wrap="none" anchor="ctr"/>
            <a:lstStyle/>
            <a:p>
              <a:endParaRPr lang="en-IN"/>
            </a:p>
          </p:txBody>
        </p:sp>
        <p:sp>
          <p:nvSpPr>
            <p:cNvPr id="36917" name="Rectangle 53"/>
            <p:cNvSpPr>
              <a:spLocks noChangeArrowheads="1"/>
            </p:cNvSpPr>
            <p:nvPr/>
          </p:nvSpPr>
          <p:spPr bwMode="auto">
            <a:xfrm>
              <a:off x="3613" y="3024"/>
              <a:ext cx="96" cy="96"/>
            </a:xfrm>
            <a:prstGeom prst="rect">
              <a:avLst/>
            </a:prstGeom>
            <a:solidFill>
              <a:schemeClr val="tx2"/>
            </a:solidFill>
            <a:ln w="9525">
              <a:solidFill>
                <a:schemeClr val="tx1"/>
              </a:solidFill>
              <a:miter lim="800000"/>
              <a:headEnd/>
              <a:tailEnd/>
            </a:ln>
          </p:spPr>
          <p:txBody>
            <a:bodyPr wrap="none" anchor="ctr"/>
            <a:lstStyle/>
            <a:p>
              <a:endParaRPr lang="en-IN"/>
            </a:p>
          </p:txBody>
        </p:sp>
        <p:sp>
          <p:nvSpPr>
            <p:cNvPr id="36918" name="Line 54"/>
            <p:cNvSpPr>
              <a:spLocks noChangeShapeType="1"/>
            </p:cNvSpPr>
            <p:nvPr/>
          </p:nvSpPr>
          <p:spPr bwMode="auto">
            <a:xfrm>
              <a:off x="3613" y="3312"/>
              <a:ext cx="144" cy="0"/>
            </a:xfrm>
            <a:prstGeom prst="line">
              <a:avLst/>
            </a:prstGeom>
            <a:noFill/>
            <a:ln w="9525">
              <a:solidFill>
                <a:schemeClr val="tx1"/>
              </a:solidFill>
              <a:round/>
              <a:headEnd/>
              <a:tailEnd/>
            </a:ln>
          </p:spPr>
          <p:txBody>
            <a:bodyPr wrap="none" anchor="ctr"/>
            <a:lstStyle/>
            <a:p>
              <a:endParaRPr lang="en-IN"/>
            </a:p>
          </p:txBody>
        </p:sp>
        <p:sp>
          <p:nvSpPr>
            <p:cNvPr id="36919" name="Line 55"/>
            <p:cNvSpPr>
              <a:spLocks noChangeShapeType="1"/>
            </p:cNvSpPr>
            <p:nvPr/>
          </p:nvSpPr>
          <p:spPr bwMode="auto">
            <a:xfrm>
              <a:off x="2989" y="3120"/>
              <a:ext cx="0" cy="144"/>
            </a:xfrm>
            <a:prstGeom prst="line">
              <a:avLst/>
            </a:prstGeom>
            <a:noFill/>
            <a:ln w="9525">
              <a:solidFill>
                <a:schemeClr val="tx1"/>
              </a:solidFill>
              <a:round/>
              <a:headEnd/>
              <a:tailEnd/>
            </a:ln>
          </p:spPr>
          <p:txBody>
            <a:bodyPr wrap="none" anchor="ctr"/>
            <a:lstStyle/>
            <a:p>
              <a:endParaRPr lang="en-IN"/>
            </a:p>
          </p:txBody>
        </p:sp>
        <p:sp>
          <p:nvSpPr>
            <p:cNvPr id="36920" name="Rectangle 56"/>
            <p:cNvSpPr>
              <a:spLocks noChangeArrowheads="1"/>
            </p:cNvSpPr>
            <p:nvPr/>
          </p:nvSpPr>
          <p:spPr bwMode="auto">
            <a:xfrm>
              <a:off x="1789" y="3936"/>
              <a:ext cx="192"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6921" name="Rectangle 57"/>
            <p:cNvSpPr>
              <a:spLocks noChangeArrowheads="1"/>
            </p:cNvSpPr>
            <p:nvPr/>
          </p:nvSpPr>
          <p:spPr bwMode="auto">
            <a:xfrm>
              <a:off x="3936" y="3552"/>
              <a:ext cx="192" cy="96"/>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6922" name="Text Box 58"/>
            <p:cNvSpPr txBox="1">
              <a:spLocks noChangeArrowheads="1"/>
            </p:cNvSpPr>
            <p:nvPr/>
          </p:nvSpPr>
          <p:spPr bwMode="auto">
            <a:xfrm>
              <a:off x="4176" y="3456"/>
              <a:ext cx="947" cy="288"/>
            </a:xfrm>
            <a:prstGeom prst="rect">
              <a:avLst/>
            </a:prstGeom>
            <a:noFill/>
            <a:ln w="9525">
              <a:noFill/>
              <a:miter lim="800000"/>
              <a:headEnd/>
              <a:tailEnd/>
            </a:ln>
          </p:spPr>
          <p:txBody>
            <a:bodyPr wrap="none">
              <a:spAutoFit/>
            </a:bodyPr>
            <a:lstStyle/>
            <a:p>
              <a:r>
                <a:rPr lang="en-US" sz="2400">
                  <a:latin typeface="Times New Roman" pitchFamily="18" charset="0"/>
                  <a:cs typeface="Arial" pitchFamily="34" charset="0"/>
                </a:rPr>
                <a:t>Deadspace</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Physical Design Cycle </a:t>
            </a:r>
          </a:p>
        </p:txBody>
      </p:sp>
      <p:sp>
        <p:nvSpPr>
          <p:cNvPr id="37891" name="Rectangle 3"/>
          <p:cNvSpPr>
            <a:spLocks noGrp="1" noChangeArrowheads="1"/>
          </p:cNvSpPr>
          <p:nvPr>
            <p:ph type="body" idx="1"/>
          </p:nvPr>
        </p:nvSpPr>
        <p:spPr/>
        <p:txBody>
          <a:bodyPr/>
          <a:lstStyle/>
          <a:p>
            <a:pPr>
              <a:buFontTx/>
              <a:buNone/>
            </a:pPr>
            <a:r>
              <a:rPr lang="en-US" smtClean="0">
                <a:solidFill>
                  <a:srgbClr val="0000FF"/>
                </a:solidFill>
              </a:rPr>
              <a:t>    </a:t>
            </a:r>
            <a:r>
              <a:rPr lang="en-US" u="sng" smtClean="0">
                <a:solidFill>
                  <a:srgbClr val="0000FF"/>
                </a:solidFill>
              </a:rPr>
              <a:t>Placement</a:t>
            </a:r>
            <a:r>
              <a:rPr lang="en-US" smtClean="0"/>
              <a:t> – Exact placement of the modules (modules can be gates, standard cells, etc.) when details of the module design are known. The goal is to minimize the delay, total area and interconnect cost.</a:t>
            </a:r>
          </a:p>
        </p:txBody>
      </p:sp>
      <p:grpSp>
        <p:nvGrpSpPr>
          <p:cNvPr id="2" name="Group 4"/>
          <p:cNvGrpSpPr>
            <a:grpSpLocks/>
          </p:cNvGrpSpPr>
          <p:nvPr/>
        </p:nvGrpSpPr>
        <p:grpSpPr bwMode="auto">
          <a:xfrm>
            <a:off x="1600200" y="4114800"/>
            <a:ext cx="6657975" cy="2514600"/>
            <a:chOff x="1008" y="2592"/>
            <a:chExt cx="4194" cy="1584"/>
          </a:xfrm>
        </p:grpSpPr>
        <p:sp>
          <p:nvSpPr>
            <p:cNvPr id="37893" name="Rectangle 5"/>
            <p:cNvSpPr>
              <a:spLocks noChangeArrowheads="1"/>
            </p:cNvSpPr>
            <p:nvPr/>
          </p:nvSpPr>
          <p:spPr bwMode="auto">
            <a:xfrm rot="5400000">
              <a:off x="1272" y="2760"/>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894" name="Rectangle 6"/>
            <p:cNvSpPr>
              <a:spLocks noChangeArrowheads="1"/>
            </p:cNvSpPr>
            <p:nvPr/>
          </p:nvSpPr>
          <p:spPr bwMode="auto">
            <a:xfrm rot="5400000">
              <a:off x="1320" y="290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895" name="Rectangle 7"/>
            <p:cNvSpPr>
              <a:spLocks noChangeArrowheads="1"/>
            </p:cNvSpPr>
            <p:nvPr/>
          </p:nvSpPr>
          <p:spPr bwMode="auto">
            <a:xfrm rot="5400000">
              <a:off x="1320" y="3000"/>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896" name="Rectangle 8"/>
            <p:cNvSpPr>
              <a:spLocks noChangeArrowheads="1"/>
            </p:cNvSpPr>
            <p:nvPr/>
          </p:nvSpPr>
          <p:spPr bwMode="auto">
            <a:xfrm rot="5400000">
              <a:off x="1320" y="3096"/>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897" name="Rectangle 9"/>
            <p:cNvSpPr>
              <a:spLocks noChangeArrowheads="1"/>
            </p:cNvSpPr>
            <p:nvPr/>
          </p:nvSpPr>
          <p:spPr bwMode="auto">
            <a:xfrm rot="5400000">
              <a:off x="1272" y="3240"/>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898" name="Rectangle 10"/>
            <p:cNvSpPr>
              <a:spLocks noChangeArrowheads="1"/>
            </p:cNvSpPr>
            <p:nvPr/>
          </p:nvSpPr>
          <p:spPr bwMode="auto">
            <a:xfrm rot="5400000">
              <a:off x="1272" y="3432"/>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899" name="Rectangle 11"/>
            <p:cNvSpPr>
              <a:spLocks noChangeArrowheads="1"/>
            </p:cNvSpPr>
            <p:nvPr/>
          </p:nvSpPr>
          <p:spPr bwMode="auto">
            <a:xfrm rot="5400000">
              <a:off x="1272" y="3624"/>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00" name="Rectangle 12"/>
            <p:cNvSpPr>
              <a:spLocks noChangeArrowheads="1"/>
            </p:cNvSpPr>
            <p:nvPr/>
          </p:nvSpPr>
          <p:spPr bwMode="auto">
            <a:xfrm rot="5400000">
              <a:off x="1272" y="3816"/>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01" name="Rectangle 13"/>
            <p:cNvSpPr>
              <a:spLocks noChangeArrowheads="1"/>
            </p:cNvSpPr>
            <p:nvPr/>
          </p:nvSpPr>
          <p:spPr bwMode="auto">
            <a:xfrm rot="5400000">
              <a:off x="1752" y="2760"/>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02" name="Rectangle 14"/>
            <p:cNvSpPr>
              <a:spLocks noChangeArrowheads="1"/>
            </p:cNvSpPr>
            <p:nvPr/>
          </p:nvSpPr>
          <p:spPr bwMode="auto">
            <a:xfrm rot="5400000">
              <a:off x="1752" y="2952"/>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03" name="Rectangle 15"/>
            <p:cNvSpPr>
              <a:spLocks noChangeArrowheads="1"/>
            </p:cNvSpPr>
            <p:nvPr/>
          </p:nvSpPr>
          <p:spPr bwMode="auto">
            <a:xfrm rot="5400000">
              <a:off x="1800" y="3096"/>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04" name="Rectangle 16"/>
            <p:cNvSpPr>
              <a:spLocks noChangeArrowheads="1"/>
            </p:cNvSpPr>
            <p:nvPr/>
          </p:nvSpPr>
          <p:spPr bwMode="auto">
            <a:xfrm rot="5400000">
              <a:off x="1800" y="3192"/>
              <a:ext cx="96"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7905" name="Rectangle 17"/>
            <p:cNvSpPr>
              <a:spLocks noChangeArrowheads="1"/>
            </p:cNvSpPr>
            <p:nvPr/>
          </p:nvSpPr>
          <p:spPr bwMode="auto">
            <a:xfrm rot="5400000">
              <a:off x="1800" y="3288"/>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06" name="Rectangle 18"/>
            <p:cNvSpPr>
              <a:spLocks noChangeArrowheads="1"/>
            </p:cNvSpPr>
            <p:nvPr/>
          </p:nvSpPr>
          <p:spPr bwMode="auto">
            <a:xfrm rot="5400000">
              <a:off x="1800" y="338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07" name="Rectangle 19"/>
            <p:cNvSpPr>
              <a:spLocks noChangeArrowheads="1"/>
            </p:cNvSpPr>
            <p:nvPr/>
          </p:nvSpPr>
          <p:spPr bwMode="auto">
            <a:xfrm rot="5400000">
              <a:off x="1752" y="3528"/>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08" name="Rectangle 20"/>
            <p:cNvSpPr>
              <a:spLocks noChangeArrowheads="1"/>
            </p:cNvSpPr>
            <p:nvPr/>
          </p:nvSpPr>
          <p:spPr bwMode="auto">
            <a:xfrm rot="5400000">
              <a:off x="1752" y="3720"/>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09" name="Rectangle 21"/>
            <p:cNvSpPr>
              <a:spLocks noChangeArrowheads="1"/>
            </p:cNvSpPr>
            <p:nvPr/>
          </p:nvSpPr>
          <p:spPr bwMode="auto">
            <a:xfrm rot="5400000">
              <a:off x="1800" y="386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10" name="Rectangle 22"/>
            <p:cNvSpPr>
              <a:spLocks noChangeArrowheads="1"/>
            </p:cNvSpPr>
            <p:nvPr/>
          </p:nvSpPr>
          <p:spPr bwMode="auto">
            <a:xfrm rot="5400000">
              <a:off x="2232" y="2856"/>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11" name="Rectangle 23"/>
            <p:cNvSpPr>
              <a:spLocks noChangeArrowheads="1"/>
            </p:cNvSpPr>
            <p:nvPr/>
          </p:nvSpPr>
          <p:spPr bwMode="auto">
            <a:xfrm rot="5400000">
              <a:off x="2232" y="3048"/>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12" name="Rectangle 24"/>
            <p:cNvSpPr>
              <a:spLocks noChangeArrowheads="1"/>
            </p:cNvSpPr>
            <p:nvPr/>
          </p:nvSpPr>
          <p:spPr bwMode="auto">
            <a:xfrm rot="5400000">
              <a:off x="2280" y="2712"/>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13" name="Rectangle 25"/>
            <p:cNvSpPr>
              <a:spLocks noChangeArrowheads="1"/>
            </p:cNvSpPr>
            <p:nvPr/>
          </p:nvSpPr>
          <p:spPr bwMode="auto">
            <a:xfrm rot="5400000">
              <a:off x="2280" y="3192"/>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14" name="Rectangle 26"/>
            <p:cNvSpPr>
              <a:spLocks noChangeArrowheads="1"/>
            </p:cNvSpPr>
            <p:nvPr/>
          </p:nvSpPr>
          <p:spPr bwMode="auto">
            <a:xfrm rot="5400000">
              <a:off x="2280" y="3288"/>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15" name="Rectangle 27"/>
            <p:cNvSpPr>
              <a:spLocks noChangeArrowheads="1"/>
            </p:cNvSpPr>
            <p:nvPr/>
          </p:nvSpPr>
          <p:spPr bwMode="auto">
            <a:xfrm rot="5400000">
              <a:off x="2280" y="338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16" name="Rectangle 28"/>
            <p:cNvSpPr>
              <a:spLocks noChangeArrowheads="1"/>
            </p:cNvSpPr>
            <p:nvPr/>
          </p:nvSpPr>
          <p:spPr bwMode="auto">
            <a:xfrm rot="5400000">
              <a:off x="2280" y="3480"/>
              <a:ext cx="96"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7917" name="Rectangle 29"/>
            <p:cNvSpPr>
              <a:spLocks noChangeArrowheads="1"/>
            </p:cNvSpPr>
            <p:nvPr/>
          </p:nvSpPr>
          <p:spPr bwMode="auto">
            <a:xfrm rot="5400000">
              <a:off x="2232" y="3624"/>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18" name="Rectangle 30"/>
            <p:cNvSpPr>
              <a:spLocks noChangeArrowheads="1"/>
            </p:cNvSpPr>
            <p:nvPr/>
          </p:nvSpPr>
          <p:spPr bwMode="auto">
            <a:xfrm rot="5400000">
              <a:off x="2280" y="3768"/>
              <a:ext cx="96" cy="144"/>
            </a:xfrm>
            <a:prstGeom prst="rect">
              <a:avLst/>
            </a:prstGeom>
            <a:solidFill>
              <a:schemeClr val="tx1"/>
            </a:solidFill>
            <a:ln w="9525">
              <a:solidFill>
                <a:schemeClr val="tx1"/>
              </a:solidFill>
              <a:miter lim="800000"/>
              <a:headEnd/>
              <a:tailEnd/>
            </a:ln>
          </p:spPr>
          <p:txBody>
            <a:bodyPr rot="10800000" vert="eaVert" wrap="none" anchor="ctr"/>
            <a:lstStyle/>
            <a:p>
              <a:pPr algn="ctr"/>
              <a:r>
                <a:rPr lang="en-US" sz="2400">
                  <a:latin typeface="Times New Roman" pitchFamily="18" charset="0"/>
                  <a:cs typeface="Arial" pitchFamily="34" charset="0"/>
                </a:rPr>
                <a:t>v</a:t>
              </a:r>
            </a:p>
          </p:txBody>
        </p:sp>
        <p:sp>
          <p:nvSpPr>
            <p:cNvPr id="37919" name="Rectangle 31"/>
            <p:cNvSpPr>
              <a:spLocks noChangeArrowheads="1"/>
            </p:cNvSpPr>
            <p:nvPr/>
          </p:nvSpPr>
          <p:spPr bwMode="auto">
            <a:xfrm rot="5400000">
              <a:off x="2280" y="386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20" name="Rectangle 32"/>
            <p:cNvSpPr>
              <a:spLocks noChangeArrowheads="1"/>
            </p:cNvSpPr>
            <p:nvPr/>
          </p:nvSpPr>
          <p:spPr bwMode="auto">
            <a:xfrm rot="5400000">
              <a:off x="2760" y="2712"/>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21" name="Rectangle 33"/>
            <p:cNvSpPr>
              <a:spLocks noChangeArrowheads="1"/>
            </p:cNvSpPr>
            <p:nvPr/>
          </p:nvSpPr>
          <p:spPr bwMode="auto">
            <a:xfrm rot="5400000">
              <a:off x="2760" y="2808"/>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22" name="Rectangle 34"/>
            <p:cNvSpPr>
              <a:spLocks noChangeArrowheads="1"/>
            </p:cNvSpPr>
            <p:nvPr/>
          </p:nvSpPr>
          <p:spPr bwMode="auto">
            <a:xfrm rot="5400000">
              <a:off x="2760" y="290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23" name="Rectangle 35"/>
            <p:cNvSpPr>
              <a:spLocks noChangeArrowheads="1"/>
            </p:cNvSpPr>
            <p:nvPr/>
          </p:nvSpPr>
          <p:spPr bwMode="auto">
            <a:xfrm rot="5400000">
              <a:off x="2712" y="3048"/>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24" name="Rectangle 36"/>
            <p:cNvSpPr>
              <a:spLocks noChangeArrowheads="1"/>
            </p:cNvSpPr>
            <p:nvPr/>
          </p:nvSpPr>
          <p:spPr bwMode="auto">
            <a:xfrm rot="5400000">
              <a:off x="2712" y="3240"/>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25" name="Rectangle 37"/>
            <p:cNvSpPr>
              <a:spLocks noChangeArrowheads="1"/>
            </p:cNvSpPr>
            <p:nvPr/>
          </p:nvSpPr>
          <p:spPr bwMode="auto">
            <a:xfrm rot="5400000">
              <a:off x="2712" y="3432"/>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26" name="Rectangle 38"/>
            <p:cNvSpPr>
              <a:spLocks noChangeArrowheads="1"/>
            </p:cNvSpPr>
            <p:nvPr/>
          </p:nvSpPr>
          <p:spPr bwMode="auto">
            <a:xfrm rot="5400000">
              <a:off x="2712" y="3624"/>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27" name="Rectangle 39"/>
            <p:cNvSpPr>
              <a:spLocks noChangeArrowheads="1"/>
            </p:cNvSpPr>
            <p:nvPr/>
          </p:nvSpPr>
          <p:spPr bwMode="auto">
            <a:xfrm rot="5400000">
              <a:off x="2712" y="3816"/>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28" name="Rectangle 40"/>
            <p:cNvSpPr>
              <a:spLocks noChangeArrowheads="1"/>
            </p:cNvSpPr>
            <p:nvPr/>
          </p:nvSpPr>
          <p:spPr bwMode="auto">
            <a:xfrm rot="5400000">
              <a:off x="3432" y="3070"/>
              <a:ext cx="96"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7929" name="Rectangle 41"/>
            <p:cNvSpPr>
              <a:spLocks noChangeArrowheads="1"/>
            </p:cNvSpPr>
            <p:nvPr/>
          </p:nvSpPr>
          <p:spPr bwMode="auto">
            <a:xfrm rot="5400000">
              <a:off x="3384" y="3336"/>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30" name="Rectangle 42"/>
            <p:cNvSpPr>
              <a:spLocks noChangeArrowheads="1"/>
            </p:cNvSpPr>
            <p:nvPr/>
          </p:nvSpPr>
          <p:spPr bwMode="auto">
            <a:xfrm rot="5400000">
              <a:off x="3432" y="362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7931" name="Text Box 43"/>
            <p:cNvSpPr txBox="1">
              <a:spLocks noChangeArrowheads="1"/>
            </p:cNvSpPr>
            <p:nvPr/>
          </p:nvSpPr>
          <p:spPr bwMode="auto">
            <a:xfrm>
              <a:off x="3552" y="2976"/>
              <a:ext cx="1086" cy="288"/>
            </a:xfrm>
            <a:prstGeom prst="rect">
              <a:avLst/>
            </a:prstGeom>
            <a:noFill/>
            <a:ln w="9525">
              <a:noFill/>
              <a:miter lim="800000"/>
              <a:headEnd/>
              <a:tailEnd/>
            </a:ln>
          </p:spPr>
          <p:txBody>
            <a:bodyPr wrap="none">
              <a:spAutoFit/>
            </a:bodyPr>
            <a:lstStyle/>
            <a:p>
              <a:r>
                <a:rPr lang="en-US" sz="2400">
                  <a:latin typeface="Times New Roman" pitchFamily="18" charset="0"/>
                  <a:cs typeface="Arial" pitchFamily="34" charset="0"/>
                </a:rPr>
                <a:t>Feedthrough</a:t>
              </a:r>
            </a:p>
          </p:txBody>
        </p:sp>
        <p:sp>
          <p:nvSpPr>
            <p:cNvPr id="37932" name="Text Box 44"/>
            <p:cNvSpPr txBox="1">
              <a:spLocks noChangeArrowheads="1"/>
            </p:cNvSpPr>
            <p:nvPr/>
          </p:nvSpPr>
          <p:spPr bwMode="auto">
            <a:xfrm>
              <a:off x="3552" y="3264"/>
              <a:ext cx="1644" cy="288"/>
            </a:xfrm>
            <a:prstGeom prst="rect">
              <a:avLst/>
            </a:prstGeom>
            <a:noFill/>
            <a:ln w="9525">
              <a:noFill/>
              <a:miter lim="800000"/>
              <a:headEnd/>
              <a:tailEnd/>
            </a:ln>
          </p:spPr>
          <p:txBody>
            <a:bodyPr wrap="none">
              <a:spAutoFit/>
            </a:bodyPr>
            <a:lstStyle/>
            <a:p>
              <a:r>
                <a:rPr lang="en-US" sz="2400">
                  <a:latin typeface="Times New Roman" pitchFamily="18" charset="0"/>
                  <a:cs typeface="Arial" pitchFamily="34" charset="0"/>
                </a:rPr>
                <a:t>Standard cell type 1</a:t>
              </a:r>
            </a:p>
          </p:txBody>
        </p:sp>
        <p:sp>
          <p:nvSpPr>
            <p:cNvPr id="37933" name="Text Box 45"/>
            <p:cNvSpPr txBox="1">
              <a:spLocks noChangeArrowheads="1"/>
            </p:cNvSpPr>
            <p:nvPr/>
          </p:nvSpPr>
          <p:spPr bwMode="auto">
            <a:xfrm>
              <a:off x="3558" y="3552"/>
              <a:ext cx="1644" cy="288"/>
            </a:xfrm>
            <a:prstGeom prst="rect">
              <a:avLst/>
            </a:prstGeom>
            <a:noFill/>
            <a:ln w="9525">
              <a:noFill/>
              <a:miter lim="800000"/>
              <a:headEnd/>
              <a:tailEnd/>
            </a:ln>
          </p:spPr>
          <p:txBody>
            <a:bodyPr wrap="none">
              <a:spAutoFit/>
            </a:bodyPr>
            <a:lstStyle/>
            <a:p>
              <a:r>
                <a:rPr lang="en-US" sz="2400">
                  <a:latin typeface="Times New Roman" pitchFamily="18" charset="0"/>
                  <a:cs typeface="Arial" pitchFamily="34" charset="0"/>
                </a:rPr>
                <a:t>Standard cell type 2</a:t>
              </a:r>
            </a:p>
          </p:txBody>
        </p:sp>
        <p:sp>
          <p:nvSpPr>
            <p:cNvPr id="37934" name="Rectangle 46"/>
            <p:cNvSpPr>
              <a:spLocks noChangeArrowheads="1"/>
            </p:cNvSpPr>
            <p:nvPr/>
          </p:nvSpPr>
          <p:spPr bwMode="auto">
            <a:xfrm>
              <a:off x="1008" y="2592"/>
              <a:ext cx="2160" cy="1584"/>
            </a:xfrm>
            <a:prstGeom prst="rect">
              <a:avLst/>
            </a:prstGeom>
            <a:noFill/>
            <a:ln w="9525">
              <a:solidFill>
                <a:schemeClr val="tx1"/>
              </a:solidFill>
              <a:miter lim="800000"/>
              <a:headEnd/>
              <a:tailEnd/>
            </a:ln>
          </p:spPr>
          <p:txBody>
            <a:bodyPr wrap="none" anchor="ctr"/>
            <a:lstStyle/>
            <a:p>
              <a:endParaRPr lang="en-IN"/>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Physical Design Cycle </a:t>
            </a:r>
          </a:p>
        </p:txBody>
      </p:sp>
      <p:sp>
        <p:nvSpPr>
          <p:cNvPr id="38915" name="Rectangle 3"/>
          <p:cNvSpPr>
            <a:spLocks noGrp="1" noChangeArrowheads="1"/>
          </p:cNvSpPr>
          <p:nvPr>
            <p:ph type="body" idx="1"/>
          </p:nvPr>
        </p:nvSpPr>
        <p:spPr/>
        <p:txBody>
          <a:bodyPr/>
          <a:lstStyle/>
          <a:p>
            <a:pPr>
              <a:buClr>
                <a:schemeClr val="tx1"/>
              </a:buClr>
              <a:buFontTx/>
              <a:buChar char=" "/>
            </a:pPr>
            <a:r>
              <a:rPr lang="en-US" u="sng" smtClean="0">
                <a:solidFill>
                  <a:srgbClr val="0000FF"/>
                </a:solidFill>
              </a:rPr>
              <a:t>Routing</a:t>
            </a:r>
            <a:r>
              <a:rPr lang="en-US" smtClean="0"/>
              <a:t> – Complete the interconnections between modules. Factors like critical path, clock skew, wire spacing, etc., are considered. Include </a:t>
            </a:r>
            <a:r>
              <a:rPr lang="en-US" i="1" smtClean="0"/>
              <a:t>global routing</a:t>
            </a:r>
            <a:r>
              <a:rPr lang="en-US" smtClean="0"/>
              <a:t> and </a:t>
            </a:r>
            <a:r>
              <a:rPr lang="en-US" i="1" smtClean="0"/>
              <a:t>detailed routing</a:t>
            </a:r>
            <a:r>
              <a:rPr lang="en-US" smtClean="0"/>
              <a:t>.</a:t>
            </a:r>
          </a:p>
          <a:p>
            <a:pPr>
              <a:buFontTx/>
              <a:buNone/>
            </a:pPr>
            <a:endParaRPr lang="en-US" smtClean="0"/>
          </a:p>
        </p:txBody>
      </p:sp>
      <p:grpSp>
        <p:nvGrpSpPr>
          <p:cNvPr id="2" name="Group 4"/>
          <p:cNvGrpSpPr>
            <a:grpSpLocks/>
          </p:cNvGrpSpPr>
          <p:nvPr/>
        </p:nvGrpSpPr>
        <p:grpSpPr bwMode="auto">
          <a:xfrm>
            <a:off x="1981200" y="3886200"/>
            <a:ext cx="6419850" cy="2514600"/>
            <a:chOff x="1248" y="2448"/>
            <a:chExt cx="4044" cy="1584"/>
          </a:xfrm>
        </p:grpSpPr>
        <p:sp>
          <p:nvSpPr>
            <p:cNvPr id="38917" name="Rectangle 5"/>
            <p:cNvSpPr>
              <a:spLocks noChangeArrowheads="1"/>
            </p:cNvSpPr>
            <p:nvPr/>
          </p:nvSpPr>
          <p:spPr bwMode="auto">
            <a:xfrm rot="5400000">
              <a:off x="1512" y="2616"/>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18" name="Rectangle 6"/>
            <p:cNvSpPr>
              <a:spLocks noChangeArrowheads="1"/>
            </p:cNvSpPr>
            <p:nvPr/>
          </p:nvSpPr>
          <p:spPr bwMode="auto">
            <a:xfrm rot="5400000">
              <a:off x="1560" y="2760"/>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19" name="Rectangle 7"/>
            <p:cNvSpPr>
              <a:spLocks noChangeArrowheads="1"/>
            </p:cNvSpPr>
            <p:nvPr/>
          </p:nvSpPr>
          <p:spPr bwMode="auto">
            <a:xfrm rot="5400000">
              <a:off x="1560" y="2856"/>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20" name="Rectangle 8"/>
            <p:cNvSpPr>
              <a:spLocks noChangeArrowheads="1"/>
            </p:cNvSpPr>
            <p:nvPr/>
          </p:nvSpPr>
          <p:spPr bwMode="auto">
            <a:xfrm rot="5400000">
              <a:off x="1560" y="2952"/>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21" name="Rectangle 9"/>
            <p:cNvSpPr>
              <a:spLocks noChangeArrowheads="1"/>
            </p:cNvSpPr>
            <p:nvPr/>
          </p:nvSpPr>
          <p:spPr bwMode="auto">
            <a:xfrm rot="5400000">
              <a:off x="1512" y="3096"/>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22" name="Rectangle 10"/>
            <p:cNvSpPr>
              <a:spLocks noChangeArrowheads="1"/>
            </p:cNvSpPr>
            <p:nvPr/>
          </p:nvSpPr>
          <p:spPr bwMode="auto">
            <a:xfrm rot="5400000">
              <a:off x="1512" y="3288"/>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23" name="Rectangle 11"/>
            <p:cNvSpPr>
              <a:spLocks noChangeArrowheads="1"/>
            </p:cNvSpPr>
            <p:nvPr/>
          </p:nvSpPr>
          <p:spPr bwMode="auto">
            <a:xfrm rot="5400000">
              <a:off x="1512" y="3480"/>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24" name="Rectangle 12"/>
            <p:cNvSpPr>
              <a:spLocks noChangeArrowheads="1"/>
            </p:cNvSpPr>
            <p:nvPr/>
          </p:nvSpPr>
          <p:spPr bwMode="auto">
            <a:xfrm rot="5400000">
              <a:off x="1512" y="3672"/>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25" name="Rectangle 13"/>
            <p:cNvSpPr>
              <a:spLocks noChangeArrowheads="1"/>
            </p:cNvSpPr>
            <p:nvPr/>
          </p:nvSpPr>
          <p:spPr bwMode="auto">
            <a:xfrm rot="5400000">
              <a:off x="1992" y="2616"/>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26" name="Rectangle 14"/>
            <p:cNvSpPr>
              <a:spLocks noChangeArrowheads="1"/>
            </p:cNvSpPr>
            <p:nvPr/>
          </p:nvSpPr>
          <p:spPr bwMode="auto">
            <a:xfrm rot="5400000">
              <a:off x="1992" y="2808"/>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27" name="Rectangle 15"/>
            <p:cNvSpPr>
              <a:spLocks noChangeArrowheads="1"/>
            </p:cNvSpPr>
            <p:nvPr/>
          </p:nvSpPr>
          <p:spPr bwMode="auto">
            <a:xfrm rot="5400000">
              <a:off x="2040" y="2952"/>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28" name="Rectangle 16"/>
            <p:cNvSpPr>
              <a:spLocks noChangeArrowheads="1"/>
            </p:cNvSpPr>
            <p:nvPr/>
          </p:nvSpPr>
          <p:spPr bwMode="auto">
            <a:xfrm rot="5400000">
              <a:off x="2040" y="3048"/>
              <a:ext cx="96"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29" name="Rectangle 17"/>
            <p:cNvSpPr>
              <a:spLocks noChangeArrowheads="1"/>
            </p:cNvSpPr>
            <p:nvPr/>
          </p:nvSpPr>
          <p:spPr bwMode="auto">
            <a:xfrm rot="5400000">
              <a:off x="2040" y="314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0" name="Rectangle 18"/>
            <p:cNvSpPr>
              <a:spLocks noChangeArrowheads="1"/>
            </p:cNvSpPr>
            <p:nvPr/>
          </p:nvSpPr>
          <p:spPr bwMode="auto">
            <a:xfrm rot="5400000">
              <a:off x="2040" y="3240"/>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1" name="Rectangle 19"/>
            <p:cNvSpPr>
              <a:spLocks noChangeArrowheads="1"/>
            </p:cNvSpPr>
            <p:nvPr/>
          </p:nvSpPr>
          <p:spPr bwMode="auto">
            <a:xfrm rot="5400000">
              <a:off x="1992" y="3384"/>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2" name="Rectangle 20"/>
            <p:cNvSpPr>
              <a:spLocks noChangeArrowheads="1"/>
            </p:cNvSpPr>
            <p:nvPr/>
          </p:nvSpPr>
          <p:spPr bwMode="auto">
            <a:xfrm rot="5400000">
              <a:off x="1992" y="3576"/>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3" name="Rectangle 21"/>
            <p:cNvSpPr>
              <a:spLocks noChangeArrowheads="1"/>
            </p:cNvSpPr>
            <p:nvPr/>
          </p:nvSpPr>
          <p:spPr bwMode="auto">
            <a:xfrm rot="5400000">
              <a:off x="2040" y="3720"/>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4" name="Rectangle 22"/>
            <p:cNvSpPr>
              <a:spLocks noChangeArrowheads="1"/>
            </p:cNvSpPr>
            <p:nvPr/>
          </p:nvSpPr>
          <p:spPr bwMode="auto">
            <a:xfrm rot="5400000">
              <a:off x="2472" y="2712"/>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5" name="Rectangle 23"/>
            <p:cNvSpPr>
              <a:spLocks noChangeArrowheads="1"/>
            </p:cNvSpPr>
            <p:nvPr/>
          </p:nvSpPr>
          <p:spPr bwMode="auto">
            <a:xfrm rot="5400000">
              <a:off x="2472" y="2904"/>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6" name="Rectangle 24"/>
            <p:cNvSpPr>
              <a:spLocks noChangeArrowheads="1"/>
            </p:cNvSpPr>
            <p:nvPr/>
          </p:nvSpPr>
          <p:spPr bwMode="auto">
            <a:xfrm rot="5400000">
              <a:off x="2520" y="2568"/>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7" name="Rectangle 25"/>
            <p:cNvSpPr>
              <a:spLocks noChangeArrowheads="1"/>
            </p:cNvSpPr>
            <p:nvPr/>
          </p:nvSpPr>
          <p:spPr bwMode="auto">
            <a:xfrm rot="5400000">
              <a:off x="2520" y="3048"/>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8" name="Rectangle 26"/>
            <p:cNvSpPr>
              <a:spLocks noChangeArrowheads="1"/>
            </p:cNvSpPr>
            <p:nvPr/>
          </p:nvSpPr>
          <p:spPr bwMode="auto">
            <a:xfrm rot="5400000">
              <a:off x="2520" y="314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39" name="Rectangle 27"/>
            <p:cNvSpPr>
              <a:spLocks noChangeArrowheads="1"/>
            </p:cNvSpPr>
            <p:nvPr/>
          </p:nvSpPr>
          <p:spPr bwMode="auto">
            <a:xfrm rot="5400000">
              <a:off x="2520" y="3240"/>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40" name="Rectangle 28"/>
            <p:cNvSpPr>
              <a:spLocks noChangeArrowheads="1"/>
            </p:cNvSpPr>
            <p:nvPr/>
          </p:nvSpPr>
          <p:spPr bwMode="auto">
            <a:xfrm rot="5400000">
              <a:off x="2520" y="3336"/>
              <a:ext cx="96"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41" name="Rectangle 29"/>
            <p:cNvSpPr>
              <a:spLocks noChangeArrowheads="1"/>
            </p:cNvSpPr>
            <p:nvPr/>
          </p:nvSpPr>
          <p:spPr bwMode="auto">
            <a:xfrm rot="5400000">
              <a:off x="2472" y="3480"/>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42" name="Rectangle 30"/>
            <p:cNvSpPr>
              <a:spLocks noChangeArrowheads="1"/>
            </p:cNvSpPr>
            <p:nvPr/>
          </p:nvSpPr>
          <p:spPr bwMode="auto">
            <a:xfrm rot="5400000">
              <a:off x="2520" y="3624"/>
              <a:ext cx="96" cy="144"/>
            </a:xfrm>
            <a:prstGeom prst="rect">
              <a:avLst/>
            </a:prstGeom>
            <a:solidFill>
              <a:schemeClr val="tx1"/>
            </a:solidFill>
            <a:ln w="9525">
              <a:solidFill>
                <a:schemeClr val="tx1"/>
              </a:solidFill>
              <a:miter lim="800000"/>
              <a:headEnd/>
              <a:tailEnd/>
            </a:ln>
          </p:spPr>
          <p:txBody>
            <a:bodyPr rot="10800000" vert="eaVert" wrap="none" anchor="ctr"/>
            <a:lstStyle/>
            <a:p>
              <a:pPr algn="ctr"/>
              <a:r>
                <a:rPr lang="en-US" sz="2400">
                  <a:latin typeface="Times New Roman" pitchFamily="18" charset="0"/>
                  <a:cs typeface="Arial" pitchFamily="34" charset="0"/>
                </a:rPr>
                <a:t>v</a:t>
              </a:r>
            </a:p>
          </p:txBody>
        </p:sp>
        <p:sp>
          <p:nvSpPr>
            <p:cNvPr id="38943" name="Rectangle 31"/>
            <p:cNvSpPr>
              <a:spLocks noChangeArrowheads="1"/>
            </p:cNvSpPr>
            <p:nvPr/>
          </p:nvSpPr>
          <p:spPr bwMode="auto">
            <a:xfrm rot="5400000">
              <a:off x="2520" y="3720"/>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44" name="Rectangle 32"/>
            <p:cNvSpPr>
              <a:spLocks noChangeArrowheads="1"/>
            </p:cNvSpPr>
            <p:nvPr/>
          </p:nvSpPr>
          <p:spPr bwMode="auto">
            <a:xfrm rot="5400000">
              <a:off x="3000" y="2568"/>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45" name="Rectangle 33"/>
            <p:cNvSpPr>
              <a:spLocks noChangeArrowheads="1"/>
            </p:cNvSpPr>
            <p:nvPr/>
          </p:nvSpPr>
          <p:spPr bwMode="auto">
            <a:xfrm rot="5400000">
              <a:off x="3000" y="2664"/>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46" name="Rectangle 34"/>
            <p:cNvSpPr>
              <a:spLocks noChangeArrowheads="1"/>
            </p:cNvSpPr>
            <p:nvPr/>
          </p:nvSpPr>
          <p:spPr bwMode="auto">
            <a:xfrm rot="5400000">
              <a:off x="3000" y="2760"/>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47" name="Rectangle 35"/>
            <p:cNvSpPr>
              <a:spLocks noChangeArrowheads="1"/>
            </p:cNvSpPr>
            <p:nvPr/>
          </p:nvSpPr>
          <p:spPr bwMode="auto">
            <a:xfrm rot="5400000">
              <a:off x="2952" y="2904"/>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48" name="Rectangle 36"/>
            <p:cNvSpPr>
              <a:spLocks noChangeArrowheads="1"/>
            </p:cNvSpPr>
            <p:nvPr/>
          </p:nvSpPr>
          <p:spPr bwMode="auto">
            <a:xfrm rot="5400000">
              <a:off x="2952" y="3096"/>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49" name="Rectangle 37"/>
            <p:cNvSpPr>
              <a:spLocks noChangeArrowheads="1"/>
            </p:cNvSpPr>
            <p:nvPr/>
          </p:nvSpPr>
          <p:spPr bwMode="auto">
            <a:xfrm rot="5400000">
              <a:off x="2952" y="3288"/>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50" name="Rectangle 38"/>
            <p:cNvSpPr>
              <a:spLocks noChangeArrowheads="1"/>
            </p:cNvSpPr>
            <p:nvPr/>
          </p:nvSpPr>
          <p:spPr bwMode="auto">
            <a:xfrm rot="5400000">
              <a:off x="2952" y="3480"/>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51" name="Rectangle 39"/>
            <p:cNvSpPr>
              <a:spLocks noChangeArrowheads="1"/>
            </p:cNvSpPr>
            <p:nvPr/>
          </p:nvSpPr>
          <p:spPr bwMode="auto">
            <a:xfrm rot="5400000">
              <a:off x="2952" y="3672"/>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52" name="Rectangle 40"/>
            <p:cNvSpPr>
              <a:spLocks noChangeArrowheads="1"/>
            </p:cNvSpPr>
            <p:nvPr/>
          </p:nvSpPr>
          <p:spPr bwMode="auto">
            <a:xfrm rot="5400000">
              <a:off x="3720" y="3269"/>
              <a:ext cx="96" cy="144"/>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53" name="Rectangle 41"/>
            <p:cNvSpPr>
              <a:spLocks noChangeArrowheads="1"/>
            </p:cNvSpPr>
            <p:nvPr/>
          </p:nvSpPr>
          <p:spPr bwMode="auto">
            <a:xfrm rot="5400000">
              <a:off x="3672" y="3535"/>
              <a:ext cx="192"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54" name="Rectangle 42"/>
            <p:cNvSpPr>
              <a:spLocks noChangeArrowheads="1"/>
            </p:cNvSpPr>
            <p:nvPr/>
          </p:nvSpPr>
          <p:spPr bwMode="auto">
            <a:xfrm rot="5400000">
              <a:off x="3720" y="3823"/>
              <a:ext cx="96" cy="144"/>
            </a:xfrm>
            <a:prstGeom prst="rect">
              <a:avLst/>
            </a:prstGeom>
            <a:solidFill>
              <a:schemeClr val="folHlink"/>
            </a:solidFill>
            <a:ln w="9525">
              <a:solidFill>
                <a:schemeClr val="tx1"/>
              </a:solidFill>
              <a:miter lim="800000"/>
              <a:headEnd/>
              <a:tailEnd/>
            </a:ln>
          </p:spPr>
          <p:txBody>
            <a:bodyPr wrap="none" anchor="ctr"/>
            <a:lstStyle/>
            <a:p>
              <a:endParaRPr lang="en-IN"/>
            </a:p>
          </p:txBody>
        </p:sp>
        <p:sp>
          <p:nvSpPr>
            <p:cNvPr id="38955" name="Text Box 43"/>
            <p:cNvSpPr txBox="1">
              <a:spLocks noChangeArrowheads="1"/>
            </p:cNvSpPr>
            <p:nvPr/>
          </p:nvSpPr>
          <p:spPr bwMode="auto">
            <a:xfrm>
              <a:off x="3840" y="3206"/>
              <a:ext cx="924" cy="250"/>
            </a:xfrm>
            <a:prstGeom prst="rect">
              <a:avLst/>
            </a:prstGeom>
            <a:noFill/>
            <a:ln w="9525">
              <a:noFill/>
              <a:miter lim="800000"/>
              <a:headEnd/>
              <a:tailEnd/>
            </a:ln>
          </p:spPr>
          <p:txBody>
            <a:bodyPr wrap="none">
              <a:spAutoFit/>
            </a:bodyPr>
            <a:lstStyle/>
            <a:p>
              <a:r>
                <a:rPr lang="en-US" sz="2000">
                  <a:latin typeface="Times New Roman" pitchFamily="18" charset="0"/>
                  <a:cs typeface="Arial" pitchFamily="34" charset="0"/>
                </a:rPr>
                <a:t>Feedthrough</a:t>
              </a:r>
            </a:p>
          </p:txBody>
        </p:sp>
        <p:sp>
          <p:nvSpPr>
            <p:cNvPr id="38956" name="Text Box 44"/>
            <p:cNvSpPr txBox="1">
              <a:spLocks noChangeArrowheads="1"/>
            </p:cNvSpPr>
            <p:nvPr/>
          </p:nvSpPr>
          <p:spPr bwMode="auto">
            <a:xfrm>
              <a:off x="3840" y="3494"/>
              <a:ext cx="1452" cy="250"/>
            </a:xfrm>
            <a:prstGeom prst="rect">
              <a:avLst/>
            </a:prstGeom>
            <a:noFill/>
            <a:ln w="9525">
              <a:noFill/>
              <a:miter lim="800000"/>
              <a:headEnd/>
              <a:tailEnd/>
            </a:ln>
          </p:spPr>
          <p:txBody>
            <a:bodyPr wrap="none">
              <a:spAutoFit/>
            </a:bodyPr>
            <a:lstStyle/>
            <a:p>
              <a:r>
                <a:rPr lang="en-US" sz="2000">
                  <a:latin typeface="Times New Roman" pitchFamily="18" charset="0"/>
                  <a:cs typeface="Arial" pitchFamily="34" charset="0"/>
                </a:rPr>
                <a:t>Type 1 standard cel1</a:t>
              </a:r>
              <a:endParaRPr lang="en-US" sz="2400">
                <a:latin typeface="Times New Roman" pitchFamily="18" charset="0"/>
                <a:cs typeface="Arial" pitchFamily="34" charset="0"/>
              </a:endParaRPr>
            </a:p>
          </p:txBody>
        </p:sp>
        <p:sp>
          <p:nvSpPr>
            <p:cNvPr id="38957" name="Text Box 45"/>
            <p:cNvSpPr txBox="1">
              <a:spLocks noChangeArrowheads="1"/>
            </p:cNvSpPr>
            <p:nvPr/>
          </p:nvSpPr>
          <p:spPr bwMode="auto">
            <a:xfrm>
              <a:off x="3846" y="3782"/>
              <a:ext cx="1416" cy="250"/>
            </a:xfrm>
            <a:prstGeom prst="rect">
              <a:avLst/>
            </a:prstGeom>
            <a:noFill/>
            <a:ln w="9525">
              <a:noFill/>
              <a:miter lim="800000"/>
              <a:headEnd/>
              <a:tailEnd/>
            </a:ln>
          </p:spPr>
          <p:txBody>
            <a:bodyPr wrap="none">
              <a:spAutoFit/>
            </a:bodyPr>
            <a:lstStyle/>
            <a:p>
              <a:r>
                <a:rPr lang="en-US" sz="2000">
                  <a:latin typeface="Times New Roman" pitchFamily="18" charset="0"/>
                  <a:cs typeface="Arial" pitchFamily="34" charset="0"/>
                </a:rPr>
                <a:t>Type 2 standard cell</a:t>
              </a:r>
              <a:endParaRPr lang="en-US" sz="2400">
                <a:latin typeface="Times New Roman" pitchFamily="18" charset="0"/>
                <a:cs typeface="Arial" pitchFamily="34" charset="0"/>
              </a:endParaRPr>
            </a:p>
          </p:txBody>
        </p:sp>
        <p:sp>
          <p:nvSpPr>
            <p:cNvPr id="38958" name="Rectangle 46"/>
            <p:cNvSpPr>
              <a:spLocks noChangeArrowheads="1"/>
            </p:cNvSpPr>
            <p:nvPr/>
          </p:nvSpPr>
          <p:spPr bwMode="auto">
            <a:xfrm>
              <a:off x="1248" y="2448"/>
              <a:ext cx="2160" cy="1584"/>
            </a:xfrm>
            <a:prstGeom prst="rect">
              <a:avLst/>
            </a:prstGeom>
            <a:noFill/>
            <a:ln w="9525">
              <a:solidFill>
                <a:schemeClr val="tx1"/>
              </a:solidFill>
              <a:miter lim="800000"/>
              <a:headEnd/>
              <a:tailEnd/>
            </a:ln>
          </p:spPr>
          <p:txBody>
            <a:bodyPr wrap="none" anchor="ctr"/>
            <a:lstStyle/>
            <a:p>
              <a:endParaRPr lang="en-IN"/>
            </a:p>
          </p:txBody>
        </p:sp>
        <p:sp>
          <p:nvSpPr>
            <p:cNvPr id="38959" name="Freeform 47"/>
            <p:cNvSpPr>
              <a:spLocks/>
            </p:cNvSpPr>
            <p:nvPr/>
          </p:nvSpPr>
          <p:spPr bwMode="auto">
            <a:xfrm>
              <a:off x="1680" y="2688"/>
              <a:ext cx="336" cy="336"/>
            </a:xfrm>
            <a:custGeom>
              <a:avLst/>
              <a:gdLst>
                <a:gd name="T0" fmla="*/ 0 w 336"/>
                <a:gd name="T1" fmla="*/ 0 h 336"/>
                <a:gd name="T2" fmla="*/ 96 w 336"/>
                <a:gd name="T3" fmla="*/ 0 h 336"/>
                <a:gd name="T4" fmla="*/ 96 w 336"/>
                <a:gd name="T5" fmla="*/ 336 h 336"/>
                <a:gd name="T6" fmla="*/ 336 w 336"/>
                <a:gd name="T7" fmla="*/ 336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0"/>
                  </a:moveTo>
                  <a:lnTo>
                    <a:pt x="96" y="0"/>
                  </a:lnTo>
                  <a:lnTo>
                    <a:pt x="96" y="336"/>
                  </a:lnTo>
                  <a:lnTo>
                    <a:pt x="336" y="336"/>
                  </a:lnTo>
                </a:path>
              </a:pathLst>
            </a:custGeom>
            <a:noFill/>
            <a:ln w="9525">
              <a:solidFill>
                <a:schemeClr val="tx1"/>
              </a:solidFill>
              <a:round/>
              <a:headEnd/>
              <a:tailEnd/>
            </a:ln>
          </p:spPr>
          <p:txBody>
            <a:bodyPr wrap="none" anchor="ctr"/>
            <a:lstStyle/>
            <a:p>
              <a:endParaRPr lang="en-IN"/>
            </a:p>
          </p:txBody>
        </p:sp>
        <p:sp>
          <p:nvSpPr>
            <p:cNvPr id="38960" name="Line 48"/>
            <p:cNvSpPr>
              <a:spLocks noChangeShapeType="1"/>
            </p:cNvSpPr>
            <p:nvPr/>
          </p:nvSpPr>
          <p:spPr bwMode="auto">
            <a:xfrm>
              <a:off x="1680" y="2832"/>
              <a:ext cx="336" cy="1"/>
            </a:xfrm>
            <a:prstGeom prst="line">
              <a:avLst/>
            </a:prstGeom>
            <a:noFill/>
            <a:ln w="9525">
              <a:solidFill>
                <a:schemeClr val="tx1"/>
              </a:solidFill>
              <a:round/>
              <a:headEnd/>
              <a:tailEnd/>
            </a:ln>
          </p:spPr>
          <p:txBody>
            <a:bodyPr wrap="none" anchor="ctr"/>
            <a:lstStyle/>
            <a:p>
              <a:endParaRPr lang="en-IN"/>
            </a:p>
          </p:txBody>
        </p:sp>
        <p:sp>
          <p:nvSpPr>
            <p:cNvPr id="38961" name="Freeform 49"/>
            <p:cNvSpPr>
              <a:spLocks/>
            </p:cNvSpPr>
            <p:nvPr/>
          </p:nvSpPr>
          <p:spPr bwMode="auto">
            <a:xfrm>
              <a:off x="1680" y="3168"/>
              <a:ext cx="336" cy="288"/>
            </a:xfrm>
            <a:custGeom>
              <a:avLst/>
              <a:gdLst>
                <a:gd name="T0" fmla="*/ 0 w 336"/>
                <a:gd name="T1" fmla="*/ 0 h 288"/>
                <a:gd name="T2" fmla="*/ 96 w 336"/>
                <a:gd name="T3" fmla="*/ 0 h 288"/>
                <a:gd name="T4" fmla="*/ 96 w 336"/>
                <a:gd name="T5" fmla="*/ 288 h 288"/>
                <a:gd name="T6" fmla="*/ 336 w 336"/>
                <a:gd name="T7" fmla="*/ 288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0"/>
                  </a:moveTo>
                  <a:lnTo>
                    <a:pt x="96" y="0"/>
                  </a:lnTo>
                  <a:lnTo>
                    <a:pt x="96" y="288"/>
                  </a:lnTo>
                  <a:lnTo>
                    <a:pt x="336" y="288"/>
                  </a:lnTo>
                </a:path>
              </a:pathLst>
            </a:custGeom>
            <a:noFill/>
            <a:ln w="9525">
              <a:solidFill>
                <a:schemeClr val="tx1"/>
              </a:solidFill>
              <a:round/>
              <a:headEnd/>
              <a:tailEnd/>
            </a:ln>
          </p:spPr>
          <p:txBody>
            <a:bodyPr wrap="none" anchor="ctr"/>
            <a:lstStyle/>
            <a:p>
              <a:endParaRPr lang="en-IN"/>
            </a:p>
          </p:txBody>
        </p:sp>
        <p:sp>
          <p:nvSpPr>
            <p:cNvPr id="38962" name="Freeform 50"/>
            <p:cNvSpPr>
              <a:spLocks/>
            </p:cNvSpPr>
            <p:nvPr/>
          </p:nvSpPr>
          <p:spPr bwMode="auto">
            <a:xfrm>
              <a:off x="1680" y="3120"/>
              <a:ext cx="336" cy="240"/>
            </a:xfrm>
            <a:custGeom>
              <a:avLst/>
              <a:gdLst>
                <a:gd name="T0" fmla="*/ 0 w 336"/>
                <a:gd name="T1" fmla="*/ 240 h 240"/>
                <a:gd name="T2" fmla="*/ 192 w 336"/>
                <a:gd name="T3" fmla="*/ 240 h 240"/>
                <a:gd name="T4" fmla="*/ 192 w 336"/>
                <a:gd name="T5" fmla="*/ 0 h 240"/>
                <a:gd name="T6" fmla="*/ 336 w 336"/>
                <a:gd name="T7" fmla="*/ 0 h 240"/>
                <a:gd name="T8" fmla="*/ 0 60000 65536"/>
                <a:gd name="T9" fmla="*/ 0 60000 65536"/>
                <a:gd name="T10" fmla="*/ 0 60000 65536"/>
                <a:gd name="T11" fmla="*/ 0 60000 65536"/>
                <a:gd name="T12" fmla="*/ 0 w 336"/>
                <a:gd name="T13" fmla="*/ 0 h 240"/>
                <a:gd name="T14" fmla="*/ 336 w 336"/>
                <a:gd name="T15" fmla="*/ 240 h 240"/>
              </a:gdLst>
              <a:ahLst/>
              <a:cxnLst>
                <a:cxn ang="T8">
                  <a:pos x="T0" y="T1"/>
                </a:cxn>
                <a:cxn ang="T9">
                  <a:pos x="T2" y="T3"/>
                </a:cxn>
                <a:cxn ang="T10">
                  <a:pos x="T4" y="T5"/>
                </a:cxn>
                <a:cxn ang="T11">
                  <a:pos x="T6" y="T7"/>
                </a:cxn>
              </a:cxnLst>
              <a:rect l="T12" t="T13" r="T14" b="T15"/>
              <a:pathLst>
                <a:path w="336" h="240">
                  <a:moveTo>
                    <a:pt x="0" y="240"/>
                  </a:moveTo>
                  <a:lnTo>
                    <a:pt x="192" y="240"/>
                  </a:lnTo>
                  <a:lnTo>
                    <a:pt x="192" y="0"/>
                  </a:lnTo>
                  <a:lnTo>
                    <a:pt x="336" y="0"/>
                  </a:lnTo>
                </a:path>
              </a:pathLst>
            </a:custGeom>
            <a:noFill/>
            <a:ln w="9525">
              <a:solidFill>
                <a:schemeClr val="tx1"/>
              </a:solidFill>
              <a:round/>
              <a:headEnd/>
              <a:tailEnd/>
            </a:ln>
          </p:spPr>
          <p:txBody>
            <a:bodyPr wrap="none" anchor="ctr"/>
            <a:lstStyle/>
            <a:p>
              <a:endParaRPr lang="en-IN"/>
            </a:p>
          </p:txBody>
        </p:sp>
        <p:sp>
          <p:nvSpPr>
            <p:cNvPr id="38963" name="Freeform 51"/>
            <p:cNvSpPr>
              <a:spLocks/>
            </p:cNvSpPr>
            <p:nvPr/>
          </p:nvSpPr>
          <p:spPr bwMode="auto">
            <a:xfrm>
              <a:off x="2160" y="2976"/>
              <a:ext cx="336" cy="144"/>
            </a:xfrm>
            <a:custGeom>
              <a:avLst/>
              <a:gdLst>
                <a:gd name="T0" fmla="*/ 0 w 336"/>
                <a:gd name="T1" fmla="*/ 144 h 144"/>
                <a:gd name="T2" fmla="*/ 96 w 336"/>
                <a:gd name="T3" fmla="*/ 144 h 144"/>
                <a:gd name="T4" fmla="*/ 96 w 336"/>
                <a:gd name="T5" fmla="*/ 0 h 144"/>
                <a:gd name="T6" fmla="*/ 336 w 336"/>
                <a:gd name="T7" fmla="*/ 0 h 144"/>
                <a:gd name="T8" fmla="*/ 0 60000 65536"/>
                <a:gd name="T9" fmla="*/ 0 60000 65536"/>
                <a:gd name="T10" fmla="*/ 0 60000 65536"/>
                <a:gd name="T11" fmla="*/ 0 60000 65536"/>
                <a:gd name="T12" fmla="*/ 0 w 336"/>
                <a:gd name="T13" fmla="*/ 0 h 144"/>
                <a:gd name="T14" fmla="*/ 336 w 336"/>
                <a:gd name="T15" fmla="*/ 144 h 144"/>
              </a:gdLst>
              <a:ahLst/>
              <a:cxnLst>
                <a:cxn ang="T8">
                  <a:pos x="T0" y="T1"/>
                </a:cxn>
                <a:cxn ang="T9">
                  <a:pos x="T2" y="T3"/>
                </a:cxn>
                <a:cxn ang="T10">
                  <a:pos x="T4" y="T5"/>
                </a:cxn>
                <a:cxn ang="T11">
                  <a:pos x="T6" y="T7"/>
                </a:cxn>
              </a:cxnLst>
              <a:rect l="T12" t="T13" r="T14" b="T15"/>
              <a:pathLst>
                <a:path w="336" h="144">
                  <a:moveTo>
                    <a:pt x="0" y="144"/>
                  </a:moveTo>
                  <a:lnTo>
                    <a:pt x="96" y="144"/>
                  </a:lnTo>
                  <a:lnTo>
                    <a:pt x="96" y="0"/>
                  </a:lnTo>
                  <a:lnTo>
                    <a:pt x="336" y="0"/>
                  </a:lnTo>
                </a:path>
              </a:pathLst>
            </a:custGeom>
            <a:noFill/>
            <a:ln w="9525">
              <a:solidFill>
                <a:schemeClr val="tx1"/>
              </a:solidFill>
              <a:round/>
              <a:headEnd/>
              <a:tailEnd/>
            </a:ln>
          </p:spPr>
          <p:txBody>
            <a:bodyPr wrap="none" anchor="ctr"/>
            <a:lstStyle/>
            <a:p>
              <a:endParaRPr lang="en-IN"/>
            </a:p>
          </p:txBody>
        </p:sp>
        <p:sp>
          <p:nvSpPr>
            <p:cNvPr id="38964" name="Freeform 52"/>
            <p:cNvSpPr>
              <a:spLocks/>
            </p:cNvSpPr>
            <p:nvPr/>
          </p:nvSpPr>
          <p:spPr bwMode="auto">
            <a:xfrm>
              <a:off x="1680" y="3552"/>
              <a:ext cx="96" cy="192"/>
            </a:xfrm>
            <a:custGeom>
              <a:avLst/>
              <a:gdLst>
                <a:gd name="T0" fmla="*/ 0 w 96"/>
                <a:gd name="T1" fmla="*/ 0 h 192"/>
                <a:gd name="T2" fmla="*/ 96 w 96"/>
                <a:gd name="T3" fmla="*/ 0 h 192"/>
                <a:gd name="T4" fmla="*/ 96 w 96"/>
                <a:gd name="T5" fmla="*/ 192 h 192"/>
                <a:gd name="T6" fmla="*/ 0 w 96"/>
                <a:gd name="T7" fmla="*/ 192 h 192"/>
                <a:gd name="T8" fmla="*/ 0 60000 65536"/>
                <a:gd name="T9" fmla="*/ 0 60000 65536"/>
                <a:gd name="T10" fmla="*/ 0 60000 65536"/>
                <a:gd name="T11" fmla="*/ 0 60000 65536"/>
                <a:gd name="T12" fmla="*/ 0 w 96"/>
                <a:gd name="T13" fmla="*/ 0 h 192"/>
                <a:gd name="T14" fmla="*/ 96 w 96"/>
                <a:gd name="T15" fmla="*/ 192 h 192"/>
              </a:gdLst>
              <a:ahLst/>
              <a:cxnLst>
                <a:cxn ang="T8">
                  <a:pos x="T0" y="T1"/>
                </a:cxn>
                <a:cxn ang="T9">
                  <a:pos x="T2" y="T3"/>
                </a:cxn>
                <a:cxn ang="T10">
                  <a:pos x="T4" y="T5"/>
                </a:cxn>
                <a:cxn ang="T11">
                  <a:pos x="T6" y="T7"/>
                </a:cxn>
              </a:cxnLst>
              <a:rect l="T12" t="T13" r="T14" b="T15"/>
              <a:pathLst>
                <a:path w="96" h="192">
                  <a:moveTo>
                    <a:pt x="0" y="0"/>
                  </a:moveTo>
                  <a:lnTo>
                    <a:pt x="96" y="0"/>
                  </a:lnTo>
                  <a:lnTo>
                    <a:pt x="96" y="192"/>
                  </a:lnTo>
                  <a:lnTo>
                    <a:pt x="0" y="192"/>
                  </a:lnTo>
                </a:path>
              </a:pathLst>
            </a:custGeom>
            <a:noFill/>
            <a:ln w="9525">
              <a:solidFill>
                <a:schemeClr val="tx1"/>
              </a:solidFill>
              <a:round/>
              <a:headEnd/>
              <a:tailEnd/>
            </a:ln>
          </p:spPr>
          <p:txBody>
            <a:bodyPr wrap="none" anchor="ctr"/>
            <a:lstStyle/>
            <a:p>
              <a:endParaRPr lang="en-IN"/>
            </a:p>
          </p:txBody>
        </p:sp>
        <p:sp>
          <p:nvSpPr>
            <p:cNvPr id="38965" name="Line 53"/>
            <p:cNvSpPr>
              <a:spLocks noChangeShapeType="1"/>
            </p:cNvSpPr>
            <p:nvPr/>
          </p:nvSpPr>
          <p:spPr bwMode="auto">
            <a:xfrm>
              <a:off x="1680" y="3792"/>
              <a:ext cx="336" cy="1"/>
            </a:xfrm>
            <a:prstGeom prst="line">
              <a:avLst/>
            </a:prstGeom>
            <a:noFill/>
            <a:ln w="9525">
              <a:solidFill>
                <a:schemeClr val="tx1"/>
              </a:solidFill>
              <a:round/>
              <a:headEnd/>
              <a:tailEnd/>
            </a:ln>
          </p:spPr>
          <p:txBody>
            <a:bodyPr wrap="none" anchor="ctr"/>
            <a:lstStyle/>
            <a:p>
              <a:endParaRPr lang="en-IN"/>
            </a:p>
          </p:txBody>
        </p:sp>
        <p:sp>
          <p:nvSpPr>
            <p:cNvPr id="38966" name="Freeform 54"/>
            <p:cNvSpPr>
              <a:spLocks/>
            </p:cNvSpPr>
            <p:nvPr/>
          </p:nvSpPr>
          <p:spPr bwMode="auto">
            <a:xfrm>
              <a:off x="1680" y="2688"/>
              <a:ext cx="336" cy="240"/>
            </a:xfrm>
            <a:custGeom>
              <a:avLst/>
              <a:gdLst>
                <a:gd name="T0" fmla="*/ 0 w 336"/>
                <a:gd name="T1" fmla="*/ 240 h 240"/>
                <a:gd name="T2" fmla="*/ 192 w 336"/>
                <a:gd name="T3" fmla="*/ 240 h 240"/>
                <a:gd name="T4" fmla="*/ 192 w 336"/>
                <a:gd name="T5" fmla="*/ 0 h 240"/>
                <a:gd name="T6" fmla="*/ 336 w 336"/>
                <a:gd name="T7" fmla="*/ 0 h 240"/>
                <a:gd name="T8" fmla="*/ 0 60000 65536"/>
                <a:gd name="T9" fmla="*/ 0 60000 65536"/>
                <a:gd name="T10" fmla="*/ 0 60000 65536"/>
                <a:gd name="T11" fmla="*/ 0 60000 65536"/>
                <a:gd name="T12" fmla="*/ 0 w 336"/>
                <a:gd name="T13" fmla="*/ 0 h 240"/>
                <a:gd name="T14" fmla="*/ 336 w 336"/>
                <a:gd name="T15" fmla="*/ 240 h 240"/>
              </a:gdLst>
              <a:ahLst/>
              <a:cxnLst>
                <a:cxn ang="T8">
                  <a:pos x="T0" y="T1"/>
                </a:cxn>
                <a:cxn ang="T9">
                  <a:pos x="T2" y="T3"/>
                </a:cxn>
                <a:cxn ang="T10">
                  <a:pos x="T4" y="T5"/>
                </a:cxn>
                <a:cxn ang="T11">
                  <a:pos x="T6" y="T7"/>
                </a:cxn>
              </a:cxnLst>
              <a:rect l="T12" t="T13" r="T14" b="T15"/>
              <a:pathLst>
                <a:path w="336" h="240">
                  <a:moveTo>
                    <a:pt x="0" y="240"/>
                  </a:moveTo>
                  <a:lnTo>
                    <a:pt x="192" y="240"/>
                  </a:lnTo>
                  <a:lnTo>
                    <a:pt x="192" y="0"/>
                  </a:lnTo>
                  <a:lnTo>
                    <a:pt x="336" y="0"/>
                  </a:lnTo>
                </a:path>
              </a:pathLst>
            </a:custGeom>
            <a:noFill/>
            <a:ln w="9525">
              <a:solidFill>
                <a:schemeClr val="tx1"/>
              </a:solidFill>
              <a:round/>
              <a:headEnd/>
              <a:tailEnd/>
            </a:ln>
          </p:spPr>
          <p:txBody>
            <a:bodyPr wrap="none" anchor="ctr"/>
            <a:lstStyle/>
            <a:p>
              <a:endParaRPr lang="en-IN"/>
            </a:p>
          </p:txBody>
        </p:sp>
        <p:sp>
          <p:nvSpPr>
            <p:cNvPr id="38967" name="Line 55"/>
            <p:cNvSpPr>
              <a:spLocks noChangeShapeType="1"/>
            </p:cNvSpPr>
            <p:nvPr/>
          </p:nvSpPr>
          <p:spPr bwMode="auto">
            <a:xfrm>
              <a:off x="2160" y="2640"/>
              <a:ext cx="336" cy="1"/>
            </a:xfrm>
            <a:prstGeom prst="line">
              <a:avLst/>
            </a:prstGeom>
            <a:noFill/>
            <a:ln w="9525">
              <a:solidFill>
                <a:schemeClr val="tx1"/>
              </a:solidFill>
              <a:round/>
              <a:headEnd/>
              <a:tailEnd/>
            </a:ln>
          </p:spPr>
          <p:txBody>
            <a:bodyPr wrap="none" anchor="ctr"/>
            <a:lstStyle/>
            <a:p>
              <a:endParaRPr lang="en-IN"/>
            </a:p>
          </p:txBody>
        </p:sp>
        <p:sp>
          <p:nvSpPr>
            <p:cNvPr id="38968" name="Freeform 56"/>
            <p:cNvSpPr>
              <a:spLocks/>
            </p:cNvSpPr>
            <p:nvPr/>
          </p:nvSpPr>
          <p:spPr bwMode="auto">
            <a:xfrm>
              <a:off x="2160" y="2832"/>
              <a:ext cx="336" cy="48"/>
            </a:xfrm>
            <a:custGeom>
              <a:avLst/>
              <a:gdLst>
                <a:gd name="T0" fmla="*/ 0 w 336"/>
                <a:gd name="T1" fmla="*/ 48 h 48"/>
                <a:gd name="T2" fmla="*/ 96 w 336"/>
                <a:gd name="T3" fmla="*/ 48 h 48"/>
                <a:gd name="T4" fmla="*/ 96 w 336"/>
                <a:gd name="T5" fmla="*/ 0 h 48"/>
                <a:gd name="T6" fmla="*/ 336 w 336"/>
                <a:gd name="T7" fmla="*/ 0 h 48"/>
                <a:gd name="T8" fmla="*/ 0 60000 65536"/>
                <a:gd name="T9" fmla="*/ 0 60000 65536"/>
                <a:gd name="T10" fmla="*/ 0 60000 65536"/>
                <a:gd name="T11" fmla="*/ 0 60000 65536"/>
                <a:gd name="T12" fmla="*/ 0 w 336"/>
                <a:gd name="T13" fmla="*/ 0 h 48"/>
                <a:gd name="T14" fmla="*/ 336 w 336"/>
                <a:gd name="T15" fmla="*/ 48 h 48"/>
              </a:gdLst>
              <a:ahLst/>
              <a:cxnLst>
                <a:cxn ang="T8">
                  <a:pos x="T0" y="T1"/>
                </a:cxn>
                <a:cxn ang="T9">
                  <a:pos x="T2" y="T3"/>
                </a:cxn>
                <a:cxn ang="T10">
                  <a:pos x="T4" y="T5"/>
                </a:cxn>
                <a:cxn ang="T11">
                  <a:pos x="T6" y="T7"/>
                </a:cxn>
              </a:cxnLst>
              <a:rect l="T12" t="T13" r="T14" b="T15"/>
              <a:pathLst>
                <a:path w="336" h="48">
                  <a:moveTo>
                    <a:pt x="0" y="48"/>
                  </a:moveTo>
                  <a:lnTo>
                    <a:pt x="96" y="48"/>
                  </a:lnTo>
                  <a:lnTo>
                    <a:pt x="96" y="0"/>
                  </a:lnTo>
                  <a:lnTo>
                    <a:pt x="336" y="0"/>
                  </a:lnTo>
                </a:path>
              </a:pathLst>
            </a:custGeom>
            <a:noFill/>
            <a:ln w="9525">
              <a:solidFill>
                <a:schemeClr val="tx1"/>
              </a:solidFill>
              <a:round/>
              <a:headEnd/>
              <a:tailEnd/>
            </a:ln>
          </p:spPr>
          <p:txBody>
            <a:bodyPr wrap="none" anchor="ctr"/>
            <a:lstStyle/>
            <a:p>
              <a:endParaRPr lang="en-IN"/>
            </a:p>
          </p:txBody>
        </p:sp>
        <p:sp>
          <p:nvSpPr>
            <p:cNvPr id="38969" name="Freeform 57"/>
            <p:cNvSpPr>
              <a:spLocks/>
            </p:cNvSpPr>
            <p:nvPr/>
          </p:nvSpPr>
          <p:spPr bwMode="auto">
            <a:xfrm>
              <a:off x="2160" y="2736"/>
              <a:ext cx="336" cy="288"/>
            </a:xfrm>
            <a:custGeom>
              <a:avLst/>
              <a:gdLst>
                <a:gd name="T0" fmla="*/ 0 w 336"/>
                <a:gd name="T1" fmla="*/ 288 h 288"/>
                <a:gd name="T2" fmla="*/ 240 w 336"/>
                <a:gd name="T3" fmla="*/ 288 h 288"/>
                <a:gd name="T4" fmla="*/ 240 w 336"/>
                <a:gd name="T5" fmla="*/ 0 h 288"/>
                <a:gd name="T6" fmla="*/ 336 w 336"/>
                <a:gd name="T7" fmla="*/ 0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240" y="288"/>
                  </a:lnTo>
                  <a:lnTo>
                    <a:pt x="240" y="0"/>
                  </a:lnTo>
                  <a:lnTo>
                    <a:pt x="336" y="0"/>
                  </a:lnTo>
                </a:path>
              </a:pathLst>
            </a:custGeom>
            <a:noFill/>
            <a:ln w="9525">
              <a:solidFill>
                <a:schemeClr val="tx1"/>
              </a:solidFill>
              <a:round/>
              <a:headEnd/>
              <a:tailEnd/>
            </a:ln>
          </p:spPr>
          <p:txBody>
            <a:bodyPr wrap="none" anchor="ctr"/>
            <a:lstStyle/>
            <a:p>
              <a:endParaRPr lang="en-IN"/>
            </a:p>
          </p:txBody>
        </p:sp>
        <p:sp>
          <p:nvSpPr>
            <p:cNvPr id="38970" name="Freeform 58"/>
            <p:cNvSpPr>
              <a:spLocks/>
            </p:cNvSpPr>
            <p:nvPr/>
          </p:nvSpPr>
          <p:spPr bwMode="auto">
            <a:xfrm>
              <a:off x="2160" y="3216"/>
              <a:ext cx="336" cy="384"/>
            </a:xfrm>
            <a:custGeom>
              <a:avLst/>
              <a:gdLst>
                <a:gd name="T0" fmla="*/ 0 w 336"/>
                <a:gd name="T1" fmla="*/ 0 h 384"/>
                <a:gd name="T2" fmla="*/ 96 w 336"/>
                <a:gd name="T3" fmla="*/ 0 h 384"/>
                <a:gd name="T4" fmla="*/ 96 w 336"/>
                <a:gd name="T5" fmla="*/ 384 h 384"/>
                <a:gd name="T6" fmla="*/ 336 w 336"/>
                <a:gd name="T7" fmla="*/ 384 h 384"/>
                <a:gd name="T8" fmla="*/ 0 60000 65536"/>
                <a:gd name="T9" fmla="*/ 0 60000 65536"/>
                <a:gd name="T10" fmla="*/ 0 60000 65536"/>
                <a:gd name="T11" fmla="*/ 0 60000 65536"/>
                <a:gd name="T12" fmla="*/ 0 w 336"/>
                <a:gd name="T13" fmla="*/ 0 h 384"/>
                <a:gd name="T14" fmla="*/ 336 w 336"/>
                <a:gd name="T15" fmla="*/ 384 h 384"/>
              </a:gdLst>
              <a:ahLst/>
              <a:cxnLst>
                <a:cxn ang="T8">
                  <a:pos x="T0" y="T1"/>
                </a:cxn>
                <a:cxn ang="T9">
                  <a:pos x="T2" y="T3"/>
                </a:cxn>
                <a:cxn ang="T10">
                  <a:pos x="T4" y="T5"/>
                </a:cxn>
                <a:cxn ang="T11">
                  <a:pos x="T6" y="T7"/>
                </a:cxn>
              </a:cxnLst>
              <a:rect l="T12" t="T13" r="T14" b="T15"/>
              <a:pathLst>
                <a:path w="336" h="384">
                  <a:moveTo>
                    <a:pt x="0" y="0"/>
                  </a:moveTo>
                  <a:lnTo>
                    <a:pt x="96" y="0"/>
                  </a:lnTo>
                  <a:lnTo>
                    <a:pt x="96" y="384"/>
                  </a:lnTo>
                  <a:lnTo>
                    <a:pt x="336" y="384"/>
                  </a:lnTo>
                </a:path>
              </a:pathLst>
            </a:custGeom>
            <a:noFill/>
            <a:ln w="9525">
              <a:solidFill>
                <a:schemeClr val="tx1"/>
              </a:solidFill>
              <a:round/>
              <a:headEnd/>
              <a:tailEnd/>
            </a:ln>
          </p:spPr>
          <p:txBody>
            <a:bodyPr wrap="none" anchor="ctr"/>
            <a:lstStyle/>
            <a:p>
              <a:endParaRPr lang="en-IN"/>
            </a:p>
          </p:txBody>
        </p:sp>
        <p:sp>
          <p:nvSpPr>
            <p:cNvPr id="38971" name="Freeform 59"/>
            <p:cNvSpPr>
              <a:spLocks/>
            </p:cNvSpPr>
            <p:nvPr/>
          </p:nvSpPr>
          <p:spPr bwMode="auto">
            <a:xfrm>
              <a:off x="2160" y="3120"/>
              <a:ext cx="336" cy="192"/>
            </a:xfrm>
            <a:custGeom>
              <a:avLst/>
              <a:gdLst>
                <a:gd name="T0" fmla="*/ 0 w 336"/>
                <a:gd name="T1" fmla="*/ 192 h 192"/>
                <a:gd name="T2" fmla="*/ 240 w 336"/>
                <a:gd name="T3" fmla="*/ 192 h 192"/>
                <a:gd name="T4" fmla="*/ 240 w 336"/>
                <a:gd name="T5" fmla="*/ 0 h 192"/>
                <a:gd name="T6" fmla="*/ 336 w 336"/>
                <a:gd name="T7" fmla="*/ 0 h 192"/>
                <a:gd name="T8" fmla="*/ 0 60000 65536"/>
                <a:gd name="T9" fmla="*/ 0 60000 65536"/>
                <a:gd name="T10" fmla="*/ 0 60000 65536"/>
                <a:gd name="T11" fmla="*/ 0 60000 65536"/>
                <a:gd name="T12" fmla="*/ 0 w 336"/>
                <a:gd name="T13" fmla="*/ 0 h 192"/>
                <a:gd name="T14" fmla="*/ 336 w 336"/>
                <a:gd name="T15" fmla="*/ 192 h 192"/>
              </a:gdLst>
              <a:ahLst/>
              <a:cxnLst>
                <a:cxn ang="T8">
                  <a:pos x="T0" y="T1"/>
                </a:cxn>
                <a:cxn ang="T9">
                  <a:pos x="T2" y="T3"/>
                </a:cxn>
                <a:cxn ang="T10">
                  <a:pos x="T4" y="T5"/>
                </a:cxn>
                <a:cxn ang="T11">
                  <a:pos x="T6" y="T7"/>
                </a:cxn>
              </a:cxnLst>
              <a:rect l="T12" t="T13" r="T14" b="T15"/>
              <a:pathLst>
                <a:path w="336" h="192">
                  <a:moveTo>
                    <a:pt x="0" y="192"/>
                  </a:moveTo>
                  <a:lnTo>
                    <a:pt x="240" y="192"/>
                  </a:lnTo>
                  <a:lnTo>
                    <a:pt x="240" y="0"/>
                  </a:lnTo>
                  <a:lnTo>
                    <a:pt x="336" y="0"/>
                  </a:lnTo>
                </a:path>
              </a:pathLst>
            </a:custGeom>
            <a:noFill/>
            <a:ln w="9525">
              <a:solidFill>
                <a:schemeClr val="tx1"/>
              </a:solidFill>
              <a:round/>
              <a:headEnd/>
              <a:tailEnd/>
            </a:ln>
          </p:spPr>
          <p:txBody>
            <a:bodyPr wrap="none" anchor="ctr"/>
            <a:lstStyle/>
            <a:p>
              <a:endParaRPr lang="en-IN"/>
            </a:p>
          </p:txBody>
        </p:sp>
        <p:sp>
          <p:nvSpPr>
            <p:cNvPr id="38972" name="Line 60"/>
            <p:cNvSpPr>
              <a:spLocks noChangeShapeType="1"/>
            </p:cNvSpPr>
            <p:nvPr/>
          </p:nvSpPr>
          <p:spPr bwMode="auto">
            <a:xfrm>
              <a:off x="2160" y="3408"/>
              <a:ext cx="336" cy="1"/>
            </a:xfrm>
            <a:prstGeom prst="line">
              <a:avLst/>
            </a:prstGeom>
            <a:noFill/>
            <a:ln w="9525">
              <a:solidFill>
                <a:schemeClr val="tx1"/>
              </a:solidFill>
              <a:round/>
              <a:headEnd/>
              <a:tailEnd/>
            </a:ln>
          </p:spPr>
          <p:txBody>
            <a:bodyPr wrap="none" anchor="ctr"/>
            <a:lstStyle/>
            <a:p>
              <a:endParaRPr lang="en-IN"/>
            </a:p>
          </p:txBody>
        </p:sp>
        <p:sp>
          <p:nvSpPr>
            <p:cNvPr id="38973" name="Line 61"/>
            <p:cNvSpPr>
              <a:spLocks noChangeShapeType="1"/>
            </p:cNvSpPr>
            <p:nvPr/>
          </p:nvSpPr>
          <p:spPr bwMode="auto">
            <a:xfrm>
              <a:off x="2160" y="3695"/>
              <a:ext cx="336" cy="1"/>
            </a:xfrm>
            <a:prstGeom prst="line">
              <a:avLst/>
            </a:prstGeom>
            <a:noFill/>
            <a:ln w="9525">
              <a:solidFill>
                <a:schemeClr val="tx1"/>
              </a:solidFill>
              <a:round/>
              <a:headEnd/>
              <a:tailEnd/>
            </a:ln>
          </p:spPr>
          <p:txBody>
            <a:bodyPr wrap="none" anchor="ctr"/>
            <a:lstStyle/>
            <a:p>
              <a:endParaRPr lang="en-IN"/>
            </a:p>
          </p:txBody>
        </p:sp>
        <p:sp>
          <p:nvSpPr>
            <p:cNvPr id="38974" name="Freeform 62"/>
            <p:cNvSpPr>
              <a:spLocks/>
            </p:cNvSpPr>
            <p:nvPr/>
          </p:nvSpPr>
          <p:spPr bwMode="auto">
            <a:xfrm>
              <a:off x="2160" y="3504"/>
              <a:ext cx="336" cy="288"/>
            </a:xfrm>
            <a:custGeom>
              <a:avLst/>
              <a:gdLst>
                <a:gd name="T0" fmla="*/ 0 w 336"/>
                <a:gd name="T1" fmla="*/ 288 h 288"/>
                <a:gd name="T2" fmla="*/ 240 w 336"/>
                <a:gd name="T3" fmla="*/ 288 h 288"/>
                <a:gd name="T4" fmla="*/ 240 w 336"/>
                <a:gd name="T5" fmla="*/ 0 h 288"/>
                <a:gd name="T6" fmla="*/ 336 w 336"/>
                <a:gd name="T7" fmla="*/ 0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240" y="288"/>
                  </a:lnTo>
                  <a:lnTo>
                    <a:pt x="240" y="0"/>
                  </a:lnTo>
                  <a:lnTo>
                    <a:pt x="336" y="0"/>
                  </a:lnTo>
                </a:path>
              </a:pathLst>
            </a:custGeom>
            <a:noFill/>
            <a:ln w="9525">
              <a:solidFill>
                <a:schemeClr val="tx1"/>
              </a:solidFill>
              <a:round/>
              <a:headEnd/>
              <a:tailEnd/>
            </a:ln>
          </p:spPr>
          <p:txBody>
            <a:bodyPr wrap="none" anchor="ctr"/>
            <a:lstStyle/>
            <a:p>
              <a:endParaRPr lang="en-IN"/>
            </a:p>
          </p:txBody>
        </p:sp>
        <p:sp>
          <p:nvSpPr>
            <p:cNvPr id="38975" name="Freeform 63"/>
            <p:cNvSpPr>
              <a:spLocks/>
            </p:cNvSpPr>
            <p:nvPr/>
          </p:nvSpPr>
          <p:spPr bwMode="auto">
            <a:xfrm>
              <a:off x="2640" y="3408"/>
              <a:ext cx="336" cy="144"/>
            </a:xfrm>
            <a:custGeom>
              <a:avLst/>
              <a:gdLst>
                <a:gd name="T0" fmla="*/ 0 w 336"/>
                <a:gd name="T1" fmla="*/ 0 h 144"/>
                <a:gd name="T2" fmla="*/ 96 w 336"/>
                <a:gd name="T3" fmla="*/ 0 h 144"/>
                <a:gd name="T4" fmla="*/ 96 w 336"/>
                <a:gd name="T5" fmla="*/ 144 h 144"/>
                <a:gd name="T6" fmla="*/ 336 w 336"/>
                <a:gd name="T7" fmla="*/ 144 h 144"/>
                <a:gd name="T8" fmla="*/ 0 60000 65536"/>
                <a:gd name="T9" fmla="*/ 0 60000 65536"/>
                <a:gd name="T10" fmla="*/ 0 60000 65536"/>
                <a:gd name="T11" fmla="*/ 0 60000 65536"/>
                <a:gd name="T12" fmla="*/ 0 w 336"/>
                <a:gd name="T13" fmla="*/ 0 h 144"/>
                <a:gd name="T14" fmla="*/ 336 w 336"/>
                <a:gd name="T15" fmla="*/ 144 h 144"/>
              </a:gdLst>
              <a:ahLst/>
              <a:cxnLst>
                <a:cxn ang="T8">
                  <a:pos x="T0" y="T1"/>
                </a:cxn>
                <a:cxn ang="T9">
                  <a:pos x="T2" y="T3"/>
                </a:cxn>
                <a:cxn ang="T10">
                  <a:pos x="T4" y="T5"/>
                </a:cxn>
                <a:cxn ang="T11">
                  <a:pos x="T6" y="T7"/>
                </a:cxn>
              </a:cxnLst>
              <a:rect l="T12" t="T13" r="T14" b="T15"/>
              <a:pathLst>
                <a:path w="336" h="144">
                  <a:moveTo>
                    <a:pt x="0" y="0"/>
                  </a:moveTo>
                  <a:lnTo>
                    <a:pt x="96" y="0"/>
                  </a:lnTo>
                  <a:lnTo>
                    <a:pt x="96" y="144"/>
                  </a:lnTo>
                  <a:lnTo>
                    <a:pt x="336" y="144"/>
                  </a:lnTo>
                </a:path>
              </a:pathLst>
            </a:custGeom>
            <a:noFill/>
            <a:ln w="9525">
              <a:solidFill>
                <a:schemeClr val="tx1"/>
              </a:solidFill>
              <a:round/>
              <a:headEnd/>
              <a:tailEnd/>
            </a:ln>
          </p:spPr>
          <p:txBody>
            <a:bodyPr wrap="none" anchor="ctr"/>
            <a:lstStyle/>
            <a:p>
              <a:endParaRPr lang="en-IN"/>
            </a:p>
          </p:txBody>
        </p:sp>
        <p:sp>
          <p:nvSpPr>
            <p:cNvPr id="38976" name="Freeform 64"/>
            <p:cNvSpPr>
              <a:spLocks/>
            </p:cNvSpPr>
            <p:nvPr/>
          </p:nvSpPr>
          <p:spPr bwMode="auto">
            <a:xfrm>
              <a:off x="2640" y="3600"/>
              <a:ext cx="336" cy="96"/>
            </a:xfrm>
            <a:custGeom>
              <a:avLst/>
              <a:gdLst>
                <a:gd name="T0" fmla="*/ 0 w 336"/>
                <a:gd name="T1" fmla="*/ 96 h 96"/>
                <a:gd name="T2" fmla="*/ 96 w 336"/>
                <a:gd name="T3" fmla="*/ 96 h 96"/>
                <a:gd name="T4" fmla="*/ 96 w 336"/>
                <a:gd name="T5" fmla="*/ 0 h 96"/>
                <a:gd name="T6" fmla="*/ 336 w 336"/>
                <a:gd name="T7" fmla="*/ 0 h 96"/>
                <a:gd name="T8" fmla="*/ 0 60000 65536"/>
                <a:gd name="T9" fmla="*/ 0 60000 65536"/>
                <a:gd name="T10" fmla="*/ 0 60000 65536"/>
                <a:gd name="T11" fmla="*/ 0 60000 65536"/>
                <a:gd name="T12" fmla="*/ 0 w 336"/>
                <a:gd name="T13" fmla="*/ 0 h 96"/>
                <a:gd name="T14" fmla="*/ 336 w 336"/>
                <a:gd name="T15" fmla="*/ 96 h 96"/>
              </a:gdLst>
              <a:ahLst/>
              <a:cxnLst>
                <a:cxn ang="T8">
                  <a:pos x="T0" y="T1"/>
                </a:cxn>
                <a:cxn ang="T9">
                  <a:pos x="T2" y="T3"/>
                </a:cxn>
                <a:cxn ang="T10">
                  <a:pos x="T4" y="T5"/>
                </a:cxn>
                <a:cxn ang="T11">
                  <a:pos x="T6" y="T7"/>
                </a:cxn>
              </a:cxnLst>
              <a:rect l="T12" t="T13" r="T14" b="T15"/>
              <a:pathLst>
                <a:path w="336" h="96">
                  <a:moveTo>
                    <a:pt x="0" y="96"/>
                  </a:moveTo>
                  <a:lnTo>
                    <a:pt x="96" y="96"/>
                  </a:lnTo>
                  <a:lnTo>
                    <a:pt x="96" y="0"/>
                  </a:lnTo>
                  <a:lnTo>
                    <a:pt x="336" y="0"/>
                  </a:lnTo>
                </a:path>
              </a:pathLst>
            </a:custGeom>
            <a:noFill/>
            <a:ln w="9525">
              <a:solidFill>
                <a:schemeClr val="tx1"/>
              </a:solidFill>
              <a:round/>
              <a:headEnd/>
              <a:tailEnd/>
            </a:ln>
          </p:spPr>
          <p:txBody>
            <a:bodyPr wrap="none" anchor="ctr"/>
            <a:lstStyle/>
            <a:p>
              <a:endParaRPr lang="en-IN"/>
            </a:p>
          </p:txBody>
        </p:sp>
        <p:sp>
          <p:nvSpPr>
            <p:cNvPr id="38977" name="Line 65"/>
            <p:cNvSpPr>
              <a:spLocks noChangeShapeType="1"/>
            </p:cNvSpPr>
            <p:nvPr/>
          </p:nvSpPr>
          <p:spPr bwMode="auto">
            <a:xfrm>
              <a:off x="2640" y="3792"/>
              <a:ext cx="336" cy="1"/>
            </a:xfrm>
            <a:prstGeom prst="line">
              <a:avLst/>
            </a:prstGeom>
            <a:noFill/>
            <a:ln w="9525">
              <a:solidFill>
                <a:schemeClr val="tx1"/>
              </a:solidFill>
              <a:round/>
              <a:headEnd/>
              <a:tailEnd/>
            </a:ln>
          </p:spPr>
          <p:txBody>
            <a:bodyPr wrap="none" anchor="ctr"/>
            <a:lstStyle/>
            <a:p>
              <a:endParaRPr lang="en-IN"/>
            </a:p>
          </p:txBody>
        </p:sp>
        <p:sp>
          <p:nvSpPr>
            <p:cNvPr id="38978" name="Freeform 66"/>
            <p:cNvSpPr>
              <a:spLocks/>
            </p:cNvSpPr>
            <p:nvPr/>
          </p:nvSpPr>
          <p:spPr bwMode="auto">
            <a:xfrm>
              <a:off x="2640" y="3360"/>
              <a:ext cx="336" cy="144"/>
            </a:xfrm>
            <a:custGeom>
              <a:avLst/>
              <a:gdLst>
                <a:gd name="T0" fmla="*/ 0 w 336"/>
                <a:gd name="T1" fmla="*/ 144 h 144"/>
                <a:gd name="T2" fmla="*/ 192 w 336"/>
                <a:gd name="T3" fmla="*/ 144 h 144"/>
                <a:gd name="T4" fmla="*/ 192 w 336"/>
                <a:gd name="T5" fmla="*/ 0 h 144"/>
                <a:gd name="T6" fmla="*/ 336 w 336"/>
                <a:gd name="T7" fmla="*/ 0 h 144"/>
                <a:gd name="T8" fmla="*/ 0 60000 65536"/>
                <a:gd name="T9" fmla="*/ 0 60000 65536"/>
                <a:gd name="T10" fmla="*/ 0 60000 65536"/>
                <a:gd name="T11" fmla="*/ 0 60000 65536"/>
                <a:gd name="T12" fmla="*/ 0 w 336"/>
                <a:gd name="T13" fmla="*/ 0 h 144"/>
                <a:gd name="T14" fmla="*/ 336 w 336"/>
                <a:gd name="T15" fmla="*/ 144 h 144"/>
              </a:gdLst>
              <a:ahLst/>
              <a:cxnLst>
                <a:cxn ang="T8">
                  <a:pos x="T0" y="T1"/>
                </a:cxn>
                <a:cxn ang="T9">
                  <a:pos x="T2" y="T3"/>
                </a:cxn>
                <a:cxn ang="T10">
                  <a:pos x="T4" y="T5"/>
                </a:cxn>
                <a:cxn ang="T11">
                  <a:pos x="T6" y="T7"/>
                </a:cxn>
              </a:cxnLst>
              <a:rect l="T12" t="T13" r="T14" b="T15"/>
              <a:pathLst>
                <a:path w="336" h="144">
                  <a:moveTo>
                    <a:pt x="0" y="144"/>
                  </a:moveTo>
                  <a:lnTo>
                    <a:pt x="192" y="144"/>
                  </a:lnTo>
                  <a:lnTo>
                    <a:pt x="192" y="0"/>
                  </a:lnTo>
                  <a:lnTo>
                    <a:pt x="336" y="0"/>
                  </a:lnTo>
                </a:path>
              </a:pathLst>
            </a:custGeom>
            <a:noFill/>
            <a:ln w="9525">
              <a:solidFill>
                <a:schemeClr val="tx1"/>
              </a:solidFill>
              <a:round/>
              <a:headEnd/>
              <a:tailEnd/>
            </a:ln>
          </p:spPr>
          <p:txBody>
            <a:bodyPr wrap="none" anchor="ctr"/>
            <a:lstStyle/>
            <a:p>
              <a:endParaRPr lang="en-IN"/>
            </a:p>
          </p:txBody>
        </p:sp>
        <p:sp>
          <p:nvSpPr>
            <p:cNvPr id="38979" name="Freeform 67"/>
            <p:cNvSpPr>
              <a:spLocks/>
            </p:cNvSpPr>
            <p:nvPr/>
          </p:nvSpPr>
          <p:spPr bwMode="auto">
            <a:xfrm>
              <a:off x="2640" y="3216"/>
              <a:ext cx="336" cy="96"/>
            </a:xfrm>
            <a:custGeom>
              <a:avLst/>
              <a:gdLst>
                <a:gd name="T0" fmla="*/ 0 w 336"/>
                <a:gd name="T1" fmla="*/ 96 h 96"/>
                <a:gd name="T2" fmla="*/ 96 w 336"/>
                <a:gd name="T3" fmla="*/ 96 h 96"/>
                <a:gd name="T4" fmla="*/ 96 w 336"/>
                <a:gd name="T5" fmla="*/ 0 h 96"/>
                <a:gd name="T6" fmla="*/ 336 w 336"/>
                <a:gd name="T7" fmla="*/ 0 h 96"/>
                <a:gd name="T8" fmla="*/ 0 60000 65536"/>
                <a:gd name="T9" fmla="*/ 0 60000 65536"/>
                <a:gd name="T10" fmla="*/ 0 60000 65536"/>
                <a:gd name="T11" fmla="*/ 0 60000 65536"/>
                <a:gd name="T12" fmla="*/ 0 w 336"/>
                <a:gd name="T13" fmla="*/ 0 h 96"/>
                <a:gd name="T14" fmla="*/ 336 w 336"/>
                <a:gd name="T15" fmla="*/ 96 h 96"/>
              </a:gdLst>
              <a:ahLst/>
              <a:cxnLst>
                <a:cxn ang="T8">
                  <a:pos x="T0" y="T1"/>
                </a:cxn>
                <a:cxn ang="T9">
                  <a:pos x="T2" y="T3"/>
                </a:cxn>
                <a:cxn ang="T10">
                  <a:pos x="T4" y="T5"/>
                </a:cxn>
                <a:cxn ang="T11">
                  <a:pos x="T6" y="T7"/>
                </a:cxn>
              </a:cxnLst>
              <a:rect l="T12" t="T13" r="T14" b="T15"/>
              <a:pathLst>
                <a:path w="336" h="96">
                  <a:moveTo>
                    <a:pt x="0" y="96"/>
                  </a:moveTo>
                  <a:lnTo>
                    <a:pt x="96" y="96"/>
                  </a:lnTo>
                  <a:lnTo>
                    <a:pt x="96" y="0"/>
                  </a:lnTo>
                  <a:lnTo>
                    <a:pt x="336" y="0"/>
                  </a:lnTo>
                </a:path>
              </a:pathLst>
            </a:custGeom>
            <a:noFill/>
            <a:ln w="9525">
              <a:solidFill>
                <a:schemeClr val="tx1"/>
              </a:solidFill>
              <a:round/>
              <a:headEnd/>
              <a:tailEnd/>
            </a:ln>
          </p:spPr>
          <p:txBody>
            <a:bodyPr wrap="none" anchor="ctr"/>
            <a:lstStyle/>
            <a:p>
              <a:endParaRPr lang="en-IN"/>
            </a:p>
          </p:txBody>
        </p:sp>
        <p:sp>
          <p:nvSpPr>
            <p:cNvPr id="38980" name="Freeform 68"/>
            <p:cNvSpPr>
              <a:spLocks/>
            </p:cNvSpPr>
            <p:nvPr/>
          </p:nvSpPr>
          <p:spPr bwMode="auto">
            <a:xfrm>
              <a:off x="2640" y="2832"/>
              <a:ext cx="336" cy="288"/>
            </a:xfrm>
            <a:custGeom>
              <a:avLst/>
              <a:gdLst>
                <a:gd name="T0" fmla="*/ 0 w 336"/>
                <a:gd name="T1" fmla="*/ 288 h 288"/>
                <a:gd name="T2" fmla="*/ 192 w 336"/>
                <a:gd name="T3" fmla="*/ 288 h 288"/>
                <a:gd name="T4" fmla="*/ 192 w 336"/>
                <a:gd name="T5" fmla="*/ 0 h 288"/>
                <a:gd name="T6" fmla="*/ 336 w 336"/>
                <a:gd name="T7" fmla="*/ 0 h 288"/>
                <a:gd name="T8" fmla="*/ 0 60000 65536"/>
                <a:gd name="T9" fmla="*/ 0 60000 65536"/>
                <a:gd name="T10" fmla="*/ 0 60000 65536"/>
                <a:gd name="T11" fmla="*/ 0 60000 65536"/>
                <a:gd name="T12" fmla="*/ 0 w 336"/>
                <a:gd name="T13" fmla="*/ 0 h 288"/>
                <a:gd name="T14" fmla="*/ 336 w 336"/>
                <a:gd name="T15" fmla="*/ 288 h 288"/>
              </a:gdLst>
              <a:ahLst/>
              <a:cxnLst>
                <a:cxn ang="T8">
                  <a:pos x="T0" y="T1"/>
                </a:cxn>
                <a:cxn ang="T9">
                  <a:pos x="T2" y="T3"/>
                </a:cxn>
                <a:cxn ang="T10">
                  <a:pos x="T4" y="T5"/>
                </a:cxn>
                <a:cxn ang="T11">
                  <a:pos x="T6" y="T7"/>
                </a:cxn>
              </a:cxnLst>
              <a:rect l="T12" t="T13" r="T14" b="T15"/>
              <a:pathLst>
                <a:path w="336" h="288">
                  <a:moveTo>
                    <a:pt x="0" y="288"/>
                  </a:moveTo>
                  <a:lnTo>
                    <a:pt x="192" y="288"/>
                  </a:lnTo>
                  <a:lnTo>
                    <a:pt x="192" y="0"/>
                  </a:lnTo>
                  <a:lnTo>
                    <a:pt x="336" y="0"/>
                  </a:lnTo>
                </a:path>
              </a:pathLst>
            </a:custGeom>
            <a:noFill/>
            <a:ln w="9525">
              <a:solidFill>
                <a:schemeClr val="tx1"/>
              </a:solidFill>
              <a:round/>
              <a:headEnd/>
              <a:tailEnd/>
            </a:ln>
          </p:spPr>
          <p:txBody>
            <a:bodyPr wrap="none" anchor="ctr"/>
            <a:lstStyle/>
            <a:p>
              <a:endParaRPr lang="en-IN"/>
            </a:p>
          </p:txBody>
        </p:sp>
        <p:sp>
          <p:nvSpPr>
            <p:cNvPr id="38981" name="Freeform 69"/>
            <p:cNvSpPr>
              <a:spLocks/>
            </p:cNvSpPr>
            <p:nvPr/>
          </p:nvSpPr>
          <p:spPr bwMode="auto">
            <a:xfrm>
              <a:off x="2640" y="2976"/>
              <a:ext cx="336" cy="192"/>
            </a:xfrm>
            <a:custGeom>
              <a:avLst/>
              <a:gdLst>
                <a:gd name="T0" fmla="*/ 0 w 336"/>
                <a:gd name="T1" fmla="*/ 0 h 192"/>
                <a:gd name="T2" fmla="*/ 96 w 336"/>
                <a:gd name="T3" fmla="*/ 0 h 192"/>
                <a:gd name="T4" fmla="*/ 96 w 336"/>
                <a:gd name="T5" fmla="*/ 192 h 192"/>
                <a:gd name="T6" fmla="*/ 336 w 336"/>
                <a:gd name="T7" fmla="*/ 192 h 192"/>
                <a:gd name="T8" fmla="*/ 0 60000 65536"/>
                <a:gd name="T9" fmla="*/ 0 60000 65536"/>
                <a:gd name="T10" fmla="*/ 0 60000 65536"/>
                <a:gd name="T11" fmla="*/ 0 60000 65536"/>
                <a:gd name="T12" fmla="*/ 0 w 336"/>
                <a:gd name="T13" fmla="*/ 0 h 192"/>
                <a:gd name="T14" fmla="*/ 336 w 336"/>
                <a:gd name="T15" fmla="*/ 192 h 192"/>
              </a:gdLst>
              <a:ahLst/>
              <a:cxnLst>
                <a:cxn ang="T8">
                  <a:pos x="T0" y="T1"/>
                </a:cxn>
                <a:cxn ang="T9">
                  <a:pos x="T2" y="T3"/>
                </a:cxn>
                <a:cxn ang="T10">
                  <a:pos x="T4" y="T5"/>
                </a:cxn>
                <a:cxn ang="T11">
                  <a:pos x="T6" y="T7"/>
                </a:cxn>
              </a:cxnLst>
              <a:rect l="T12" t="T13" r="T14" b="T15"/>
              <a:pathLst>
                <a:path w="336" h="192">
                  <a:moveTo>
                    <a:pt x="0" y="0"/>
                  </a:moveTo>
                  <a:lnTo>
                    <a:pt x="96" y="0"/>
                  </a:lnTo>
                  <a:lnTo>
                    <a:pt x="96" y="192"/>
                  </a:lnTo>
                  <a:lnTo>
                    <a:pt x="336" y="192"/>
                  </a:lnTo>
                </a:path>
              </a:pathLst>
            </a:custGeom>
            <a:noFill/>
            <a:ln w="9525">
              <a:solidFill>
                <a:schemeClr val="tx1"/>
              </a:solidFill>
              <a:round/>
              <a:headEnd/>
              <a:tailEnd/>
            </a:ln>
          </p:spPr>
          <p:txBody>
            <a:bodyPr wrap="none" anchor="ctr"/>
            <a:lstStyle/>
            <a:p>
              <a:endParaRPr lang="en-IN"/>
            </a:p>
          </p:txBody>
        </p:sp>
        <p:sp>
          <p:nvSpPr>
            <p:cNvPr id="38982" name="Freeform 70"/>
            <p:cNvSpPr>
              <a:spLocks/>
            </p:cNvSpPr>
            <p:nvPr/>
          </p:nvSpPr>
          <p:spPr bwMode="auto">
            <a:xfrm>
              <a:off x="2640" y="2784"/>
              <a:ext cx="336" cy="144"/>
            </a:xfrm>
            <a:custGeom>
              <a:avLst/>
              <a:gdLst>
                <a:gd name="T0" fmla="*/ 0 w 336"/>
                <a:gd name="T1" fmla="*/ 0 h 144"/>
                <a:gd name="T2" fmla="*/ 96 w 336"/>
                <a:gd name="T3" fmla="*/ 0 h 144"/>
                <a:gd name="T4" fmla="*/ 96 w 336"/>
                <a:gd name="T5" fmla="*/ 144 h 144"/>
                <a:gd name="T6" fmla="*/ 336 w 336"/>
                <a:gd name="T7" fmla="*/ 144 h 144"/>
                <a:gd name="T8" fmla="*/ 0 60000 65536"/>
                <a:gd name="T9" fmla="*/ 0 60000 65536"/>
                <a:gd name="T10" fmla="*/ 0 60000 65536"/>
                <a:gd name="T11" fmla="*/ 0 60000 65536"/>
                <a:gd name="T12" fmla="*/ 0 w 336"/>
                <a:gd name="T13" fmla="*/ 0 h 144"/>
                <a:gd name="T14" fmla="*/ 336 w 336"/>
                <a:gd name="T15" fmla="*/ 144 h 144"/>
              </a:gdLst>
              <a:ahLst/>
              <a:cxnLst>
                <a:cxn ang="T8">
                  <a:pos x="T0" y="T1"/>
                </a:cxn>
                <a:cxn ang="T9">
                  <a:pos x="T2" y="T3"/>
                </a:cxn>
                <a:cxn ang="T10">
                  <a:pos x="T4" y="T5"/>
                </a:cxn>
                <a:cxn ang="T11">
                  <a:pos x="T6" y="T7"/>
                </a:cxn>
              </a:cxnLst>
              <a:rect l="T12" t="T13" r="T14" b="T15"/>
              <a:pathLst>
                <a:path w="336" h="144">
                  <a:moveTo>
                    <a:pt x="0" y="0"/>
                  </a:moveTo>
                  <a:lnTo>
                    <a:pt x="96" y="0"/>
                  </a:lnTo>
                  <a:lnTo>
                    <a:pt x="96" y="144"/>
                  </a:lnTo>
                  <a:lnTo>
                    <a:pt x="336" y="144"/>
                  </a:lnTo>
                </a:path>
              </a:pathLst>
            </a:custGeom>
            <a:noFill/>
            <a:ln w="9525">
              <a:solidFill>
                <a:schemeClr val="tx1"/>
              </a:solidFill>
              <a:round/>
              <a:headEnd/>
              <a:tailEnd/>
            </a:ln>
          </p:spPr>
          <p:txBody>
            <a:bodyPr wrap="none" anchor="ctr"/>
            <a:lstStyle/>
            <a:p>
              <a:endParaRPr lang="en-IN"/>
            </a:p>
          </p:txBody>
        </p:sp>
        <p:sp>
          <p:nvSpPr>
            <p:cNvPr id="38983" name="Freeform 71"/>
            <p:cNvSpPr>
              <a:spLocks/>
            </p:cNvSpPr>
            <p:nvPr/>
          </p:nvSpPr>
          <p:spPr bwMode="auto">
            <a:xfrm>
              <a:off x="2640" y="2640"/>
              <a:ext cx="336" cy="96"/>
            </a:xfrm>
            <a:custGeom>
              <a:avLst/>
              <a:gdLst>
                <a:gd name="T0" fmla="*/ 0 w 336"/>
                <a:gd name="T1" fmla="*/ 0 h 96"/>
                <a:gd name="T2" fmla="*/ 192 w 336"/>
                <a:gd name="T3" fmla="*/ 0 h 96"/>
                <a:gd name="T4" fmla="*/ 192 w 336"/>
                <a:gd name="T5" fmla="*/ 96 h 96"/>
                <a:gd name="T6" fmla="*/ 336 w 336"/>
                <a:gd name="T7" fmla="*/ 96 h 96"/>
                <a:gd name="T8" fmla="*/ 0 60000 65536"/>
                <a:gd name="T9" fmla="*/ 0 60000 65536"/>
                <a:gd name="T10" fmla="*/ 0 60000 65536"/>
                <a:gd name="T11" fmla="*/ 0 60000 65536"/>
                <a:gd name="T12" fmla="*/ 0 w 336"/>
                <a:gd name="T13" fmla="*/ 0 h 96"/>
                <a:gd name="T14" fmla="*/ 336 w 336"/>
                <a:gd name="T15" fmla="*/ 96 h 96"/>
              </a:gdLst>
              <a:ahLst/>
              <a:cxnLst>
                <a:cxn ang="T8">
                  <a:pos x="T0" y="T1"/>
                </a:cxn>
                <a:cxn ang="T9">
                  <a:pos x="T2" y="T3"/>
                </a:cxn>
                <a:cxn ang="T10">
                  <a:pos x="T4" y="T5"/>
                </a:cxn>
                <a:cxn ang="T11">
                  <a:pos x="T6" y="T7"/>
                </a:cxn>
              </a:cxnLst>
              <a:rect l="T12" t="T13" r="T14" b="T15"/>
              <a:pathLst>
                <a:path w="336" h="96">
                  <a:moveTo>
                    <a:pt x="0" y="0"/>
                  </a:moveTo>
                  <a:lnTo>
                    <a:pt x="192" y="0"/>
                  </a:lnTo>
                  <a:lnTo>
                    <a:pt x="192" y="96"/>
                  </a:lnTo>
                  <a:lnTo>
                    <a:pt x="336" y="96"/>
                  </a:lnTo>
                </a:path>
              </a:pathLst>
            </a:custGeom>
            <a:noFill/>
            <a:ln w="9525">
              <a:solidFill>
                <a:schemeClr val="tx1"/>
              </a:solidFill>
              <a:round/>
              <a:headEnd/>
              <a:tailEnd/>
            </a:ln>
          </p:spPr>
          <p:txBody>
            <a:bodyPr wrap="none" anchor="ctr"/>
            <a:lstStyle/>
            <a:p>
              <a:endParaRPr lang="en-IN"/>
            </a:p>
          </p:txBody>
        </p:sp>
        <p:sp>
          <p:nvSpPr>
            <p:cNvPr id="38984" name="Rectangle 72"/>
            <p:cNvSpPr>
              <a:spLocks noChangeArrowheads="1"/>
            </p:cNvSpPr>
            <p:nvPr/>
          </p:nvSpPr>
          <p:spPr bwMode="auto">
            <a:xfrm>
              <a:off x="1296" y="249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85" name="Rectangle 73"/>
            <p:cNvSpPr>
              <a:spLocks noChangeArrowheads="1"/>
            </p:cNvSpPr>
            <p:nvPr/>
          </p:nvSpPr>
          <p:spPr bwMode="auto">
            <a:xfrm>
              <a:off x="1296" y="273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86" name="Rectangle 74"/>
            <p:cNvSpPr>
              <a:spLocks noChangeArrowheads="1"/>
            </p:cNvSpPr>
            <p:nvPr/>
          </p:nvSpPr>
          <p:spPr bwMode="auto">
            <a:xfrm>
              <a:off x="1296" y="297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87" name="Rectangle 75"/>
            <p:cNvSpPr>
              <a:spLocks noChangeArrowheads="1"/>
            </p:cNvSpPr>
            <p:nvPr/>
          </p:nvSpPr>
          <p:spPr bwMode="auto">
            <a:xfrm>
              <a:off x="1296" y="321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88" name="Rectangle 76"/>
            <p:cNvSpPr>
              <a:spLocks noChangeArrowheads="1"/>
            </p:cNvSpPr>
            <p:nvPr/>
          </p:nvSpPr>
          <p:spPr bwMode="auto">
            <a:xfrm>
              <a:off x="1296" y="345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89" name="Rectangle 77"/>
            <p:cNvSpPr>
              <a:spLocks noChangeArrowheads="1"/>
            </p:cNvSpPr>
            <p:nvPr/>
          </p:nvSpPr>
          <p:spPr bwMode="auto">
            <a:xfrm>
              <a:off x="1296" y="369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90" name="Rectangle 78"/>
            <p:cNvSpPr>
              <a:spLocks noChangeArrowheads="1"/>
            </p:cNvSpPr>
            <p:nvPr/>
          </p:nvSpPr>
          <p:spPr bwMode="auto">
            <a:xfrm>
              <a:off x="1296" y="393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91" name="Rectangle 79"/>
            <p:cNvSpPr>
              <a:spLocks noChangeArrowheads="1"/>
            </p:cNvSpPr>
            <p:nvPr/>
          </p:nvSpPr>
          <p:spPr bwMode="auto">
            <a:xfrm>
              <a:off x="3312" y="249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92" name="Rectangle 80"/>
            <p:cNvSpPr>
              <a:spLocks noChangeArrowheads="1"/>
            </p:cNvSpPr>
            <p:nvPr/>
          </p:nvSpPr>
          <p:spPr bwMode="auto">
            <a:xfrm>
              <a:off x="3312" y="273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93" name="Rectangle 81"/>
            <p:cNvSpPr>
              <a:spLocks noChangeArrowheads="1"/>
            </p:cNvSpPr>
            <p:nvPr/>
          </p:nvSpPr>
          <p:spPr bwMode="auto">
            <a:xfrm>
              <a:off x="3312" y="297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94" name="Rectangle 82"/>
            <p:cNvSpPr>
              <a:spLocks noChangeArrowheads="1"/>
            </p:cNvSpPr>
            <p:nvPr/>
          </p:nvSpPr>
          <p:spPr bwMode="auto">
            <a:xfrm>
              <a:off x="3312" y="321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95" name="Rectangle 83"/>
            <p:cNvSpPr>
              <a:spLocks noChangeArrowheads="1"/>
            </p:cNvSpPr>
            <p:nvPr/>
          </p:nvSpPr>
          <p:spPr bwMode="auto">
            <a:xfrm>
              <a:off x="3312" y="345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96" name="Rectangle 84"/>
            <p:cNvSpPr>
              <a:spLocks noChangeArrowheads="1"/>
            </p:cNvSpPr>
            <p:nvPr/>
          </p:nvSpPr>
          <p:spPr bwMode="auto">
            <a:xfrm>
              <a:off x="3312" y="369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97" name="Rectangle 85"/>
            <p:cNvSpPr>
              <a:spLocks noChangeArrowheads="1"/>
            </p:cNvSpPr>
            <p:nvPr/>
          </p:nvSpPr>
          <p:spPr bwMode="auto">
            <a:xfrm>
              <a:off x="3312" y="3936"/>
              <a:ext cx="48" cy="48"/>
            </a:xfrm>
            <a:prstGeom prst="rect">
              <a:avLst/>
            </a:prstGeom>
            <a:solidFill>
              <a:schemeClr val="tx1"/>
            </a:solidFill>
            <a:ln w="9525">
              <a:solidFill>
                <a:schemeClr val="tx1"/>
              </a:solidFill>
              <a:miter lim="800000"/>
              <a:headEnd/>
              <a:tailEnd/>
            </a:ln>
          </p:spPr>
          <p:txBody>
            <a:bodyPr wrap="none" anchor="ctr"/>
            <a:lstStyle/>
            <a:p>
              <a:endParaRPr lang="en-IN"/>
            </a:p>
          </p:txBody>
        </p:sp>
        <p:sp>
          <p:nvSpPr>
            <p:cNvPr id="38998" name="Freeform 86"/>
            <p:cNvSpPr>
              <a:spLocks/>
            </p:cNvSpPr>
            <p:nvPr/>
          </p:nvSpPr>
          <p:spPr bwMode="auto">
            <a:xfrm>
              <a:off x="1344" y="2544"/>
              <a:ext cx="192" cy="144"/>
            </a:xfrm>
            <a:custGeom>
              <a:avLst/>
              <a:gdLst>
                <a:gd name="T0" fmla="*/ 0 w 192"/>
                <a:gd name="T1" fmla="*/ 0 h 144"/>
                <a:gd name="T2" fmla="*/ 144 w 192"/>
                <a:gd name="T3" fmla="*/ 0 h 144"/>
                <a:gd name="T4" fmla="*/ 144 w 192"/>
                <a:gd name="T5" fmla="*/ 144 h 144"/>
                <a:gd name="T6" fmla="*/ 192 w 192"/>
                <a:gd name="T7" fmla="*/ 144 h 144"/>
                <a:gd name="T8" fmla="*/ 0 60000 65536"/>
                <a:gd name="T9" fmla="*/ 0 60000 65536"/>
                <a:gd name="T10" fmla="*/ 0 60000 65536"/>
                <a:gd name="T11" fmla="*/ 0 60000 65536"/>
                <a:gd name="T12" fmla="*/ 0 w 192"/>
                <a:gd name="T13" fmla="*/ 0 h 144"/>
                <a:gd name="T14" fmla="*/ 192 w 192"/>
                <a:gd name="T15" fmla="*/ 144 h 144"/>
              </a:gdLst>
              <a:ahLst/>
              <a:cxnLst>
                <a:cxn ang="T8">
                  <a:pos x="T0" y="T1"/>
                </a:cxn>
                <a:cxn ang="T9">
                  <a:pos x="T2" y="T3"/>
                </a:cxn>
                <a:cxn ang="T10">
                  <a:pos x="T4" y="T5"/>
                </a:cxn>
                <a:cxn ang="T11">
                  <a:pos x="T6" y="T7"/>
                </a:cxn>
              </a:cxnLst>
              <a:rect l="T12" t="T13" r="T14" b="T15"/>
              <a:pathLst>
                <a:path w="192" h="144">
                  <a:moveTo>
                    <a:pt x="0" y="0"/>
                  </a:moveTo>
                  <a:lnTo>
                    <a:pt x="144" y="0"/>
                  </a:lnTo>
                  <a:lnTo>
                    <a:pt x="144" y="144"/>
                  </a:lnTo>
                  <a:lnTo>
                    <a:pt x="192" y="144"/>
                  </a:lnTo>
                </a:path>
              </a:pathLst>
            </a:custGeom>
            <a:noFill/>
            <a:ln w="9525">
              <a:solidFill>
                <a:schemeClr val="tx1"/>
              </a:solidFill>
              <a:round/>
              <a:headEnd/>
              <a:tailEnd/>
            </a:ln>
          </p:spPr>
          <p:txBody>
            <a:bodyPr wrap="none" anchor="ctr"/>
            <a:lstStyle/>
            <a:p>
              <a:endParaRPr lang="en-IN"/>
            </a:p>
          </p:txBody>
        </p:sp>
        <p:sp>
          <p:nvSpPr>
            <p:cNvPr id="38999" name="Line 87"/>
            <p:cNvSpPr>
              <a:spLocks noChangeShapeType="1"/>
            </p:cNvSpPr>
            <p:nvPr/>
          </p:nvSpPr>
          <p:spPr bwMode="auto">
            <a:xfrm>
              <a:off x="1296" y="2736"/>
              <a:ext cx="240" cy="1"/>
            </a:xfrm>
            <a:prstGeom prst="line">
              <a:avLst/>
            </a:prstGeom>
            <a:noFill/>
            <a:ln w="9525">
              <a:solidFill>
                <a:schemeClr val="tx1"/>
              </a:solidFill>
              <a:round/>
              <a:headEnd/>
              <a:tailEnd/>
            </a:ln>
          </p:spPr>
          <p:txBody>
            <a:bodyPr wrap="none" anchor="ctr"/>
            <a:lstStyle/>
            <a:p>
              <a:endParaRPr lang="en-IN"/>
            </a:p>
          </p:txBody>
        </p:sp>
        <p:sp>
          <p:nvSpPr>
            <p:cNvPr id="39000" name="Freeform 88"/>
            <p:cNvSpPr>
              <a:spLocks/>
            </p:cNvSpPr>
            <p:nvPr/>
          </p:nvSpPr>
          <p:spPr bwMode="auto">
            <a:xfrm>
              <a:off x="1344" y="2832"/>
              <a:ext cx="192" cy="192"/>
            </a:xfrm>
            <a:custGeom>
              <a:avLst/>
              <a:gdLst>
                <a:gd name="T0" fmla="*/ 0 w 192"/>
                <a:gd name="T1" fmla="*/ 192 h 192"/>
                <a:gd name="T2" fmla="*/ 96 w 192"/>
                <a:gd name="T3" fmla="*/ 192 h 192"/>
                <a:gd name="T4" fmla="*/ 96 w 192"/>
                <a:gd name="T5" fmla="*/ 0 h 192"/>
                <a:gd name="T6" fmla="*/ 192 w 192"/>
                <a:gd name="T7" fmla="*/ 0 h 192"/>
                <a:gd name="T8" fmla="*/ 0 60000 65536"/>
                <a:gd name="T9" fmla="*/ 0 60000 65536"/>
                <a:gd name="T10" fmla="*/ 0 60000 65536"/>
                <a:gd name="T11" fmla="*/ 0 60000 65536"/>
                <a:gd name="T12" fmla="*/ 0 w 192"/>
                <a:gd name="T13" fmla="*/ 0 h 192"/>
                <a:gd name="T14" fmla="*/ 192 w 192"/>
                <a:gd name="T15" fmla="*/ 192 h 192"/>
              </a:gdLst>
              <a:ahLst/>
              <a:cxnLst>
                <a:cxn ang="T8">
                  <a:pos x="T0" y="T1"/>
                </a:cxn>
                <a:cxn ang="T9">
                  <a:pos x="T2" y="T3"/>
                </a:cxn>
                <a:cxn ang="T10">
                  <a:pos x="T4" y="T5"/>
                </a:cxn>
                <a:cxn ang="T11">
                  <a:pos x="T6" y="T7"/>
                </a:cxn>
              </a:cxnLst>
              <a:rect l="T12" t="T13" r="T14" b="T15"/>
              <a:pathLst>
                <a:path w="192" h="192">
                  <a:moveTo>
                    <a:pt x="0" y="192"/>
                  </a:moveTo>
                  <a:lnTo>
                    <a:pt x="96" y="192"/>
                  </a:lnTo>
                  <a:lnTo>
                    <a:pt x="96" y="0"/>
                  </a:lnTo>
                  <a:lnTo>
                    <a:pt x="192" y="0"/>
                  </a:lnTo>
                </a:path>
              </a:pathLst>
            </a:custGeom>
            <a:noFill/>
            <a:ln w="9525">
              <a:solidFill>
                <a:schemeClr val="tx1"/>
              </a:solidFill>
              <a:round/>
              <a:headEnd/>
              <a:tailEnd/>
            </a:ln>
          </p:spPr>
          <p:txBody>
            <a:bodyPr wrap="none" anchor="ctr"/>
            <a:lstStyle/>
            <a:p>
              <a:endParaRPr lang="en-IN"/>
            </a:p>
          </p:txBody>
        </p:sp>
        <p:sp>
          <p:nvSpPr>
            <p:cNvPr id="39001" name="Freeform 89"/>
            <p:cNvSpPr>
              <a:spLocks/>
            </p:cNvSpPr>
            <p:nvPr/>
          </p:nvSpPr>
          <p:spPr bwMode="auto">
            <a:xfrm>
              <a:off x="1344" y="3120"/>
              <a:ext cx="192" cy="144"/>
            </a:xfrm>
            <a:custGeom>
              <a:avLst/>
              <a:gdLst>
                <a:gd name="T0" fmla="*/ 0 w 192"/>
                <a:gd name="T1" fmla="*/ 144 h 144"/>
                <a:gd name="T2" fmla="*/ 96 w 192"/>
                <a:gd name="T3" fmla="*/ 144 h 144"/>
                <a:gd name="T4" fmla="*/ 96 w 192"/>
                <a:gd name="T5" fmla="*/ 0 h 144"/>
                <a:gd name="T6" fmla="*/ 192 w 192"/>
                <a:gd name="T7" fmla="*/ 0 h 144"/>
                <a:gd name="T8" fmla="*/ 0 60000 65536"/>
                <a:gd name="T9" fmla="*/ 0 60000 65536"/>
                <a:gd name="T10" fmla="*/ 0 60000 65536"/>
                <a:gd name="T11" fmla="*/ 0 60000 65536"/>
                <a:gd name="T12" fmla="*/ 0 w 192"/>
                <a:gd name="T13" fmla="*/ 0 h 144"/>
                <a:gd name="T14" fmla="*/ 192 w 192"/>
                <a:gd name="T15" fmla="*/ 144 h 144"/>
              </a:gdLst>
              <a:ahLst/>
              <a:cxnLst>
                <a:cxn ang="T8">
                  <a:pos x="T0" y="T1"/>
                </a:cxn>
                <a:cxn ang="T9">
                  <a:pos x="T2" y="T3"/>
                </a:cxn>
                <a:cxn ang="T10">
                  <a:pos x="T4" y="T5"/>
                </a:cxn>
                <a:cxn ang="T11">
                  <a:pos x="T6" y="T7"/>
                </a:cxn>
              </a:cxnLst>
              <a:rect l="T12" t="T13" r="T14" b="T15"/>
              <a:pathLst>
                <a:path w="192" h="144">
                  <a:moveTo>
                    <a:pt x="0" y="144"/>
                  </a:moveTo>
                  <a:lnTo>
                    <a:pt x="96" y="144"/>
                  </a:lnTo>
                  <a:lnTo>
                    <a:pt x="96" y="0"/>
                  </a:lnTo>
                  <a:lnTo>
                    <a:pt x="192" y="0"/>
                  </a:lnTo>
                </a:path>
              </a:pathLst>
            </a:custGeom>
            <a:noFill/>
            <a:ln w="9525">
              <a:solidFill>
                <a:schemeClr val="tx1"/>
              </a:solidFill>
              <a:round/>
              <a:headEnd/>
              <a:tailEnd/>
            </a:ln>
          </p:spPr>
          <p:txBody>
            <a:bodyPr wrap="none" anchor="ctr"/>
            <a:lstStyle/>
            <a:p>
              <a:endParaRPr lang="en-IN"/>
            </a:p>
          </p:txBody>
        </p:sp>
        <p:sp>
          <p:nvSpPr>
            <p:cNvPr id="39002" name="Freeform 90"/>
            <p:cNvSpPr>
              <a:spLocks/>
            </p:cNvSpPr>
            <p:nvPr/>
          </p:nvSpPr>
          <p:spPr bwMode="auto">
            <a:xfrm>
              <a:off x="1440" y="2928"/>
              <a:ext cx="96" cy="336"/>
            </a:xfrm>
            <a:custGeom>
              <a:avLst/>
              <a:gdLst>
                <a:gd name="T0" fmla="*/ 96 w 96"/>
                <a:gd name="T1" fmla="*/ 0 h 336"/>
                <a:gd name="T2" fmla="*/ 48 w 96"/>
                <a:gd name="T3" fmla="*/ 0 h 336"/>
                <a:gd name="T4" fmla="*/ 48 w 96"/>
                <a:gd name="T5" fmla="*/ 336 h 336"/>
                <a:gd name="T6" fmla="*/ 0 w 96"/>
                <a:gd name="T7" fmla="*/ 336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0"/>
                  </a:moveTo>
                  <a:lnTo>
                    <a:pt x="48" y="0"/>
                  </a:lnTo>
                  <a:lnTo>
                    <a:pt x="48" y="336"/>
                  </a:lnTo>
                  <a:lnTo>
                    <a:pt x="0" y="336"/>
                  </a:lnTo>
                </a:path>
              </a:pathLst>
            </a:custGeom>
            <a:noFill/>
            <a:ln w="9525">
              <a:solidFill>
                <a:schemeClr val="tx1"/>
              </a:solidFill>
              <a:round/>
              <a:headEnd/>
              <a:tailEnd/>
            </a:ln>
          </p:spPr>
          <p:txBody>
            <a:bodyPr wrap="none" anchor="ctr"/>
            <a:lstStyle/>
            <a:p>
              <a:endParaRPr lang="en-IN"/>
            </a:p>
          </p:txBody>
        </p:sp>
        <p:sp>
          <p:nvSpPr>
            <p:cNvPr id="39003" name="Freeform 91"/>
            <p:cNvSpPr>
              <a:spLocks/>
            </p:cNvSpPr>
            <p:nvPr/>
          </p:nvSpPr>
          <p:spPr bwMode="auto">
            <a:xfrm>
              <a:off x="1344" y="3360"/>
              <a:ext cx="192" cy="144"/>
            </a:xfrm>
            <a:custGeom>
              <a:avLst/>
              <a:gdLst>
                <a:gd name="T0" fmla="*/ 0 w 192"/>
                <a:gd name="T1" fmla="*/ 144 h 144"/>
                <a:gd name="T2" fmla="*/ 96 w 192"/>
                <a:gd name="T3" fmla="*/ 144 h 144"/>
                <a:gd name="T4" fmla="*/ 96 w 192"/>
                <a:gd name="T5" fmla="*/ 0 h 144"/>
                <a:gd name="T6" fmla="*/ 192 w 192"/>
                <a:gd name="T7" fmla="*/ 0 h 144"/>
                <a:gd name="T8" fmla="*/ 0 60000 65536"/>
                <a:gd name="T9" fmla="*/ 0 60000 65536"/>
                <a:gd name="T10" fmla="*/ 0 60000 65536"/>
                <a:gd name="T11" fmla="*/ 0 60000 65536"/>
                <a:gd name="T12" fmla="*/ 0 w 192"/>
                <a:gd name="T13" fmla="*/ 0 h 144"/>
                <a:gd name="T14" fmla="*/ 192 w 192"/>
                <a:gd name="T15" fmla="*/ 144 h 144"/>
              </a:gdLst>
              <a:ahLst/>
              <a:cxnLst>
                <a:cxn ang="T8">
                  <a:pos x="T0" y="T1"/>
                </a:cxn>
                <a:cxn ang="T9">
                  <a:pos x="T2" y="T3"/>
                </a:cxn>
                <a:cxn ang="T10">
                  <a:pos x="T4" y="T5"/>
                </a:cxn>
                <a:cxn ang="T11">
                  <a:pos x="T6" y="T7"/>
                </a:cxn>
              </a:cxnLst>
              <a:rect l="T12" t="T13" r="T14" b="T15"/>
              <a:pathLst>
                <a:path w="192" h="144">
                  <a:moveTo>
                    <a:pt x="0" y="144"/>
                  </a:moveTo>
                  <a:lnTo>
                    <a:pt x="96" y="144"/>
                  </a:lnTo>
                  <a:lnTo>
                    <a:pt x="96" y="0"/>
                  </a:lnTo>
                  <a:lnTo>
                    <a:pt x="192" y="0"/>
                  </a:lnTo>
                </a:path>
              </a:pathLst>
            </a:custGeom>
            <a:noFill/>
            <a:ln w="9525">
              <a:solidFill>
                <a:schemeClr val="tx1"/>
              </a:solidFill>
              <a:round/>
              <a:headEnd/>
              <a:tailEnd/>
            </a:ln>
          </p:spPr>
          <p:txBody>
            <a:bodyPr wrap="none" anchor="ctr"/>
            <a:lstStyle/>
            <a:p>
              <a:endParaRPr lang="en-IN"/>
            </a:p>
          </p:txBody>
        </p:sp>
        <p:sp>
          <p:nvSpPr>
            <p:cNvPr id="39004" name="Freeform 92"/>
            <p:cNvSpPr>
              <a:spLocks/>
            </p:cNvSpPr>
            <p:nvPr/>
          </p:nvSpPr>
          <p:spPr bwMode="auto">
            <a:xfrm>
              <a:off x="1296" y="3552"/>
              <a:ext cx="240" cy="144"/>
            </a:xfrm>
            <a:custGeom>
              <a:avLst/>
              <a:gdLst>
                <a:gd name="T0" fmla="*/ 0 w 240"/>
                <a:gd name="T1" fmla="*/ 144 h 144"/>
                <a:gd name="T2" fmla="*/ 144 w 240"/>
                <a:gd name="T3" fmla="*/ 144 h 144"/>
                <a:gd name="T4" fmla="*/ 144 w 240"/>
                <a:gd name="T5" fmla="*/ 0 h 144"/>
                <a:gd name="T6" fmla="*/ 240 w 240"/>
                <a:gd name="T7" fmla="*/ 0 h 144"/>
                <a:gd name="T8" fmla="*/ 0 60000 65536"/>
                <a:gd name="T9" fmla="*/ 0 60000 65536"/>
                <a:gd name="T10" fmla="*/ 0 60000 65536"/>
                <a:gd name="T11" fmla="*/ 0 60000 65536"/>
                <a:gd name="T12" fmla="*/ 0 w 240"/>
                <a:gd name="T13" fmla="*/ 0 h 144"/>
                <a:gd name="T14" fmla="*/ 240 w 240"/>
                <a:gd name="T15" fmla="*/ 144 h 144"/>
              </a:gdLst>
              <a:ahLst/>
              <a:cxnLst>
                <a:cxn ang="T8">
                  <a:pos x="T0" y="T1"/>
                </a:cxn>
                <a:cxn ang="T9">
                  <a:pos x="T2" y="T3"/>
                </a:cxn>
                <a:cxn ang="T10">
                  <a:pos x="T4" y="T5"/>
                </a:cxn>
                <a:cxn ang="T11">
                  <a:pos x="T6" y="T7"/>
                </a:cxn>
              </a:cxnLst>
              <a:rect l="T12" t="T13" r="T14" b="T15"/>
              <a:pathLst>
                <a:path w="240" h="144">
                  <a:moveTo>
                    <a:pt x="0" y="144"/>
                  </a:moveTo>
                  <a:lnTo>
                    <a:pt x="144" y="144"/>
                  </a:lnTo>
                  <a:lnTo>
                    <a:pt x="144" y="0"/>
                  </a:lnTo>
                  <a:lnTo>
                    <a:pt x="240" y="0"/>
                  </a:lnTo>
                </a:path>
              </a:pathLst>
            </a:custGeom>
            <a:noFill/>
            <a:ln w="9525">
              <a:solidFill>
                <a:schemeClr val="tx1"/>
              </a:solidFill>
              <a:round/>
              <a:headEnd/>
              <a:tailEnd/>
            </a:ln>
          </p:spPr>
          <p:txBody>
            <a:bodyPr wrap="none" anchor="ctr"/>
            <a:lstStyle/>
            <a:p>
              <a:endParaRPr lang="en-IN"/>
            </a:p>
          </p:txBody>
        </p:sp>
        <p:sp>
          <p:nvSpPr>
            <p:cNvPr id="39005" name="Freeform 93"/>
            <p:cNvSpPr>
              <a:spLocks/>
            </p:cNvSpPr>
            <p:nvPr/>
          </p:nvSpPr>
          <p:spPr bwMode="auto">
            <a:xfrm>
              <a:off x="1344" y="3792"/>
              <a:ext cx="192" cy="144"/>
            </a:xfrm>
            <a:custGeom>
              <a:avLst/>
              <a:gdLst>
                <a:gd name="T0" fmla="*/ 0 w 192"/>
                <a:gd name="T1" fmla="*/ 144 h 144"/>
                <a:gd name="T2" fmla="*/ 96 w 192"/>
                <a:gd name="T3" fmla="*/ 144 h 144"/>
                <a:gd name="T4" fmla="*/ 96 w 192"/>
                <a:gd name="T5" fmla="*/ 0 h 144"/>
                <a:gd name="T6" fmla="*/ 192 w 192"/>
                <a:gd name="T7" fmla="*/ 0 h 144"/>
                <a:gd name="T8" fmla="*/ 0 60000 65536"/>
                <a:gd name="T9" fmla="*/ 0 60000 65536"/>
                <a:gd name="T10" fmla="*/ 0 60000 65536"/>
                <a:gd name="T11" fmla="*/ 0 60000 65536"/>
                <a:gd name="T12" fmla="*/ 0 w 192"/>
                <a:gd name="T13" fmla="*/ 0 h 144"/>
                <a:gd name="T14" fmla="*/ 192 w 192"/>
                <a:gd name="T15" fmla="*/ 144 h 144"/>
              </a:gdLst>
              <a:ahLst/>
              <a:cxnLst>
                <a:cxn ang="T8">
                  <a:pos x="T0" y="T1"/>
                </a:cxn>
                <a:cxn ang="T9">
                  <a:pos x="T2" y="T3"/>
                </a:cxn>
                <a:cxn ang="T10">
                  <a:pos x="T4" y="T5"/>
                </a:cxn>
                <a:cxn ang="T11">
                  <a:pos x="T6" y="T7"/>
                </a:cxn>
              </a:cxnLst>
              <a:rect l="T12" t="T13" r="T14" b="T15"/>
              <a:pathLst>
                <a:path w="192" h="144">
                  <a:moveTo>
                    <a:pt x="0" y="144"/>
                  </a:moveTo>
                  <a:lnTo>
                    <a:pt x="96" y="144"/>
                  </a:lnTo>
                  <a:lnTo>
                    <a:pt x="96" y="0"/>
                  </a:lnTo>
                  <a:lnTo>
                    <a:pt x="192" y="0"/>
                  </a:lnTo>
                </a:path>
              </a:pathLst>
            </a:custGeom>
            <a:noFill/>
            <a:ln w="9525">
              <a:solidFill>
                <a:schemeClr val="tx1"/>
              </a:solidFill>
              <a:round/>
              <a:headEnd/>
              <a:tailEnd/>
            </a:ln>
          </p:spPr>
          <p:txBody>
            <a:bodyPr wrap="none" anchor="ctr"/>
            <a:lstStyle/>
            <a:p>
              <a:endParaRPr lang="en-IN"/>
            </a:p>
          </p:txBody>
        </p:sp>
        <p:sp>
          <p:nvSpPr>
            <p:cNvPr id="39006" name="Freeform 94"/>
            <p:cNvSpPr>
              <a:spLocks/>
            </p:cNvSpPr>
            <p:nvPr/>
          </p:nvSpPr>
          <p:spPr bwMode="auto">
            <a:xfrm>
              <a:off x="1488" y="3408"/>
              <a:ext cx="48" cy="384"/>
            </a:xfrm>
            <a:custGeom>
              <a:avLst/>
              <a:gdLst>
                <a:gd name="T0" fmla="*/ 0 w 48"/>
                <a:gd name="T1" fmla="*/ 336 h 336"/>
                <a:gd name="T2" fmla="*/ 0 w 48"/>
                <a:gd name="T3" fmla="*/ 0 h 336"/>
                <a:gd name="T4" fmla="*/ 48 w 48"/>
                <a:gd name="T5" fmla="*/ 0 h 336"/>
                <a:gd name="T6" fmla="*/ 0 60000 65536"/>
                <a:gd name="T7" fmla="*/ 0 60000 65536"/>
                <a:gd name="T8" fmla="*/ 0 60000 65536"/>
                <a:gd name="T9" fmla="*/ 0 w 48"/>
                <a:gd name="T10" fmla="*/ 0 h 336"/>
                <a:gd name="T11" fmla="*/ 48 w 48"/>
                <a:gd name="T12" fmla="*/ 336 h 336"/>
              </a:gdLst>
              <a:ahLst/>
              <a:cxnLst>
                <a:cxn ang="T6">
                  <a:pos x="T0" y="T1"/>
                </a:cxn>
                <a:cxn ang="T7">
                  <a:pos x="T2" y="T3"/>
                </a:cxn>
                <a:cxn ang="T8">
                  <a:pos x="T4" y="T5"/>
                </a:cxn>
              </a:cxnLst>
              <a:rect l="T9" t="T10" r="T11" b="T12"/>
              <a:pathLst>
                <a:path w="48" h="336">
                  <a:moveTo>
                    <a:pt x="0" y="336"/>
                  </a:moveTo>
                  <a:lnTo>
                    <a:pt x="0" y="0"/>
                  </a:lnTo>
                  <a:lnTo>
                    <a:pt x="48" y="0"/>
                  </a:lnTo>
                </a:path>
              </a:pathLst>
            </a:custGeom>
            <a:noFill/>
            <a:ln w="9525">
              <a:solidFill>
                <a:schemeClr val="tx1"/>
              </a:solidFill>
              <a:round/>
              <a:headEnd/>
              <a:tailEnd/>
            </a:ln>
          </p:spPr>
          <p:txBody>
            <a:bodyPr wrap="none" anchor="ctr"/>
            <a:lstStyle/>
            <a:p>
              <a:endParaRPr lang="en-IN"/>
            </a:p>
          </p:txBody>
        </p:sp>
        <p:sp>
          <p:nvSpPr>
            <p:cNvPr id="39007" name="Freeform 95"/>
            <p:cNvSpPr>
              <a:spLocks/>
            </p:cNvSpPr>
            <p:nvPr/>
          </p:nvSpPr>
          <p:spPr bwMode="auto">
            <a:xfrm>
              <a:off x="3120" y="2544"/>
              <a:ext cx="192" cy="192"/>
            </a:xfrm>
            <a:custGeom>
              <a:avLst/>
              <a:gdLst>
                <a:gd name="T0" fmla="*/ 0 w 192"/>
                <a:gd name="T1" fmla="*/ 192 h 192"/>
                <a:gd name="T2" fmla="*/ 48 w 192"/>
                <a:gd name="T3" fmla="*/ 192 h 192"/>
                <a:gd name="T4" fmla="*/ 48 w 192"/>
                <a:gd name="T5" fmla="*/ 0 h 192"/>
                <a:gd name="T6" fmla="*/ 192 w 192"/>
                <a:gd name="T7" fmla="*/ 0 h 192"/>
                <a:gd name="T8" fmla="*/ 0 60000 65536"/>
                <a:gd name="T9" fmla="*/ 0 60000 65536"/>
                <a:gd name="T10" fmla="*/ 0 60000 65536"/>
                <a:gd name="T11" fmla="*/ 0 60000 65536"/>
                <a:gd name="T12" fmla="*/ 0 w 192"/>
                <a:gd name="T13" fmla="*/ 0 h 192"/>
                <a:gd name="T14" fmla="*/ 192 w 192"/>
                <a:gd name="T15" fmla="*/ 192 h 192"/>
              </a:gdLst>
              <a:ahLst/>
              <a:cxnLst>
                <a:cxn ang="T8">
                  <a:pos x="T0" y="T1"/>
                </a:cxn>
                <a:cxn ang="T9">
                  <a:pos x="T2" y="T3"/>
                </a:cxn>
                <a:cxn ang="T10">
                  <a:pos x="T4" y="T5"/>
                </a:cxn>
                <a:cxn ang="T11">
                  <a:pos x="T6" y="T7"/>
                </a:cxn>
              </a:cxnLst>
              <a:rect l="T12" t="T13" r="T14" b="T15"/>
              <a:pathLst>
                <a:path w="192" h="192">
                  <a:moveTo>
                    <a:pt x="0" y="192"/>
                  </a:moveTo>
                  <a:lnTo>
                    <a:pt x="48" y="192"/>
                  </a:lnTo>
                  <a:lnTo>
                    <a:pt x="48" y="0"/>
                  </a:lnTo>
                  <a:lnTo>
                    <a:pt x="192" y="0"/>
                  </a:lnTo>
                </a:path>
              </a:pathLst>
            </a:custGeom>
            <a:noFill/>
            <a:ln w="9525">
              <a:solidFill>
                <a:schemeClr val="tx1"/>
              </a:solidFill>
              <a:round/>
              <a:headEnd/>
              <a:tailEnd/>
            </a:ln>
          </p:spPr>
          <p:txBody>
            <a:bodyPr wrap="none" anchor="ctr"/>
            <a:lstStyle/>
            <a:p>
              <a:endParaRPr lang="en-IN"/>
            </a:p>
          </p:txBody>
        </p:sp>
        <p:sp>
          <p:nvSpPr>
            <p:cNvPr id="39008" name="Freeform 96"/>
            <p:cNvSpPr>
              <a:spLocks/>
            </p:cNvSpPr>
            <p:nvPr/>
          </p:nvSpPr>
          <p:spPr bwMode="auto">
            <a:xfrm>
              <a:off x="3120" y="2784"/>
              <a:ext cx="192" cy="48"/>
            </a:xfrm>
            <a:custGeom>
              <a:avLst/>
              <a:gdLst>
                <a:gd name="T0" fmla="*/ 0 w 192"/>
                <a:gd name="T1" fmla="*/ 48 h 48"/>
                <a:gd name="T2" fmla="*/ 144 w 192"/>
                <a:gd name="T3" fmla="*/ 48 h 48"/>
                <a:gd name="T4" fmla="*/ 144 w 192"/>
                <a:gd name="T5" fmla="*/ 0 h 48"/>
                <a:gd name="T6" fmla="*/ 192 w 192"/>
                <a:gd name="T7" fmla="*/ 0 h 48"/>
                <a:gd name="T8" fmla="*/ 0 60000 65536"/>
                <a:gd name="T9" fmla="*/ 0 60000 65536"/>
                <a:gd name="T10" fmla="*/ 0 60000 65536"/>
                <a:gd name="T11" fmla="*/ 0 60000 65536"/>
                <a:gd name="T12" fmla="*/ 0 w 192"/>
                <a:gd name="T13" fmla="*/ 0 h 48"/>
                <a:gd name="T14" fmla="*/ 192 w 192"/>
                <a:gd name="T15" fmla="*/ 48 h 48"/>
              </a:gdLst>
              <a:ahLst/>
              <a:cxnLst>
                <a:cxn ang="T8">
                  <a:pos x="T0" y="T1"/>
                </a:cxn>
                <a:cxn ang="T9">
                  <a:pos x="T2" y="T3"/>
                </a:cxn>
                <a:cxn ang="T10">
                  <a:pos x="T4" y="T5"/>
                </a:cxn>
                <a:cxn ang="T11">
                  <a:pos x="T6" y="T7"/>
                </a:cxn>
              </a:cxnLst>
              <a:rect l="T12" t="T13" r="T14" b="T15"/>
              <a:pathLst>
                <a:path w="192" h="48">
                  <a:moveTo>
                    <a:pt x="0" y="48"/>
                  </a:moveTo>
                  <a:lnTo>
                    <a:pt x="144" y="48"/>
                  </a:lnTo>
                  <a:lnTo>
                    <a:pt x="144" y="0"/>
                  </a:lnTo>
                  <a:lnTo>
                    <a:pt x="192" y="0"/>
                  </a:lnTo>
                </a:path>
              </a:pathLst>
            </a:custGeom>
            <a:noFill/>
            <a:ln w="9525">
              <a:solidFill>
                <a:schemeClr val="tx1"/>
              </a:solidFill>
              <a:round/>
              <a:headEnd/>
              <a:tailEnd/>
            </a:ln>
          </p:spPr>
          <p:txBody>
            <a:bodyPr wrap="none" anchor="ctr"/>
            <a:lstStyle/>
            <a:p>
              <a:endParaRPr lang="en-IN"/>
            </a:p>
          </p:txBody>
        </p:sp>
        <p:sp>
          <p:nvSpPr>
            <p:cNvPr id="39009" name="Line 97"/>
            <p:cNvSpPr>
              <a:spLocks noChangeShapeType="1"/>
            </p:cNvSpPr>
            <p:nvPr/>
          </p:nvSpPr>
          <p:spPr bwMode="auto">
            <a:xfrm>
              <a:off x="3120" y="3024"/>
              <a:ext cx="192" cy="1"/>
            </a:xfrm>
            <a:prstGeom prst="line">
              <a:avLst/>
            </a:prstGeom>
            <a:noFill/>
            <a:ln w="9525">
              <a:solidFill>
                <a:schemeClr val="tx1"/>
              </a:solidFill>
              <a:round/>
              <a:headEnd/>
              <a:tailEnd/>
            </a:ln>
          </p:spPr>
          <p:txBody>
            <a:bodyPr wrap="none" anchor="ctr"/>
            <a:lstStyle/>
            <a:p>
              <a:endParaRPr lang="en-IN"/>
            </a:p>
          </p:txBody>
        </p:sp>
        <p:sp>
          <p:nvSpPr>
            <p:cNvPr id="39010" name="Freeform 98"/>
            <p:cNvSpPr>
              <a:spLocks/>
            </p:cNvSpPr>
            <p:nvPr/>
          </p:nvSpPr>
          <p:spPr bwMode="auto">
            <a:xfrm>
              <a:off x="3120" y="3168"/>
              <a:ext cx="192" cy="96"/>
            </a:xfrm>
            <a:custGeom>
              <a:avLst/>
              <a:gdLst>
                <a:gd name="T0" fmla="*/ 0 w 192"/>
                <a:gd name="T1" fmla="*/ 0 h 96"/>
                <a:gd name="T2" fmla="*/ 48 w 192"/>
                <a:gd name="T3" fmla="*/ 0 h 96"/>
                <a:gd name="T4" fmla="*/ 48 w 192"/>
                <a:gd name="T5" fmla="*/ 96 h 96"/>
                <a:gd name="T6" fmla="*/ 192 w 192"/>
                <a:gd name="T7" fmla="*/ 96 h 96"/>
                <a:gd name="T8" fmla="*/ 0 60000 65536"/>
                <a:gd name="T9" fmla="*/ 0 60000 65536"/>
                <a:gd name="T10" fmla="*/ 0 60000 65536"/>
                <a:gd name="T11" fmla="*/ 0 60000 65536"/>
                <a:gd name="T12" fmla="*/ 0 w 192"/>
                <a:gd name="T13" fmla="*/ 0 h 96"/>
                <a:gd name="T14" fmla="*/ 192 w 192"/>
                <a:gd name="T15" fmla="*/ 96 h 96"/>
              </a:gdLst>
              <a:ahLst/>
              <a:cxnLst>
                <a:cxn ang="T8">
                  <a:pos x="T0" y="T1"/>
                </a:cxn>
                <a:cxn ang="T9">
                  <a:pos x="T2" y="T3"/>
                </a:cxn>
                <a:cxn ang="T10">
                  <a:pos x="T4" y="T5"/>
                </a:cxn>
                <a:cxn ang="T11">
                  <a:pos x="T6" y="T7"/>
                </a:cxn>
              </a:cxnLst>
              <a:rect l="T12" t="T13" r="T14" b="T15"/>
              <a:pathLst>
                <a:path w="192" h="96">
                  <a:moveTo>
                    <a:pt x="0" y="0"/>
                  </a:moveTo>
                  <a:lnTo>
                    <a:pt x="48" y="0"/>
                  </a:lnTo>
                  <a:lnTo>
                    <a:pt x="48" y="96"/>
                  </a:lnTo>
                  <a:lnTo>
                    <a:pt x="192" y="96"/>
                  </a:lnTo>
                </a:path>
              </a:pathLst>
            </a:custGeom>
            <a:noFill/>
            <a:ln w="9525">
              <a:solidFill>
                <a:schemeClr val="tx1"/>
              </a:solidFill>
              <a:round/>
              <a:headEnd/>
              <a:tailEnd/>
            </a:ln>
          </p:spPr>
          <p:txBody>
            <a:bodyPr wrap="none" anchor="ctr"/>
            <a:lstStyle/>
            <a:p>
              <a:endParaRPr lang="en-IN"/>
            </a:p>
          </p:txBody>
        </p:sp>
        <p:sp>
          <p:nvSpPr>
            <p:cNvPr id="39011" name="Freeform 99"/>
            <p:cNvSpPr>
              <a:spLocks/>
            </p:cNvSpPr>
            <p:nvPr/>
          </p:nvSpPr>
          <p:spPr bwMode="auto">
            <a:xfrm>
              <a:off x="3120" y="3360"/>
              <a:ext cx="192" cy="144"/>
            </a:xfrm>
            <a:custGeom>
              <a:avLst/>
              <a:gdLst>
                <a:gd name="T0" fmla="*/ 0 w 192"/>
                <a:gd name="T1" fmla="*/ 0 h 144"/>
                <a:gd name="T2" fmla="*/ 48 w 192"/>
                <a:gd name="T3" fmla="*/ 0 h 144"/>
                <a:gd name="T4" fmla="*/ 48 w 192"/>
                <a:gd name="T5" fmla="*/ 144 h 144"/>
                <a:gd name="T6" fmla="*/ 192 w 192"/>
                <a:gd name="T7" fmla="*/ 144 h 144"/>
                <a:gd name="T8" fmla="*/ 0 60000 65536"/>
                <a:gd name="T9" fmla="*/ 0 60000 65536"/>
                <a:gd name="T10" fmla="*/ 0 60000 65536"/>
                <a:gd name="T11" fmla="*/ 0 60000 65536"/>
                <a:gd name="T12" fmla="*/ 0 w 192"/>
                <a:gd name="T13" fmla="*/ 0 h 144"/>
                <a:gd name="T14" fmla="*/ 192 w 192"/>
                <a:gd name="T15" fmla="*/ 144 h 144"/>
              </a:gdLst>
              <a:ahLst/>
              <a:cxnLst>
                <a:cxn ang="T8">
                  <a:pos x="T0" y="T1"/>
                </a:cxn>
                <a:cxn ang="T9">
                  <a:pos x="T2" y="T3"/>
                </a:cxn>
                <a:cxn ang="T10">
                  <a:pos x="T4" y="T5"/>
                </a:cxn>
                <a:cxn ang="T11">
                  <a:pos x="T6" y="T7"/>
                </a:cxn>
              </a:cxnLst>
              <a:rect l="T12" t="T13" r="T14" b="T15"/>
              <a:pathLst>
                <a:path w="192" h="144">
                  <a:moveTo>
                    <a:pt x="0" y="0"/>
                  </a:moveTo>
                  <a:lnTo>
                    <a:pt x="48" y="0"/>
                  </a:lnTo>
                  <a:lnTo>
                    <a:pt x="48" y="144"/>
                  </a:lnTo>
                  <a:lnTo>
                    <a:pt x="192" y="144"/>
                  </a:lnTo>
                </a:path>
              </a:pathLst>
            </a:custGeom>
            <a:noFill/>
            <a:ln w="9525">
              <a:solidFill>
                <a:schemeClr val="tx1"/>
              </a:solidFill>
              <a:round/>
              <a:headEnd/>
              <a:tailEnd/>
            </a:ln>
          </p:spPr>
          <p:txBody>
            <a:bodyPr wrap="none" anchor="ctr"/>
            <a:lstStyle/>
            <a:p>
              <a:endParaRPr lang="en-IN"/>
            </a:p>
          </p:txBody>
        </p:sp>
        <p:sp>
          <p:nvSpPr>
            <p:cNvPr id="39012" name="Freeform 100"/>
            <p:cNvSpPr>
              <a:spLocks/>
            </p:cNvSpPr>
            <p:nvPr/>
          </p:nvSpPr>
          <p:spPr bwMode="auto">
            <a:xfrm>
              <a:off x="3120" y="3600"/>
              <a:ext cx="192" cy="144"/>
            </a:xfrm>
            <a:custGeom>
              <a:avLst/>
              <a:gdLst>
                <a:gd name="T0" fmla="*/ 0 w 192"/>
                <a:gd name="T1" fmla="*/ 0 h 144"/>
                <a:gd name="T2" fmla="*/ 48 w 192"/>
                <a:gd name="T3" fmla="*/ 0 h 144"/>
                <a:gd name="T4" fmla="*/ 48 w 192"/>
                <a:gd name="T5" fmla="*/ 144 h 144"/>
                <a:gd name="T6" fmla="*/ 192 w 192"/>
                <a:gd name="T7" fmla="*/ 144 h 144"/>
                <a:gd name="T8" fmla="*/ 0 60000 65536"/>
                <a:gd name="T9" fmla="*/ 0 60000 65536"/>
                <a:gd name="T10" fmla="*/ 0 60000 65536"/>
                <a:gd name="T11" fmla="*/ 0 60000 65536"/>
                <a:gd name="T12" fmla="*/ 0 w 192"/>
                <a:gd name="T13" fmla="*/ 0 h 144"/>
                <a:gd name="T14" fmla="*/ 192 w 192"/>
                <a:gd name="T15" fmla="*/ 144 h 144"/>
              </a:gdLst>
              <a:ahLst/>
              <a:cxnLst>
                <a:cxn ang="T8">
                  <a:pos x="T0" y="T1"/>
                </a:cxn>
                <a:cxn ang="T9">
                  <a:pos x="T2" y="T3"/>
                </a:cxn>
                <a:cxn ang="T10">
                  <a:pos x="T4" y="T5"/>
                </a:cxn>
                <a:cxn ang="T11">
                  <a:pos x="T6" y="T7"/>
                </a:cxn>
              </a:cxnLst>
              <a:rect l="T12" t="T13" r="T14" b="T15"/>
              <a:pathLst>
                <a:path w="192" h="144">
                  <a:moveTo>
                    <a:pt x="0" y="0"/>
                  </a:moveTo>
                  <a:lnTo>
                    <a:pt x="48" y="0"/>
                  </a:lnTo>
                  <a:lnTo>
                    <a:pt x="48" y="144"/>
                  </a:lnTo>
                  <a:lnTo>
                    <a:pt x="192" y="144"/>
                  </a:lnTo>
                </a:path>
              </a:pathLst>
            </a:custGeom>
            <a:noFill/>
            <a:ln w="9525">
              <a:solidFill>
                <a:schemeClr val="tx1"/>
              </a:solidFill>
              <a:round/>
              <a:headEnd/>
              <a:tailEnd/>
            </a:ln>
          </p:spPr>
          <p:txBody>
            <a:bodyPr wrap="none" anchor="ctr"/>
            <a:lstStyle/>
            <a:p>
              <a:endParaRPr lang="en-IN"/>
            </a:p>
          </p:txBody>
        </p:sp>
        <p:sp>
          <p:nvSpPr>
            <p:cNvPr id="39013" name="Freeform 101"/>
            <p:cNvSpPr>
              <a:spLocks/>
            </p:cNvSpPr>
            <p:nvPr/>
          </p:nvSpPr>
          <p:spPr bwMode="auto">
            <a:xfrm>
              <a:off x="3120" y="3792"/>
              <a:ext cx="192" cy="192"/>
            </a:xfrm>
            <a:custGeom>
              <a:avLst/>
              <a:gdLst>
                <a:gd name="T0" fmla="*/ 0 w 192"/>
                <a:gd name="T1" fmla="*/ 0 h 192"/>
                <a:gd name="T2" fmla="*/ 144 w 192"/>
                <a:gd name="T3" fmla="*/ 0 h 192"/>
                <a:gd name="T4" fmla="*/ 144 w 192"/>
                <a:gd name="T5" fmla="*/ 192 h 192"/>
                <a:gd name="T6" fmla="*/ 192 w 192"/>
                <a:gd name="T7" fmla="*/ 192 h 192"/>
                <a:gd name="T8" fmla="*/ 0 60000 65536"/>
                <a:gd name="T9" fmla="*/ 0 60000 65536"/>
                <a:gd name="T10" fmla="*/ 0 60000 65536"/>
                <a:gd name="T11" fmla="*/ 0 60000 65536"/>
                <a:gd name="T12" fmla="*/ 0 w 192"/>
                <a:gd name="T13" fmla="*/ 0 h 192"/>
                <a:gd name="T14" fmla="*/ 192 w 192"/>
                <a:gd name="T15" fmla="*/ 192 h 192"/>
              </a:gdLst>
              <a:ahLst/>
              <a:cxnLst>
                <a:cxn ang="T8">
                  <a:pos x="T0" y="T1"/>
                </a:cxn>
                <a:cxn ang="T9">
                  <a:pos x="T2" y="T3"/>
                </a:cxn>
                <a:cxn ang="T10">
                  <a:pos x="T4" y="T5"/>
                </a:cxn>
                <a:cxn ang="T11">
                  <a:pos x="T6" y="T7"/>
                </a:cxn>
              </a:cxnLst>
              <a:rect l="T12" t="T13" r="T14" b="T15"/>
              <a:pathLst>
                <a:path w="192" h="192">
                  <a:moveTo>
                    <a:pt x="0" y="0"/>
                  </a:moveTo>
                  <a:lnTo>
                    <a:pt x="144" y="0"/>
                  </a:lnTo>
                  <a:lnTo>
                    <a:pt x="144" y="192"/>
                  </a:lnTo>
                  <a:lnTo>
                    <a:pt x="192" y="192"/>
                  </a:lnTo>
                </a:path>
              </a:pathLst>
            </a:custGeom>
            <a:noFill/>
            <a:ln w="9525">
              <a:solidFill>
                <a:schemeClr val="tx1"/>
              </a:solidFill>
              <a:round/>
              <a:headEnd/>
              <a:tailEnd/>
            </a:ln>
          </p:spPr>
          <p:txBody>
            <a:bodyPr wrap="none" anchor="ctr"/>
            <a:lstStyle/>
            <a:p>
              <a:endParaRPr lang="en-IN"/>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Physical Design Cycle </a:t>
            </a:r>
          </a:p>
        </p:txBody>
      </p:sp>
      <p:sp>
        <p:nvSpPr>
          <p:cNvPr id="39939" name="Rectangle 3"/>
          <p:cNvSpPr>
            <a:spLocks noGrp="1" noChangeArrowheads="1"/>
          </p:cNvSpPr>
          <p:nvPr>
            <p:ph type="body" idx="1"/>
          </p:nvPr>
        </p:nvSpPr>
        <p:spPr/>
        <p:txBody>
          <a:bodyPr>
            <a:normAutofit lnSpcReduction="10000"/>
          </a:bodyPr>
          <a:lstStyle/>
          <a:p>
            <a:pPr>
              <a:buClr>
                <a:schemeClr val="tx1"/>
              </a:buClr>
              <a:buFontTx/>
              <a:buChar char=" "/>
            </a:pPr>
            <a:r>
              <a:rPr lang="en-US" u="sng" smtClean="0">
                <a:solidFill>
                  <a:srgbClr val="0000FF"/>
                </a:solidFill>
              </a:rPr>
              <a:t>Compaction</a:t>
            </a:r>
            <a:r>
              <a:rPr lang="en-US" smtClean="0"/>
              <a:t> – Compress the layout from all directions to minimize the total chip area.</a:t>
            </a:r>
          </a:p>
          <a:p>
            <a:pPr>
              <a:buClr>
                <a:schemeClr val="tx1"/>
              </a:buClr>
              <a:buFontTx/>
              <a:buChar char=" "/>
            </a:pPr>
            <a:r>
              <a:rPr lang="en-US" u="sng" smtClean="0">
                <a:solidFill>
                  <a:srgbClr val="0000FF"/>
                </a:solidFill>
              </a:rPr>
              <a:t>Verification</a:t>
            </a:r>
            <a:r>
              <a:rPr lang="en-US" smtClean="0"/>
              <a:t> – Check the correctness of the layout. Include DRC (</a:t>
            </a:r>
            <a:r>
              <a:rPr lang="en-US" i="1" smtClean="0"/>
              <a:t>Design Rule Checking</a:t>
            </a:r>
            <a:r>
              <a:rPr lang="en-US" smtClean="0"/>
              <a:t>), </a:t>
            </a:r>
            <a:r>
              <a:rPr lang="en-US" i="1" smtClean="0"/>
              <a:t>circuit extraction</a:t>
            </a:r>
            <a:r>
              <a:rPr lang="en-US" smtClean="0"/>
              <a:t> (generate a circuit from the layout to compare with the original netlist), </a:t>
            </a:r>
            <a:r>
              <a:rPr lang="en-US" i="1" smtClean="0"/>
              <a:t>performance verification</a:t>
            </a:r>
            <a:r>
              <a:rPr lang="en-US" smtClean="0"/>
              <a:t> (extract geometric information to compute resistance, capacitance, delay, etc.)</a:t>
            </a:r>
          </a:p>
          <a:p>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Synthesis based</a:t>
            </a:r>
          </a:p>
        </p:txBody>
      </p:sp>
      <p:sp>
        <p:nvSpPr>
          <p:cNvPr id="40963" name="Rectangle 3"/>
          <p:cNvSpPr>
            <a:spLocks noGrp="1" noChangeArrowheads="1"/>
          </p:cNvSpPr>
          <p:nvPr>
            <p:ph type="body" idx="1"/>
          </p:nvPr>
        </p:nvSpPr>
        <p:spPr>
          <a:xfrm>
            <a:off x="685800" y="1066800"/>
            <a:ext cx="7772400" cy="1516063"/>
          </a:xfrm>
        </p:spPr>
        <p:txBody>
          <a:bodyPr>
            <a:normAutofit fontScale="85000" lnSpcReduction="10000"/>
          </a:bodyPr>
          <a:lstStyle/>
          <a:p>
            <a:r>
              <a:rPr lang="en-US" smtClean="0"/>
              <a:t>Define modules and their behavior in a proper language (also used for simulation)</a:t>
            </a:r>
          </a:p>
          <a:p>
            <a:r>
              <a:rPr lang="en-US" smtClean="0"/>
              <a:t>Use synthesis tools to generate schematics (netlists)</a:t>
            </a:r>
          </a:p>
        </p:txBody>
      </p:sp>
      <p:pic>
        <p:nvPicPr>
          <p:cNvPr id="40964" name="Picture 4" descr="counter_schematic"/>
          <p:cNvPicPr>
            <a:picLocks noChangeAspect="1" noChangeArrowheads="1"/>
          </p:cNvPicPr>
          <p:nvPr/>
        </p:nvPicPr>
        <p:blipFill>
          <a:blip r:embed="rId2" cstate="print"/>
          <a:srcRect/>
          <a:stretch>
            <a:fillRect/>
          </a:stretch>
        </p:blipFill>
        <p:spPr bwMode="auto">
          <a:xfrm>
            <a:off x="4506913" y="2662238"/>
            <a:ext cx="3657600" cy="2379662"/>
          </a:xfrm>
          <a:prstGeom prst="rect">
            <a:avLst/>
          </a:prstGeom>
          <a:noFill/>
          <a:ln w="9525">
            <a:noFill/>
            <a:miter lim="800000"/>
            <a:headEnd/>
            <a:tailEnd/>
          </a:ln>
        </p:spPr>
      </p:pic>
      <p:sp>
        <p:nvSpPr>
          <p:cNvPr id="40965" name="Rectangle 5"/>
          <p:cNvSpPr>
            <a:spLocks noChangeArrowheads="1"/>
          </p:cNvSpPr>
          <p:nvPr/>
        </p:nvSpPr>
        <p:spPr bwMode="auto">
          <a:xfrm>
            <a:off x="490538" y="2854325"/>
            <a:ext cx="3854450" cy="1370013"/>
          </a:xfrm>
          <a:prstGeom prst="rect">
            <a:avLst/>
          </a:prstGeom>
          <a:noFill/>
          <a:ln w="9525">
            <a:noFill/>
            <a:miter lim="800000"/>
            <a:headEnd/>
            <a:tailEnd/>
          </a:ln>
        </p:spPr>
        <p:txBody>
          <a:bodyPr>
            <a:spAutoFit/>
          </a:bodyPr>
          <a:lstStyle/>
          <a:p>
            <a:r>
              <a:rPr lang="en-US">
                <a:latin typeface="Times New Roman" pitchFamily="18" charset="0"/>
              </a:rPr>
              <a:t>always @(posedge clk)</a:t>
            </a:r>
          </a:p>
          <a:p>
            <a:r>
              <a:rPr lang="en-US">
                <a:latin typeface="Times New Roman" pitchFamily="18" charset="0"/>
              </a:rPr>
              <a:t>	begin</a:t>
            </a:r>
          </a:p>
          <a:p>
            <a:r>
              <a:rPr lang="en-US">
                <a:latin typeface="Times New Roman" pitchFamily="18" charset="0"/>
              </a:rPr>
              <a:t>	if (set) coarse &lt;= #(test.ff_delay) offset;</a:t>
            </a:r>
          </a:p>
          <a:p>
            <a:r>
              <a:rPr lang="en-US">
                <a:latin typeface="Times New Roman" pitchFamily="18" charset="0"/>
              </a:rPr>
              <a:t>	else if (coarse == count_roll_over)</a:t>
            </a:r>
          </a:p>
          <a:p>
            <a:r>
              <a:rPr lang="en-US">
                <a:latin typeface="Times New Roman" pitchFamily="18" charset="0"/>
              </a:rPr>
              <a:t>		coarse &lt;= #(test.ff_delay) 0;</a:t>
            </a:r>
          </a:p>
          <a:p>
            <a:r>
              <a:rPr lang="en-US">
                <a:latin typeface="Times New Roman" pitchFamily="18" charset="0"/>
              </a:rPr>
              <a:t>	else coarse &lt;= #(test.ff_delay) coarse + 1;</a:t>
            </a:r>
          </a:p>
          <a:p>
            <a:r>
              <a:rPr lang="en-US">
                <a:latin typeface="Times New Roman" pitchFamily="18" charset="0"/>
              </a:rPr>
              <a:t>	end</a:t>
            </a:r>
          </a:p>
        </p:txBody>
      </p:sp>
      <p:sp>
        <p:nvSpPr>
          <p:cNvPr id="40966" name="Text Box 6"/>
          <p:cNvSpPr txBox="1">
            <a:spLocks noChangeArrowheads="1"/>
          </p:cNvSpPr>
          <p:nvPr/>
        </p:nvSpPr>
        <p:spPr bwMode="auto">
          <a:xfrm>
            <a:off x="1303338" y="5389563"/>
            <a:ext cx="6419850" cy="366712"/>
          </a:xfrm>
          <a:prstGeom prst="rect">
            <a:avLst/>
          </a:prstGeom>
          <a:noFill/>
          <a:ln w="9525">
            <a:noFill/>
            <a:miter lim="800000"/>
            <a:headEnd/>
            <a:tailEnd/>
          </a:ln>
        </p:spPr>
        <p:txBody>
          <a:bodyPr wrap="none">
            <a:spAutoFit/>
          </a:bodyPr>
          <a:lstStyle/>
          <a:p>
            <a:r>
              <a:rPr lang="en-US" sz="1800" b="1"/>
              <a:t>Only possible way to make designs with millions of gates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Getting it right - Simulation</a:t>
            </a:r>
          </a:p>
        </p:txBody>
      </p:sp>
      <p:sp>
        <p:nvSpPr>
          <p:cNvPr id="41987" name="Rectangle 3"/>
          <p:cNvSpPr>
            <a:spLocks noGrp="1" noChangeArrowheads="1"/>
          </p:cNvSpPr>
          <p:nvPr>
            <p:ph type="body" idx="1"/>
          </p:nvPr>
        </p:nvSpPr>
        <p:spPr/>
        <p:txBody>
          <a:bodyPr/>
          <a:lstStyle/>
          <a:p>
            <a:r>
              <a:rPr lang="en-US" sz="2400" smtClean="0"/>
              <a:t>Simulate the design at all levels (transistor, gate, system)</a:t>
            </a:r>
          </a:p>
          <a:p>
            <a:r>
              <a:rPr lang="en-US" sz="2400" smtClean="0"/>
              <a:t>Analog simulator (SPICE) for transistor level</a:t>
            </a:r>
          </a:p>
          <a:p>
            <a:r>
              <a:rPr lang="en-US" sz="2400" smtClean="0"/>
              <a:t>Digital gate level simulator for gate based design</a:t>
            </a:r>
          </a:p>
          <a:p>
            <a:r>
              <a:rPr lang="en-US" sz="2400" smtClean="0"/>
              <a:t>Mixed mode simulation of mixed analog-digital design</a:t>
            </a:r>
          </a:p>
          <a:p>
            <a:r>
              <a:rPr lang="en-US" sz="2400" smtClean="0"/>
              <a:t>Behavioral simulation at system/module level (Verilog, VHDL)</a:t>
            </a:r>
          </a:p>
          <a:p>
            <a:r>
              <a:rPr lang="en-US" sz="2400" smtClean="0"/>
              <a:t>All functions must be simulated and verified.</a:t>
            </a:r>
          </a:p>
          <a:p>
            <a:r>
              <a:rPr lang="en-US" sz="2400" smtClean="0"/>
              <a:t>Worst case data must be used to verify timing</a:t>
            </a:r>
          </a:p>
          <a:p>
            <a:r>
              <a:rPr lang="en-US" sz="2400" smtClean="0"/>
              <a:t>Worst - Typical - Best case conditions must be verified</a:t>
            </a:r>
          </a:p>
          <a:p>
            <a:r>
              <a:rPr lang="en-US" sz="2400" smtClean="0"/>
              <a:t>Use programming approach to verify large set of functions</a:t>
            </a:r>
            <a:br>
              <a:rPr lang="en-US" sz="2400" smtClean="0"/>
            </a:b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Choice of MOS and BJT</a:t>
            </a:r>
          </a:p>
        </p:txBody>
      </p:sp>
      <p:sp>
        <p:nvSpPr>
          <p:cNvPr id="8195" name="Rectangle 3"/>
          <p:cNvSpPr>
            <a:spLocks noGrp="1" noChangeArrowheads="1"/>
          </p:cNvSpPr>
          <p:nvPr>
            <p:ph type="body" idx="1"/>
          </p:nvPr>
        </p:nvSpPr>
        <p:spPr/>
        <p:txBody>
          <a:bodyPr/>
          <a:lstStyle/>
          <a:p>
            <a:pPr eaLnBrk="1" hangingPunct="1"/>
            <a:r>
              <a:rPr lang="en-US" sz="2600" smtClean="0"/>
              <a:t>MOS logic occupies much </a:t>
            </a:r>
            <a:r>
              <a:rPr lang="en-US" sz="2600" smtClean="0">
                <a:solidFill>
                  <a:srgbClr val="0099FF"/>
                </a:solidFill>
              </a:rPr>
              <a:t>smaller area</a:t>
            </a:r>
            <a:r>
              <a:rPr lang="en-US" sz="2600" smtClean="0"/>
              <a:t> of silicon than the equivalent BJT logic</a:t>
            </a:r>
          </a:p>
          <a:p>
            <a:pPr eaLnBrk="1" hangingPunct="1"/>
            <a:r>
              <a:rPr lang="en-US" sz="2600" smtClean="0"/>
              <a:t>MOS technology has a much higher potential </a:t>
            </a:r>
            <a:r>
              <a:rPr lang="en-US" sz="2600" smtClean="0">
                <a:solidFill>
                  <a:srgbClr val="0099FF"/>
                </a:solidFill>
              </a:rPr>
              <a:t>packing density</a:t>
            </a:r>
          </a:p>
          <a:p>
            <a:pPr eaLnBrk="1" hangingPunct="1"/>
            <a:r>
              <a:rPr lang="en-US" sz="2600" smtClean="0"/>
              <a:t>A MOS logic circuit requires appreciably less current and hence </a:t>
            </a:r>
            <a:r>
              <a:rPr lang="en-US" sz="2600" smtClean="0">
                <a:solidFill>
                  <a:srgbClr val="0099FF"/>
                </a:solidFill>
              </a:rPr>
              <a:t>less power</a:t>
            </a:r>
            <a:r>
              <a:rPr lang="en-US" sz="2600" smtClean="0"/>
              <a:t> than its bipolar counter part</a:t>
            </a:r>
          </a:p>
          <a:p>
            <a:pPr eaLnBrk="1" hangingPunct="1"/>
            <a:r>
              <a:rPr lang="en-US" sz="2600" smtClean="0"/>
              <a:t>However, </a:t>
            </a:r>
            <a:r>
              <a:rPr lang="en-US" sz="2600" smtClean="0">
                <a:solidFill>
                  <a:srgbClr val="0099FF"/>
                </a:solidFill>
              </a:rPr>
              <a:t>bipolar </a:t>
            </a:r>
            <a:r>
              <a:rPr lang="en-US" sz="2600" smtClean="0"/>
              <a:t>circuits operate </a:t>
            </a:r>
            <a:r>
              <a:rPr lang="en-US" sz="2600" smtClean="0">
                <a:solidFill>
                  <a:srgbClr val="0099FF"/>
                </a:solidFill>
              </a:rPr>
              <a:t>faster</a:t>
            </a:r>
            <a:r>
              <a:rPr lang="en-US" sz="2600" smtClean="0"/>
              <a:t> than </a:t>
            </a:r>
            <a:r>
              <a:rPr lang="en-US" sz="2600" smtClean="0">
                <a:solidFill>
                  <a:srgbClr val="0099FF"/>
                </a:solidFill>
              </a:rPr>
              <a:t>MOS</a:t>
            </a:r>
            <a:r>
              <a:rPr lang="en-US" sz="2600" smtClean="0"/>
              <a:t> circuits</a:t>
            </a:r>
          </a:p>
          <a:p>
            <a:pPr eaLnBrk="1" hangingPunct="1"/>
            <a:r>
              <a:rPr lang="en-US" sz="2600" smtClean="0"/>
              <a:t>Even so, the </a:t>
            </a:r>
            <a:r>
              <a:rPr lang="en-US" sz="2600" smtClean="0">
                <a:solidFill>
                  <a:srgbClr val="0099FF"/>
                </a:solidFill>
              </a:rPr>
              <a:t>speed-power product</a:t>
            </a:r>
            <a:r>
              <a:rPr lang="en-US" sz="2600" smtClean="0"/>
              <a:t> for MOS logic compares favorably with that of BJT logic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Heterogeneity on Chip </a:t>
            </a:r>
          </a:p>
        </p:txBody>
      </p:sp>
      <p:sp>
        <p:nvSpPr>
          <p:cNvPr id="10243" name="Rectangle 3"/>
          <p:cNvSpPr>
            <a:spLocks noGrp="1" noChangeArrowheads="1"/>
          </p:cNvSpPr>
          <p:nvPr>
            <p:ph type="body" idx="1"/>
          </p:nvPr>
        </p:nvSpPr>
        <p:spPr>
          <a:xfrm>
            <a:off x="457200" y="1981200"/>
            <a:ext cx="4860925" cy="2130425"/>
          </a:xfrm>
        </p:spPr>
        <p:txBody>
          <a:bodyPr>
            <a:normAutofit fontScale="77500" lnSpcReduction="20000"/>
          </a:bodyPr>
          <a:lstStyle/>
          <a:p>
            <a:pPr eaLnBrk="1" hangingPunct="1"/>
            <a:r>
              <a:rPr lang="en-US" smtClean="0"/>
              <a:t>Greater diversity of on­chip elements</a:t>
            </a:r>
          </a:p>
          <a:p>
            <a:pPr lvl="1" eaLnBrk="1" hangingPunct="1"/>
            <a:r>
              <a:rPr lang="en-US" smtClean="0"/>
              <a:t>Processors </a:t>
            </a:r>
          </a:p>
          <a:p>
            <a:pPr lvl="1" eaLnBrk="1" hangingPunct="1"/>
            <a:r>
              <a:rPr lang="en-US" smtClean="0"/>
              <a:t>Software </a:t>
            </a:r>
          </a:p>
          <a:p>
            <a:pPr lvl="1" eaLnBrk="1" hangingPunct="1"/>
            <a:r>
              <a:rPr lang="en-US" smtClean="0"/>
              <a:t>Memory </a:t>
            </a:r>
          </a:p>
          <a:p>
            <a:pPr lvl="1" eaLnBrk="1" hangingPunct="1"/>
            <a:r>
              <a:rPr lang="en-US" smtClean="0"/>
              <a:t>Analog </a:t>
            </a:r>
          </a:p>
          <a:p>
            <a:pPr lvl="1" eaLnBrk="1" hangingPunct="1"/>
            <a:endParaRPr lang="en-US" smtClean="0"/>
          </a:p>
        </p:txBody>
      </p:sp>
      <p:sp>
        <p:nvSpPr>
          <p:cNvPr id="10244" name="Text Box 4"/>
          <p:cNvSpPr txBox="1">
            <a:spLocks noChangeArrowheads="1"/>
          </p:cNvSpPr>
          <p:nvPr/>
        </p:nvSpPr>
        <p:spPr bwMode="auto">
          <a:xfrm>
            <a:off x="7472363" y="6553200"/>
            <a:ext cx="1030287" cy="244475"/>
          </a:xfrm>
          <a:prstGeom prst="rect">
            <a:avLst/>
          </a:prstGeom>
          <a:noFill/>
          <a:ln w="28575">
            <a:noFill/>
            <a:miter lim="800000"/>
            <a:headEnd/>
            <a:tailEnd/>
          </a:ln>
        </p:spPr>
        <p:txBody>
          <a:bodyPr wrap="none" lIns="0" tIns="0" rIns="0" bIns="0">
            <a:spAutoFit/>
          </a:bodyPr>
          <a:lstStyle/>
          <a:p>
            <a:pPr algn="r" eaLnBrk="1" hangingPunct="1"/>
            <a:r>
              <a:rPr lang="en-US" sz="1600" b="1"/>
              <a:t>[</a:t>
            </a:r>
            <a:r>
              <a:rPr lang="en-US" sz="1600" b="1">
                <a:cs typeface="Arial" pitchFamily="34" charset="0"/>
              </a:rPr>
              <a:t>©Keutzer</a:t>
            </a:r>
            <a:r>
              <a:rPr lang="en-US" sz="1600" b="1"/>
              <a:t>]</a:t>
            </a:r>
          </a:p>
        </p:txBody>
      </p:sp>
      <p:sp>
        <p:nvSpPr>
          <p:cNvPr id="18437" name="Text Box 5"/>
          <p:cNvSpPr txBox="1">
            <a:spLocks noChangeArrowheads="1"/>
          </p:cNvSpPr>
          <p:nvPr/>
        </p:nvSpPr>
        <p:spPr bwMode="auto">
          <a:xfrm>
            <a:off x="1524000" y="5105400"/>
            <a:ext cx="6400800" cy="666750"/>
          </a:xfrm>
          <a:prstGeom prst="rect">
            <a:avLst/>
          </a:prstGeom>
          <a:solidFill>
            <a:schemeClr val="accent1"/>
          </a:solidFill>
          <a:ln w="28575">
            <a:solidFill>
              <a:schemeClr val="tx1"/>
            </a:solidFill>
            <a:miter lim="800000"/>
            <a:headEnd/>
            <a:tailEnd/>
          </a:ln>
          <a:effectLst>
            <a:outerShdw dist="135003" dir="2928844" algn="ctr" rotWithShape="0">
              <a:schemeClr val="bg2"/>
            </a:outerShdw>
          </a:effectLst>
        </p:spPr>
        <p:txBody>
          <a:bodyPr lIns="182880" tIns="137160" rIns="182880" bIns="137160">
            <a:spAutoFit/>
          </a:bodyPr>
          <a:lstStyle/>
          <a:p>
            <a:pPr algn="ctr" eaLnBrk="1" hangingPunct="1">
              <a:defRPr/>
            </a:pPr>
            <a:r>
              <a:rPr lang="en-US" sz="2400">
                <a:latin typeface="Lucida Sans Unicode" pitchFamily="34" charset="0"/>
              </a:rPr>
              <a:t>More transistors doing different things!</a:t>
            </a:r>
          </a:p>
        </p:txBody>
      </p:sp>
      <p:sp>
        <p:nvSpPr>
          <p:cNvPr id="18438" name="AutoShape 6"/>
          <p:cNvSpPr>
            <a:spLocks noChangeArrowheads="1"/>
          </p:cNvSpPr>
          <p:nvPr/>
        </p:nvSpPr>
        <p:spPr bwMode="auto">
          <a:xfrm rot="-5400000">
            <a:off x="6781007" y="1178719"/>
            <a:ext cx="1219200" cy="2897187"/>
          </a:xfrm>
          <a:prstGeom prst="downArrow">
            <a:avLst>
              <a:gd name="adj1" fmla="val 50000"/>
              <a:gd name="adj2" fmla="val 59408"/>
            </a:avLst>
          </a:prstGeom>
          <a:solidFill>
            <a:schemeClr val="hlink"/>
          </a:solidFill>
          <a:ln w="28575">
            <a:solidFill>
              <a:schemeClr val="tx1"/>
            </a:solidFill>
            <a:miter lim="800000"/>
            <a:headEnd/>
            <a:tailEnd/>
          </a:ln>
        </p:spPr>
        <p:txBody>
          <a:bodyPr vert="eaVert" wrap="none" anchor="ctr"/>
          <a:lstStyle/>
          <a:p>
            <a:pPr algn="ctr" eaLnBrk="1" hangingPunct="1"/>
            <a:r>
              <a:rPr lang="en-US" sz="2400">
                <a:latin typeface="Lucida Sans Unicode" pitchFamily="34" charset="0"/>
              </a:rPr>
              <a:t>Heterogeneity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up)">
                                      <p:cBhvr>
                                        <p:cTn id="7" dur="500"/>
                                        <p:tgtEl>
                                          <p:spTgt spid="1843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p:cTn id="12" dur="500" fill="hold"/>
                                        <p:tgtEl>
                                          <p:spTgt spid="18437"/>
                                        </p:tgtEl>
                                        <p:attrNameLst>
                                          <p:attrName>ppt_w</p:attrName>
                                        </p:attrNameLst>
                                      </p:cBhvr>
                                      <p:tavLst>
                                        <p:tav tm="0">
                                          <p:val>
                                            <p:fltVal val="0"/>
                                          </p:val>
                                        </p:tav>
                                        <p:tav tm="100000">
                                          <p:val>
                                            <p:strVal val="#ppt_w"/>
                                          </p:val>
                                        </p:tav>
                                      </p:tavLst>
                                    </p:anim>
                                    <p:anim calcmode="lin" valueType="num">
                                      <p:cBhvr>
                                        <p:cTn id="13" dur="500" fill="hold"/>
                                        <p:tgtEl>
                                          <p:spTgt spid="184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autoUpdateAnimBg="0"/>
      <p:bldP spid="18438"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Stronger Market Pressures</a:t>
            </a:r>
          </a:p>
        </p:txBody>
      </p:sp>
      <p:sp>
        <p:nvSpPr>
          <p:cNvPr id="11267" name="Rectangle 3"/>
          <p:cNvSpPr>
            <a:spLocks noGrp="1" noChangeArrowheads="1"/>
          </p:cNvSpPr>
          <p:nvPr>
            <p:ph type="body" idx="1"/>
          </p:nvPr>
        </p:nvSpPr>
        <p:spPr>
          <a:xfrm>
            <a:off x="457200" y="1981200"/>
            <a:ext cx="5162550" cy="1492250"/>
          </a:xfrm>
        </p:spPr>
        <p:txBody>
          <a:bodyPr>
            <a:normAutofit fontScale="92500" lnSpcReduction="10000"/>
          </a:bodyPr>
          <a:lstStyle/>
          <a:p>
            <a:pPr eaLnBrk="1" hangingPunct="1"/>
            <a:r>
              <a:rPr lang="en-US" smtClean="0"/>
              <a:t>Decreasing design window</a:t>
            </a:r>
          </a:p>
          <a:p>
            <a:pPr eaLnBrk="1" hangingPunct="1"/>
            <a:r>
              <a:rPr lang="en-US" smtClean="0"/>
              <a:t>Less tolerance for design revisions</a:t>
            </a:r>
          </a:p>
        </p:txBody>
      </p:sp>
      <p:sp>
        <p:nvSpPr>
          <p:cNvPr id="11268" name="Text Box 4"/>
          <p:cNvSpPr txBox="1">
            <a:spLocks noChangeArrowheads="1"/>
          </p:cNvSpPr>
          <p:nvPr/>
        </p:nvSpPr>
        <p:spPr bwMode="auto">
          <a:xfrm>
            <a:off x="7472363" y="6553200"/>
            <a:ext cx="1030287" cy="244475"/>
          </a:xfrm>
          <a:prstGeom prst="rect">
            <a:avLst/>
          </a:prstGeom>
          <a:noFill/>
          <a:ln w="28575">
            <a:noFill/>
            <a:miter lim="800000"/>
            <a:headEnd/>
            <a:tailEnd/>
          </a:ln>
        </p:spPr>
        <p:txBody>
          <a:bodyPr wrap="none" lIns="0" tIns="0" rIns="0" bIns="0">
            <a:spAutoFit/>
          </a:bodyPr>
          <a:lstStyle/>
          <a:p>
            <a:pPr algn="r" eaLnBrk="1" hangingPunct="1"/>
            <a:r>
              <a:rPr lang="en-US" sz="1600" b="1"/>
              <a:t>[</a:t>
            </a:r>
            <a:r>
              <a:rPr lang="en-US" sz="1600" b="1">
                <a:cs typeface="Arial" pitchFamily="34" charset="0"/>
              </a:rPr>
              <a:t>©Keutzer</a:t>
            </a:r>
            <a:r>
              <a:rPr lang="en-US" sz="1600" b="1"/>
              <a:t>]</a:t>
            </a:r>
          </a:p>
        </p:txBody>
      </p:sp>
      <p:sp>
        <p:nvSpPr>
          <p:cNvPr id="19461" name="AutoShape 5"/>
          <p:cNvSpPr>
            <a:spLocks noChangeArrowheads="1"/>
          </p:cNvSpPr>
          <p:nvPr/>
        </p:nvSpPr>
        <p:spPr bwMode="auto">
          <a:xfrm rot="-5400000">
            <a:off x="6553200" y="1219200"/>
            <a:ext cx="1219200" cy="2895600"/>
          </a:xfrm>
          <a:prstGeom prst="upArrow">
            <a:avLst>
              <a:gd name="adj1" fmla="val 50000"/>
              <a:gd name="adj2" fmla="val 59375"/>
            </a:avLst>
          </a:prstGeom>
          <a:solidFill>
            <a:schemeClr val="hlink"/>
          </a:solidFill>
          <a:ln w="28575">
            <a:solidFill>
              <a:schemeClr val="tx1"/>
            </a:solidFill>
            <a:miter lim="800000"/>
            <a:headEnd/>
            <a:tailEnd/>
          </a:ln>
        </p:spPr>
        <p:txBody>
          <a:bodyPr vert="eaVert" wrap="none" anchor="ctr"/>
          <a:lstStyle/>
          <a:p>
            <a:pPr algn="ctr" eaLnBrk="1" hangingPunct="1"/>
            <a:r>
              <a:rPr lang="en-US" sz="2400">
                <a:latin typeface="Lucida Sans Unicode" pitchFamily="34" charset="0"/>
              </a:rPr>
              <a:t>Time-to-market</a:t>
            </a:r>
          </a:p>
        </p:txBody>
      </p:sp>
      <p:sp>
        <p:nvSpPr>
          <p:cNvPr id="19462" name="Text Box 6"/>
          <p:cNvSpPr txBox="1">
            <a:spLocks noChangeArrowheads="1"/>
          </p:cNvSpPr>
          <p:nvPr/>
        </p:nvSpPr>
        <p:spPr bwMode="auto">
          <a:xfrm>
            <a:off x="609600" y="4454525"/>
            <a:ext cx="7848600" cy="1031875"/>
          </a:xfrm>
          <a:prstGeom prst="rect">
            <a:avLst/>
          </a:prstGeom>
          <a:solidFill>
            <a:schemeClr val="accent1"/>
          </a:solidFill>
          <a:ln w="28575">
            <a:solidFill>
              <a:schemeClr val="tx1"/>
            </a:solidFill>
            <a:miter lim="800000"/>
            <a:headEnd/>
            <a:tailEnd/>
          </a:ln>
          <a:effectLst>
            <a:outerShdw dist="135003" dir="2928844" algn="ctr" rotWithShape="0">
              <a:schemeClr val="bg2"/>
            </a:outerShdw>
          </a:effectLst>
        </p:spPr>
        <p:txBody>
          <a:bodyPr lIns="182880" tIns="137160" rIns="182880" bIns="137160">
            <a:spAutoFit/>
          </a:bodyPr>
          <a:lstStyle/>
          <a:p>
            <a:pPr algn="ctr" eaLnBrk="1" hangingPunct="1">
              <a:defRPr/>
            </a:pPr>
            <a:r>
              <a:rPr lang="en-US" sz="2400">
                <a:latin typeface="Lucida Sans Unicode" pitchFamily="34" charset="0"/>
              </a:rPr>
              <a:t>Exponentially more complex, greater design risk, greater variety, and a smaller design window!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down)">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 calcmode="lin" valueType="num">
                                      <p:cBhvr>
                                        <p:cTn id="12" dur="500" fill="hold"/>
                                        <p:tgtEl>
                                          <p:spTgt spid="19462"/>
                                        </p:tgtEl>
                                        <p:attrNameLst>
                                          <p:attrName>ppt_w</p:attrName>
                                        </p:attrNameLst>
                                      </p:cBhvr>
                                      <p:tavLst>
                                        <p:tav tm="0">
                                          <p:val>
                                            <p:fltVal val="0"/>
                                          </p:val>
                                        </p:tav>
                                        <p:tav tm="100000">
                                          <p:val>
                                            <p:strVal val="#ppt_w"/>
                                          </p:val>
                                        </p:tav>
                                      </p:tavLst>
                                    </p:anim>
                                    <p:anim calcmode="lin" valueType="num">
                                      <p:cBhvr>
                                        <p:cTn id="13" dur="500" fill="hold"/>
                                        <p:tgtEl>
                                          <p:spTgt spid="194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P spid="19462"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828675"/>
            <a:ext cx="8229600" cy="657225"/>
          </a:xfrm>
        </p:spPr>
        <p:txBody>
          <a:bodyPr/>
          <a:lstStyle/>
          <a:p>
            <a:pPr eaLnBrk="1" hangingPunct="1"/>
            <a:r>
              <a:rPr lang="fr-FR" sz="3500" smtClean="0">
                <a:solidFill>
                  <a:srgbClr val="CA6800"/>
                </a:solidFill>
              </a:rPr>
              <a:t>VLSI Design Styles</a:t>
            </a:r>
          </a:p>
        </p:txBody>
      </p:sp>
      <p:sp>
        <p:nvSpPr>
          <p:cNvPr id="12291" name="Rectangle 3"/>
          <p:cNvSpPr>
            <a:spLocks noGrp="1" noChangeArrowheads="1"/>
          </p:cNvSpPr>
          <p:nvPr>
            <p:ph type="body" idx="4294967295"/>
          </p:nvPr>
        </p:nvSpPr>
        <p:spPr>
          <a:xfrm>
            <a:off x="457200" y="2316163"/>
            <a:ext cx="8004175" cy="3522662"/>
          </a:xfrm>
        </p:spPr>
        <p:txBody>
          <a:bodyPr/>
          <a:lstStyle/>
          <a:p>
            <a:pPr eaLnBrk="1" hangingPunct="1"/>
            <a:r>
              <a:rPr lang="en-US" altLang="en-US" smtClean="0"/>
              <a:t>Full Custom</a:t>
            </a:r>
          </a:p>
          <a:p>
            <a:pPr eaLnBrk="1" hangingPunct="1"/>
            <a:r>
              <a:rPr lang="en-US" altLang="en-US" smtClean="0"/>
              <a:t>Application-Specific Integrated Circuit (ASIC)</a:t>
            </a:r>
          </a:p>
          <a:p>
            <a:pPr eaLnBrk="1" hangingPunct="1"/>
            <a:r>
              <a:rPr lang="en-US" altLang="en-US" smtClean="0"/>
              <a:t>Programmable Logic (PLD, FPGA)</a:t>
            </a:r>
          </a:p>
          <a:p>
            <a:pPr eaLnBrk="1" hangingPunct="1"/>
            <a:r>
              <a:rPr lang="en-US" altLang="en-US" smtClean="0"/>
              <a:t>System-on-a-Chip</a:t>
            </a:r>
          </a:p>
          <a:p>
            <a:pPr eaLnBrk="1" hangingPunct="1">
              <a:buFont typeface="Wingdings" pitchFamily="2" charset="2"/>
              <a:buNone/>
            </a:pPr>
            <a:endParaRPr lang="fr-FR" smtClean="0">
              <a:solidFill>
                <a:srgbClr val="CA6800"/>
              </a:solidFill>
            </a:endParaRPr>
          </a:p>
        </p:txBody>
      </p:sp>
      <p:pic>
        <p:nvPicPr>
          <p:cNvPr id="12292" name="Picture 4"/>
          <p:cNvPicPr>
            <a:picLocks noChangeAspect="1" noChangeArrowheads="1"/>
          </p:cNvPicPr>
          <p:nvPr/>
        </p:nvPicPr>
        <p:blipFill>
          <a:blip r:embed="rId2" cstate="print"/>
          <a:srcRect l="42822" t="24414" r="41878" b="67708"/>
          <a:stretch>
            <a:fillRect/>
          </a:stretch>
        </p:blipFill>
        <p:spPr bwMode="auto">
          <a:xfrm>
            <a:off x="6804025" y="765175"/>
            <a:ext cx="2160588"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828675"/>
            <a:ext cx="8229600" cy="657225"/>
          </a:xfrm>
        </p:spPr>
        <p:txBody>
          <a:bodyPr/>
          <a:lstStyle/>
          <a:p>
            <a:pPr eaLnBrk="1" hangingPunct="1"/>
            <a:r>
              <a:rPr lang="fr-FR" sz="3500" smtClean="0">
                <a:solidFill>
                  <a:srgbClr val="CA6800"/>
                </a:solidFill>
              </a:rPr>
              <a:t>Full Custom Design</a:t>
            </a:r>
          </a:p>
        </p:txBody>
      </p:sp>
      <p:sp>
        <p:nvSpPr>
          <p:cNvPr id="13315" name="Rectangle 3"/>
          <p:cNvSpPr>
            <a:spLocks noGrp="1" noChangeArrowheads="1"/>
          </p:cNvSpPr>
          <p:nvPr>
            <p:ph type="body" idx="4294967295"/>
          </p:nvPr>
        </p:nvSpPr>
        <p:spPr>
          <a:xfrm>
            <a:off x="457200" y="2562225"/>
            <a:ext cx="8004175" cy="3276600"/>
          </a:xfrm>
        </p:spPr>
        <p:txBody>
          <a:bodyPr/>
          <a:lstStyle/>
          <a:p>
            <a:pPr eaLnBrk="1" hangingPunct="1"/>
            <a:r>
              <a:rPr lang="en-US" altLang="en-US" sz="2800" smtClean="0"/>
              <a:t>Each circuit element carefully “handcrafted”</a:t>
            </a:r>
          </a:p>
          <a:p>
            <a:pPr eaLnBrk="1" hangingPunct="1"/>
            <a:r>
              <a:rPr lang="en-US" altLang="en-US" sz="2800" smtClean="0"/>
              <a:t>Huge design effort</a:t>
            </a:r>
          </a:p>
          <a:p>
            <a:pPr eaLnBrk="1" hangingPunct="1"/>
            <a:r>
              <a:rPr lang="en-US" altLang="en-US" sz="2800" smtClean="0"/>
              <a:t>High Design &amp; NRE Costs / Low Unit Cost</a:t>
            </a:r>
          </a:p>
          <a:p>
            <a:pPr eaLnBrk="1" hangingPunct="1"/>
            <a:r>
              <a:rPr lang="en-US" altLang="en-US" sz="2800" smtClean="0"/>
              <a:t>High Performance</a:t>
            </a:r>
          </a:p>
          <a:p>
            <a:pPr eaLnBrk="1" hangingPunct="1"/>
            <a:r>
              <a:rPr lang="en-US" altLang="en-US" sz="2800" smtClean="0"/>
              <a:t>Typically used for high-volume applications</a:t>
            </a:r>
          </a:p>
          <a:p>
            <a:pPr eaLnBrk="1" hangingPunct="1">
              <a:buFont typeface="Wingdings" pitchFamily="2" charset="2"/>
              <a:buNone/>
            </a:pPr>
            <a:endParaRPr lang="fr-FR" sz="2800" smtClean="0">
              <a:solidFill>
                <a:srgbClr val="CA6800"/>
              </a:solidFill>
            </a:endParaRPr>
          </a:p>
        </p:txBody>
      </p:sp>
      <p:pic>
        <p:nvPicPr>
          <p:cNvPr id="13316" name="Picture 4"/>
          <p:cNvPicPr>
            <a:picLocks noChangeAspect="1" noChangeArrowheads="1"/>
          </p:cNvPicPr>
          <p:nvPr/>
        </p:nvPicPr>
        <p:blipFill>
          <a:blip r:embed="rId2" cstate="print"/>
          <a:srcRect l="42822" t="24414" r="41878" b="67708"/>
          <a:stretch>
            <a:fillRect/>
          </a:stretch>
        </p:blipFill>
        <p:spPr bwMode="auto">
          <a:xfrm>
            <a:off x="6804025" y="765175"/>
            <a:ext cx="2160588"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Full custom</a:t>
            </a:r>
          </a:p>
        </p:txBody>
      </p:sp>
      <p:sp>
        <p:nvSpPr>
          <p:cNvPr id="44035" name="Rectangle 3"/>
          <p:cNvSpPr>
            <a:spLocks noGrp="1" noChangeArrowheads="1"/>
          </p:cNvSpPr>
          <p:nvPr>
            <p:ph type="body" idx="1"/>
          </p:nvPr>
        </p:nvSpPr>
        <p:spPr/>
        <p:txBody>
          <a:bodyPr/>
          <a:lstStyle/>
          <a:p>
            <a:r>
              <a:rPr lang="en-US" sz="2400" smtClean="0"/>
              <a:t>Hand drawn geometry</a:t>
            </a:r>
          </a:p>
          <a:p>
            <a:r>
              <a:rPr lang="en-US" sz="2400" smtClean="0"/>
              <a:t>All layers customized</a:t>
            </a:r>
          </a:p>
          <a:p>
            <a:r>
              <a:rPr lang="en-US" sz="2400" smtClean="0"/>
              <a:t>Digital and analog</a:t>
            </a:r>
          </a:p>
          <a:p>
            <a:r>
              <a:rPr lang="en-US" sz="2400" smtClean="0"/>
              <a:t>Simulation at transistor level (analog)</a:t>
            </a:r>
          </a:p>
          <a:p>
            <a:r>
              <a:rPr lang="en-US" sz="2400" smtClean="0"/>
              <a:t>High density</a:t>
            </a:r>
          </a:p>
          <a:p>
            <a:r>
              <a:rPr lang="en-US" sz="2400" smtClean="0"/>
              <a:t>High performance</a:t>
            </a:r>
          </a:p>
          <a:p>
            <a:r>
              <a:rPr lang="en-US" sz="2400" smtClean="0"/>
              <a:t>Looong design time</a:t>
            </a:r>
          </a:p>
        </p:txBody>
      </p:sp>
      <p:grpSp>
        <p:nvGrpSpPr>
          <p:cNvPr id="2" name="Group 4"/>
          <p:cNvGrpSpPr>
            <a:grpSpLocks/>
          </p:cNvGrpSpPr>
          <p:nvPr/>
        </p:nvGrpSpPr>
        <p:grpSpPr bwMode="auto">
          <a:xfrm>
            <a:off x="6705600" y="2516188"/>
            <a:ext cx="304800" cy="304800"/>
            <a:chOff x="2448" y="1392"/>
            <a:chExt cx="192" cy="192"/>
          </a:xfrm>
        </p:grpSpPr>
        <p:sp>
          <p:nvSpPr>
            <p:cNvPr id="44059" name="Line 5"/>
            <p:cNvSpPr>
              <a:spLocks noChangeShapeType="1"/>
            </p:cNvSpPr>
            <p:nvPr/>
          </p:nvSpPr>
          <p:spPr bwMode="auto">
            <a:xfrm>
              <a:off x="2592" y="1440"/>
              <a:ext cx="48" cy="0"/>
            </a:xfrm>
            <a:prstGeom prst="line">
              <a:avLst/>
            </a:prstGeom>
            <a:noFill/>
            <a:ln w="9525">
              <a:solidFill>
                <a:schemeClr val="tx1"/>
              </a:solidFill>
              <a:round/>
              <a:headEnd/>
              <a:tailEnd/>
            </a:ln>
          </p:spPr>
          <p:txBody>
            <a:bodyPr wrap="none" anchor="ctr"/>
            <a:lstStyle/>
            <a:p>
              <a:endParaRPr lang="en-IN"/>
            </a:p>
          </p:txBody>
        </p:sp>
        <p:sp>
          <p:nvSpPr>
            <p:cNvPr id="44060" name="Line 6"/>
            <p:cNvSpPr>
              <a:spLocks noChangeShapeType="1"/>
            </p:cNvSpPr>
            <p:nvPr/>
          </p:nvSpPr>
          <p:spPr bwMode="auto">
            <a:xfrm>
              <a:off x="2592" y="1536"/>
              <a:ext cx="48" cy="0"/>
            </a:xfrm>
            <a:prstGeom prst="line">
              <a:avLst/>
            </a:prstGeom>
            <a:noFill/>
            <a:ln w="9525">
              <a:solidFill>
                <a:schemeClr val="tx1"/>
              </a:solidFill>
              <a:round/>
              <a:headEnd/>
              <a:tailEnd/>
            </a:ln>
          </p:spPr>
          <p:txBody>
            <a:bodyPr wrap="none" anchor="ctr"/>
            <a:lstStyle/>
            <a:p>
              <a:endParaRPr lang="en-IN"/>
            </a:p>
          </p:txBody>
        </p:sp>
        <p:sp>
          <p:nvSpPr>
            <p:cNvPr id="44061" name="Line 7"/>
            <p:cNvSpPr>
              <a:spLocks noChangeShapeType="1"/>
            </p:cNvSpPr>
            <p:nvPr/>
          </p:nvSpPr>
          <p:spPr bwMode="auto">
            <a:xfrm>
              <a:off x="2592" y="1392"/>
              <a:ext cx="0" cy="192"/>
            </a:xfrm>
            <a:prstGeom prst="line">
              <a:avLst/>
            </a:prstGeom>
            <a:noFill/>
            <a:ln w="9525">
              <a:solidFill>
                <a:schemeClr val="tx1"/>
              </a:solidFill>
              <a:round/>
              <a:headEnd/>
              <a:tailEnd/>
            </a:ln>
          </p:spPr>
          <p:txBody>
            <a:bodyPr wrap="none" anchor="ctr"/>
            <a:lstStyle/>
            <a:p>
              <a:endParaRPr lang="en-IN"/>
            </a:p>
          </p:txBody>
        </p:sp>
        <p:sp>
          <p:nvSpPr>
            <p:cNvPr id="44062" name="Line 8"/>
            <p:cNvSpPr>
              <a:spLocks noChangeShapeType="1"/>
            </p:cNvSpPr>
            <p:nvPr/>
          </p:nvSpPr>
          <p:spPr bwMode="auto">
            <a:xfrm>
              <a:off x="2544" y="1392"/>
              <a:ext cx="0" cy="192"/>
            </a:xfrm>
            <a:prstGeom prst="line">
              <a:avLst/>
            </a:prstGeom>
            <a:noFill/>
            <a:ln w="9525">
              <a:solidFill>
                <a:schemeClr val="tx1"/>
              </a:solidFill>
              <a:round/>
              <a:headEnd/>
              <a:tailEnd/>
            </a:ln>
          </p:spPr>
          <p:txBody>
            <a:bodyPr wrap="none" anchor="ctr"/>
            <a:lstStyle/>
            <a:p>
              <a:endParaRPr lang="en-IN"/>
            </a:p>
          </p:txBody>
        </p:sp>
        <p:sp>
          <p:nvSpPr>
            <p:cNvPr id="44063" name="Line 9"/>
            <p:cNvSpPr>
              <a:spLocks noChangeShapeType="1"/>
            </p:cNvSpPr>
            <p:nvPr/>
          </p:nvSpPr>
          <p:spPr bwMode="auto">
            <a:xfrm>
              <a:off x="2448" y="1488"/>
              <a:ext cx="96" cy="0"/>
            </a:xfrm>
            <a:prstGeom prst="line">
              <a:avLst/>
            </a:prstGeom>
            <a:noFill/>
            <a:ln w="9525">
              <a:solidFill>
                <a:schemeClr val="tx1"/>
              </a:solidFill>
              <a:round/>
              <a:headEnd/>
              <a:tailEnd/>
            </a:ln>
          </p:spPr>
          <p:txBody>
            <a:bodyPr wrap="none" anchor="ctr"/>
            <a:lstStyle/>
            <a:p>
              <a:endParaRPr lang="en-IN"/>
            </a:p>
          </p:txBody>
        </p:sp>
      </p:grpSp>
      <p:grpSp>
        <p:nvGrpSpPr>
          <p:cNvPr id="3" name="Group 10"/>
          <p:cNvGrpSpPr>
            <a:grpSpLocks/>
          </p:cNvGrpSpPr>
          <p:nvPr/>
        </p:nvGrpSpPr>
        <p:grpSpPr bwMode="auto">
          <a:xfrm>
            <a:off x="6705600" y="2058988"/>
            <a:ext cx="304800" cy="304800"/>
            <a:chOff x="2448" y="1344"/>
            <a:chExt cx="192" cy="192"/>
          </a:xfrm>
        </p:grpSpPr>
        <p:sp>
          <p:nvSpPr>
            <p:cNvPr id="44053" name="Line 11"/>
            <p:cNvSpPr>
              <a:spLocks noChangeShapeType="1"/>
            </p:cNvSpPr>
            <p:nvPr/>
          </p:nvSpPr>
          <p:spPr bwMode="auto">
            <a:xfrm>
              <a:off x="2592" y="1392"/>
              <a:ext cx="48" cy="0"/>
            </a:xfrm>
            <a:prstGeom prst="line">
              <a:avLst/>
            </a:prstGeom>
            <a:noFill/>
            <a:ln w="9525">
              <a:solidFill>
                <a:schemeClr val="tx1"/>
              </a:solidFill>
              <a:round/>
              <a:headEnd/>
              <a:tailEnd/>
            </a:ln>
          </p:spPr>
          <p:txBody>
            <a:bodyPr wrap="none" anchor="ctr"/>
            <a:lstStyle/>
            <a:p>
              <a:endParaRPr lang="en-IN"/>
            </a:p>
          </p:txBody>
        </p:sp>
        <p:sp>
          <p:nvSpPr>
            <p:cNvPr id="44054" name="Line 12"/>
            <p:cNvSpPr>
              <a:spLocks noChangeShapeType="1"/>
            </p:cNvSpPr>
            <p:nvPr/>
          </p:nvSpPr>
          <p:spPr bwMode="auto">
            <a:xfrm>
              <a:off x="2592" y="1488"/>
              <a:ext cx="48" cy="0"/>
            </a:xfrm>
            <a:prstGeom prst="line">
              <a:avLst/>
            </a:prstGeom>
            <a:noFill/>
            <a:ln w="9525">
              <a:solidFill>
                <a:schemeClr val="tx1"/>
              </a:solidFill>
              <a:round/>
              <a:headEnd/>
              <a:tailEnd/>
            </a:ln>
          </p:spPr>
          <p:txBody>
            <a:bodyPr wrap="none" anchor="ctr"/>
            <a:lstStyle/>
            <a:p>
              <a:endParaRPr lang="en-IN"/>
            </a:p>
          </p:txBody>
        </p:sp>
        <p:sp>
          <p:nvSpPr>
            <p:cNvPr id="44055" name="Line 13"/>
            <p:cNvSpPr>
              <a:spLocks noChangeShapeType="1"/>
            </p:cNvSpPr>
            <p:nvPr/>
          </p:nvSpPr>
          <p:spPr bwMode="auto">
            <a:xfrm>
              <a:off x="2592" y="1344"/>
              <a:ext cx="0" cy="192"/>
            </a:xfrm>
            <a:prstGeom prst="line">
              <a:avLst/>
            </a:prstGeom>
            <a:noFill/>
            <a:ln w="9525">
              <a:solidFill>
                <a:schemeClr val="tx1"/>
              </a:solidFill>
              <a:round/>
              <a:headEnd/>
              <a:tailEnd/>
            </a:ln>
          </p:spPr>
          <p:txBody>
            <a:bodyPr wrap="none" anchor="ctr"/>
            <a:lstStyle/>
            <a:p>
              <a:endParaRPr lang="en-IN"/>
            </a:p>
          </p:txBody>
        </p:sp>
        <p:sp>
          <p:nvSpPr>
            <p:cNvPr id="44056" name="Line 14"/>
            <p:cNvSpPr>
              <a:spLocks noChangeShapeType="1"/>
            </p:cNvSpPr>
            <p:nvPr/>
          </p:nvSpPr>
          <p:spPr bwMode="auto">
            <a:xfrm>
              <a:off x="2544" y="1344"/>
              <a:ext cx="0" cy="192"/>
            </a:xfrm>
            <a:prstGeom prst="line">
              <a:avLst/>
            </a:prstGeom>
            <a:noFill/>
            <a:ln w="9525">
              <a:solidFill>
                <a:schemeClr val="tx1"/>
              </a:solidFill>
              <a:round/>
              <a:headEnd/>
              <a:tailEnd/>
            </a:ln>
          </p:spPr>
          <p:txBody>
            <a:bodyPr wrap="none" anchor="ctr"/>
            <a:lstStyle/>
            <a:p>
              <a:endParaRPr lang="en-IN"/>
            </a:p>
          </p:txBody>
        </p:sp>
        <p:sp>
          <p:nvSpPr>
            <p:cNvPr id="44057" name="Oval 15"/>
            <p:cNvSpPr>
              <a:spLocks noChangeArrowheads="1"/>
            </p:cNvSpPr>
            <p:nvPr/>
          </p:nvSpPr>
          <p:spPr bwMode="auto">
            <a:xfrm>
              <a:off x="2495" y="1417"/>
              <a:ext cx="48" cy="48"/>
            </a:xfrm>
            <a:prstGeom prst="ellipse">
              <a:avLst/>
            </a:prstGeom>
            <a:noFill/>
            <a:ln w="9525">
              <a:solidFill>
                <a:schemeClr val="tx1"/>
              </a:solidFill>
              <a:round/>
              <a:headEnd/>
              <a:tailEnd/>
            </a:ln>
          </p:spPr>
          <p:txBody>
            <a:bodyPr wrap="none" anchor="ctr"/>
            <a:lstStyle/>
            <a:p>
              <a:endParaRPr lang="en-IN"/>
            </a:p>
          </p:txBody>
        </p:sp>
        <p:sp>
          <p:nvSpPr>
            <p:cNvPr id="44058" name="Line 16"/>
            <p:cNvSpPr>
              <a:spLocks noChangeShapeType="1"/>
            </p:cNvSpPr>
            <p:nvPr/>
          </p:nvSpPr>
          <p:spPr bwMode="auto">
            <a:xfrm>
              <a:off x="2448" y="1440"/>
              <a:ext cx="48" cy="0"/>
            </a:xfrm>
            <a:prstGeom prst="line">
              <a:avLst/>
            </a:prstGeom>
            <a:noFill/>
            <a:ln w="9525">
              <a:solidFill>
                <a:schemeClr val="tx1"/>
              </a:solidFill>
              <a:round/>
              <a:headEnd/>
              <a:tailEnd/>
            </a:ln>
          </p:spPr>
          <p:txBody>
            <a:bodyPr wrap="none" anchor="ctr"/>
            <a:lstStyle/>
            <a:p>
              <a:endParaRPr lang="en-IN"/>
            </a:p>
          </p:txBody>
        </p:sp>
      </p:grpSp>
      <p:sp>
        <p:nvSpPr>
          <p:cNvPr id="44038" name="Line 17"/>
          <p:cNvSpPr>
            <a:spLocks noChangeShapeType="1"/>
          </p:cNvSpPr>
          <p:nvPr/>
        </p:nvSpPr>
        <p:spPr bwMode="auto">
          <a:xfrm>
            <a:off x="7010400" y="2287588"/>
            <a:ext cx="0" cy="304800"/>
          </a:xfrm>
          <a:prstGeom prst="line">
            <a:avLst/>
          </a:prstGeom>
          <a:noFill/>
          <a:ln w="9525">
            <a:solidFill>
              <a:schemeClr val="tx1"/>
            </a:solidFill>
            <a:round/>
            <a:headEnd/>
            <a:tailEnd/>
          </a:ln>
        </p:spPr>
        <p:txBody>
          <a:bodyPr wrap="none" anchor="ctr"/>
          <a:lstStyle/>
          <a:p>
            <a:endParaRPr lang="en-IN"/>
          </a:p>
        </p:txBody>
      </p:sp>
      <p:sp>
        <p:nvSpPr>
          <p:cNvPr id="44039" name="Line 18"/>
          <p:cNvSpPr>
            <a:spLocks noChangeShapeType="1"/>
          </p:cNvSpPr>
          <p:nvPr/>
        </p:nvSpPr>
        <p:spPr bwMode="auto">
          <a:xfrm>
            <a:off x="6705600" y="2211388"/>
            <a:ext cx="0" cy="457200"/>
          </a:xfrm>
          <a:prstGeom prst="line">
            <a:avLst/>
          </a:prstGeom>
          <a:noFill/>
          <a:ln w="9525">
            <a:solidFill>
              <a:schemeClr val="tx1"/>
            </a:solidFill>
            <a:round/>
            <a:headEnd/>
            <a:tailEnd/>
          </a:ln>
        </p:spPr>
        <p:txBody>
          <a:bodyPr wrap="none" anchor="ctr"/>
          <a:lstStyle/>
          <a:p>
            <a:endParaRPr lang="en-IN"/>
          </a:p>
        </p:txBody>
      </p:sp>
      <p:sp>
        <p:nvSpPr>
          <p:cNvPr id="44040" name="Line 19"/>
          <p:cNvSpPr>
            <a:spLocks noChangeShapeType="1"/>
          </p:cNvSpPr>
          <p:nvPr/>
        </p:nvSpPr>
        <p:spPr bwMode="auto">
          <a:xfrm>
            <a:off x="7010400" y="2439988"/>
            <a:ext cx="152400" cy="0"/>
          </a:xfrm>
          <a:prstGeom prst="line">
            <a:avLst/>
          </a:prstGeom>
          <a:noFill/>
          <a:ln w="9525">
            <a:solidFill>
              <a:schemeClr val="tx1"/>
            </a:solidFill>
            <a:round/>
            <a:headEnd/>
            <a:tailEnd/>
          </a:ln>
        </p:spPr>
        <p:txBody>
          <a:bodyPr wrap="none" anchor="ctr"/>
          <a:lstStyle/>
          <a:p>
            <a:endParaRPr lang="en-IN"/>
          </a:p>
        </p:txBody>
      </p:sp>
      <p:sp>
        <p:nvSpPr>
          <p:cNvPr id="44041" name="Line 20"/>
          <p:cNvSpPr>
            <a:spLocks noChangeShapeType="1"/>
          </p:cNvSpPr>
          <p:nvPr/>
        </p:nvSpPr>
        <p:spPr bwMode="auto">
          <a:xfrm flipH="1">
            <a:off x="6553200" y="2439988"/>
            <a:ext cx="152400" cy="0"/>
          </a:xfrm>
          <a:prstGeom prst="line">
            <a:avLst/>
          </a:prstGeom>
          <a:noFill/>
          <a:ln w="9525">
            <a:solidFill>
              <a:schemeClr val="tx1"/>
            </a:solidFill>
            <a:round/>
            <a:headEnd/>
            <a:tailEnd/>
          </a:ln>
        </p:spPr>
        <p:txBody>
          <a:bodyPr wrap="none" anchor="ctr"/>
          <a:lstStyle/>
          <a:p>
            <a:endParaRPr lang="en-IN"/>
          </a:p>
        </p:txBody>
      </p:sp>
      <p:sp>
        <p:nvSpPr>
          <p:cNvPr id="44042" name="Text Box 21"/>
          <p:cNvSpPr txBox="1">
            <a:spLocks noChangeArrowheads="1"/>
          </p:cNvSpPr>
          <p:nvPr/>
        </p:nvSpPr>
        <p:spPr bwMode="auto">
          <a:xfrm>
            <a:off x="6172200" y="2362200"/>
            <a:ext cx="311150" cy="244475"/>
          </a:xfrm>
          <a:prstGeom prst="rect">
            <a:avLst/>
          </a:prstGeom>
          <a:noFill/>
          <a:ln w="9525">
            <a:noFill/>
            <a:miter lim="800000"/>
            <a:headEnd/>
            <a:tailEnd/>
          </a:ln>
        </p:spPr>
        <p:txBody>
          <a:bodyPr wrap="none">
            <a:spAutoFit/>
          </a:bodyPr>
          <a:lstStyle/>
          <a:p>
            <a:r>
              <a:rPr lang="en-US" sz="1000"/>
              <a:t>IN</a:t>
            </a:r>
          </a:p>
        </p:txBody>
      </p:sp>
      <p:sp>
        <p:nvSpPr>
          <p:cNvPr id="44043" name="Text Box 22"/>
          <p:cNvSpPr txBox="1">
            <a:spLocks noChangeArrowheads="1"/>
          </p:cNvSpPr>
          <p:nvPr/>
        </p:nvSpPr>
        <p:spPr bwMode="auto">
          <a:xfrm>
            <a:off x="7162800" y="2362200"/>
            <a:ext cx="387350" cy="244475"/>
          </a:xfrm>
          <a:prstGeom prst="rect">
            <a:avLst/>
          </a:prstGeom>
          <a:noFill/>
          <a:ln w="9525">
            <a:noFill/>
            <a:miter lim="800000"/>
            <a:headEnd/>
            <a:tailEnd/>
          </a:ln>
        </p:spPr>
        <p:txBody>
          <a:bodyPr wrap="none">
            <a:spAutoFit/>
          </a:bodyPr>
          <a:lstStyle/>
          <a:p>
            <a:r>
              <a:rPr lang="en-US" sz="1000"/>
              <a:t>Out</a:t>
            </a:r>
          </a:p>
        </p:txBody>
      </p:sp>
      <p:sp>
        <p:nvSpPr>
          <p:cNvPr id="44044" name="Line 23"/>
          <p:cNvSpPr>
            <a:spLocks noChangeShapeType="1"/>
          </p:cNvSpPr>
          <p:nvPr/>
        </p:nvSpPr>
        <p:spPr bwMode="auto">
          <a:xfrm flipV="1">
            <a:off x="7010400" y="1906588"/>
            <a:ext cx="0" cy="228600"/>
          </a:xfrm>
          <a:prstGeom prst="line">
            <a:avLst/>
          </a:prstGeom>
          <a:noFill/>
          <a:ln w="9525">
            <a:solidFill>
              <a:schemeClr val="tx1"/>
            </a:solidFill>
            <a:round/>
            <a:headEnd/>
            <a:tailEnd/>
          </a:ln>
        </p:spPr>
        <p:txBody>
          <a:bodyPr wrap="none" anchor="ctr"/>
          <a:lstStyle/>
          <a:p>
            <a:endParaRPr lang="en-IN"/>
          </a:p>
        </p:txBody>
      </p:sp>
      <p:sp>
        <p:nvSpPr>
          <p:cNvPr id="44045" name="Line 24"/>
          <p:cNvSpPr>
            <a:spLocks noChangeShapeType="1"/>
          </p:cNvSpPr>
          <p:nvPr/>
        </p:nvSpPr>
        <p:spPr bwMode="auto">
          <a:xfrm>
            <a:off x="7010400" y="2744788"/>
            <a:ext cx="0" cy="228600"/>
          </a:xfrm>
          <a:prstGeom prst="line">
            <a:avLst/>
          </a:prstGeom>
          <a:noFill/>
          <a:ln w="9525">
            <a:solidFill>
              <a:schemeClr val="tx1"/>
            </a:solidFill>
            <a:round/>
            <a:headEnd/>
            <a:tailEnd/>
          </a:ln>
        </p:spPr>
        <p:txBody>
          <a:bodyPr wrap="none" anchor="ctr"/>
          <a:lstStyle/>
          <a:p>
            <a:endParaRPr lang="en-IN"/>
          </a:p>
        </p:txBody>
      </p:sp>
      <p:sp>
        <p:nvSpPr>
          <p:cNvPr id="44046" name="Text Box 25"/>
          <p:cNvSpPr txBox="1">
            <a:spLocks noChangeArrowheads="1"/>
          </p:cNvSpPr>
          <p:nvPr/>
        </p:nvSpPr>
        <p:spPr bwMode="auto">
          <a:xfrm>
            <a:off x="6842125" y="1660525"/>
            <a:ext cx="407988" cy="244475"/>
          </a:xfrm>
          <a:prstGeom prst="rect">
            <a:avLst/>
          </a:prstGeom>
          <a:noFill/>
          <a:ln w="9525">
            <a:noFill/>
            <a:miter lim="800000"/>
            <a:headEnd/>
            <a:tailEnd/>
          </a:ln>
        </p:spPr>
        <p:txBody>
          <a:bodyPr wrap="none">
            <a:spAutoFit/>
          </a:bodyPr>
          <a:lstStyle/>
          <a:p>
            <a:r>
              <a:rPr lang="en-US" sz="1000"/>
              <a:t>Vdd</a:t>
            </a:r>
          </a:p>
        </p:txBody>
      </p:sp>
      <p:sp>
        <p:nvSpPr>
          <p:cNvPr id="44047" name="Text Box 26"/>
          <p:cNvSpPr txBox="1">
            <a:spLocks noChangeArrowheads="1"/>
          </p:cNvSpPr>
          <p:nvPr/>
        </p:nvSpPr>
        <p:spPr bwMode="auto">
          <a:xfrm>
            <a:off x="6710363" y="2924175"/>
            <a:ext cx="422275" cy="244475"/>
          </a:xfrm>
          <a:prstGeom prst="rect">
            <a:avLst/>
          </a:prstGeom>
          <a:noFill/>
          <a:ln w="9525">
            <a:noFill/>
            <a:miter lim="800000"/>
            <a:headEnd/>
            <a:tailEnd/>
          </a:ln>
        </p:spPr>
        <p:txBody>
          <a:bodyPr wrap="none">
            <a:spAutoFit/>
          </a:bodyPr>
          <a:lstStyle/>
          <a:p>
            <a:r>
              <a:rPr lang="en-US" sz="1000"/>
              <a:t>Gnd</a:t>
            </a:r>
          </a:p>
        </p:txBody>
      </p:sp>
      <p:pic>
        <p:nvPicPr>
          <p:cNvPr id="44048" name="Picture 27" descr="tdc_macro_layout"/>
          <p:cNvPicPr>
            <a:picLocks noChangeAspect="1" noChangeArrowheads="1"/>
          </p:cNvPicPr>
          <p:nvPr/>
        </p:nvPicPr>
        <p:blipFill>
          <a:blip r:embed="rId2" cstate="print"/>
          <a:srcRect/>
          <a:stretch>
            <a:fillRect/>
          </a:stretch>
        </p:blipFill>
        <p:spPr bwMode="auto">
          <a:xfrm>
            <a:off x="4948238" y="3397250"/>
            <a:ext cx="3814762" cy="2862263"/>
          </a:xfrm>
          <a:prstGeom prst="rect">
            <a:avLst/>
          </a:prstGeom>
          <a:noFill/>
          <a:ln w="9525">
            <a:noFill/>
            <a:miter lim="800000"/>
            <a:headEnd/>
            <a:tailEnd/>
          </a:ln>
        </p:spPr>
      </p:pic>
      <p:pic>
        <p:nvPicPr>
          <p:cNvPr id="44049" name="Picture 28" descr="hit_reg_layout"/>
          <p:cNvPicPr>
            <a:picLocks noChangeAspect="1" noChangeArrowheads="1"/>
          </p:cNvPicPr>
          <p:nvPr/>
        </p:nvPicPr>
        <p:blipFill>
          <a:blip r:embed="rId3" cstate="print"/>
          <a:srcRect/>
          <a:stretch>
            <a:fillRect/>
          </a:stretch>
        </p:blipFill>
        <p:spPr bwMode="auto">
          <a:xfrm>
            <a:off x="2286000" y="4800600"/>
            <a:ext cx="2124075" cy="1076325"/>
          </a:xfrm>
          <a:prstGeom prst="rect">
            <a:avLst/>
          </a:prstGeom>
          <a:noFill/>
          <a:ln w="9525">
            <a:noFill/>
            <a:miter lim="800000"/>
            <a:headEnd/>
            <a:tailEnd/>
          </a:ln>
        </p:spPr>
      </p:pic>
      <p:pic>
        <p:nvPicPr>
          <p:cNvPr id="44050" name="Picture 29" descr="inv_layout"/>
          <p:cNvPicPr>
            <a:picLocks noChangeAspect="1" noChangeArrowheads="1"/>
          </p:cNvPicPr>
          <p:nvPr/>
        </p:nvPicPr>
        <p:blipFill>
          <a:blip r:embed="rId4" cstate="print"/>
          <a:srcRect/>
          <a:stretch>
            <a:fillRect/>
          </a:stretch>
        </p:blipFill>
        <p:spPr bwMode="auto">
          <a:xfrm>
            <a:off x="457200" y="4114800"/>
            <a:ext cx="1504950" cy="2128838"/>
          </a:xfrm>
          <a:prstGeom prst="rect">
            <a:avLst/>
          </a:prstGeom>
          <a:noFill/>
          <a:ln w="9525">
            <a:noFill/>
            <a:miter lim="800000"/>
            <a:headEnd/>
            <a:tailEnd/>
          </a:ln>
        </p:spPr>
      </p:pic>
      <p:sp>
        <p:nvSpPr>
          <p:cNvPr id="44051" name="Line 30"/>
          <p:cNvSpPr>
            <a:spLocks noChangeShapeType="1"/>
          </p:cNvSpPr>
          <p:nvPr/>
        </p:nvSpPr>
        <p:spPr bwMode="auto">
          <a:xfrm>
            <a:off x="4419600" y="5334000"/>
            <a:ext cx="457200" cy="0"/>
          </a:xfrm>
          <a:prstGeom prst="line">
            <a:avLst/>
          </a:prstGeom>
          <a:noFill/>
          <a:ln w="9525">
            <a:solidFill>
              <a:schemeClr val="tx1"/>
            </a:solidFill>
            <a:round/>
            <a:headEnd/>
            <a:tailEnd type="triangle" w="med" len="med"/>
          </a:ln>
        </p:spPr>
        <p:txBody>
          <a:bodyPr wrap="none" anchor="ctr"/>
          <a:lstStyle/>
          <a:p>
            <a:endParaRPr lang="en-IN"/>
          </a:p>
        </p:txBody>
      </p:sp>
      <p:sp>
        <p:nvSpPr>
          <p:cNvPr id="44052" name="Line 31"/>
          <p:cNvSpPr>
            <a:spLocks noChangeShapeType="1"/>
          </p:cNvSpPr>
          <p:nvPr/>
        </p:nvSpPr>
        <p:spPr bwMode="auto">
          <a:xfrm>
            <a:off x="1828800" y="5334000"/>
            <a:ext cx="457200" cy="0"/>
          </a:xfrm>
          <a:prstGeom prst="line">
            <a:avLst/>
          </a:prstGeom>
          <a:noFill/>
          <a:ln w="9525">
            <a:solidFill>
              <a:schemeClr val="tx1"/>
            </a:solidFill>
            <a:round/>
            <a:headEnd/>
            <a:tailEnd type="triangle" w="med" len="med"/>
          </a:ln>
        </p:spPr>
        <p:txBody>
          <a:bodyPr wrap="none" anchor="ctr"/>
          <a:lstStyle/>
          <a:p>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828675"/>
            <a:ext cx="8229600" cy="657225"/>
          </a:xfrm>
        </p:spPr>
        <p:txBody>
          <a:bodyPr/>
          <a:lstStyle/>
          <a:p>
            <a:pPr eaLnBrk="1" hangingPunct="1"/>
            <a:r>
              <a:rPr lang="fr-FR" sz="3500" smtClean="0">
                <a:solidFill>
                  <a:srgbClr val="CA6800"/>
                </a:solidFill>
              </a:rPr>
              <a:t>ASIC</a:t>
            </a:r>
          </a:p>
        </p:txBody>
      </p:sp>
      <p:sp>
        <p:nvSpPr>
          <p:cNvPr id="14339" name="Rectangle 3"/>
          <p:cNvSpPr>
            <a:spLocks noGrp="1" noChangeArrowheads="1"/>
          </p:cNvSpPr>
          <p:nvPr>
            <p:ph type="body" idx="4294967295"/>
          </p:nvPr>
        </p:nvSpPr>
        <p:spPr>
          <a:xfrm>
            <a:off x="457200" y="2438400"/>
            <a:ext cx="8004175" cy="3400425"/>
          </a:xfrm>
        </p:spPr>
        <p:txBody>
          <a:bodyPr/>
          <a:lstStyle/>
          <a:p>
            <a:pPr eaLnBrk="1" hangingPunct="1"/>
            <a:r>
              <a:rPr lang="en-US" altLang="en-US" sz="2800" smtClean="0"/>
              <a:t>Constrained design using pre-designed (and sometimes pre-manufactured) components</a:t>
            </a:r>
          </a:p>
          <a:p>
            <a:pPr eaLnBrk="1" hangingPunct="1"/>
            <a:r>
              <a:rPr lang="en-US" altLang="en-US" sz="2800" smtClean="0"/>
              <a:t>Also called semi-custom design</a:t>
            </a:r>
          </a:p>
          <a:p>
            <a:pPr eaLnBrk="1" hangingPunct="1"/>
            <a:r>
              <a:rPr lang="en-US" altLang="en-US" sz="2800" smtClean="0"/>
              <a:t>CAD tools greatly reduce design effort</a:t>
            </a:r>
          </a:p>
          <a:p>
            <a:pPr eaLnBrk="1" hangingPunct="1"/>
            <a:r>
              <a:rPr lang="en-US" altLang="en-US" sz="2800" smtClean="0"/>
              <a:t>Low Design Cost / High NRE Cost / Med. Unit Cost</a:t>
            </a:r>
          </a:p>
          <a:p>
            <a:pPr eaLnBrk="1" hangingPunct="1"/>
            <a:r>
              <a:rPr lang="en-US" altLang="en-US" sz="2800" smtClean="0"/>
              <a:t>Medium Performance</a:t>
            </a:r>
          </a:p>
          <a:p>
            <a:pPr eaLnBrk="1" hangingPunct="1">
              <a:buFont typeface="Wingdings" pitchFamily="2" charset="2"/>
              <a:buNone/>
            </a:pPr>
            <a:endParaRPr lang="fr-FR" sz="2800" smtClean="0">
              <a:solidFill>
                <a:srgbClr val="CA6800"/>
              </a:solidFill>
            </a:endParaRPr>
          </a:p>
        </p:txBody>
      </p:sp>
      <p:pic>
        <p:nvPicPr>
          <p:cNvPr id="14340" name="Picture 4"/>
          <p:cNvPicPr>
            <a:picLocks noChangeAspect="1" noChangeArrowheads="1"/>
          </p:cNvPicPr>
          <p:nvPr/>
        </p:nvPicPr>
        <p:blipFill>
          <a:blip r:embed="rId2" cstate="print"/>
          <a:srcRect l="42822" t="24414" r="41878" b="67708"/>
          <a:stretch>
            <a:fillRect/>
          </a:stretch>
        </p:blipFill>
        <p:spPr bwMode="auto">
          <a:xfrm>
            <a:off x="6804025" y="765175"/>
            <a:ext cx="2160588"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828675"/>
            <a:ext cx="8229600" cy="657225"/>
          </a:xfrm>
        </p:spPr>
        <p:txBody>
          <a:bodyPr/>
          <a:lstStyle/>
          <a:p>
            <a:pPr eaLnBrk="1" hangingPunct="1"/>
            <a:r>
              <a:rPr lang="fr-FR" sz="3500" smtClean="0">
                <a:solidFill>
                  <a:srgbClr val="CA6800"/>
                </a:solidFill>
              </a:rPr>
              <a:t>Programmable Logic (FPGA)</a:t>
            </a:r>
          </a:p>
        </p:txBody>
      </p:sp>
      <p:sp>
        <p:nvSpPr>
          <p:cNvPr id="15363" name="Rectangle 3"/>
          <p:cNvSpPr>
            <a:spLocks noGrp="1" noChangeArrowheads="1"/>
          </p:cNvSpPr>
          <p:nvPr>
            <p:ph type="body" idx="4294967295"/>
          </p:nvPr>
        </p:nvSpPr>
        <p:spPr>
          <a:xfrm>
            <a:off x="457200" y="2438400"/>
            <a:ext cx="8004175" cy="3400425"/>
          </a:xfrm>
        </p:spPr>
        <p:txBody>
          <a:bodyPr/>
          <a:lstStyle/>
          <a:p>
            <a:pPr eaLnBrk="1" hangingPunct="1"/>
            <a:r>
              <a:rPr lang="en-US" altLang="en-US" sz="2800" smtClean="0"/>
              <a:t>Pre-manufactured components with programmable interconnect</a:t>
            </a:r>
          </a:p>
          <a:p>
            <a:pPr eaLnBrk="1" hangingPunct="1"/>
            <a:r>
              <a:rPr lang="en-US" altLang="en-US" sz="2800" smtClean="0"/>
              <a:t>CAD tools greatly reduce design effort</a:t>
            </a:r>
          </a:p>
          <a:p>
            <a:pPr eaLnBrk="1" hangingPunct="1"/>
            <a:r>
              <a:rPr lang="en-US" altLang="en-US" sz="2800" smtClean="0"/>
              <a:t>Low Design Cost / Low NRE Cost / High Unit Cost</a:t>
            </a:r>
          </a:p>
          <a:p>
            <a:pPr eaLnBrk="1" hangingPunct="1"/>
            <a:r>
              <a:rPr lang="en-US" altLang="en-US" sz="2800" smtClean="0"/>
              <a:t>Lower Performance</a:t>
            </a:r>
          </a:p>
          <a:p>
            <a:pPr eaLnBrk="1" hangingPunct="1">
              <a:buFont typeface="Wingdings" pitchFamily="2" charset="2"/>
              <a:buNone/>
            </a:pPr>
            <a:endParaRPr lang="fr-FR" sz="2800" smtClean="0">
              <a:solidFill>
                <a:srgbClr val="CA6800"/>
              </a:solidFill>
            </a:endParaRPr>
          </a:p>
        </p:txBody>
      </p:sp>
      <p:pic>
        <p:nvPicPr>
          <p:cNvPr id="15364" name="Picture 4"/>
          <p:cNvPicPr>
            <a:picLocks noChangeAspect="1" noChangeArrowheads="1"/>
          </p:cNvPicPr>
          <p:nvPr/>
        </p:nvPicPr>
        <p:blipFill>
          <a:blip r:embed="rId2" cstate="print"/>
          <a:srcRect l="42822" t="24414" r="41878" b="67708"/>
          <a:stretch>
            <a:fillRect/>
          </a:stretch>
        </p:blipFill>
        <p:spPr bwMode="auto">
          <a:xfrm>
            <a:off x="6804025" y="765175"/>
            <a:ext cx="2160588"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smtClean="0"/>
              <a:t>FPGA = Field Programmable Gate Array</a:t>
            </a:r>
          </a:p>
        </p:txBody>
      </p:sp>
      <p:sp>
        <p:nvSpPr>
          <p:cNvPr id="77827" name="Rectangle 3"/>
          <p:cNvSpPr>
            <a:spLocks noGrp="1" noChangeArrowheads="1"/>
          </p:cNvSpPr>
          <p:nvPr>
            <p:ph type="body" idx="1"/>
          </p:nvPr>
        </p:nvSpPr>
        <p:spPr/>
        <p:txBody>
          <a:bodyPr/>
          <a:lstStyle/>
          <a:p>
            <a:pPr>
              <a:lnSpc>
                <a:spcPct val="90000"/>
              </a:lnSpc>
            </a:pPr>
            <a:r>
              <a:rPr lang="en-US" sz="2000" smtClean="0"/>
              <a:t>Programmable logic blocks</a:t>
            </a:r>
          </a:p>
          <a:p>
            <a:pPr>
              <a:lnSpc>
                <a:spcPct val="90000"/>
              </a:lnSpc>
            </a:pPr>
            <a:r>
              <a:rPr lang="en-US" sz="2000" smtClean="0"/>
              <a:t>Programmable connections between logic blocks </a:t>
            </a:r>
          </a:p>
          <a:p>
            <a:pPr>
              <a:lnSpc>
                <a:spcPct val="90000"/>
              </a:lnSpc>
            </a:pPr>
            <a:r>
              <a:rPr lang="en-US" sz="2000" smtClean="0"/>
              <a:t>No layers customized (standard devices)</a:t>
            </a:r>
          </a:p>
          <a:p>
            <a:pPr>
              <a:lnSpc>
                <a:spcPct val="90000"/>
              </a:lnSpc>
            </a:pPr>
            <a:r>
              <a:rPr lang="en-US" sz="2000" smtClean="0"/>
              <a:t>Digital only</a:t>
            </a:r>
          </a:p>
          <a:p>
            <a:pPr>
              <a:lnSpc>
                <a:spcPct val="90000"/>
              </a:lnSpc>
            </a:pPr>
            <a:r>
              <a:rPr lang="en-US" sz="2000" smtClean="0"/>
              <a:t>Low - medium performance (&lt;50 - 100MHz)</a:t>
            </a:r>
          </a:p>
          <a:p>
            <a:pPr>
              <a:lnSpc>
                <a:spcPct val="90000"/>
              </a:lnSpc>
            </a:pPr>
            <a:r>
              <a:rPr lang="en-US" sz="2000" smtClean="0"/>
              <a:t>Low - medium density </a:t>
            </a:r>
          </a:p>
          <a:p>
            <a:pPr>
              <a:lnSpc>
                <a:spcPct val="90000"/>
              </a:lnSpc>
            </a:pPr>
            <a:r>
              <a:rPr lang="en-US" sz="2000" smtClean="0"/>
              <a:t>Programmable</a:t>
            </a:r>
          </a:p>
          <a:p>
            <a:pPr>
              <a:lnSpc>
                <a:spcPct val="90000"/>
              </a:lnSpc>
            </a:pPr>
            <a:r>
              <a:rPr lang="en-US" sz="2000" smtClean="0"/>
              <a:t>Easy and quick </a:t>
            </a:r>
            <a:br>
              <a:rPr lang="en-US" sz="2000" smtClean="0"/>
            </a:br>
            <a:r>
              <a:rPr lang="en-US" sz="2000" smtClean="0"/>
              <a:t>design changes</a:t>
            </a:r>
          </a:p>
          <a:p>
            <a:pPr>
              <a:lnSpc>
                <a:spcPct val="90000"/>
              </a:lnSpc>
            </a:pPr>
            <a:r>
              <a:rPr lang="en-US" sz="2000" smtClean="0"/>
              <a:t>Cheap design tools</a:t>
            </a:r>
          </a:p>
          <a:p>
            <a:pPr>
              <a:lnSpc>
                <a:spcPct val="90000"/>
              </a:lnSpc>
            </a:pPr>
            <a:r>
              <a:rPr lang="en-US" sz="2000" smtClean="0"/>
              <a:t>Low development cost</a:t>
            </a:r>
          </a:p>
          <a:p>
            <a:pPr>
              <a:lnSpc>
                <a:spcPct val="90000"/>
              </a:lnSpc>
            </a:pPr>
            <a:r>
              <a:rPr lang="en-US" sz="2000" smtClean="0"/>
              <a:t>High device cost</a:t>
            </a:r>
          </a:p>
          <a:p>
            <a:pPr>
              <a:lnSpc>
                <a:spcPct val="90000"/>
              </a:lnSpc>
            </a:pPr>
            <a:endParaRPr lang="en-US" sz="2000" smtClean="0"/>
          </a:p>
          <a:p>
            <a:pPr>
              <a:lnSpc>
                <a:spcPct val="90000"/>
              </a:lnSpc>
            </a:pPr>
            <a:endParaRPr lang="en-US" sz="2000" smtClean="0"/>
          </a:p>
          <a:p>
            <a:pPr>
              <a:lnSpc>
                <a:spcPct val="90000"/>
              </a:lnSpc>
            </a:pPr>
            <a:endParaRPr lang="en-US" sz="2000" smtClean="0"/>
          </a:p>
        </p:txBody>
      </p:sp>
      <p:pic>
        <p:nvPicPr>
          <p:cNvPr id="77828" name="Picture 4"/>
          <p:cNvPicPr>
            <a:picLocks noChangeAspect="1" noChangeArrowheads="1"/>
          </p:cNvPicPr>
          <p:nvPr/>
        </p:nvPicPr>
        <p:blipFill>
          <a:blip r:embed="rId2" cstate="print"/>
          <a:srcRect/>
          <a:stretch>
            <a:fillRect/>
          </a:stretch>
        </p:blipFill>
        <p:spPr bwMode="auto">
          <a:xfrm>
            <a:off x="3795713" y="3594100"/>
            <a:ext cx="5149850" cy="264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191000" y="457200"/>
            <a:ext cx="3014663" cy="519113"/>
          </a:xfrm>
          <a:noFill/>
        </p:spPr>
        <p:txBody>
          <a:bodyPr wrap="none" anchor="t">
            <a:spAutoFit/>
          </a:bodyPr>
          <a:lstStyle/>
          <a:p>
            <a:r>
              <a:rPr lang="en-US" smtClean="0"/>
              <a:t>FPGA Architecture</a:t>
            </a:r>
          </a:p>
        </p:txBody>
      </p:sp>
      <p:graphicFrame>
        <p:nvGraphicFramePr>
          <p:cNvPr id="2050" name="Object 2"/>
          <p:cNvGraphicFramePr>
            <a:graphicFrameLocks noChangeAspect="1"/>
          </p:cNvGraphicFramePr>
          <p:nvPr>
            <p:ph type="body" idx="1"/>
          </p:nvPr>
        </p:nvGraphicFramePr>
        <p:xfrm>
          <a:off x="1600200" y="2286000"/>
          <a:ext cx="5357813" cy="4114800"/>
        </p:xfrm>
        <a:graphic>
          <a:graphicData uri="http://schemas.openxmlformats.org/presentationml/2006/ole">
            <p:oleObj spid="_x0000_s4098" name="Bitmap Image" r:id="rId3" imgW="9078592" imgH="6973273" progId="PBrush">
              <p:embed/>
            </p:oleObj>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733800" y="533400"/>
            <a:ext cx="4019550" cy="519113"/>
          </a:xfrm>
          <a:noFill/>
        </p:spPr>
        <p:txBody>
          <a:bodyPr wrap="none" anchor="t">
            <a:spAutoFit/>
          </a:bodyPr>
          <a:lstStyle/>
          <a:p>
            <a:r>
              <a:rPr lang="en-US" smtClean="0"/>
              <a:t>Configurable Logic Block</a:t>
            </a:r>
          </a:p>
        </p:txBody>
      </p:sp>
      <p:pic>
        <p:nvPicPr>
          <p:cNvPr id="78851" name="Picture 3"/>
          <p:cNvPicPr>
            <a:picLocks noGrp="1" noChangeAspect="1" noChangeArrowheads="1"/>
          </p:cNvPicPr>
          <p:nvPr>
            <p:ph type="body" idx="1"/>
          </p:nvPr>
        </p:nvPicPr>
        <p:blipFill>
          <a:blip r:embed="rId2" cstate="print"/>
          <a:srcRect/>
          <a:stretch>
            <a:fillRect/>
          </a:stretch>
        </p:blipFill>
        <p:spPr>
          <a:xfrm>
            <a:off x="1182688" y="2017713"/>
            <a:ext cx="5980112" cy="4459287"/>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Choice of MOS and BJT</a:t>
            </a:r>
          </a:p>
        </p:txBody>
      </p:sp>
      <p:sp>
        <p:nvSpPr>
          <p:cNvPr id="9219" name="Rectangle 3"/>
          <p:cNvSpPr>
            <a:spLocks noGrp="1" noChangeArrowheads="1"/>
          </p:cNvSpPr>
          <p:nvPr>
            <p:ph type="body" idx="1"/>
          </p:nvPr>
        </p:nvSpPr>
        <p:spPr/>
        <p:txBody>
          <a:bodyPr>
            <a:normAutofit lnSpcReduction="10000"/>
          </a:bodyPr>
          <a:lstStyle/>
          <a:p>
            <a:pPr eaLnBrk="1" hangingPunct="1">
              <a:lnSpc>
                <a:spcPct val="90000"/>
              </a:lnSpc>
            </a:pPr>
            <a:r>
              <a:rPr lang="en-US" smtClean="0"/>
              <a:t>The </a:t>
            </a:r>
            <a:r>
              <a:rPr lang="en-US" smtClean="0">
                <a:solidFill>
                  <a:srgbClr val="0099FF"/>
                </a:solidFill>
              </a:rPr>
              <a:t>structure </a:t>
            </a:r>
            <a:r>
              <a:rPr lang="en-US" smtClean="0"/>
              <a:t>of an MOS transistor is much </a:t>
            </a:r>
            <a:r>
              <a:rPr lang="en-US" smtClean="0">
                <a:solidFill>
                  <a:srgbClr val="0099FF"/>
                </a:solidFill>
              </a:rPr>
              <a:t>simpler </a:t>
            </a:r>
            <a:r>
              <a:rPr lang="en-US" smtClean="0"/>
              <a:t>than that of bipolar devices and this makes manufacturing process easier</a:t>
            </a:r>
          </a:p>
          <a:p>
            <a:pPr eaLnBrk="1" hangingPunct="1">
              <a:lnSpc>
                <a:spcPct val="90000"/>
              </a:lnSpc>
            </a:pPr>
            <a:r>
              <a:rPr lang="en-US" smtClean="0"/>
              <a:t>This in turn should result in </a:t>
            </a:r>
            <a:r>
              <a:rPr lang="en-US" smtClean="0">
                <a:solidFill>
                  <a:srgbClr val="0099FF"/>
                </a:solidFill>
              </a:rPr>
              <a:t>fewer faults</a:t>
            </a:r>
            <a:r>
              <a:rPr lang="en-US" smtClean="0"/>
              <a:t> occurring in fabrication (</a:t>
            </a:r>
            <a:r>
              <a:rPr lang="en-US" smtClean="0">
                <a:solidFill>
                  <a:srgbClr val="0099FF"/>
                </a:solidFill>
              </a:rPr>
              <a:t>high yield</a:t>
            </a:r>
            <a:r>
              <a:rPr lang="en-US" smtClean="0"/>
              <a:t>)</a:t>
            </a:r>
          </a:p>
          <a:p>
            <a:pPr eaLnBrk="1" hangingPunct="1">
              <a:lnSpc>
                <a:spcPct val="90000"/>
              </a:lnSpc>
            </a:pPr>
            <a:r>
              <a:rPr lang="en-US" smtClean="0">
                <a:solidFill>
                  <a:srgbClr val="0099FF"/>
                </a:solidFill>
              </a:rPr>
              <a:t>Dynamic logic</a:t>
            </a:r>
            <a:r>
              <a:rPr lang="en-US" smtClean="0"/>
              <a:t> circuits cannot be implemented in bipolar technology</a:t>
            </a:r>
          </a:p>
          <a:p>
            <a:pPr eaLnBrk="1" hangingPunct="1">
              <a:lnSpc>
                <a:spcPct val="90000"/>
              </a:lnSpc>
            </a:pPr>
            <a:r>
              <a:rPr lang="en-US" smtClean="0"/>
              <a:t>Thus in terms of </a:t>
            </a:r>
            <a:r>
              <a:rPr lang="en-US" smtClean="0">
                <a:solidFill>
                  <a:srgbClr val="0099FF"/>
                </a:solidFill>
              </a:rPr>
              <a:t>area</a:t>
            </a:r>
            <a:r>
              <a:rPr lang="en-US" smtClean="0"/>
              <a:t>, </a:t>
            </a:r>
            <a:r>
              <a:rPr lang="en-US" smtClean="0">
                <a:solidFill>
                  <a:srgbClr val="0099FF"/>
                </a:solidFill>
              </a:rPr>
              <a:t>power dissipated</a:t>
            </a:r>
            <a:r>
              <a:rPr lang="en-US" smtClean="0"/>
              <a:t>, </a:t>
            </a:r>
            <a:r>
              <a:rPr lang="en-US" smtClean="0">
                <a:solidFill>
                  <a:srgbClr val="0099FF"/>
                </a:solidFill>
              </a:rPr>
              <a:t>yield</a:t>
            </a:r>
            <a:r>
              <a:rPr lang="en-US" smtClean="0"/>
              <a:t> and </a:t>
            </a:r>
            <a:r>
              <a:rPr lang="en-US" smtClean="0">
                <a:solidFill>
                  <a:srgbClr val="0099FF"/>
                </a:solidFill>
              </a:rPr>
              <a:t>flexibility </a:t>
            </a:r>
            <a:r>
              <a:rPr lang="en-US" smtClean="0"/>
              <a:t>MOS technology is superior to BJT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419600" y="609600"/>
            <a:ext cx="2109788" cy="519113"/>
          </a:xfrm>
          <a:noFill/>
        </p:spPr>
        <p:txBody>
          <a:bodyPr wrap="none" anchor="t">
            <a:spAutoFit/>
          </a:bodyPr>
          <a:lstStyle/>
          <a:p>
            <a:r>
              <a:rPr lang="en-US" smtClean="0"/>
              <a:t>Xilinx FPGAs</a:t>
            </a:r>
          </a:p>
        </p:txBody>
      </p:sp>
      <p:sp>
        <p:nvSpPr>
          <p:cNvPr id="79875" name="Rectangle 3"/>
          <p:cNvSpPr>
            <a:spLocks noGrp="1" noChangeArrowheads="1"/>
          </p:cNvSpPr>
          <p:nvPr>
            <p:ph type="body" idx="1"/>
          </p:nvPr>
        </p:nvSpPr>
        <p:spPr>
          <a:xfrm>
            <a:off x="304800" y="2133600"/>
            <a:ext cx="8001000" cy="4343400"/>
          </a:xfrm>
        </p:spPr>
        <p:txBody>
          <a:bodyPr>
            <a:normAutofit lnSpcReduction="10000"/>
          </a:bodyPr>
          <a:lstStyle/>
          <a:p>
            <a:pPr>
              <a:lnSpc>
                <a:spcPct val="90000"/>
              </a:lnSpc>
              <a:buFont typeface="Wingdings" pitchFamily="2" charset="2"/>
              <a:buChar char="q"/>
            </a:pPr>
            <a:r>
              <a:rPr lang="en-US" sz="2400" smtClean="0"/>
              <a:t> XC2000			   1.5k    16MHz 	       	</a:t>
            </a:r>
          </a:p>
          <a:p>
            <a:pPr>
              <a:lnSpc>
                <a:spcPct val="90000"/>
              </a:lnSpc>
              <a:buFont typeface="Wingdings" pitchFamily="2" charset="2"/>
              <a:buChar char="q"/>
            </a:pPr>
            <a:r>
              <a:rPr lang="en-US" sz="2400" smtClean="0"/>
              <a:t> XC3000			   7.5k	    50MHz</a:t>
            </a:r>
          </a:p>
          <a:p>
            <a:pPr>
              <a:lnSpc>
                <a:spcPct val="90000"/>
              </a:lnSpc>
              <a:buFont typeface="Wingdings" pitchFamily="2" charset="2"/>
              <a:buChar char="q"/>
            </a:pPr>
            <a:r>
              <a:rPr lang="en-US" sz="2400" smtClean="0"/>
              <a:t> XC4000			   85k      80MHz	  0.5u</a:t>
            </a:r>
          </a:p>
          <a:p>
            <a:pPr>
              <a:lnSpc>
                <a:spcPct val="90000"/>
              </a:lnSpc>
              <a:buFont typeface="Wingdings" pitchFamily="2" charset="2"/>
              <a:buChar char="q"/>
            </a:pPr>
            <a:r>
              <a:rPr lang="en-US" sz="2400" smtClean="0"/>
              <a:t> SPARTAN/SPARTAN XL    40k      100MHz+   0.35u</a:t>
            </a:r>
          </a:p>
          <a:p>
            <a:pPr>
              <a:lnSpc>
                <a:spcPct val="90000"/>
              </a:lnSpc>
              <a:buFont typeface="Wingdings" pitchFamily="2" charset="2"/>
              <a:buChar char="q"/>
            </a:pPr>
            <a:r>
              <a:rPr lang="en-US" sz="2400" smtClean="0"/>
              <a:t> XC5200			   16k      50MHz       0.5u</a:t>
            </a:r>
          </a:p>
          <a:p>
            <a:pPr>
              <a:lnSpc>
                <a:spcPct val="90000"/>
              </a:lnSpc>
              <a:buFont typeface="Wingdings" pitchFamily="2" charset="2"/>
              <a:buChar char="q"/>
            </a:pPr>
            <a:r>
              <a:rPr lang="en-US" sz="2400" smtClean="0"/>
              <a:t> VIRTEX			   1m       200MHz     0.25u</a:t>
            </a:r>
          </a:p>
          <a:p>
            <a:pPr>
              <a:lnSpc>
                <a:spcPct val="90000"/>
              </a:lnSpc>
              <a:buFont typeface="Wingdings" pitchFamily="2" charset="2"/>
              <a:buChar char="q"/>
            </a:pPr>
            <a:r>
              <a:rPr lang="en-US" sz="2400" smtClean="0"/>
              <a:t> SPARTAN – II 		   200k     200MHz     0.25u</a:t>
            </a:r>
          </a:p>
          <a:p>
            <a:pPr>
              <a:lnSpc>
                <a:spcPct val="90000"/>
              </a:lnSpc>
              <a:buFont typeface="Wingdings" pitchFamily="2" charset="2"/>
              <a:buChar char="q"/>
            </a:pPr>
            <a:r>
              <a:rPr lang="en-US" sz="2400" smtClean="0"/>
              <a:t>VIRTEX E 			   4m       250MHz     0.18u</a:t>
            </a:r>
          </a:p>
          <a:p>
            <a:pPr>
              <a:lnSpc>
                <a:spcPct val="90000"/>
              </a:lnSpc>
              <a:buFont typeface="Wingdings" pitchFamily="2" charset="2"/>
              <a:buChar char="q"/>
            </a:pPr>
            <a:r>
              <a:rPr lang="en-US" sz="2400" smtClean="0"/>
              <a:t>SPARTAN – IIE		   200k     250+         0.25u </a:t>
            </a:r>
          </a:p>
          <a:p>
            <a:pPr>
              <a:lnSpc>
                <a:spcPct val="90000"/>
              </a:lnSpc>
              <a:buFont typeface="Wingdings" pitchFamily="2" charset="2"/>
              <a:buChar char="q"/>
            </a:pPr>
            <a:r>
              <a:rPr lang="en-US" sz="2400" smtClean="0"/>
              <a:t> VIRTEX  - II  		   8m       420MHz     0.15u</a:t>
            </a:r>
          </a:p>
          <a:p>
            <a:pPr>
              <a:lnSpc>
                <a:spcPct val="90000"/>
              </a:lnSpc>
              <a:buFont typeface="Wingdings" pitchFamily="2" charset="2"/>
              <a:buChar char="q"/>
            </a:pPr>
            <a:r>
              <a:rPr lang="en-US" sz="2400" smtClean="0"/>
              <a:t> VIRTEX  - II PRO  	   10m	     420MHz     0.13u</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676400" y="1371600"/>
            <a:ext cx="6705600" cy="4830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48200" y="457200"/>
            <a:ext cx="2082800" cy="519113"/>
          </a:xfrm>
          <a:noFill/>
        </p:spPr>
        <p:txBody>
          <a:bodyPr wrap="none" anchor="t">
            <a:spAutoFit/>
          </a:bodyPr>
          <a:lstStyle/>
          <a:p>
            <a:r>
              <a:rPr lang="en-US" smtClean="0"/>
              <a:t>Design Flow</a:t>
            </a:r>
          </a:p>
        </p:txBody>
      </p:sp>
      <p:sp>
        <p:nvSpPr>
          <p:cNvPr id="82947" name="Rectangle 3"/>
          <p:cNvSpPr>
            <a:spLocks noGrp="1" noChangeArrowheads="1"/>
          </p:cNvSpPr>
          <p:nvPr>
            <p:ph type="body" idx="1"/>
          </p:nvPr>
        </p:nvSpPr>
        <p:spPr>
          <a:xfrm>
            <a:off x="2703513" y="2935288"/>
            <a:ext cx="3011487" cy="1255712"/>
          </a:xfrm>
        </p:spPr>
        <p:txBody>
          <a:bodyPr>
            <a:normAutofit fontScale="85000" lnSpcReduction="20000"/>
          </a:bodyPr>
          <a:lstStyle/>
          <a:p>
            <a:pPr>
              <a:lnSpc>
                <a:spcPct val="90000"/>
              </a:lnSpc>
              <a:buFont typeface="Wingdings" pitchFamily="2" charset="2"/>
              <a:buChar char="q"/>
            </a:pPr>
            <a:r>
              <a:rPr lang="en-US" sz="2400" smtClean="0"/>
              <a:t>Front End Flow</a:t>
            </a:r>
          </a:p>
          <a:p>
            <a:pPr>
              <a:lnSpc>
                <a:spcPct val="90000"/>
              </a:lnSpc>
              <a:buFont typeface="Wingdings" pitchFamily="2" charset="2"/>
              <a:buChar char="q"/>
            </a:pPr>
            <a:r>
              <a:rPr lang="en-US" sz="2400" smtClean="0"/>
              <a:t>Back End Flow</a:t>
            </a:r>
          </a:p>
          <a:p>
            <a:pPr>
              <a:lnSpc>
                <a:spcPct val="90000"/>
              </a:lnSpc>
              <a:buFont typeface="Wingdings" pitchFamily="2" charset="2"/>
              <a:buChar char="q"/>
            </a:pPr>
            <a:r>
              <a:rPr lang="en-US" sz="2400" smtClean="0"/>
              <a:t>ASIC Flow</a:t>
            </a:r>
          </a:p>
          <a:p>
            <a:pPr>
              <a:lnSpc>
                <a:spcPct val="90000"/>
              </a:lnSpc>
              <a:buFont typeface="Wingdings" pitchFamily="2" charset="2"/>
              <a:buNone/>
            </a:pPr>
            <a:r>
              <a:rPr lang="en-US" smtClean="0"/>
              <a:t>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14414" y="457200"/>
            <a:ext cx="7531124" cy="1446550"/>
          </a:xfrm>
          <a:noFill/>
        </p:spPr>
        <p:txBody>
          <a:bodyPr wrap="square" anchor="t">
            <a:spAutoFit/>
          </a:bodyPr>
          <a:lstStyle/>
          <a:p>
            <a:r>
              <a:rPr lang="en-US" dirty="0" smtClean="0"/>
              <a:t>Front end flow (FPGA based design)</a:t>
            </a:r>
          </a:p>
        </p:txBody>
      </p:sp>
      <p:sp>
        <p:nvSpPr>
          <p:cNvPr id="83971" name="Rectangle 3"/>
          <p:cNvSpPr>
            <a:spLocks noGrp="1" noChangeArrowheads="1"/>
          </p:cNvSpPr>
          <p:nvPr>
            <p:ph type="body" idx="1"/>
          </p:nvPr>
        </p:nvSpPr>
        <p:spPr>
          <a:xfrm>
            <a:off x="609600" y="2209800"/>
            <a:ext cx="7924800" cy="3276600"/>
          </a:xfrm>
          <a:noFill/>
        </p:spPr>
        <p:txBody>
          <a:bodyPr/>
          <a:lstStyle/>
          <a:p>
            <a:pPr algn="ctr">
              <a:buFont typeface="Wingdings" pitchFamily="2" charset="2"/>
              <a:buNone/>
            </a:pPr>
            <a:endParaRPr lang="en-US" sz="2400" smtClean="0"/>
          </a:p>
          <a:p>
            <a:pPr algn="ctr">
              <a:buFont typeface="Wingdings" pitchFamily="2" charset="2"/>
              <a:buNone/>
            </a:pPr>
            <a:endParaRPr lang="en-US" sz="2400" smtClean="0"/>
          </a:p>
          <a:p>
            <a:pPr>
              <a:buFont typeface="Wingdings" pitchFamily="2" charset="2"/>
              <a:buChar char="q"/>
            </a:pPr>
            <a:r>
              <a:rPr lang="en-US" sz="2400" smtClean="0"/>
              <a:t> Functional Simulation – Active-HDL</a:t>
            </a:r>
          </a:p>
          <a:p>
            <a:pPr>
              <a:buFont typeface="Wingdings" pitchFamily="2" charset="2"/>
              <a:buChar char="q"/>
            </a:pPr>
            <a:r>
              <a:rPr lang="en-US" sz="2400" smtClean="0"/>
              <a:t>Synthesis – Synplify-Pro (EDIF)</a:t>
            </a:r>
          </a:p>
          <a:p>
            <a:pPr>
              <a:buFont typeface="Wingdings" pitchFamily="2" charset="2"/>
              <a:buChar char="q"/>
            </a:pPr>
            <a:r>
              <a:rPr lang="en-US" sz="2400" smtClean="0"/>
              <a:t> Place and Route – Xilinx Foundation Series (.SDF)</a:t>
            </a:r>
          </a:p>
          <a:p>
            <a:pPr>
              <a:buFont typeface="Wingdings" pitchFamily="2" charset="2"/>
              <a:buChar char="q"/>
            </a:pPr>
            <a:r>
              <a:rPr lang="en-US" sz="2400" smtClean="0"/>
              <a:t> Timing Simulation – Active-HDL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895600" y="457200"/>
            <a:ext cx="5849938" cy="519113"/>
          </a:xfrm>
          <a:noFill/>
        </p:spPr>
        <p:txBody>
          <a:bodyPr wrap="none" anchor="t">
            <a:spAutoFit/>
          </a:bodyPr>
          <a:lstStyle/>
          <a:p>
            <a:r>
              <a:rPr lang="en-US" smtClean="0"/>
              <a:t>Front end flow (FPGA based design)</a:t>
            </a:r>
          </a:p>
        </p:txBody>
      </p:sp>
      <p:sp>
        <p:nvSpPr>
          <p:cNvPr id="84995" name="Rectangle 3"/>
          <p:cNvSpPr>
            <a:spLocks noGrp="1" noChangeArrowheads="1"/>
          </p:cNvSpPr>
          <p:nvPr>
            <p:ph type="body" idx="1"/>
          </p:nvPr>
        </p:nvSpPr>
        <p:spPr>
          <a:xfrm>
            <a:off x="685800" y="2133600"/>
            <a:ext cx="7924800" cy="3581400"/>
          </a:xfrm>
        </p:spPr>
        <p:txBody>
          <a:bodyPr/>
          <a:lstStyle/>
          <a:p>
            <a:pPr>
              <a:buFont typeface="Wingdings" pitchFamily="2" charset="2"/>
              <a:buNone/>
            </a:pPr>
            <a:r>
              <a:rPr lang="en-US" smtClean="0"/>
              <a:t>       ALTERA APEX SERIES FPGA</a:t>
            </a:r>
          </a:p>
          <a:p>
            <a:pPr>
              <a:buFont typeface="Wingdings" pitchFamily="2" charset="2"/>
              <a:buNone/>
            </a:pPr>
            <a:endParaRPr lang="en-US" smtClean="0"/>
          </a:p>
          <a:p>
            <a:pPr>
              <a:buFont typeface="Wingdings" pitchFamily="2" charset="2"/>
              <a:buChar char="q"/>
            </a:pPr>
            <a:r>
              <a:rPr lang="en-US" smtClean="0"/>
              <a:t> Functional Simulation – Active-HDL</a:t>
            </a:r>
          </a:p>
          <a:p>
            <a:pPr>
              <a:buFont typeface="Wingdings" pitchFamily="2" charset="2"/>
              <a:buChar char="q"/>
            </a:pPr>
            <a:r>
              <a:rPr lang="en-US" smtClean="0"/>
              <a:t> Synthesis – Synplify-Pro (EDIF) </a:t>
            </a:r>
          </a:p>
          <a:p>
            <a:pPr>
              <a:buFont typeface="Wingdings" pitchFamily="2" charset="2"/>
              <a:buChar char="q"/>
            </a:pPr>
            <a:r>
              <a:rPr lang="en-US" smtClean="0"/>
              <a:t> Place and route – Quartus (.vdo and .sdo)</a:t>
            </a:r>
          </a:p>
          <a:p>
            <a:pPr>
              <a:buFont typeface="Wingdings" pitchFamily="2" charset="2"/>
              <a:buChar char="q"/>
            </a:pPr>
            <a:r>
              <a:rPr lang="en-US" smtClean="0"/>
              <a:t> Timing Simulation – Active-HDL</a:t>
            </a:r>
          </a:p>
          <a:p>
            <a:endParaRPr lang="en-US"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114800" y="533400"/>
            <a:ext cx="2378075" cy="519113"/>
          </a:xfrm>
          <a:noFill/>
        </p:spPr>
        <p:txBody>
          <a:bodyPr wrap="none" anchor="t">
            <a:spAutoFit/>
          </a:bodyPr>
          <a:lstStyle/>
          <a:p>
            <a:r>
              <a:rPr lang="en-US" smtClean="0"/>
              <a:t>Back end flow</a:t>
            </a:r>
          </a:p>
        </p:txBody>
      </p:sp>
      <p:sp>
        <p:nvSpPr>
          <p:cNvPr id="86019" name="Rectangle 3"/>
          <p:cNvSpPr>
            <a:spLocks noGrp="1" noChangeArrowheads="1"/>
          </p:cNvSpPr>
          <p:nvPr>
            <p:ph type="body" idx="1"/>
          </p:nvPr>
        </p:nvSpPr>
        <p:spPr>
          <a:xfrm>
            <a:off x="838200" y="2362200"/>
            <a:ext cx="7772400" cy="2819400"/>
          </a:xfrm>
        </p:spPr>
        <p:txBody>
          <a:bodyPr>
            <a:normAutofit lnSpcReduction="10000"/>
          </a:bodyPr>
          <a:lstStyle/>
          <a:p>
            <a:pPr>
              <a:lnSpc>
                <a:spcPct val="90000"/>
              </a:lnSpc>
              <a:buFont typeface="Wingdings" pitchFamily="2" charset="2"/>
              <a:buChar char="q"/>
            </a:pPr>
            <a:r>
              <a:rPr lang="en-US" sz="2400" smtClean="0"/>
              <a:t>Circuit configuration and hand Calculation </a:t>
            </a:r>
          </a:p>
          <a:p>
            <a:pPr>
              <a:lnSpc>
                <a:spcPct val="90000"/>
              </a:lnSpc>
              <a:buFont typeface="Wingdings" pitchFamily="2" charset="2"/>
              <a:buChar char="q"/>
            </a:pPr>
            <a:r>
              <a:rPr lang="en-US" sz="2400" smtClean="0"/>
              <a:t>Schematic Capture – Gateway</a:t>
            </a:r>
          </a:p>
          <a:p>
            <a:pPr>
              <a:lnSpc>
                <a:spcPct val="90000"/>
              </a:lnSpc>
              <a:buFont typeface="Wingdings" pitchFamily="2" charset="2"/>
              <a:buChar char="q"/>
            </a:pPr>
            <a:r>
              <a:rPr lang="en-US" sz="2400" smtClean="0"/>
              <a:t>Functional Simulation – SmartSpice/HarmonyAMS</a:t>
            </a:r>
          </a:p>
          <a:p>
            <a:pPr>
              <a:lnSpc>
                <a:spcPct val="90000"/>
              </a:lnSpc>
              <a:buFont typeface="Wingdings" pitchFamily="2" charset="2"/>
              <a:buChar char="q"/>
            </a:pPr>
            <a:r>
              <a:rPr lang="en-US" sz="2400" smtClean="0"/>
              <a:t>Physical Design – Expert </a:t>
            </a:r>
          </a:p>
          <a:p>
            <a:pPr>
              <a:lnSpc>
                <a:spcPct val="90000"/>
              </a:lnSpc>
              <a:buFont typeface="Wingdings" pitchFamily="2" charset="2"/>
              <a:buChar char="q"/>
            </a:pPr>
            <a:r>
              <a:rPr lang="en-US" sz="2400" smtClean="0"/>
              <a:t>Physical Verification – Guardian-DRC/LVS</a:t>
            </a:r>
          </a:p>
          <a:p>
            <a:pPr>
              <a:lnSpc>
                <a:spcPct val="90000"/>
              </a:lnSpc>
              <a:buFont typeface="Wingdings" pitchFamily="2" charset="2"/>
              <a:buChar char="q"/>
            </a:pPr>
            <a:r>
              <a:rPr lang="en-US" sz="2400" smtClean="0"/>
              <a:t>Parasitic Extraction – Hipex-NET/C/R/RC</a:t>
            </a:r>
          </a:p>
          <a:p>
            <a:pPr>
              <a:lnSpc>
                <a:spcPct val="90000"/>
              </a:lnSpc>
              <a:buFont typeface="Wingdings" pitchFamily="2" charset="2"/>
              <a:buChar char="q"/>
            </a:pPr>
            <a:r>
              <a:rPr lang="en-US" sz="2400" smtClean="0"/>
              <a:t>Back Annotation –  SmartSpice/HarmonyAMS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733800" y="228600"/>
            <a:ext cx="4286250" cy="946150"/>
          </a:xfrm>
          <a:noFill/>
        </p:spPr>
        <p:txBody>
          <a:bodyPr wrap="none" anchor="t">
            <a:spAutoFit/>
          </a:bodyPr>
          <a:lstStyle/>
          <a:p>
            <a:r>
              <a:rPr lang="en-US" smtClean="0"/>
              <a:t>Techniques to reduce the </a:t>
            </a:r>
            <a:br>
              <a:rPr lang="en-US" smtClean="0"/>
            </a:br>
            <a:r>
              <a:rPr lang="en-US" smtClean="0"/>
              <a:t>complexity of IC design</a:t>
            </a:r>
          </a:p>
        </p:txBody>
      </p:sp>
      <p:sp>
        <p:nvSpPr>
          <p:cNvPr id="87043" name="Rectangle 3"/>
          <p:cNvSpPr>
            <a:spLocks noGrp="1" noChangeArrowheads="1"/>
          </p:cNvSpPr>
          <p:nvPr>
            <p:ph type="body" idx="1"/>
          </p:nvPr>
        </p:nvSpPr>
        <p:spPr>
          <a:xfrm>
            <a:off x="457200" y="2743200"/>
            <a:ext cx="8229600" cy="2209800"/>
          </a:xfrm>
        </p:spPr>
        <p:txBody>
          <a:bodyPr/>
          <a:lstStyle/>
          <a:p>
            <a:pPr>
              <a:buFont typeface="Wingdings" pitchFamily="2" charset="2"/>
              <a:buChar char="q"/>
            </a:pPr>
            <a:r>
              <a:rPr lang="en-US" sz="2400" smtClean="0"/>
              <a:t>Hierarchy – Divide and conquer</a:t>
            </a:r>
          </a:p>
          <a:p>
            <a:pPr>
              <a:buFont typeface="Wingdings" pitchFamily="2" charset="2"/>
              <a:buChar char="q"/>
            </a:pPr>
            <a:r>
              <a:rPr lang="en-US" sz="2400" smtClean="0"/>
              <a:t>Regularity – Reusability – transistor level, gate level</a:t>
            </a:r>
          </a:p>
          <a:p>
            <a:pPr>
              <a:buFont typeface="Wingdings" pitchFamily="2" charset="2"/>
              <a:buChar char="q"/>
            </a:pPr>
            <a:r>
              <a:rPr lang="en-US" sz="2400" smtClean="0"/>
              <a:t>Modularity – Debugging</a:t>
            </a:r>
          </a:p>
          <a:p>
            <a:pPr>
              <a:buFont typeface="Wingdings" pitchFamily="2" charset="2"/>
              <a:buChar char="q"/>
            </a:pPr>
            <a:r>
              <a:rPr lang="en-US" sz="2400" smtClean="0"/>
              <a:t>Locality – ‘Time locality’ – excessive interconnect delays</a:t>
            </a:r>
          </a:p>
          <a:p>
            <a:pPr>
              <a:buFont typeface="Wingdings" pitchFamily="2" charset="2"/>
              <a:buNone/>
            </a:pPr>
            <a:endParaRPr lang="en-US" sz="2400" smtClean="0"/>
          </a:p>
          <a:p>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mtClean="0"/>
              <a:t>The Beginning</a:t>
            </a:r>
          </a:p>
        </p:txBody>
      </p:sp>
      <p:sp>
        <p:nvSpPr>
          <p:cNvPr id="6147" name="Text Box 4"/>
          <p:cNvSpPr txBox="1">
            <a:spLocks noChangeArrowheads="1"/>
          </p:cNvSpPr>
          <p:nvPr/>
        </p:nvSpPr>
        <p:spPr bwMode="auto">
          <a:xfrm>
            <a:off x="2209800" y="5426075"/>
            <a:ext cx="4397375" cy="1431925"/>
          </a:xfrm>
          <a:prstGeom prst="rect">
            <a:avLst/>
          </a:prstGeom>
          <a:noFill/>
          <a:ln w="9525">
            <a:noFill/>
            <a:miter lim="800000"/>
            <a:headEnd/>
            <a:tailEnd/>
          </a:ln>
        </p:spPr>
        <p:txBody>
          <a:bodyPr>
            <a:spAutoFit/>
          </a:bodyPr>
          <a:lstStyle/>
          <a:p>
            <a:pPr algn="ctr"/>
            <a:r>
              <a:rPr lang="en-GB" sz="2200">
                <a:latin typeface="Arial Unicode MS" pitchFamily="34" charset="-128"/>
              </a:rPr>
              <a:t>First transistor, 1947</a:t>
            </a:r>
          </a:p>
          <a:p>
            <a:pPr algn="ctr"/>
            <a:r>
              <a:rPr lang="en-GB" sz="2200">
                <a:latin typeface="Arial Unicode MS" pitchFamily="34" charset="-128"/>
              </a:rPr>
              <a:t>John Bardeen and Walter Brattain</a:t>
            </a:r>
          </a:p>
          <a:p>
            <a:pPr algn="ctr"/>
            <a:r>
              <a:rPr lang="en-GB" sz="2200">
                <a:latin typeface="Arial Unicode MS" pitchFamily="34" charset="-128"/>
              </a:rPr>
              <a:t>Bell Laboratories</a:t>
            </a:r>
          </a:p>
          <a:p>
            <a:pPr algn="ctr"/>
            <a:endParaRPr lang="en-GB" sz="2200">
              <a:latin typeface="Arial Unicode MS" pitchFamily="34" charset="-128"/>
            </a:endParaRPr>
          </a:p>
        </p:txBody>
      </p:sp>
      <p:pic>
        <p:nvPicPr>
          <p:cNvPr id="68618" name="Picture 10" descr="first_transistor"/>
          <p:cNvPicPr>
            <a:picLocks noGrp="1" noChangeAspect="1" noChangeArrowheads="1"/>
          </p:cNvPicPr>
          <p:nvPr>
            <p:ph idx="1"/>
          </p:nvPr>
        </p:nvPicPr>
        <p:blipFill>
          <a:blip r:embed="rId2" cstate="print"/>
          <a:srcRect/>
          <a:stretch>
            <a:fillRect/>
          </a:stretch>
        </p:blipFill>
        <p:spPr>
          <a:xfrm>
            <a:off x="2590800" y="1828800"/>
            <a:ext cx="3657600" cy="3498850"/>
          </a:xfrm>
          <a:effectLst>
            <a:outerShdw dist="107763" dir="18900000" algn="ctr" rotWithShape="0">
              <a:srgbClr val="808080">
                <a:alpha val="50000"/>
              </a:srgbClr>
            </a:outerShdw>
          </a:effectLst>
        </p:spPr>
      </p:pic>
      <p:sp>
        <p:nvSpPr>
          <p:cNvPr id="68620" name="Text Box 12"/>
          <p:cNvSpPr txBox="1">
            <a:spLocks noChangeArrowheads="1"/>
          </p:cNvSpPr>
          <p:nvPr/>
        </p:nvSpPr>
        <p:spPr bwMode="auto">
          <a:xfrm>
            <a:off x="4267200" y="1146175"/>
            <a:ext cx="815975" cy="436563"/>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en-GB" sz="2200"/>
              <a:t>1947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mtClean="0"/>
              <a:t>The Beginning </a:t>
            </a:r>
          </a:p>
        </p:txBody>
      </p:sp>
      <p:sp>
        <p:nvSpPr>
          <p:cNvPr id="7171" name="Text Box 6"/>
          <p:cNvSpPr txBox="1">
            <a:spLocks noChangeArrowheads="1"/>
          </p:cNvSpPr>
          <p:nvPr/>
        </p:nvSpPr>
        <p:spPr bwMode="auto">
          <a:xfrm>
            <a:off x="2278063" y="5440363"/>
            <a:ext cx="4240212" cy="944562"/>
          </a:xfrm>
          <a:prstGeom prst="rect">
            <a:avLst/>
          </a:prstGeom>
          <a:noFill/>
          <a:ln w="9525">
            <a:noFill/>
            <a:miter lim="800000"/>
            <a:headEnd/>
            <a:tailEnd/>
          </a:ln>
        </p:spPr>
        <p:txBody>
          <a:bodyPr wrap="none">
            <a:spAutoFit/>
          </a:bodyPr>
          <a:lstStyle/>
          <a:p>
            <a:pPr algn="ctr"/>
            <a:r>
              <a:rPr lang="en-GB" sz="2200">
                <a:latin typeface="Arial Unicode MS" pitchFamily="34" charset="-128"/>
              </a:rPr>
              <a:t>First integrated circuit, 1958</a:t>
            </a:r>
          </a:p>
          <a:p>
            <a:pPr algn="ctr"/>
            <a:r>
              <a:rPr lang="en-GB" sz="2200">
                <a:latin typeface="Arial Unicode MS" pitchFamily="34" charset="-128"/>
              </a:rPr>
              <a:t>Jack S. Kilby, Texas Instruments</a:t>
            </a:r>
          </a:p>
          <a:p>
            <a:pPr algn="ctr"/>
            <a:endParaRPr lang="en-GB">
              <a:latin typeface="Arial Unicode MS" pitchFamily="34" charset="-128"/>
            </a:endParaRPr>
          </a:p>
        </p:txBody>
      </p:sp>
      <p:sp>
        <p:nvSpPr>
          <p:cNvPr id="66567" name="Text Box 7"/>
          <p:cNvSpPr txBox="1">
            <a:spLocks noChangeArrowheads="1"/>
          </p:cNvSpPr>
          <p:nvPr/>
        </p:nvSpPr>
        <p:spPr bwMode="auto">
          <a:xfrm>
            <a:off x="4267200" y="1146175"/>
            <a:ext cx="815975" cy="436563"/>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en-GB" sz="2200"/>
              <a:t>1958</a:t>
            </a:r>
          </a:p>
        </p:txBody>
      </p:sp>
      <p:pic>
        <p:nvPicPr>
          <p:cNvPr id="66569" name="Picture 9" descr="First_IC"/>
          <p:cNvPicPr>
            <a:picLocks noGrp="1" noChangeAspect="1" noChangeArrowheads="1"/>
          </p:cNvPicPr>
          <p:nvPr>
            <p:ph idx="1"/>
          </p:nvPr>
        </p:nvPicPr>
        <p:blipFill>
          <a:blip r:embed="rId2" cstate="print"/>
          <a:srcRect/>
          <a:stretch>
            <a:fillRect/>
          </a:stretch>
        </p:blipFill>
        <p:spPr>
          <a:xfrm>
            <a:off x="1828800" y="1752600"/>
            <a:ext cx="5410200" cy="3632200"/>
          </a:xfrm>
          <a:effectLst>
            <a:outerShdw dist="107763" dir="189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r>
              <a:rPr lang="en-GB" smtClean="0"/>
              <a:t>The Beginning…</a:t>
            </a:r>
            <a:endParaRPr lang="en-US" smtClean="0"/>
          </a:p>
        </p:txBody>
      </p:sp>
      <p:pic>
        <p:nvPicPr>
          <p:cNvPr id="360452" name="Picture 4" descr="first_planar_ic"/>
          <p:cNvPicPr>
            <a:picLocks noGrp="1" noChangeAspect="1" noChangeArrowheads="1"/>
          </p:cNvPicPr>
          <p:nvPr>
            <p:ph idx="1"/>
          </p:nvPr>
        </p:nvPicPr>
        <p:blipFill>
          <a:blip r:embed="rId2" cstate="print"/>
          <a:srcRect/>
          <a:stretch>
            <a:fillRect/>
          </a:stretch>
        </p:blipFill>
        <p:spPr>
          <a:xfrm>
            <a:off x="2438400" y="1738313"/>
            <a:ext cx="3962400" cy="3778250"/>
          </a:xfrm>
          <a:effectLst>
            <a:outerShdw dist="107763" dir="13500000" algn="ctr" rotWithShape="0">
              <a:srgbClr val="808080">
                <a:alpha val="50000"/>
              </a:srgbClr>
            </a:outerShdw>
          </a:effectLst>
        </p:spPr>
      </p:pic>
      <p:sp>
        <p:nvSpPr>
          <p:cNvPr id="8196" name="Text Box 7"/>
          <p:cNvSpPr txBox="1">
            <a:spLocks noChangeArrowheads="1"/>
          </p:cNvSpPr>
          <p:nvPr/>
        </p:nvSpPr>
        <p:spPr bwMode="auto">
          <a:xfrm>
            <a:off x="1981200" y="5562600"/>
            <a:ext cx="4240213" cy="1096963"/>
          </a:xfrm>
          <a:prstGeom prst="rect">
            <a:avLst/>
          </a:prstGeom>
          <a:noFill/>
          <a:ln w="9525">
            <a:noFill/>
            <a:miter lim="800000"/>
            <a:headEnd/>
            <a:tailEnd/>
          </a:ln>
        </p:spPr>
        <p:txBody>
          <a:bodyPr>
            <a:spAutoFit/>
          </a:bodyPr>
          <a:lstStyle/>
          <a:p>
            <a:pPr algn="ctr"/>
            <a:r>
              <a:rPr lang="en-GB" sz="2200">
                <a:latin typeface="Arial Unicode MS" pitchFamily="34" charset="-128"/>
              </a:rPr>
              <a:t> TI and Fairchild produced their First integrated circuit.</a:t>
            </a:r>
          </a:p>
          <a:p>
            <a:pPr algn="ctr"/>
            <a:r>
              <a:rPr lang="en-GB" sz="2200">
                <a:latin typeface="Arial Unicode MS" pitchFamily="34" charset="-128"/>
              </a:rPr>
              <a:t>Dual Flip-Flop </a:t>
            </a:r>
            <a:endParaRPr lang="en-GB">
              <a:latin typeface="Arial Unicode MS" pitchFamily="34" charset="-128"/>
            </a:endParaRPr>
          </a:p>
        </p:txBody>
      </p:sp>
      <p:sp>
        <p:nvSpPr>
          <p:cNvPr id="360457" name="Text Box 9"/>
          <p:cNvSpPr txBox="1">
            <a:spLocks noChangeArrowheads="1"/>
          </p:cNvSpPr>
          <p:nvPr/>
        </p:nvSpPr>
        <p:spPr bwMode="auto">
          <a:xfrm>
            <a:off x="4267200" y="1146175"/>
            <a:ext cx="815975" cy="436563"/>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en-GB" sz="2200"/>
              <a:t>1961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2213</Words>
  <Application>Microsoft Office PowerPoint</Application>
  <PresentationFormat>On-screen Show (4:3)</PresentationFormat>
  <Paragraphs>480</Paragraphs>
  <Slides>66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Bitmap Image</vt:lpstr>
      <vt:lpstr>Introduction to VLSI Design</vt:lpstr>
      <vt:lpstr>An Overview</vt:lpstr>
      <vt:lpstr>Integrated Circuits Trends</vt:lpstr>
      <vt:lpstr>Choice of Technology</vt:lpstr>
      <vt:lpstr>Choice of MOS and BJT</vt:lpstr>
      <vt:lpstr>Choice of MOS and BJT</vt:lpstr>
      <vt:lpstr>The Beginning</vt:lpstr>
      <vt:lpstr>The Beginning </vt:lpstr>
      <vt:lpstr>The Beginning…</vt:lpstr>
      <vt:lpstr>The Beginning…</vt:lpstr>
      <vt:lpstr>Slide 11</vt:lpstr>
      <vt:lpstr>Slide 12</vt:lpstr>
      <vt:lpstr>Slide 13</vt:lpstr>
      <vt:lpstr>IC Products</vt:lpstr>
      <vt:lpstr>The First Computer</vt:lpstr>
      <vt:lpstr>ENIAC - The first electronic computer (1946)</vt:lpstr>
      <vt:lpstr>The Beginning…</vt:lpstr>
      <vt:lpstr>Pentium II..</vt:lpstr>
      <vt:lpstr>Pentium III…</vt:lpstr>
      <vt:lpstr>Pentium 4….</vt:lpstr>
      <vt:lpstr>Example: Intel Processor Sizes</vt:lpstr>
      <vt:lpstr>Evolution (revolution) of IC design</vt:lpstr>
      <vt:lpstr> How to put together millions of transistors  and make it work ?</vt:lpstr>
      <vt:lpstr>Design Methodology</vt:lpstr>
      <vt:lpstr>Specification</vt:lpstr>
      <vt:lpstr>Trade offs</vt:lpstr>
      <vt:lpstr>Design domains</vt:lpstr>
      <vt:lpstr>Abstraction levels and synthesis</vt:lpstr>
      <vt:lpstr>Design Abstraction Levels</vt:lpstr>
      <vt:lpstr>Design abstraction levels</vt:lpstr>
      <vt:lpstr>Top - down design</vt:lpstr>
      <vt:lpstr>Bottom - up</vt:lpstr>
      <vt:lpstr>VLSI Design Cycle </vt:lpstr>
      <vt:lpstr>VLSI Design Cycle </vt:lpstr>
      <vt:lpstr>VLSI Design Cycle </vt:lpstr>
      <vt:lpstr>VLSI Design Cycle </vt:lpstr>
      <vt:lpstr>VLSI Design Cycle (5/9)</vt:lpstr>
      <vt:lpstr>VLSI Design Cycle </vt:lpstr>
      <vt:lpstr>VLSI Design Cycle </vt:lpstr>
      <vt:lpstr>VLSI Design Cycle </vt:lpstr>
      <vt:lpstr>VLSI Design Cycle</vt:lpstr>
      <vt:lpstr>Physical Design Cycle </vt:lpstr>
      <vt:lpstr>Physical Design Cycle </vt:lpstr>
      <vt:lpstr>Physical Design Cycle </vt:lpstr>
      <vt:lpstr>Physical Design Cycle </vt:lpstr>
      <vt:lpstr>Physical Design Cycle </vt:lpstr>
      <vt:lpstr>Physical Design Cycle </vt:lpstr>
      <vt:lpstr>Synthesis based</vt:lpstr>
      <vt:lpstr>Getting it right - Simulation</vt:lpstr>
      <vt:lpstr>Heterogeneity on Chip </vt:lpstr>
      <vt:lpstr>Stronger Market Pressures</vt:lpstr>
      <vt:lpstr>VLSI Design Styles</vt:lpstr>
      <vt:lpstr>Full Custom Design</vt:lpstr>
      <vt:lpstr>Full custom</vt:lpstr>
      <vt:lpstr>ASIC</vt:lpstr>
      <vt:lpstr>Programmable Logic (FPGA)</vt:lpstr>
      <vt:lpstr>FPGA = Field Programmable Gate Array</vt:lpstr>
      <vt:lpstr>FPGA Architecture</vt:lpstr>
      <vt:lpstr>Configurable Logic Block</vt:lpstr>
      <vt:lpstr>Xilinx FPGAs</vt:lpstr>
      <vt:lpstr>Slide 61</vt:lpstr>
      <vt:lpstr>Design Flow</vt:lpstr>
      <vt:lpstr>Front end flow (FPGA based design)</vt:lpstr>
      <vt:lpstr>Front end flow (FPGA based design)</vt:lpstr>
      <vt:lpstr>Back end flow</vt:lpstr>
      <vt:lpstr>Techniques to reduce the  complexity of IC design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VLSI Design</dc:title>
  <dc:creator>PRAVEEN</dc:creator>
  <cp:lastModifiedBy>com</cp:lastModifiedBy>
  <cp:revision>5</cp:revision>
  <dcterms:created xsi:type="dcterms:W3CDTF">2012-08-27T03:32:03Z</dcterms:created>
  <dcterms:modified xsi:type="dcterms:W3CDTF">2021-11-22T03:46:33Z</dcterms:modified>
</cp:coreProperties>
</file>