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76" r:id="rId4"/>
  </p:sldMasterIdLst>
  <p:notesMasterIdLst>
    <p:notesMasterId r:id="rId31"/>
  </p:notesMasterIdLst>
  <p:handoutMasterIdLst>
    <p:handoutMasterId r:id="rId32"/>
  </p:handoutMasterIdLst>
  <p:sldIdLst>
    <p:sldId id="446" r:id="rId5"/>
    <p:sldId id="570" r:id="rId6"/>
    <p:sldId id="599" r:id="rId7"/>
    <p:sldId id="600" r:id="rId8"/>
    <p:sldId id="598" r:id="rId9"/>
    <p:sldId id="571" r:id="rId10"/>
    <p:sldId id="572" r:id="rId11"/>
    <p:sldId id="583" r:id="rId12"/>
    <p:sldId id="586" r:id="rId13"/>
    <p:sldId id="573" r:id="rId14"/>
    <p:sldId id="574" r:id="rId15"/>
    <p:sldId id="575" r:id="rId16"/>
    <p:sldId id="588" r:id="rId17"/>
    <p:sldId id="590" r:id="rId18"/>
    <p:sldId id="594" r:id="rId19"/>
    <p:sldId id="601" r:id="rId20"/>
    <p:sldId id="596" r:id="rId21"/>
    <p:sldId id="576" r:id="rId22"/>
    <p:sldId id="577" r:id="rId23"/>
    <p:sldId id="579" r:id="rId24"/>
    <p:sldId id="578" r:id="rId25"/>
    <p:sldId id="580" r:id="rId26"/>
    <p:sldId id="582" r:id="rId27"/>
    <p:sldId id="584" r:id="rId28"/>
    <p:sldId id="585" r:id="rId29"/>
    <p:sldId id="602" r:id="rId30"/>
  </p:sldIdLst>
  <p:sldSz cx="9144000" cy="6858000" type="screen4x3"/>
  <p:notesSz cx="6669088" cy="9928225"/>
  <p:defaultTextStyle>
    <a:defPPr>
      <a:defRPr lang="ar-SA"/>
    </a:defPPr>
    <a:lvl1pPr algn="ctr" rtl="1" fontAlgn="base">
      <a:spcBef>
        <a:spcPct val="0"/>
      </a:spcBef>
      <a:spcAft>
        <a:spcPct val="0"/>
      </a:spcAft>
      <a:defRPr kern="1200">
        <a:solidFill>
          <a:schemeClr val="tx1"/>
        </a:solidFill>
        <a:latin typeface="Garamond" pitchFamily="18" charset="0"/>
        <a:ea typeface="+mn-ea"/>
        <a:cs typeface="Arial" charset="0"/>
      </a:defRPr>
    </a:lvl1pPr>
    <a:lvl2pPr marL="457200" algn="ctr" rtl="1" fontAlgn="base">
      <a:spcBef>
        <a:spcPct val="0"/>
      </a:spcBef>
      <a:spcAft>
        <a:spcPct val="0"/>
      </a:spcAft>
      <a:defRPr kern="1200">
        <a:solidFill>
          <a:schemeClr val="tx1"/>
        </a:solidFill>
        <a:latin typeface="Garamond" pitchFamily="18" charset="0"/>
        <a:ea typeface="+mn-ea"/>
        <a:cs typeface="Arial" charset="0"/>
      </a:defRPr>
    </a:lvl2pPr>
    <a:lvl3pPr marL="914400" algn="ctr" rtl="1" fontAlgn="base">
      <a:spcBef>
        <a:spcPct val="0"/>
      </a:spcBef>
      <a:spcAft>
        <a:spcPct val="0"/>
      </a:spcAft>
      <a:defRPr kern="1200">
        <a:solidFill>
          <a:schemeClr val="tx1"/>
        </a:solidFill>
        <a:latin typeface="Garamond" pitchFamily="18" charset="0"/>
        <a:ea typeface="+mn-ea"/>
        <a:cs typeface="Arial" charset="0"/>
      </a:defRPr>
    </a:lvl3pPr>
    <a:lvl4pPr marL="1371600" algn="ctr" rtl="1" fontAlgn="base">
      <a:spcBef>
        <a:spcPct val="0"/>
      </a:spcBef>
      <a:spcAft>
        <a:spcPct val="0"/>
      </a:spcAft>
      <a:defRPr kern="1200">
        <a:solidFill>
          <a:schemeClr val="tx1"/>
        </a:solidFill>
        <a:latin typeface="Garamond" pitchFamily="18" charset="0"/>
        <a:ea typeface="+mn-ea"/>
        <a:cs typeface="Arial" charset="0"/>
      </a:defRPr>
    </a:lvl4pPr>
    <a:lvl5pPr marL="1828800" algn="ctr" rtl="1"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CC3300"/>
    <a:srgbClr val="FDF3E7"/>
    <a:srgbClr val="FEF4E6"/>
    <a:srgbClr val="A50021"/>
    <a:srgbClr val="FE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34554" autoAdjust="0"/>
    <p:restoredTop sz="94698" autoAdjust="0"/>
  </p:normalViewPr>
  <p:slideViewPr>
    <p:cSldViewPr>
      <p:cViewPr varScale="1">
        <p:scale>
          <a:sx n="113" d="100"/>
          <a:sy n="113" d="100"/>
        </p:scale>
        <p:origin x="-22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42339" name="Rectangle 3"/>
          <p:cNvSpPr>
            <a:spLocks noGrp="1" noChangeArrowheads="1"/>
          </p:cNvSpPr>
          <p:nvPr>
            <p:ph type="dt" sz="quarter" idx="1"/>
          </p:nvPr>
        </p:nvSpPr>
        <p:spPr bwMode="auto">
          <a:xfrm>
            <a:off x="158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42340" name="Rectangle 4"/>
          <p:cNvSpPr>
            <a:spLocks noGrp="1" noChangeArrowheads="1"/>
          </p:cNvSpPr>
          <p:nvPr>
            <p:ph type="ftr" sz="quarter" idx="2"/>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42341" name="Rectangle 5"/>
          <p:cNvSpPr>
            <a:spLocks noGrp="1" noChangeArrowheads="1"/>
          </p:cNvSpPr>
          <p:nvPr>
            <p:ph type="sldNum" sz="quarter" idx="3"/>
          </p:nvPr>
        </p:nvSpPr>
        <p:spPr bwMode="auto">
          <a:xfrm>
            <a:off x="158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1570A986-BBE2-4AF4-93D8-95BC2099412A}" type="slidenum">
              <a:rPr lang="ar-SA"/>
              <a:pPr>
                <a:defRPr/>
              </a:pPr>
              <a:t>‹#›</a:t>
            </a:fld>
            <a:endParaRPr lang="en-US"/>
          </a:p>
        </p:txBody>
      </p:sp>
    </p:spTree>
    <p:extLst>
      <p:ext uri="{BB962C8B-B14F-4D97-AF65-F5344CB8AC3E}">
        <p14:creationId xmlns:p14="http://schemas.microsoft.com/office/powerpoint/2010/main" val="109395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35171" name="Rectangle 3"/>
          <p:cNvSpPr>
            <a:spLocks noGrp="1" noChangeArrowheads="1"/>
          </p:cNvSpPr>
          <p:nvPr>
            <p:ph type="dt" idx="1"/>
          </p:nvPr>
        </p:nvSpPr>
        <p:spPr bwMode="auto">
          <a:xfrm>
            <a:off x="158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5174" name="Rectangle 6"/>
          <p:cNvSpPr>
            <a:spLocks noGrp="1" noChangeArrowheads="1"/>
          </p:cNvSpPr>
          <p:nvPr>
            <p:ph type="ftr" sz="quarter" idx="4"/>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35175" name="Rectangle 7"/>
          <p:cNvSpPr>
            <a:spLocks noGrp="1" noChangeArrowheads="1"/>
          </p:cNvSpPr>
          <p:nvPr>
            <p:ph type="sldNum" sz="quarter" idx="5"/>
          </p:nvPr>
        </p:nvSpPr>
        <p:spPr bwMode="auto">
          <a:xfrm>
            <a:off x="158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FAFF369B-4D25-4239-B016-DBB544D82F19}" type="slidenum">
              <a:rPr lang="ar-SA"/>
              <a:pPr>
                <a:defRPr/>
              </a:pPr>
              <a:t>‹#›</a:t>
            </a:fld>
            <a:endParaRPr lang="en-US"/>
          </a:p>
        </p:txBody>
      </p:sp>
    </p:spTree>
    <p:extLst>
      <p:ext uri="{BB962C8B-B14F-4D97-AF65-F5344CB8AC3E}">
        <p14:creationId xmlns:p14="http://schemas.microsoft.com/office/powerpoint/2010/main" val="27032114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FA7CAC3-DA55-417F-85FC-4FE734442009}" type="slidenum">
              <a:rPr lang="ar-SA" smtClean="0">
                <a:latin typeface="Arial" charset="0"/>
                <a:cs typeface="Arial" charset="0"/>
              </a:rPr>
              <a:pPr/>
              <a:t>1</a:t>
            </a:fld>
            <a:endParaRPr lang="en-US" smtClean="0">
              <a:latin typeface="Arial" charset="0"/>
              <a:cs typeface="Arial" charset="0"/>
            </a:endParaRPr>
          </a:p>
        </p:txBody>
      </p:sp>
      <p:sp>
        <p:nvSpPr>
          <p:cNvPr id="34819" name="Rectangle 2"/>
          <p:cNvSpPr>
            <a:spLocks noGrp="1" noRot="1" noChangeAspect="1" noChangeArrowheads="1" noTextEdit="1"/>
          </p:cNvSpPr>
          <p:nvPr>
            <p:ph type="sldImg"/>
          </p:nvPr>
        </p:nvSpPr>
        <p:spPr>
          <a:xfrm>
            <a:off x="1044575" y="954088"/>
            <a:ext cx="4581525" cy="3435350"/>
          </a:xfrm>
          <a:solidFill>
            <a:srgbClr val="FFFFFF"/>
          </a:solidFill>
          <a:ln/>
        </p:spPr>
      </p:sp>
      <p:sp>
        <p:nvSpPr>
          <p:cNvPr id="34820" name="Rectangle 3"/>
          <p:cNvSpPr>
            <a:spLocks noGrp="1" noChangeArrowheads="1"/>
          </p:cNvSpPr>
          <p:nvPr>
            <p:ph type="body" idx="1"/>
          </p:nvPr>
        </p:nvSpPr>
        <p:spPr>
          <a:xfrm>
            <a:off x="1031875" y="4722813"/>
            <a:ext cx="4610100" cy="3814762"/>
          </a:xfrm>
          <a:noFill/>
          <a:ln/>
        </p:spPr>
        <p:txBody>
          <a:bodyPr wrap="none" anchor="ct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A71B4-3ED9-4251-9919-03A10F9A6C77}" type="slidenum">
              <a:rPr lang="en-US"/>
              <a:pPr/>
              <a:t>13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198F4-DD3B-4666-BF88-59DF671F2E27}" type="slidenum">
              <a:rPr lang="en-US"/>
              <a:pPr/>
              <a:t>14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r>
              <a:rPr lang="en-US" smtClean="0"/>
              <a:t>Dr Gihan Gawish</a:t>
            </a:r>
            <a:endParaRPr lang="en-US"/>
          </a:p>
        </p:txBody>
      </p:sp>
      <p:sp>
        <p:nvSpPr>
          <p:cNvPr id="17" name="Footer Placeholder 16"/>
          <p:cNvSpPr>
            <a:spLocks noGrp="1"/>
          </p:cNvSpPr>
          <p:nvPr>
            <p:ph type="ftr" sz="quarter" idx="11"/>
          </p:nvPr>
        </p:nvSpPr>
        <p:spPr/>
        <p:txBody>
          <a:bodyPr/>
          <a:lstStyle>
            <a:extLst/>
          </a:lstStyle>
          <a:p>
            <a:pPr>
              <a:defRPr/>
            </a:pPr>
            <a:endParaRPr lang="en-US"/>
          </a:p>
        </p:txBody>
      </p:sp>
      <p:sp>
        <p:nvSpPr>
          <p:cNvPr id="29" name="Slide Number Placeholder 28"/>
          <p:cNvSpPr>
            <a:spLocks noGrp="1"/>
          </p:cNvSpPr>
          <p:nvPr>
            <p:ph type="sldNum" sz="quarter" idx="12"/>
          </p:nvPr>
        </p:nvSpPr>
        <p:spPr/>
        <p:txBody>
          <a:bodyPr/>
          <a:lstStyle>
            <a:extLst/>
          </a:lstStyle>
          <a:p>
            <a:pPr>
              <a:defRPr/>
            </a:pPr>
            <a:fld id="{84FF0782-E470-4E48-A1E6-D210F1F013DD}" type="slidenum">
              <a:rPr lang="ar-SA" smtClean="0"/>
              <a:pPr>
                <a:defRPr/>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A3E023A-9461-40B4-9BAE-0DE1C6362715}"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F0A54CE-5B9B-4ACB-A0CB-E5EC81020F4A}"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9B8FDD6-225B-4561-A715-BA61377D8720}"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3A31CBE-4AFA-4BE1-AD3F-40DF96F276DC}" type="slidenum">
              <a:rPr lang="ar-SA" smtClean="0"/>
              <a:pPr>
                <a:defRPr/>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r>
              <a:rPr lang="en-US" smtClean="0"/>
              <a:t>Dr Gihan Gawish</a:t>
            </a: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6DA3B9C-000B-4D24-99CF-B8F38F8429D6}"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r>
              <a:rPr lang="en-US" smtClean="0"/>
              <a:t>Dr Gihan Gawish</a:t>
            </a: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604CF5C0-8953-4FEE-A492-97E197342F9E}" type="slidenum">
              <a:rPr lang="ar-SA"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r>
              <a:rPr lang="en-US" smtClean="0"/>
              <a:t>Dr Gihan Gawish</a:t>
            </a: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CDE0EF55-E21F-4B34-8B6B-15406BF28DB2}"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r>
              <a:rPr lang="en-US" smtClean="0"/>
              <a:t>Dr Gihan Gawish</a:t>
            </a: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1EE96C7-45CE-4D38-A923-A63AB208C5A5}"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r>
              <a:rPr lang="en-US" smtClean="0"/>
              <a:t>Dr Gihan Gawish</a:t>
            </a: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ECF19B0-4E5F-4E85-843B-2DD40D9E1795}"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r>
              <a:rPr lang="en-US" smtClean="0"/>
              <a:t>Dr Gihan Gawish</a:t>
            </a:r>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FA51FC68-580C-4B73-9A64-6CF0C4E77140}"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r>
              <a:rPr lang="en-US" smtClean="0"/>
              <a:t>Dr Gihan Gawish</a:t>
            </a: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2A5ECA14-D751-4112-B4F8-CDF8B1B1EC9C}" type="slidenum">
              <a:rPr lang="ar-SA"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hf hdr="0" ft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C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Cellulose" TargetMode="External"/><Relationship Id="rId2" Type="http://schemas.openxmlformats.org/officeDocument/2006/relationships/hyperlink" Target="http://en.wikipedia.org/wiki/Agarose" TargetMode="External"/><Relationship Id="rId1" Type="http://schemas.openxmlformats.org/officeDocument/2006/relationships/slideLayout" Target="../slideLayouts/slideLayout2.xml"/><Relationship Id="rId4" Type="http://schemas.openxmlformats.org/officeDocument/2006/relationships/hyperlink" Target="http://en.wikipedia.org/wiki/Covalent_bon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a:xfrm>
            <a:off x="323850" y="1125538"/>
            <a:ext cx="8231188" cy="1144587"/>
          </a:xfrm>
        </p:spPr>
        <p:style>
          <a:lnRef idx="2">
            <a:schemeClr val="accent1"/>
          </a:lnRef>
          <a:fillRef idx="1">
            <a:schemeClr val="lt1"/>
          </a:fillRef>
          <a:effectRef idx="0">
            <a:schemeClr val="accent1"/>
          </a:effectRef>
          <a:fontRef idx="minor">
            <a:schemeClr val="dk1"/>
          </a:fontRef>
        </p:style>
        <p:txBody>
          <a:bodyPr lIns="0" tIns="0" rIns="0" bIns="0">
            <a:normAutofit fontScale="90000"/>
          </a:bodyPr>
          <a:lstStyle/>
          <a:p>
            <a:pPr algn="ctr" defTabSz="449263" eaLnBrk="1" fontAlgn="auto" hangingPunct="1">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8800" dirty="0" smtClean="0">
                <a:solidFill>
                  <a:srgbClr val="FF0000"/>
                </a:solidFill>
              </a:rPr>
              <a:t>Ch</a:t>
            </a:r>
            <a:r>
              <a:rPr lang="en-GB" sz="8800" dirty="0" smtClean="0">
                <a:solidFill>
                  <a:srgbClr val="FFFF00"/>
                </a:solidFill>
              </a:rPr>
              <a:t>rom</a:t>
            </a:r>
            <a:r>
              <a:rPr lang="en-GB" sz="8800" dirty="0" smtClean="0">
                <a:solidFill>
                  <a:srgbClr val="00FF00"/>
                </a:solidFill>
              </a:rPr>
              <a:t>ato</a:t>
            </a:r>
            <a:r>
              <a:rPr lang="en-GB" sz="8800" dirty="0" smtClean="0">
                <a:solidFill>
                  <a:srgbClr val="0000FF"/>
                </a:solidFill>
              </a:rPr>
              <a:t>gra</a:t>
            </a:r>
            <a:r>
              <a:rPr lang="en-GB" sz="8800" dirty="0" smtClean="0">
                <a:solidFill>
                  <a:srgbClr val="FF00FF"/>
                </a:solidFill>
              </a:rPr>
              <a:t>phy</a:t>
            </a:r>
          </a:p>
        </p:txBody>
      </p:sp>
      <p:sp>
        <p:nvSpPr>
          <p:cNvPr id="1638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33185F-EE06-46A8-89C0-B29BE7B8FD37}" type="slidenum">
              <a:rPr lang="ar-SA" smtClean="0"/>
              <a:pPr/>
              <a:t>1</a:t>
            </a:fld>
            <a:endParaRPr lang="en-US" smtClean="0"/>
          </a:p>
        </p:txBody>
      </p:sp>
      <p:sp>
        <p:nvSpPr>
          <p:cNvPr id="277507" name="Text Box 3"/>
          <p:cNvSpPr txBox="1">
            <a:spLocks noChangeArrowheads="1"/>
          </p:cNvSpPr>
          <p:nvPr/>
        </p:nvSpPr>
        <p:spPr bwMode="auto">
          <a:xfrm>
            <a:off x="1571625" y="2857500"/>
            <a:ext cx="5875338" cy="4293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defTabSz="828675" rtl="0"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defRPr/>
            </a:pPr>
            <a:r>
              <a:rPr lang="en-GB" sz="3000" b="1" dirty="0">
                <a:latin typeface="Arial" charset="0"/>
              </a:rPr>
              <a:t>Ion Exchange Chromatography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additive="base">
                                        <p:cTn id="7" dur="500" fill="hold"/>
                                        <p:tgtEl>
                                          <p:spTgt spid="277507"/>
                                        </p:tgtEl>
                                        <p:attrNameLst>
                                          <p:attrName>ppt_x</p:attrName>
                                        </p:attrNameLst>
                                      </p:cBhvr>
                                      <p:tavLst>
                                        <p:tav tm="0">
                                          <p:val>
                                            <p:strVal val="0-#ppt_w/2"/>
                                          </p:val>
                                        </p:tav>
                                        <p:tav tm="100000">
                                          <p:val>
                                            <p:strVal val="#ppt_x"/>
                                          </p:val>
                                        </p:tav>
                                      </p:tavLst>
                                    </p:anim>
                                    <p:anim calcmode="lin" valueType="num">
                                      <p:cBhvr additive="base">
                                        <p:cTn id="8" dur="500" fill="hold"/>
                                        <p:tgtEl>
                                          <p:spTgt spid="2775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err="1" smtClean="0">
                <a:solidFill>
                  <a:srgbClr val="FF3300"/>
                </a:solidFill>
                <a:cs typeface="Arial" charset="0"/>
              </a:rPr>
              <a:t>Cation</a:t>
            </a:r>
            <a:r>
              <a:rPr lang="en-US" dirty="0" smtClean="0">
                <a:solidFill>
                  <a:srgbClr val="FF3300"/>
                </a:solidFill>
                <a:cs typeface="Arial" charset="0"/>
              </a:rPr>
              <a:t> exchange chromatography</a:t>
            </a:r>
          </a:p>
        </p:txBody>
      </p:sp>
      <p:sp>
        <p:nvSpPr>
          <p:cNvPr id="22532" name="Rectangle 3"/>
          <p:cNvSpPr>
            <a:spLocks noGrp="1" noChangeArrowheads="1"/>
          </p:cNvSpPr>
          <p:nvPr>
            <p:ph idx="1"/>
          </p:nvPr>
        </p:nvSpPr>
        <p:spPr/>
        <p:style>
          <a:lnRef idx="2">
            <a:schemeClr val="accent1"/>
          </a:lnRef>
          <a:fillRef idx="1">
            <a:schemeClr val="lt1"/>
          </a:fillRef>
          <a:effectRef idx="0">
            <a:schemeClr val="accent1"/>
          </a:effectRef>
          <a:fontRef idx="minor">
            <a:schemeClr val="dk1"/>
          </a:fontRef>
        </p:style>
        <p:txBody>
          <a:bodyPr/>
          <a:lstStyle/>
          <a:p>
            <a:pPr algn="just" eaLnBrk="1" hangingPunct="1"/>
            <a:r>
              <a:rPr lang="en-US" dirty="0" err="1" smtClean="0">
                <a:solidFill>
                  <a:schemeClr val="hlink"/>
                </a:solidFill>
                <a:cs typeface="Arial" charset="0"/>
              </a:rPr>
              <a:t>Cation</a:t>
            </a:r>
            <a:r>
              <a:rPr lang="en-US" dirty="0" smtClean="0">
                <a:solidFill>
                  <a:schemeClr val="hlink"/>
                </a:solidFill>
                <a:cs typeface="Arial" charset="0"/>
              </a:rPr>
              <a:t> exchange chromatography retains positively charged</a:t>
            </a:r>
            <a:r>
              <a:rPr lang="ar-SA" dirty="0" smtClean="0">
                <a:solidFill>
                  <a:schemeClr val="hlink"/>
                </a:solidFill>
              </a:rPr>
              <a:t> </a:t>
            </a:r>
            <a:r>
              <a:rPr lang="en-US" dirty="0" err="1" smtClean="0">
                <a:solidFill>
                  <a:schemeClr val="hlink"/>
                </a:solidFill>
                <a:cs typeface="Arial" charset="0"/>
                <a:hlinkClick r:id="rId2" tooltip="Cation"/>
              </a:rPr>
              <a:t>cations</a:t>
            </a:r>
            <a:r>
              <a:rPr lang="ar-SA" dirty="0" smtClean="0">
                <a:solidFill>
                  <a:schemeClr val="hlink"/>
                </a:solidFill>
              </a:rPr>
              <a:t> </a:t>
            </a:r>
            <a:r>
              <a:rPr lang="en-US" dirty="0" smtClean="0">
                <a:solidFill>
                  <a:schemeClr val="hlink"/>
                </a:solidFill>
                <a:cs typeface="Arial" charset="0"/>
              </a:rPr>
              <a:t>because the stationary phase displays a negatively charged functional group</a:t>
            </a:r>
            <a:r>
              <a:rPr lang="ar-EG" dirty="0" smtClean="0"/>
              <a:t> </a:t>
            </a:r>
            <a:endParaRPr lang="en-US" dirty="0" smtClean="0">
              <a:cs typeface="Arial" charset="0"/>
            </a:endParaRPr>
          </a:p>
        </p:txBody>
      </p:sp>
      <p:sp>
        <p:nvSpPr>
          <p:cNvPr id="16" name="Slide Number Placeholder 15"/>
          <p:cNvSpPr>
            <a:spLocks noGrp="1"/>
          </p:cNvSpPr>
          <p:nvPr>
            <p:ph type="sldNum" sz="quarter" idx="12"/>
          </p:nvPr>
        </p:nvSpPr>
        <p:spPr/>
        <p:txBody>
          <a:bodyPr>
            <a:normAutofit/>
          </a:bodyPr>
          <a:lstStyle/>
          <a:p>
            <a:pPr>
              <a:defRPr/>
            </a:pPr>
            <a:fld id="{C279A9C2-6D04-4AC8-92F7-D19A71DE143B}" type="slidenum">
              <a:rPr lang="ar-SA"/>
              <a:pPr>
                <a:defRPr/>
              </a:pPr>
              <a:t>10</a:t>
            </a:fld>
            <a:endParaRPr lang="en-US"/>
          </a:p>
        </p:txBody>
      </p:sp>
      <p:sp>
        <p:nvSpPr>
          <p:cNvPr id="542724" name="Text Box 4"/>
          <p:cNvSpPr txBox="1">
            <a:spLocks noChangeArrowheads="1"/>
          </p:cNvSpPr>
          <p:nvPr/>
        </p:nvSpPr>
        <p:spPr bwMode="auto">
          <a:xfrm>
            <a:off x="971600" y="3933825"/>
            <a:ext cx="7650113" cy="646331"/>
          </a:xfrm>
          <a:prstGeom prst="rect">
            <a:avLst/>
          </a:prstGeom>
          <a:noFill/>
          <a:ln w="19050" algn="ctr">
            <a:noFill/>
            <a:miter lim="800000"/>
            <a:headEnd/>
            <a:tailEnd/>
          </a:ln>
          <a:effectLst>
            <a:outerShdw dist="35921" dir="2700000" algn="ctr" rotWithShape="0">
              <a:schemeClr val="bg2"/>
            </a:outerShdw>
          </a:effectLst>
        </p:spPr>
        <p:txBody>
          <a:bodyPr wrap="square">
            <a:spAutoFit/>
          </a:bodyPr>
          <a:lstStyle/>
          <a:p>
            <a:pPr>
              <a:defRPr/>
            </a:pPr>
            <a:r>
              <a:rPr lang="en-US" sz="3600" b="1" dirty="0">
                <a:solidFill>
                  <a:srgbClr val="FF0000"/>
                </a:solidFill>
                <a:cs typeface="Arial" pitchFamily="34" charset="0"/>
              </a:rPr>
              <a:t>R-X C  +M B               </a:t>
            </a:r>
            <a:r>
              <a:rPr lang="en-US" sz="3600" b="1" dirty="0" smtClean="0">
                <a:solidFill>
                  <a:srgbClr val="FF0000"/>
                </a:solidFill>
                <a:cs typeface="Arial" pitchFamily="34" charset="0"/>
              </a:rPr>
              <a:t>R-X </a:t>
            </a:r>
            <a:r>
              <a:rPr lang="en-US" sz="3600" b="1" dirty="0">
                <a:solidFill>
                  <a:srgbClr val="FF0000"/>
                </a:solidFill>
                <a:cs typeface="Arial" pitchFamily="34" charset="0"/>
              </a:rPr>
              <a:t>M  + C + B</a:t>
            </a:r>
          </a:p>
        </p:txBody>
      </p:sp>
      <p:sp>
        <p:nvSpPr>
          <p:cNvPr id="542725" name="Line 5"/>
          <p:cNvSpPr>
            <a:spLocks noChangeShapeType="1"/>
          </p:cNvSpPr>
          <p:nvPr/>
        </p:nvSpPr>
        <p:spPr bwMode="auto">
          <a:xfrm flipV="1">
            <a:off x="3923928" y="4221163"/>
            <a:ext cx="1513260" cy="25400"/>
          </a:xfrm>
          <a:prstGeom prst="line">
            <a:avLst/>
          </a:prstGeom>
          <a:noFill/>
          <a:ln w="19050">
            <a:solidFill>
              <a:srgbClr val="FF99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2726" name="Line 6"/>
          <p:cNvSpPr>
            <a:spLocks noChangeShapeType="1"/>
          </p:cNvSpPr>
          <p:nvPr/>
        </p:nvSpPr>
        <p:spPr bwMode="auto">
          <a:xfrm flipH="1">
            <a:off x="3779911" y="4365625"/>
            <a:ext cx="1584251" cy="0"/>
          </a:xfrm>
          <a:prstGeom prst="line">
            <a:avLst/>
          </a:prstGeom>
          <a:noFill/>
          <a:ln w="19050">
            <a:solidFill>
              <a:srgbClr val="FF99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2727" name="Text Box 7"/>
          <p:cNvSpPr txBox="1">
            <a:spLocks noChangeArrowheads="1"/>
          </p:cNvSpPr>
          <p:nvPr/>
        </p:nvSpPr>
        <p:spPr bwMode="auto">
          <a:xfrm>
            <a:off x="1476375" y="3716338"/>
            <a:ext cx="303213"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dirty="0">
                <a:solidFill>
                  <a:srgbClr val="FF0000"/>
                </a:solidFill>
                <a:cs typeface="Arial" pitchFamily="34" charset="0"/>
              </a:rPr>
              <a:t>-</a:t>
            </a:r>
          </a:p>
        </p:txBody>
      </p:sp>
      <p:sp>
        <p:nvSpPr>
          <p:cNvPr id="542728" name="Text Box 8"/>
          <p:cNvSpPr txBox="1">
            <a:spLocks noChangeArrowheads="1"/>
          </p:cNvSpPr>
          <p:nvPr/>
        </p:nvSpPr>
        <p:spPr bwMode="auto">
          <a:xfrm>
            <a:off x="1835150" y="3789363"/>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dirty="0">
                <a:solidFill>
                  <a:srgbClr val="FF0000"/>
                </a:solidFill>
                <a:cs typeface="Arial" pitchFamily="34" charset="0"/>
              </a:rPr>
              <a:t>+</a:t>
            </a:r>
          </a:p>
        </p:txBody>
      </p:sp>
      <p:sp>
        <p:nvSpPr>
          <p:cNvPr id="542729" name="Text Box 9"/>
          <p:cNvSpPr txBox="1">
            <a:spLocks noChangeArrowheads="1"/>
          </p:cNvSpPr>
          <p:nvPr/>
        </p:nvSpPr>
        <p:spPr bwMode="auto">
          <a:xfrm>
            <a:off x="2651125" y="3751263"/>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dirty="0">
                <a:solidFill>
                  <a:srgbClr val="FF0000"/>
                </a:solidFill>
                <a:cs typeface="Arial" pitchFamily="34" charset="0"/>
              </a:rPr>
              <a:t>+</a:t>
            </a:r>
          </a:p>
        </p:txBody>
      </p:sp>
      <p:sp>
        <p:nvSpPr>
          <p:cNvPr id="542730" name="Text Box 10"/>
          <p:cNvSpPr txBox="1">
            <a:spLocks noChangeArrowheads="1"/>
          </p:cNvSpPr>
          <p:nvPr/>
        </p:nvSpPr>
        <p:spPr bwMode="auto">
          <a:xfrm>
            <a:off x="3055938" y="3703638"/>
            <a:ext cx="303212"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solidFill>
                  <a:srgbClr val="FF0000"/>
                </a:solidFill>
                <a:cs typeface="Arial" pitchFamily="34" charset="0"/>
              </a:rPr>
              <a:t>-</a:t>
            </a:r>
          </a:p>
        </p:txBody>
      </p:sp>
      <p:sp>
        <p:nvSpPr>
          <p:cNvPr id="542731" name="Text Box 11"/>
          <p:cNvSpPr txBox="1">
            <a:spLocks noChangeArrowheads="1"/>
          </p:cNvSpPr>
          <p:nvPr/>
        </p:nvSpPr>
        <p:spPr bwMode="auto">
          <a:xfrm>
            <a:off x="5961063" y="3714750"/>
            <a:ext cx="311150" cy="366713"/>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b="1">
                <a:cs typeface="Arial" pitchFamily="34" charset="0"/>
              </a:rPr>
              <a:t>_</a:t>
            </a:r>
            <a:endParaRPr lang="en-US" b="1">
              <a:cs typeface="Arial" pitchFamily="34" charset="0"/>
            </a:endParaRPr>
          </a:p>
        </p:txBody>
      </p:sp>
      <p:sp>
        <p:nvSpPr>
          <p:cNvPr id="542732" name="Text Box 12"/>
          <p:cNvSpPr txBox="1">
            <a:spLocks noChangeArrowheads="1"/>
          </p:cNvSpPr>
          <p:nvPr/>
        </p:nvSpPr>
        <p:spPr bwMode="auto">
          <a:xfrm>
            <a:off x="6588125" y="3789363"/>
            <a:ext cx="3619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sz="2400" b="1" dirty="0">
                <a:solidFill>
                  <a:srgbClr val="FF0000"/>
                </a:solidFill>
                <a:cs typeface="Arial" pitchFamily="34" charset="0"/>
              </a:rPr>
              <a:t>+</a:t>
            </a:r>
            <a:endParaRPr lang="en-US" sz="2400" b="1" dirty="0">
              <a:solidFill>
                <a:srgbClr val="FF0000"/>
              </a:solidFill>
              <a:cs typeface="Arial" pitchFamily="34" charset="0"/>
            </a:endParaRPr>
          </a:p>
        </p:txBody>
      </p:sp>
      <p:sp>
        <p:nvSpPr>
          <p:cNvPr id="542733" name="Text Box 13"/>
          <p:cNvSpPr txBox="1">
            <a:spLocks noChangeArrowheads="1"/>
          </p:cNvSpPr>
          <p:nvPr/>
        </p:nvSpPr>
        <p:spPr bwMode="auto">
          <a:xfrm>
            <a:off x="7524750" y="3789363"/>
            <a:ext cx="3619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sz="2400" b="1" dirty="0">
                <a:solidFill>
                  <a:srgbClr val="FF0000"/>
                </a:solidFill>
                <a:cs typeface="Arial" pitchFamily="34" charset="0"/>
              </a:rPr>
              <a:t>+</a:t>
            </a:r>
            <a:endParaRPr lang="en-US" sz="2400" b="1" dirty="0">
              <a:solidFill>
                <a:srgbClr val="FF0000"/>
              </a:solidFill>
              <a:cs typeface="Arial" pitchFamily="34" charset="0"/>
            </a:endParaRPr>
          </a:p>
        </p:txBody>
      </p:sp>
      <p:sp>
        <p:nvSpPr>
          <p:cNvPr id="542734" name="Text Box 14"/>
          <p:cNvSpPr txBox="1">
            <a:spLocks noChangeArrowheads="1"/>
          </p:cNvSpPr>
          <p:nvPr/>
        </p:nvSpPr>
        <p:spPr bwMode="auto">
          <a:xfrm>
            <a:off x="8316913" y="3716338"/>
            <a:ext cx="2857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sz="2400" b="1" dirty="0">
                <a:solidFill>
                  <a:srgbClr val="FF0000"/>
                </a:solidFill>
                <a:cs typeface="Arial" pitchFamily="34" charset="0"/>
              </a:rPr>
              <a:t>-</a:t>
            </a:r>
            <a:endParaRPr lang="en-US" sz="2400" b="1" dirty="0">
              <a:solidFill>
                <a:srgbClr val="FF0000"/>
              </a:solidFill>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smtClean="0">
                <a:solidFill>
                  <a:srgbClr val="FF3300"/>
                </a:solidFill>
                <a:cs typeface="Arial" charset="0"/>
              </a:rPr>
              <a:t>Anion exchange chromatography</a:t>
            </a:r>
          </a:p>
        </p:txBody>
      </p:sp>
      <p:sp>
        <p:nvSpPr>
          <p:cNvPr id="23556" name="Rectangle 3"/>
          <p:cNvSpPr>
            <a:spLocks noGrp="1" noChangeArrowheads="1"/>
          </p:cNvSpPr>
          <p:nvPr>
            <p:ph idx="1"/>
          </p:nvPr>
        </p:nvSpPr>
        <p:spPr>
          <a:xfrm>
            <a:off x="468313" y="1557338"/>
            <a:ext cx="8229600" cy="4525962"/>
          </a:xfrm>
        </p:spPr>
        <p:style>
          <a:lnRef idx="2">
            <a:schemeClr val="accent1"/>
          </a:lnRef>
          <a:fillRef idx="1">
            <a:schemeClr val="lt1"/>
          </a:fillRef>
          <a:effectRef idx="0">
            <a:schemeClr val="accent1"/>
          </a:effectRef>
          <a:fontRef idx="minor">
            <a:schemeClr val="dk1"/>
          </a:fontRef>
        </p:style>
        <p:txBody>
          <a:bodyPr/>
          <a:lstStyle/>
          <a:p>
            <a:pPr eaLnBrk="1" hangingPunct="1"/>
            <a:r>
              <a:rPr lang="en-US" dirty="0" smtClean="0">
                <a:solidFill>
                  <a:schemeClr val="bg1"/>
                </a:solidFill>
                <a:cs typeface="Arial" charset="0"/>
              </a:rPr>
              <a:t>Anion exchange chromatography retains anions using positively charged functional group:</a:t>
            </a:r>
          </a:p>
        </p:txBody>
      </p:sp>
      <p:sp>
        <p:nvSpPr>
          <p:cNvPr id="16" name="Slide Number Placeholder 15"/>
          <p:cNvSpPr>
            <a:spLocks noGrp="1"/>
          </p:cNvSpPr>
          <p:nvPr>
            <p:ph type="sldNum" sz="quarter" idx="12"/>
          </p:nvPr>
        </p:nvSpPr>
        <p:spPr/>
        <p:txBody>
          <a:bodyPr>
            <a:normAutofit/>
          </a:bodyPr>
          <a:lstStyle/>
          <a:p>
            <a:pPr>
              <a:defRPr/>
            </a:pPr>
            <a:fld id="{519E4B3F-23EA-4778-943B-F78ACB7621AF}" type="slidenum">
              <a:rPr lang="ar-SA"/>
              <a:pPr>
                <a:defRPr/>
              </a:pPr>
              <a:t>11</a:t>
            </a:fld>
            <a:endParaRPr lang="en-US"/>
          </a:p>
        </p:txBody>
      </p:sp>
      <p:sp>
        <p:nvSpPr>
          <p:cNvPr id="543748" name="Rectangle 4"/>
          <p:cNvSpPr>
            <a:spLocks noChangeArrowheads="1"/>
          </p:cNvSpPr>
          <p:nvPr/>
        </p:nvSpPr>
        <p:spPr bwMode="auto">
          <a:xfrm>
            <a:off x="539750" y="2997200"/>
            <a:ext cx="8042275" cy="64135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3600" b="1" dirty="0">
                <a:solidFill>
                  <a:schemeClr val="bg1"/>
                </a:solidFill>
                <a:cs typeface="Arial" pitchFamily="34" charset="0"/>
              </a:rPr>
              <a:t>R-X A  +M B                   R-X B  + M + A</a:t>
            </a:r>
          </a:p>
        </p:txBody>
      </p:sp>
      <p:sp>
        <p:nvSpPr>
          <p:cNvPr id="543749" name="Line 5"/>
          <p:cNvSpPr>
            <a:spLocks noChangeShapeType="1"/>
          </p:cNvSpPr>
          <p:nvPr/>
        </p:nvSpPr>
        <p:spPr bwMode="auto">
          <a:xfrm>
            <a:off x="3276600" y="3357563"/>
            <a:ext cx="2016125" cy="0"/>
          </a:xfrm>
          <a:prstGeom prst="line">
            <a:avLst/>
          </a:prstGeom>
          <a:noFill/>
          <a:ln w="1905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3750" name="Line 6"/>
          <p:cNvSpPr>
            <a:spLocks noChangeShapeType="1"/>
          </p:cNvSpPr>
          <p:nvPr/>
        </p:nvSpPr>
        <p:spPr bwMode="auto">
          <a:xfrm flipH="1">
            <a:off x="3276600" y="3500438"/>
            <a:ext cx="1944688" cy="0"/>
          </a:xfrm>
          <a:prstGeom prst="line">
            <a:avLst/>
          </a:prstGeom>
          <a:noFill/>
          <a:ln w="1905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3751" name="Text Box 7"/>
          <p:cNvSpPr txBox="1">
            <a:spLocks noChangeArrowheads="1"/>
          </p:cNvSpPr>
          <p:nvPr/>
        </p:nvSpPr>
        <p:spPr bwMode="auto">
          <a:xfrm>
            <a:off x="1284288" y="2816225"/>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3752" name="Text Box 8"/>
          <p:cNvSpPr txBox="1">
            <a:spLocks noChangeArrowheads="1"/>
          </p:cNvSpPr>
          <p:nvPr/>
        </p:nvSpPr>
        <p:spPr bwMode="auto">
          <a:xfrm>
            <a:off x="1692275" y="2636838"/>
            <a:ext cx="361950"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_</a:t>
            </a:r>
          </a:p>
        </p:txBody>
      </p:sp>
      <p:sp>
        <p:nvSpPr>
          <p:cNvPr id="543753" name="Text Box 9"/>
          <p:cNvSpPr txBox="1">
            <a:spLocks noChangeArrowheads="1"/>
          </p:cNvSpPr>
          <p:nvPr/>
        </p:nvSpPr>
        <p:spPr bwMode="auto">
          <a:xfrm>
            <a:off x="2579688" y="2816225"/>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3754" name="Text Box 10"/>
          <p:cNvSpPr txBox="1">
            <a:spLocks noChangeArrowheads="1"/>
          </p:cNvSpPr>
          <p:nvPr/>
        </p:nvSpPr>
        <p:spPr bwMode="auto">
          <a:xfrm>
            <a:off x="3046413" y="2720975"/>
            <a:ext cx="373062" cy="579438"/>
          </a:xfrm>
          <a:prstGeom prst="rect">
            <a:avLst/>
          </a:prstGeom>
          <a:noFill/>
          <a:ln w="19050" algn="ctr">
            <a:noFill/>
            <a:miter lim="800000"/>
            <a:headEnd/>
            <a:tailEnd/>
          </a:ln>
          <a:effectLst>
            <a:outerShdw dist="35921" dir="2700000" algn="ctr" rotWithShape="0">
              <a:schemeClr val="bg2"/>
            </a:outerShdw>
          </a:effectLst>
        </p:spPr>
        <p:txBody>
          <a:bodyPr>
            <a:spAutoFit/>
          </a:bodyPr>
          <a:lstStyle/>
          <a:p>
            <a:pPr>
              <a:defRPr/>
            </a:pPr>
            <a:r>
              <a:rPr lang="en-US" sz="3200" b="1">
                <a:cs typeface="Arial" pitchFamily="34" charset="0"/>
              </a:rPr>
              <a:t>-</a:t>
            </a:r>
          </a:p>
        </p:txBody>
      </p:sp>
      <p:sp>
        <p:nvSpPr>
          <p:cNvPr id="543755" name="Text Box 11"/>
          <p:cNvSpPr txBox="1">
            <a:spLocks noChangeArrowheads="1"/>
          </p:cNvSpPr>
          <p:nvPr/>
        </p:nvSpPr>
        <p:spPr bwMode="auto">
          <a:xfrm>
            <a:off x="5964238" y="2713567"/>
            <a:ext cx="387350" cy="457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cs typeface="Arial" pitchFamily="34" charset="0"/>
              </a:rPr>
              <a:t>+</a:t>
            </a:r>
          </a:p>
        </p:txBody>
      </p:sp>
      <p:sp>
        <p:nvSpPr>
          <p:cNvPr id="543756" name="Text Box 12"/>
          <p:cNvSpPr txBox="1">
            <a:spLocks noChangeArrowheads="1"/>
          </p:cNvSpPr>
          <p:nvPr/>
        </p:nvSpPr>
        <p:spPr bwMode="auto">
          <a:xfrm>
            <a:off x="6443663" y="2708275"/>
            <a:ext cx="336550" cy="64135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3600" b="1">
                <a:cs typeface="Arial" pitchFamily="34" charset="0"/>
              </a:rPr>
              <a:t>-</a:t>
            </a:r>
          </a:p>
        </p:txBody>
      </p:sp>
      <p:sp>
        <p:nvSpPr>
          <p:cNvPr id="543757" name="Text Box 13"/>
          <p:cNvSpPr txBox="1">
            <a:spLocks noChangeArrowheads="1"/>
          </p:cNvSpPr>
          <p:nvPr/>
        </p:nvSpPr>
        <p:spPr bwMode="auto">
          <a:xfrm>
            <a:off x="7475538" y="2743200"/>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3758" name="Text Box 14"/>
          <p:cNvSpPr txBox="1">
            <a:spLocks noChangeArrowheads="1"/>
          </p:cNvSpPr>
          <p:nvPr/>
        </p:nvSpPr>
        <p:spPr bwMode="auto">
          <a:xfrm>
            <a:off x="8316913" y="2708275"/>
            <a:ext cx="303212" cy="519113"/>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714348" y="1071546"/>
            <a:ext cx="7772400" cy="4572000"/>
          </a:xfrm>
        </p:spPr>
        <p:style>
          <a:lnRef idx="2">
            <a:schemeClr val="accent1"/>
          </a:lnRef>
          <a:fillRef idx="1">
            <a:schemeClr val="lt1"/>
          </a:fillRef>
          <a:effectRef idx="0">
            <a:schemeClr val="accent1"/>
          </a:effectRef>
          <a:fontRef idx="minor">
            <a:schemeClr val="dk1"/>
          </a:fontRef>
        </p:style>
        <p:txBody>
          <a:bodyPr>
            <a:normAutofit fontScale="92500"/>
          </a:bodyPr>
          <a:lstStyle/>
          <a:p>
            <a:pPr marL="533400" indent="-533400" algn="just" eaLnBrk="1" hangingPunct="1">
              <a:lnSpc>
                <a:spcPct val="90000"/>
              </a:lnSpc>
              <a:buFont typeface="Wingdings" pitchFamily="2" charset="2"/>
              <a:buAutoNum type="arabicPeriod"/>
            </a:pPr>
            <a:r>
              <a:rPr lang="en-US" sz="2800" b="1" dirty="0" smtClean="0">
                <a:solidFill>
                  <a:srgbClr val="FF9900"/>
                </a:solidFill>
                <a:cs typeface="Arial" charset="0"/>
              </a:rPr>
              <a:t>A sample</a:t>
            </a:r>
            <a:r>
              <a:rPr lang="en-US" sz="2800" dirty="0" smtClean="0">
                <a:cs typeface="Arial" charset="0"/>
              </a:rPr>
              <a:t> is introduced, either manually or with an </a:t>
            </a:r>
            <a:r>
              <a:rPr lang="en-US" sz="2800" dirty="0" err="1" smtClean="0">
                <a:cs typeface="Arial" charset="0"/>
              </a:rPr>
              <a:t>autosampler</a:t>
            </a:r>
            <a:r>
              <a:rPr lang="en-US" sz="2800" dirty="0" smtClean="0">
                <a:cs typeface="Arial" charset="0"/>
              </a:rPr>
              <a:t>, into a sample loop of known volume. </a:t>
            </a:r>
          </a:p>
          <a:p>
            <a:pPr marL="533400" indent="-533400" algn="just" eaLnBrk="1" hangingPunct="1">
              <a:lnSpc>
                <a:spcPct val="90000"/>
              </a:lnSpc>
              <a:buFont typeface="Wingdings" pitchFamily="2" charset="2"/>
              <a:buAutoNum type="arabicPeriod"/>
            </a:pPr>
            <a:endParaRPr lang="en-US" sz="2800" dirty="0" smtClean="0">
              <a:cs typeface="Arial" charset="0"/>
            </a:endParaRPr>
          </a:p>
          <a:p>
            <a:pPr marL="533400" indent="-533400" algn="just" eaLnBrk="1" hangingPunct="1">
              <a:lnSpc>
                <a:spcPct val="90000"/>
              </a:lnSpc>
              <a:buFont typeface="Wingdings" pitchFamily="2" charset="2"/>
              <a:buAutoNum type="arabicPeriod"/>
            </a:pPr>
            <a:r>
              <a:rPr lang="en-US" sz="2800" b="1" dirty="0" smtClean="0">
                <a:solidFill>
                  <a:srgbClr val="FF9900"/>
                </a:solidFill>
                <a:cs typeface="Arial" charset="0"/>
              </a:rPr>
              <a:t>The mobile phase</a:t>
            </a:r>
            <a:r>
              <a:rPr lang="en-US" sz="2800" dirty="0" smtClean="0">
                <a:cs typeface="Arial" charset="0"/>
              </a:rPr>
              <a:t> (buffered aqueous solution) carries the sample from the loop onto a column that contains some form of stationary phase material. </a:t>
            </a:r>
          </a:p>
          <a:p>
            <a:pPr marL="533400" indent="-533400" algn="just" eaLnBrk="1" hangingPunct="1">
              <a:lnSpc>
                <a:spcPct val="90000"/>
              </a:lnSpc>
              <a:buFont typeface="Wingdings" pitchFamily="2" charset="2"/>
              <a:buAutoNum type="arabicPeriod"/>
            </a:pPr>
            <a:endParaRPr lang="en-US" sz="2800" dirty="0" smtClean="0">
              <a:cs typeface="Arial" charset="0"/>
            </a:endParaRPr>
          </a:p>
          <a:p>
            <a:pPr marL="533400" indent="-533400" algn="just" eaLnBrk="1" hangingPunct="1">
              <a:lnSpc>
                <a:spcPct val="90000"/>
              </a:lnSpc>
              <a:buFont typeface="Wingdings" pitchFamily="2" charset="2"/>
              <a:buAutoNum type="arabicPeriod"/>
            </a:pPr>
            <a:r>
              <a:rPr lang="en-US" sz="2800" b="1" dirty="0" smtClean="0">
                <a:solidFill>
                  <a:srgbClr val="FF9900"/>
                </a:solidFill>
                <a:cs typeface="Arial" charset="0"/>
              </a:rPr>
              <a:t>Stationary phase material</a:t>
            </a:r>
            <a:r>
              <a:rPr lang="en-US" sz="2800" dirty="0" smtClean="0">
                <a:cs typeface="Arial" charset="0"/>
              </a:rPr>
              <a:t> is a resin or gel matrix consisting of </a:t>
            </a:r>
            <a:r>
              <a:rPr lang="en-US" sz="2800" dirty="0" err="1" smtClean="0">
                <a:cs typeface="Arial" charset="0"/>
                <a:hlinkClick r:id="rId2" tooltip="Agarose"/>
              </a:rPr>
              <a:t>agarose</a:t>
            </a:r>
            <a:r>
              <a:rPr lang="en-US" sz="2800" dirty="0" smtClean="0">
                <a:cs typeface="Arial" charset="0"/>
              </a:rPr>
              <a:t> or </a:t>
            </a:r>
            <a:r>
              <a:rPr lang="en-US" sz="2800" dirty="0" smtClean="0">
                <a:cs typeface="Arial" charset="0"/>
                <a:hlinkClick r:id="rId3" tooltip="Cellulose"/>
              </a:rPr>
              <a:t>cellulose</a:t>
            </a:r>
            <a:r>
              <a:rPr lang="en-US" sz="2800" dirty="0" smtClean="0">
                <a:cs typeface="Arial" charset="0"/>
              </a:rPr>
              <a:t> beads with </a:t>
            </a:r>
            <a:r>
              <a:rPr lang="en-US" sz="2800" dirty="0" smtClean="0">
                <a:cs typeface="Arial" charset="0"/>
                <a:hlinkClick r:id="rId4" tooltip="Covalent bond"/>
              </a:rPr>
              <a:t>covalently</a:t>
            </a:r>
            <a:r>
              <a:rPr lang="en-US" sz="2800" dirty="0" smtClean="0">
                <a:cs typeface="Arial" charset="0"/>
              </a:rPr>
              <a:t> bonded charged functional groups. </a:t>
            </a:r>
          </a:p>
        </p:txBody>
      </p:sp>
      <p:sp>
        <p:nvSpPr>
          <p:cNvPr id="5" name="Slide Number Placeholder 4"/>
          <p:cNvSpPr>
            <a:spLocks noGrp="1"/>
          </p:cNvSpPr>
          <p:nvPr>
            <p:ph type="sldNum" sz="quarter" idx="12"/>
          </p:nvPr>
        </p:nvSpPr>
        <p:spPr/>
        <p:txBody>
          <a:bodyPr>
            <a:normAutofit/>
          </a:bodyPr>
          <a:lstStyle/>
          <a:p>
            <a:pPr>
              <a:defRPr/>
            </a:pPr>
            <a:fld id="{4A801047-4D79-4A57-A3BF-A17793F3C9B0}" type="slidenum">
              <a:rPr lang="ar-SA"/>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819400" y="1828800"/>
            <a:ext cx="3886200" cy="2743200"/>
          </a:xfrm>
          <a:prstGeom prst="rect">
            <a:avLst/>
          </a:prstGeom>
          <a:solidFill>
            <a:schemeClr val="tx1"/>
          </a:solidFill>
          <a:ln w="9525">
            <a:solidFill>
              <a:schemeClr val="tx1"/>
            </a:solidFill>
            <a:miter lim="800000"/>
            <a:headEnd/>
            <a:tailEnd/>
          </a:ln>
          <a:effectLst/>
        </p:spPr>
        <p:txBody>
          <a:bodyPr wrap="none" anchor="ctr"/>
          <a:lstStyle/>
          <a:p>
            <a:endParaRPr lang="en-IN" dirty="0">
              <a:solidFill>
                <a:srgbClr val="FF0000"/>
              </a:solidFill>
            </a:endParaRPr>
          </a:p>
        </p:txBody>
      </p:sp>
      <p:sp>
        <p:nvSpPr>
          <p:cNvPr id="60419" name="Text Box 3"/>
          <p:cNvSpPr txBox="1">
            <a:spLocks noChangeArrowheads="1"/>
          </p:cNvSpPr>
          <p:nvPr/>
        </p:nvSpPr>
        <p:spPr bwMode="auto">
          <a:xfrm>
            <a:off x="1905000" y="609600"/>
            <a:ext cx="614585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3600" dirty="0">
                <a:solidFill>
                  <a:schemeClr val="bg1"/>
                </a:solidFill>
                <a:cs typeface="Times New Roman" pitchFamily="18" charset="0"/>
              </a:rPr>
              <a:t>Ion-Exchange Chromatography</a:t>
            </a:r>
            <a:endParaRPr lang="en-US" sz="3600" dirty="0">
              <a:solidFill>
                <a:schemeClr val="bg1"/>
              </a:solidFill>
            </a:endParaRPr>
          </a:p>
        </p:txBody>
      </p:sp>
      <p:sp>
        <p:nvSpPr>
          <p:cNvPr id="60420" name="Oval 4"/>
          <p:cNvSpPr>
            <a:spLocks noChangeArrowheads="1"/>
          </p:cNvSpPr>
          <p:nvPr/>
        </p:nvSpPr>
        <p:spPr bwMode="auto">
          <a:xfrm>
            <a:off x="3581400" y="2455863"/>
            <a:ext cx="1654175" cy="1582737"/>
          </a:xfrm>
          <a:prstGeom prst="ellipse">
            <a:avLst/>
          </a:prstGeom>
          <a:solidFill>
            <a:srgbClr val="FF9966"/>
          </a:solidFill>
          <a:ln w="11113">
            <a:solidFill>
              <a:srgbClr val="000000"/>
            </a:solidFill>
            <a:round/>
            <a:headEnd/>
            <a:tailEnd/>
          </a:ln>
        </p:spPr>
        <p:txBody>
          <a:bodyPr/>
          <a:lstStyle/>
          <a:p>
            <a:endParaRPr lang="en-IN"/>
          </a:p>
        </p:txBody>
      </p:sp>
      <p:sp>
        <p:nvSpPr>
          <p:cNvPr id="60421" name="Line 5"/>
          <p:cNvSpPr>
            <a:spLocks noChangeShapeType="1"/>
          </p:cNvSpPr>
          <p:nvPr/>
        </p:nvSpPr>
        <p:spPr bwMode="auto">
          <a:xfrm>
            <a:off x="5162550" y="3579813"/>
            <a:ext cx="457200" cy="0"/>
          </a:xfrm>
          <a:prstGeom prst="line">
            <a:avLst/>
          </a:prstGeom>
          <a:noFill/>
          <a:ln w="11113">
            <a:solidFill>
              <a:srgbClr val="000000"/>
            </a:solidFill>
            <a:round/>
            <a:headEnd/>
            <a:tailEnd/>
          </a:ln>
        </p:spPr>
        <p:txBody>
          <a:bodyPr/>
          <a:lstStyle/>
          <a:p>
            <a:endParaRPr lang="en-IN"/>
          </a:p>
        </p:txBody>
      </p:sp>
      <p:grpSp>
        <p:nvGrpSpPr>
          <p:cNvPr id="2" name="Group 15"/>
          <p:cNvGrpSpPr>
            <a:grpSpLocks/>
          </p:cNvGrpSpPr>
          <p:nvPr/>
        </p:nvGrpSpPr>
        <p:grpSpPr bwMode="auto">
          <a:xfrm>
            <a:off x="5638800" y="3170238"/>
            <a:ext cx="804863" cy="609600"/>
            <a:chOff x="3792" y="1872"/>
            <a:chExt cx="507" cy="384"/>
          </a:xfrm>
        </p:grpSpPr>
        <p:sp>
          <p:nvSpPr>
            <p:cNvPr id="60423" name="Rectangle 7"/>
            <p:cNvSpPr>
              <a:spLocks noChangeArrowheads="1"/>
            </p:cNvSpPr>
            <p:nvPr/>
          </p:nvSpPr>
          <p:spPr bwMode="auto">
            <a:xfrm>
              <a:off x="3792" y="1872"/>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a:p>
          </p:txBody>
        </p:sp>
        <p:sp>
          <p:nvSpPr>
            <p:cNvPr id="60424" name="Rectangle 8"/>
            <p:cNvSpPr>
              <a:spLocks noChangeArrowheads="1"/>
            </p:cNvSpPr>
            <p:nvPr/>
          </p:nvSpPr>
          <p:spPr bwMode="auto">
            <a:xfrm>
              <a:off x="3802" y="2057"/>
              <a:ext cx="163" cy="154"/>
            </a:xfrm>
            <a:prstGeom prst="rect">
              <a:avLst/>
            </a:prstGeom>
            <a:noFill/>
            <a:ln w="9525">
              <a:noFill/>
              <a:miter lim="800000"/>
              <a:headEnd/>
              <a:tailEnd/>
            </a:ln>
          </p:spPr>
          <p:txBody>
            <a:bodyPr wrap="none" lIns="0" tIns="0" rIns="0" bIns="0">
              <a:spAutoFit/>
            </a:bodyPr>
            <a:lstStyle/>
            <a:p>
              <a:r>
                <a:rPr lang="en-US" sz="1600">
                  <a:solidFill>
                    <a:srgbClr val="000000"/>
                  </a:solidFill>
                </a:rPr>
                <a:t>SO</a:t>
              </a:r>
              <a:endParaRPr lang="en-US" sz="1600"/>
            </a:p>
          </p:txBody>
        </p:sp>
        <p:sp>
          <p:nvSpPr>
            <p:cNvPr id="60425" name="Rectangle 9"/>
            <p:cNvSpPr>
              <a:spLocks noChangeArrowheads="1"/>
            </p:cNvSpPr>
            <p:nvPr/>
          </p:nvSpPr>
          <p:spPr bwMode="auto">
            <a:xfrm>
              <a:off x="3970" y="2122"/>
              <a:ext cx="56" cy="134"/>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sz="1400"/>
            </a:p>
          </p:txBody>
        </p:sp>
        <p:sp>
          <p:nvSpPr>
            <p:cNvPr id="60426" name="Rectangle 10"/>
            <p:cNvSpPr>
              <a:spLocks noChangeArrowheads="1"/>
            </p:cNvSpPr>
            <p:nvPr/>
          </p:nvSpPr>
          <p:spPr bwMode="auto">
            <a:xfrm>
              <a:off x="3984" y="2004"/>
              <a:ext cx="43"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a:t>
              </a:r>
              <a:endParaRPr lang="en-US" sz="1600" dirty="0"/>
            </a:p>
          </p:txBody>
        </p:sp>
        <p:sp>
          <p:nvSpPr>
            <p:cNvPr id="60427" name="Rectangle 11"/>
            <p:cNvSpPr>
              <a:spLocks noChangeArrowheads="1"/>
            </p:cNvSpPr>
            <p:nvPr/>
          </p:nvSpPr>
          <p:spPr bwMode="auto">
            <a:xfrm>
              <a:off x="4066" y="2057"/>
              <a:ext cx="149" cy="154"/>
            </a:xfrm>
            <a:prstGeom prst="rect">
              <a:avLst/>
            </a:prstGeom>
            <a:noFill/>
            <a:ln w="9525">
              <a:noFill/>
              <a:miter lim="800000"/>
              <a:headEnd/>
              <a:tailEnd/>
            </a:ln>
          </p:spPr>
          <p:txBody>
            <a:bodyPr wrap="none" lIns="0" tIns="0" rIns="0" bIns="0">
              <a:spAutoFit/>
            </a:bodyPr>
            <a:lstStyle/>
            <a:p>
              <a:r>
                <a:rPr lang="en-US" sz="1600">
                  <a:solidFill>
                    <a:srgbClr val="000000"/>
                  </a:solidFill>
                </a:rPr>
                <a:t>Na</a:t>
              </a:r>
              <a:endParaRPr lang="en-US" sz="1600"/>
            </a:p>
          </p:txBody>
        </p:sp>
        <p:sp>
          <p:nvSpPr>
            <p:cNvPr id="60428" name="Rectangle 12"/>
            <p:cNvSpPr>
              <a:spLocks noChangeArrowheads="1"/>
            </p:cNvSpPr>
            <p:nvPr/>
          </p:nvSpPr>
          <p:spPr bwMode="auto">
            <a:xfrm>
              <a:off x="4227" y="2004"/>
              <a:ext cx="72" cy="154"/>
            </a:xfrm>
            <a:prstGeom prst="rect">
              <a:avLst/>
            </a:prstGeom>
            <a:noFill/>
            <a:ln w="9525">
              <a:noFill/>
              <a:miter lim="800000"/>
              <a:headEnd/>
              <a:tailEnd/>
            </a:ln>
          </p:spPr>
          <p:txBody>
            <a:bodyPr wrap="none" lIns="0" tIns="0" rIns="0" bIns="0">
              <a:spAutoFit/>
            </a:bodyPr>
            <a:lstStyle/>
            <a:p>
              <a:r>
                <a:rPr lang="en-US" sz="1600">
                  <a:solidFill>
                    <a:srgbClr val="000000"/>
                  </a:solidFill>
                </a:rPr>
                <a:t>+</a:t>
              </a:r>
              <a:endParaRPr lang="en-US" sz="1600"/>
            </a:p>
          </p:txBody>
        </p:sp>
      </p:grpSp>
      <p:sp>
        <p:nvSpPr>
          <p:cNvPr id="60429" name="Text Box 13"/>
          <p:cNvSpPr txBox="1">
            <a:spLocks noChangeArrowheads="1"/>
          </p:cNvSpPr>
          <p:nvPr/>
        </p:nvSpPr>
        <p:spPr bwMode="auto">
          <a:xfrm>
            <a:off x="533400" y="5122863"/>
            <a:ext cx="8153400" cy="1735137"/>
          </a:xfrm>
          <a:prstGeom prst="rect">
            <a:avLst/>
          </a:prstGeom>
          <a:noFill/>
          <a:ln w="9525">
            <a:noFill/>
            <a:miter lim="800000"/>
            <a:headEnd/>
            <a:tailEnd/>
          </a:ln>
          <a:effectLst/>
        </p:spPr>
        <p:txBody>
          <a:bodyPr>
            <a:spAutoFit/>
          </a:bodyPr>
          <a:lstStyle/>
          <a:p>
            <a:pPr>
              <a:spcBef>
                <a:spcPct val="50000"/>
              </a:spcBef>
            </a:pPr>
            <a:r>
              <a:rPr lang="en-US" dirty="0">
                <a:cs typeface="Times New Roman" pitchFamily="18" charset="0"/>
              </a:rPr>
              <a:t>Separation in Ion-exchange Chromatography is based on the competition of different ionic compounds of the sample for the active sites on the ion-exchange resin (column-packing).</a:t>
            </a:r>
          </a:p>
          <a:p>
            <a:pPr>
              <a:spcBef>
                <a:spcPct val="50000"/>
              </a:spcBef>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643042" y="1928802"/>
            <a:ext cx="5867400" cy="4572000"/>
          </a:xfrm>
          <a:prstGeom prst="rect">
            <a:avLst/>
          </a:prstGeom>
          <a:solidFill>
            <a:schemeClr val="tx1"/>
          </a:solidFill>
          <a:ln w="9525">
            <a:solidFill>
              <a:schemeClr val="tx1"/>
            </a:solidFill>
            <a:miter lim="800000"/>
            <a:headEnd/>
            <a:tailEnd/>
          </a:ln>
          <a:effectLst/>
        </p:spPr>
        <p:txBody>
          <a:bodyPr wrap="none" anchor="ctr"/>
          <a:lstStyle/>
          <a:p>
            <a:endParaRPr lang="en-IN"/>
          </a:p>
        </p:txBody>
      </p:sp>
      <p:sp>
        <p:nvSpPr>
          <p:cNvPr id="61443" name="Text Box 3"/>
          <p:cNvSpPr txBox="1">
            <a:spLocks noChangeArrowheads="1"/>
          </p:cNvSpPr>
          <p:nvPr/>
        </p:nvSpPr>
        <p:spPr bwMode="auto">
          <a:xfrm>
            <a:off x="-114300" y="700088"/>
            <a:ext cx="9296400" cy="5191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n-US" sz="2800" dirty="0">
                <a:solidFill>
                  <a:schemeClr val="bg1"/>
                </a:solidFill>
                <a:cs typeface="Times New Roman" pitchFamily="18" charset="0"/>
              </a:rPr>
              <a:t>Mechanism of Ion-Exchange Chromatography of Amino Acids</a:t>
            </a:r>
            <a:endParaRPr lang="en-US" sz="2800" dirty="0">
              <a:solidFill>
                <a:schemeClr val="bg1"/>
              </a:solidFill>
            </a:endParaRPr>
          </a:p>
        </p:txBody>
      </p:sp>
      <p:sp>
        <p:nvSpPr>
          <p:cNvPr id="61444" name="Rectangle 4"/>
          <p:cNvSpPr>
            <a:spLocks noChangeArrowheads="1"/>
          </p:cNvSpPr>
          <p:nvPr/>
        </p:nvSpPr>
        <p:spPr bwMode="auto">
          <a:xfrm>
            <a:off x="2133600" y="2112963"/>
            <a:ext cx="174625" cy="368300"/>
          </a:xfrm>
          <a:prstGeom prst="rect">
            <a:avLst/>
          </a:prstGeom>
          <a:noFill/>
          <a:ln w="9525">
            <a:noFill/>
            <a:miter lim="800000"/>
            <a:headEnd/>
            <a:tailEnd/>
          </a:ln>
        </p:spPr>
        <p:txBody>
          <a:bodyPr/>
          <a:lstStyle/>
          <a:p>
            <a:endParaRPr lang="en-IN"/>
          </a:p>
        </p:txBody>
      </p:sp>
      <p:sp>
        <p:nvSpPr>
          <p:cNvPr id="61445" name="Oval 5"/>
          <p:cNvSpPr>
            <a:spLocks noChangeArrowheads="1"/>
          </p:cNvSpPr>
          <p:nvPr/>
        </p:nvSpPr>
        <p:spPr bwMode="auto">
          <a:xfrm>
            <a:off x="2178050" y="2725738"/>
            <a:ext cx="850900" cy="779462"/>
          </a:xfrm>
          <a:prstGeom prst="ellipse">
            <a:avLst/>
          </a:prstGeom>
          <a:solidFill>
            <a:srgbClr val="FF9966"/>
          </a:solidFill>
          <a:ln w="15875">
            <a:solidFill>
              <a:srgbClr val="000000"/>
            </a:solidFill>
            <a:round/>
            <a:headEnd/>
            <a:tailEnd/>
          </a:ln>
        </p:spPr>
        <p:txBody>
          <a:bodyPr/>
          <a:lstStyle/>
          <a:p>
            <a:endParaRPr lang="en-IN"/>
          </a:p>
        </p:txBody>
      </p:sp>
      <p:sp>
        <p:nvSpPr>
          <p:cNvPr id="61446" name="Oval 6"/>
          <p:cNvSpPr>
            <a:spLocks noChangeArrowheads="1"/>
          </p:cNvSpPr>
          <p:nvPr/>
        </p:nvSpPr>
        <p:spPr bwMode="auto">
          <a:xfrm>
            <a:off x="2160588" y="5345113"/>
            <a:ext cx="850900" cy="781050"/>
          </a:xfrm>
          <a:prstGeom prst="ellipse">
            <a:avLst/>
          </a:prstGeom>
          <a:solidFill>
            <a:srgbClr val="FF9966"/>
          </a:solidFill>
          <a:ln w="15875">
            <a:solidFill>
              <a:srgbClr val="000000"/>
            </a:solidFill>
            <a:round/>
            <a:headEnd/>
            <a:tailEnd/>
          </a:ln>
        </p:spPr>
        <p:txBody>
          <a:bodyPr/>
          <a:lstStyle/>
          <a:p>
            <a:endParaRPr lang="en-IN"/>
          </a:p>
        </p:txBody>
      </p:sp>
      <p:sp>
        <p:nvSpPr>
          <p:cNvPr id="61447" name="Rectangle 7"/>
          <p:cNvSpPr>
            <a:spLocks noChangeArrowheads="1"/>
          </p:cNvSpPr>
          <p:nvPr/>
        </p:nvSpPr>
        <p:spPr bwMode="auto">
          <a:xfrm>
            <a:off x="3260725" y="3067050"/>
            <a:ext cx="347663" cy="287338"/>
          </a:xfrm>
          <a:prstGeom prst="rect">
            <a:avLst/>
          </a:prstGeom>
          <a:noFill/>
          <a:ln w="9525">
            <a:noFill/>
            <a:miter lim="800000"/>
            <a:headEnd/>
            <a:tailEnd/>
          </a:ln>
        </p:spPr>
        <p:txBody>
          <a:bodyPr/>
          <a:lstStyle/>
          <a:p>
            <a:endParaRPr lang="en-IN"/>
          </a:p>
        </p:txBody>
      </p:sp>
      <p:sp>
        <p:nvSpPr>
          <p:cNvPr id="61448" name="Rectangle 8"/>
          <p:cNvSpPr>
            <a:spLocks noChangeArrowheads="1"/>
          </p:cNvSpPr>
          <p:nvPr/>
        </p:nvSpPr>
        <p:spPr bwMode="auto">
          <a:xfrm>
            <a:off x="3260725" y="3103563"/>
            <a:ext cx="244475" cy="228600"/>
          </a:xfrm>
          <a:prstGeom prst="rect">
            <a:avLst/>
          </a:prstGeom>
          <a:noFill/>
          <a:ln w="9525">
            <a:noFill/>
            <a:miter lim="800000"/>
            <a:headEnd/>
            <a:tailEnd/>
          </a:ln>
        </p:spPr>
        <p:txBody>
          <a:bodyPr wrap="none" lIns="0" tIns="0" rIns="0" bIns="0">
            <a:spAutoFit/>
          </a:bodyPr>
          <a:lstStyle/>
          <a:p>
            <a:r>
              <a:rPr lang="en-US" sz="1500">
                <a:solidFill>
                  <a:srgbClr val="000000"/>
                </a:solidFill>
              </a:rPr>
              <a:t>SO</a:t>
            </a:r>
            <a:endParaRPr lang="en-US"/>
          </a:p>
        </p:txBody>
      </p:sp>
      <p:sp>
        <p:nvSpPr>
          <p:cNvPr id="61449" name="Rectangle 9"/>
          <p:cNvSpPr>
            <a:spLocks noChangeArrowheads="1"/>
          </p:cNvSpPr>
          <p:nvPr/>
        </p:nvSpPr>
        <p:spPr bwMode="auto">
          <a:xfrm>
            <a:off x="3521075" y="3146425"/>
            <a:ext cx="158750" cy="225425"/>
          </a:xfrm>
          <a:prstGeom prst="rect">
            <a:avLst/>
          </a:prstGeom>
          <a:noFill/>
          <a:ln w="9525">
            <a:noFill/>
            <a:miter lim="800000"/>
            <a:headEnd/>
            <a:tailEnd/>
          </a:ln>
        </p:spPr>
        <p:txBody>
          <a:bodyPr/>
          <a:lstStyle/>
          <a:p>
            <a:endParaRPr lang="en-IN"/>
          </a:p>
        </p:txBody>
      </p:sp>
      <p:sp>
        <p:nvSpPr>
          <p:cNvPr id="61450" name="Rectangle 10"/>
          <p:cNvSpPr>
            <a:spLocks noChangeArrowheads="1"/>
          </p:cNvSpPr>
          <p:nvPr/>
        </p:nvSpPr>
        <p:spPr bwMode="auto">
          <a:xfrm>
            <a:off x="3521075" y="31750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51" name="Rectangle 11"/>
          <p:cNvSpPr>
            <a:spLocks noChangeArrowheads="1"/>
          </p:cNvSpPr>
          <p:nvPr/>
        </p:nvSpPr>
        <p:spPr bwMode="auto">
          <a:xfrm>
            <a:off x="3606800" y="2987675"/>
            <a:ext cx="125413" cy="223838"/>
          </a:xfrm>
          <a:prstGeom prst="rect">
            <a:avLst/>
          </a:prstGeom>
          <a:noFill/>
          <a:ln w="9525">
            <a:noFill/>
            <a:miter lim="800000"/>
            <a:headEnd/>
            <a:tailEnd/>
          </a:ln>
        </p:spPr>
        <p:txBody>
          <a:bodyPr/>
          <a:lstStyle/>
          <a:p>
            <a:endParaRPr lang="en-IN"/>
          </a:p>
        </p:txBody>
      </p:sp>
      <p:sp>
        <p:nvSpPr>
          <p:cNvPr id="61452" name="Rectangle 12"/>
          <p:cNvSpPr>
            <a:spLocks noChangeArrowheads="1"/>
          </p:cNvSpPr>
          <p:nvPr/>
        </p:nvSpPr>
        <p:spPr bwMode="auto">
          <a:xfrm>
            <a:off x="3608388" y="3014663"/>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53" name="Line 13"/>
          <p:cNvSpPr>
            <a:spLocks noChangeShapeType="1"/>
          </p:cNvSpPr>
          <p:nvPr/>
        </p:nvSpPr>
        <p:spPr bwMode="auto">
          <a:xfrm>
            <a:off x="3017838" y="3178175"/>
            <a:ext cx="242887" cy="1588"/>
          </a:xfrm>
          <a:prstGeom prst="line">
            <a:avLst/>
          </a:prstGeom>
          <a:noFill/>
          <a:ln w="15875">
            <a:solidFill>
              <a:srgbClr val="000000"/>
            </a:solidFill>
            <a:round/>
            <a:headEnd/>
            <a:tailEnd/>
          </a:ln>
        </p:spPr>
        <p:txBody>
          <a:bodyPr/>
          <a:lstStyle/>
          <a:p>
            <a:endParaRPr lang="en-IN"/>
          </a:p>
        </p:txBody>
      </p:sp>
      <p:sp>
        <p:nvSpPr>
          <p:cNvPr id="61454" name="Line 14"/>
          <p:cNvSpPr>
            <a:spLocks noChangeShapeType="1"/>
          </p:cNvSpPr>
          <p:nvPr/>
        </p:nvSpPr>
        <p:spPr bwMode="auto">
          <a:xfrm>
            <a:off x="3017838" y="5686425"/>
            <a:ext cx="207962" cy="1588"/>
          </a:xfrm>
          <a:prstGeom prst="line">
            <a:avLst/>
          </a:prstGeom>
          <a:noFill/>
          <a:ln w="15875">
            <a:solidFill>
              <a:srgbClr val="000000"/>
            </a:solidFill>
            <a:round/>
            <a:headEnd/>
            <a:tailEnd/>
          </a:ln>
        </p:spPr>
        <p:txBody>
          <a:bodyPr/>
          <a:lstStyle/>
          <a:p>
            <a:endParaRPr lang="en-IN"/>
          </a:p>
        </p:txBody>
      </p:sp>
      <p:sp>
        <p:nvSpPr>
          <p:cNvPr id="61455" name="Rectangle 15"/>
          <p:cNvSpPr>
            <a:spLocks noChangeArrowheads="1"/>
          </p:cNvSpPr>
          <p:nvPr/>
        </p:nvSpPr>
        <p:spPr bwMode="auto">
          <a:xfrm>
            <a:off x="3243263" y="5559425"/>
            <a:ext cx="349250" cy="288925"/>
          </a:xfrm>
          <a:prstGeom prst="rect">
            <a:avLst/>
          </a:prstGeom>
          <a:noFill/>
          <a:ln w="9525">
            <a:noFill/>
            <a:miter lim="800000"/>
            <a:headEnd/>
            <a:tailEnd/>
          </a:ln>
        </p:spPr>
        <p:txBody>
          <a:bodyPr/>
          <a:lstStyle/>
          <a:p>
            <a:endParaRPr lang="en-IN"/>
          </a:p>
        </p:txBody>
      </p:sp>
      <p:sp>
        <p:nvSpPr>
          <p:cNvPr id="61456" name="Rectangle 16"/>
          <p:cNvSpPr>
            <a:spLocks noChangeArrowheads="1"/>
          </p:cNvSpPr>
          <p:nvPr/>
        </p:nvSpPr>
        <p:spPr bwMode="auto">
          <a:xfrm>
            <a:off x="3244850" y="5595938"/>
            <a:ext cx="244475" cy="228600"/>
          </a:xfrm>
          <a:prstGeom prst="rect">
            <a:avLst/>
          </a:prstGeom>
          <a:noFill/>
          <a:ln w="9525">
            <a:noFill/>
            <a:miter lim="800000"/>
            <a:headEnd/>
            <a:tailEnd/>
          </a:ln>
        </p:spPr>
        <p:txBody>
          <a:bodyPr wrap="none" lIns="0" tIns="0" rIns="0" bIns="0">
            <a:spAutoFit/>
          </a:bodyPr>
          <a:lstStyle/>
          <a:p>
            <a:r>
              <a:rPr lang="en-US" sz="1500">
                <a:solidFill>
                  <a:srgbClr val="000000"/>
                </a:solidFill>
              </a:rPr>
              <a:t>SO</a:t>
            </a:r>
            <a:endParaRPr lang="en-US"/>
          </a:p>
        </p:txBody>
      </p:sp>
      <p:sp>
        <p:nvSpPr>
          <p:cNvPr id="61457" name="Rectangle 17"/>
          <p:cNvSpPr>
            <a:spLocks noChangeArrowheads="1"/>
          </p:cNvSpPr>
          <p:nvPr/>
        </p:nvSpPr>
        <p:spPr bwMode="auto">
          <a:xfrm>
            <a:off x="3503613" y="5640388"/>
            <a:ext cx="157162" cy="223837"/>
          </a:xfrm>
          <a:prstGeom prst="rect">
            <a:avLst/>
          </a:prstGeom>
          <a:noFill/>
          <a:ln w="9525">
            <a:noFill/>
            <a:miter lim="800000"/>
            <a:headEnd/>
            <a:tailEnd/>
          </a:ln>
        </p:spPr>
        <p:txBody>
          <a:bodyPr/>
          <a:lstStyle/>
          <a:p>
            <a:endParaRPr lang="en-IN"/>
          </a:p>
        </p:txBody>
      </p:sp>
      <p:sp>
        <p:nvSpPr>
          <p:cNvPr id="61458" name="Rectangle 18"/>
          <p:cNvSpPr>
            <a:spLocks noChangeArrowheads="1"/>
          </p:cNvSpPr>
          <p:nvPr/>
        </p:nvSpPr>
        <p:spPr bwMode="auto">
          <a:xfrm>
            <a:off x="3505200" y="56657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59" name="Rectangle 19"/>
          <p:cNvSpPr>
            <a:spLocks noChangeArrowheads="1"/>
          </p:cNvSpPr>
          <p:nvPr/>
        </p:nvSpPr>
        <p:spPr bwMode="auto">
          <a:xfrm>
            <a:off x="3590925" y="5481638"/>
            <a:ext cx="122238" cy="223837"/>
          </a:xfrm>
          <a:prstGeom prst="rect">
            <a:avLst/>
          </a:prstGeom>
          <a:noFill/>
          <a:ln w="9525">
            <a:noFill/>
            <a:miter lim="800000"/>
            <a:headEnd/>
            <a:tailEnd/>
          </a:ln>
        </p:spPr>
        <p:txBody>
          <a:bodyPr/>
          <a:lstStyle/>
          <a:p>
            <a:endParaRPr lang="en-IN"/>
          </a:p>
        </p:txBody>
      </p:sp>
      <p:sp>
        <p:nvSpPr>
          <p:cNvPr id="61460" name="Rectangle 20"/>
          <p:cNvSpPr>
            <a:spLocks noChangeArrowheads="1"/>
          </p:cNvSpPr>
          <p:nvPr/>
        </p:nvSpPr>
        <p:spPr bwMode="auto">
          <a:xfrm>
            <a:off x="3590925" y="5507038"/>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61" name="Rectangle 21"/>
          <p:cNvSpPr>
            <a:spLocks noChangeArrowheads="1"/>
          </p:cNvSpPr>
          <p:nvPr/>
        </p:nvSpPr>
        <p:spPr bwMode="auto">
          <a:xfrm>
            <a:off x="3798888" y="6067425"/>
            <a:ext cx="330200" cy="288925"/>
          </a:xfrm>
          <a:prstGeom prst="rect">
            <a:avLst/>
          </a:prstGeom>
          <a:noFill/>
          <a:ln w="9525">
            <a:noFill/>
            <a:miter lim="800000"/>
            <a:headEnd/>
            <a:tailEnd/>
          </a:ln>
        </p:spPr>
        <p:txBody>
          <a:bodyPr/>
          <a:lstStyle/>
          <a:p>
            <a:endParaRPr lang="en-IN"/>
          </a:p>
        </p:txBody>
      </p:sp>
      <p:sp>
        <p:nvSpPr>
          <p:cNvPr id="61462" name="Rectangle 22"/>
          <p:cNvSpPr>
            <a:spLocks noChangeArrowheads="1"/>
          </p:cNvSpPr>
          <p:nvPr/>
        </p:nvSpPr>
        <p:spPr bwMode="auto">
          <a:xfrm>
            <a:off x="3798888" y="6103938"/>
            <a:ext cx="222250" cy="228600"/>
          </a:xfrm>
          <a:prstGeom prst="rect">
            <a:avLst/>
          </a:prstGeom>
          <a:noFill/>
          <a:ln w="9525">
            <a:noFill/>
            <a:miter lim="800000"/>
            <a:headEnd/>
            <a:tailEnd/>
          </a:ln>
        </p:spPr>
        <p:txBody>
          <a:bodyPr wrap="none" lIns="0" tIns="0" rIns="0" bIns="0">
            <a:spAutoFit/>
          </a:bodyPr>
          <a:lstStyle/>
          <a:p>
            <a:r>
              <a:rPr lang="en-US" sz="1500">
                <a:solidFill>
                  <a:srgbClr val="000000"/>
                </a:solidFill>
              </a:rPr>
              <a:t>Na</a:t>
            </a:r>
            <a:endParaRPr lang="en-US"/>
          </a:p>
        </p:txBody>
      </p:sp>
      <p:sp>
        <p:nvSpPr>
          <p:cNvPr id="61463" name="Rectangle 23"/>
          <p:cNvSpPr>
            <a:spLocks noChangeArrowheads="1"/>
          </p:cNvSpPr>
          <p:nvPr/>
        </p:nvSpPr>
        <p:spPr bwMode="auto">
          <a:xfrm>
            <a:off x="4041775" y="5988050"/>
            <a:ext cx="158750" cy="225425"/>
          </a:xfrm>
          <a:prstGeom prst="rect">
            <a:avLst/>
          </a:prstGeom>
          <a:noFill/>
          <a:ln w="9525">
            <a:noFill/>
            <a:miter lim="800000"/>
            <a:headEnd/>
            <a:tailEnd/>
          </a:ln>
        </p:spPr>
        <p:txBody>
          <a:bodyPr/>
          <a:lstStyle/>
          <a:p>
            <a:endParaRPr lang="en-IN"/>
          </a:p>
        </p:txBody>
      </p:sp>
      <p:sp>
        <p:nvSpPr>
          <p:cNvPr id="61464" name="Rectangle 24"/>
          <p:cNvSpPr>
            <a:spLocks noChangeArrowheads="1"/>
          </p:cNvSpPr>
          <p:nvPr/>
        </p:nvSpPr>
        <p:spPr bwMode="auto">
          <a:xfrm>
            <a:off x="4041775" y="6016625"/>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65" name="Rectangle 25"/>
          <p:cNvSpPr>
            <a:spLocks noChangeArrowheads="1"/>
          </p:cNvSpPr>
          <p:nvPr/>
        </p:nvSpPr>
        <p:spPr bwMode="auto">
          <a:xfrm>
            <a:off x="5480050" y="5799138"/>
            <a:ext cx="541338" cy="285750"/>
          </a:xfrm>
          <a:prstGeom prst="rect">
            <a:avLst/>
          </a:prstGeom>
          <a:noFill/>
          <a:ln w="9525">
            <a:noFill/>
            <a:miter lim="800000"/>
            <a:headEnd/>
            <a:tailEnd/>
          </a:ln>
        </p:spPr>
        <p:txBody>
          <a:bodyPr/>
          <a:lstStyle/>
          <a:p>
            <a:endParaRPr lang="en-IN"/>
          </a:p>
        </p:txBody>
      </p:sp>
      <p:sp>
        <p:nvSpPr>
          <p:cNvPr id="61466" name="Rectangle 26"/>
          <p:cNvSpPr>
            <a:spLocks noChangeArrowheads="1"/>
          </p:cNvSpPr>
          <p:nvPr/>
        </p:nvSpPr>
        <p:spPr bwMode="auto">
          <a:xfrm>
            <a:off x="5481638" y="5834063"/>
            <a:ext cx="403225" cy="228600"/>
          </a:xfrm>
          <a:prstGeom prst="rect">
            <a:avLst/>
          </a:prstGeom>
          <a:noFill/>
          <a:ln w="9525">
            <a:noFill/>
            <a:miter lim="800000"/>
            <a:headEnd/>
            <a:tailEnd/>
          </a:ln>
        </p:spPr>
        <p:txBody>
          <a:bodyPr wrap="none" lIns="0" tIns="0" rIns="0" bIns="0">
            <a:spAutoFit/>
          </a:bodyPr>
          <a:lstStyle/>
          <a:p>
            <a:r>
              <a:rPr lang="en-US" sz="1500">
                <a:solidFill>
                  <a:srgbClr val="000000"/>
                </a:solidFill>
              </a:rPr>
              <a:t>COO</a:t>
            </a:r>
            <a:endParaRPr lang="en-US"/>
          </a:p>
        </p:txBody>
      </p:sp>
      <p:sp>
        <p:nvSpPr>
          <p:cNvPr id="61467" name="Rectangle 27"/>
          <p:cNvSpPr>
            <a:spLocks noChangeArrowheads="1"/>
          </p:cNvSpPr>
          <p:nvPr/>
        </p:nvSpPr>
        <p:spPr bwMode="auto">
          <a:xfrm>
            <a:off x="5895975" y="5718175"/>
            <a:ext cx="125413" cy="223838"/>
          </a:xfrm>
          <a:prstGeom prst="rect">
            <a:avLst/>
          </a:prstGeom>
          <a:noFill/>
          <a:ln w="9525">
            <a:noFill/>
            <a:miter lim="800000"/>
            <a:headEnd/>
            <a:tailEnd/>
          </a:ln>
        </p:spPr>
        <p:txBody>
          <a:bodyPr/>
          <a:lstStyle/>
          <a:p>
            <a:endParaRPr lang="en-IN"/>
          </a:p>
        </p:txBody>
      </p:sp>
      <p:sp>
        <p:nvSpPr>
          <p:cNvPr id="61468" name="Rectangle 28"/>
          <p:cNvSpPr>
            <a:spLocks noChangeArrowheads="1"/>
          </p:cNvSpPr>
          <p:nvPr/>
        </p:nvSpPr>
        <p:spPr bwMode="auto">
          <a:xfrm>
            <a:off x="5897563" y="5745163"/>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69" name="Rectangle 29"/>
          <p:cNvSpPr>
            <a:spLocks noChangeArrowheads="1"/>
          </p:cNvSpPr>
          <p:nvPr/>
        </p:nvSpPr>
        <p:spPr bwMode="auto">
          <a:xfrm>
            <a:off x="4543425" y="5527675"/>
            <a:ext cx="246063" cy="287338"/>
          </a:xfrm>
          <a:prstGeom prst="rect">
            <a:avLst/>
          </a:prstGeom>
          <a:noFill/>
          <a:ln w="9525">
            <a:noFill/>
            <a:miter lim="800000"/>
            <a:headEnd/>
            <a:tailEnd/>
          </a:ln>
        </p:spPr>
        <p:txBody>
          <a:bodyPr/>
          <a:lstStyle/>
          <a:p>
            <a:endParaRPr lang="en-IN"/>
          </a:p>
        </p:txBody>
      </p:sp>
      <p:sp>
        <p:nvSpPr>
          <p:cNvPr id="61470" name="Rectangle 30"/>
          <p:cNvSpPr>
            <a:spLocks noChangeArrowheads="1"/>
          </p:cNvSpPr>
          <p:nvPr/>
        </p:nvSpPr>
        <p:spPr bwMode="auto">
          <a:xfrm>
            <a:off x="4545013" y="5565775"/>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H</a:t>
            </a:r>
            <a:endParaRPr lang="en-US"/>
          </a:p>
        </p:txBody>
      </p:sp>
      <p:sp>
        <p:nvSpPr>
          <p:cNvPr id="61471" name="Rectangle 31"/>
          <p:cNvSpPr>
            <a:spLocks noChangeArrowheads="1"/>
          </p:cNvSpPr>
          <p:nvPr/>
        </p:nvSpPr>
        <p:spPr bwMode="auto">
          <a:xfrm>
            <a:off x="4699000" y="5607050"/>
            <a:ext cx="158750" cy="223838"/>
          </a:xfrm>
          <a:prstGeom prst="rect">
            <a:avLst/>
          </a:prstGeom>
          <a:noFill/>
          <a:ln w="9525">
            <a:noFill/>
            <a:miter lim="800000"/>
            <a:headEnd/>
            <a:tailEnd/>
          </a:ln>
        </p:spPr>
        <p:txBody>
          <a:bodyPr/>
          <a:lstStyle/>
          <a:p>
            <a:endParaRPr lang="en-IN"/>
          </a:p>
        </p:txBody>
      </p:sp>
      <p:sp>
        <p:nvSpPr>
          <p:cNvPr id="61472" name="Rectangle 32"/>
          <p:cNvSpPr>
            <a:spLocks noChangeArrowheads="1"/>
          </p:cNvSpPr>
          <p:nvPr/>
        </p:nvSpPr>
        <p:spPr bwMode="auto">
          <a:xfrm>
            <a:off x="4702175" y="563403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73" name="Rectangle 33"/>
          <p:cNvSpPr>
            <a:spLocks noChangeArrowheads="1"/>
          </p:cNvSpPr>
          <p:nvPr/>
        </p:nvSpPr>
        <p:spPr bwMode="auto">
          <a:xfrm>
            <a:off x="4786313" y="5527675"/>
            <a:ext cx="246062" cy="287338"/>
          </a:xfrm>
          <a:prstGeom prst="rect">
            <a:avLst/>
          </a:prstGeom>
          <a:noFill/>
          <a:ln w="9525">
            <a:noFill/>
            <a:miter lim="800000"/>
            <a:headEnd/>
            <a:tailEnd/>
          </a:ln>
        </p:spPr>
        <p:txBody>
          <a:bodyPr/>
          <a:lstStyle/>
          <a:p>
            <a:endParaRPr lang="en-IN"/>
          </a:p>
        </p:txBody>
      </p:sp>
      <p:sp>
        <p:nvSpPr>
          <p:cNvPr id="61474" name="Rectangle 34"/>
          <p:cNvSpPr>
            <a:spLocks noChangeArrowheads="1"/>
          </p:cNvSpPr>
          <p:nvPr/>
        </p:nvSpPr>
        <p:spPr bwMode="auto">
          <a:xfrm>
            <a:off x="4786313" y="5565775"/>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N</a:t>
            </a:r>
            <a:endParaRPr lang="en-US"/>
          </a:p>
        </p:txBody>
      </p:sp>
      <p:sp>
        <p:nvSpPr>
          <p:cNvPr id="61475" name="Rectangle 35"/>
          <p:cNvSpPr>
            <a:spLocks noChangeArrowheads="1"/>
          </p:cNvSpPr>
          <p:nvPr/>
        </p:nvSpPr>
        <p:spPr bwMode="auto">
          <a:xfrm>
            <a:off x="4943475" y="5448300"/>
            <a:ext cx="157163" cy="223838"/>
          </a:xfrm>
          <a:prstGeom prst="rect">
            <a:avLst/>
          </a:prstGeom>
          <a:noFill/>
          <a:ln w="9525">
            <a:noFill/>
            <a:miter lim="800000"/>
            <a:headEnd/>
            <a:tailEnd/>
          </a:ln>
        </p:spPr>
        <p:txBody>
          <a:bodyPr/>
          <a:lstStyle/>
          <a:p>
            <a:endParaRPr lang="en-IN"/>
          </a:p>
        </p:txBody>
      </p:sp>
      <p:sp>
        <p:nvSpPr>
          <p:cNvPr id="61476" name="Rectangle 36"/>
          <p:cNvSpPr>
            <a:spLocks noChangeArrowheads="1"/>
          </p:cNvSpPr>
          <p:nvPr/>
        </p:nvSpPr>
        <p:spPr bwMode="auto">
          <a:xfrm>
            <a:off x="4943475" y="5475288"/>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77" name="Rectangle 37"/>
          <p:cNvSpPr>
            <a:spLocks noChangeArrowheads="1"/>
          </p:cNvSpPr>
          <p:nvPr/>
        </p:nvSpPr>
        <p:spPr bwMode="auto">
          <a:xfrm>
            <a:off x="4022725" y="3082925"/>
            <a:ext cx="333375" cy="288925"/>
          </a:xfrm>
          <a:prstGeom prst="rect">
            <a:avLst/>
          </a:prstGeom>
          <a:noFill/>
          <a:ln w="9525">
            <a:noFill/>
            <a:miter lim="800000"/>
            <a:headEnd/>
            <a:tailEnd/>
          </a:ln>
        </p:spPr>
        <p:txBody>
          <a:bodyPr/>
          <a:lstStyle/>
          <a:p>
            <a:endParaRPr lang="en-IN"/>
          </a:p>
        </p:txBody>
      </p:sp>
      <p:sp>
        <p:nvSpPr>
          <p:cNvPr id="61478" name="Rectangle 38"/>
          <p:cNvSpPr>
            <a:spLocks noChangeArrowheads="1"/>
          </p:cNvSpPr>
          <p:nvPr/>
        </p:nvSpPr>
        <p:spPr bwMode="auto">
          <a:xfrm>
            <a:off x="4025900" y="3119438"/>
            <a:ext cx="222250" cy="228600"/>
          </a:xfrm>
          <a:prstGeom prst="rect">
            <a:avLst/>
          </a:prstGeom>
          <a:noFill/>
          <a:ln w="9525">
            <a:noFill/>
            <a:miter lim="800000"/>
            <a:headEnd/>
            <a:tailEnd/>
          </a:ln>
        </p:spPr>
        <p:txBody>
          <a:bodyPr wrap="none" lIns="0" tIns="0" rIns="0" bIns="0">
            <a:spAutoFit/>
          </a:bodyPr>
          <a:lstStyle/>
          <a:p>
            <a:r>
              <a:rPr lang="en-US" sz="1500">
                <a:solidFill>
                  <a:srgbClr val="000000"/>
                </a:solidFill>
              </a:rPr>
              <a:t>Na</a:t>
            </a:r>
            <a:endParaRPr lang="en-US"/>
          </a:p>
        </p:txBody>
      </p:sp>
      <p:sp>
        <p:nvSpPr>
          <p:cNvPr id="61479" name="Rectangle 39"/>
          <p:cNvSpPr>
            <a:spLocks noChangeArrowheads="1"/>
          </p:cNvSpPr>
          <p:nvPr/>
        </p:nvSpPr>
        <p:spPr bwMode="auto">
          <a:xfrm>
            <a:off x="4267200" y="3003550"/>
            <a:ext cx="157163" cy="225425"/>
          </a:xfrm>
          <a:prstGeom prst="rect">
            <a:avLst/>
          </a:prstGeom>
          <a:noFill/>
          <a:ln w="9525">
            <a:noFill/>
            <a:miter lim="800000"/>
            <a:headEnd/>
            <a:tailEnd/>
          </a:ln>
        </p:spPr>
        <p:txBody>
          <a:bodyPr/>
          <a:lstStyle/>
          <a:p>
            <a:endParaRPr lang="en-IN"/>
          </a:p>
        </p:txBody>
      </p:sp>
      <p:sp>
        <p:nvSpPr>
          <p:cNvPr id="61480" name="Rectangle 40"/>
          <p:cNvSpPr>
            <a:spLocks noChangeArrowheads="1"/>
          </p:cNvSpPr>
          <p:nvPr/>
        </p:nvSpPr>
        <p:spPr bwMode="auto">
          <a:xfrm>
            <a:off x="4267200" y="3032125"/>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81" name="Rectangle 41"/>
          <p:cNvSpPr>
            <a:spLocks noChangeArrowheads="1"/>
          </p:cNvSpPr>
          <p:nvPr/>
        </p:nvSpPr>
        <p:spPr bwMode="auto">
          <a:xfrm>
            <a:off x="5341938" y="3305175"/>
            <a:ext cx="695325" cy="288925"/>
          </a:xfrm>
          <a:prstGeom prst="rect">
            <a:avLst/>
          </a:prstGeom>
          <a:noFill/>
          <a:ln w="9525">
            <a:noFill/>
            <a:miter lim="800000"/>
            <a:headEnd/>
            <a:tailEnd/>
          </a:ln>
        </p:spPr>
        <p:txBody>
          <a:bodyPr/>
          <a:lstStyle/>
          <a:p>
            <a:endParaRPr lang="en-IN"/>
          </a:p>
        </p:txBody>
      </p:sp>
      <p:sp>
        <p:nvSpPr>
          <p:cNvPr id="61482" name="Rectangle 42"/>
          <p:cNvSpPr>
            <a:spLocks noChangeArrowheads="1"/>
          </p:cNvSpPr>
          <p:nvPr/>
        </p:nvSpPr>
        <p:spPr bwMode="auto">
          <a:xfrm>
            <a:off x="5341938" y="3343275"/>
            <a:ext cx="541337" cy="228600"/>
          </a:xfrm>
          <a:prstGeom prst="rect">
            <a:avLst/>
          </a:prstGeom>
          <a:noFill/>
          <a:ln w="9525">
            <a:noFill/>
            <a:miter lim="800000"/>
            <a:headEnd/>
            <a:tailEnd/>
          </a:ln>
        </p:spPr>
        <p:txBody>
          <a:bodyPr wrap="none" lIns="0" tIns="0" rIns="0" bIns="0">
            <a:spAutoFit/>
          </a:bodyPr>
          <a:lstStyle/>
          <a:p>
            <a:r>
              <a:rPr lang="en-US" sz="1500">
                <a:solidFill>
                  <a:srgbClr val="000000"/>
                </a:solidFill>
              </a:rPr>
              <a:t>COOH</a:t>
            </a:r>
            <a:endParaRPr lang="en-US"/>
          </a:p>
        </p:txBody>
      </p:sp>
      <p:sp>
        <p:nvSpPr>
          <p:cNvPr id="61483" name="Rectangle 43"/>
          <p:cNvSpPr>
            <a:spLocks noChangeArrowheads="1"/>
          </p:cNvSpPr>
          <p:nvPr/>
        </p:nvSpPr>
        <p:spPr bwMode="auto">
          <a:xfrm>
            <a:off x="4648200" y="3082925"/>
            <a:ext cx="244475" cy="288925"/>
          </a:xfrm>
          <a:prstGeom prst="rect">
            <a:avLst/>
          </a:prstGeom>
          <a:noFill/>
          <a:ln w="9525">
            <a:noFill/>
            <a:miter lim="800000"/>
            <a:headEnd/>
            <a:tailEnd/>
          </a:ln>
        </p:spPr>
        <p:txBody>
          <a:bodyPr/>
          <a:lstStyle/>
          <a:p>
            <a:endParaRPr lang="en-IN"/>
          </a:p>
        </p:txBody>
      </p:sp>
      <p:sp>
        <p:nvSpPr>
          <p:cNvPr id="61484" name="Rectangle 44"/>
          <p:cNvSpPr>
            <a:spLocks noChangeArrowheads="1"/>
          </p:cNvSpPr>
          <p:nvPr/>
        </p:nvSpPr>
        <p:spPr bwMode="auto">
          <a:xfrm>
            <a:off x="4649788" y="3119438"/>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H</a:t>
            </a:r>
            <a:endParaRPr lang="en-US"/>
          </a:p>
        </p:txBody>
      </p:sp>
      <p:sp>
        <p:nvSpPr>
          <p:cNvPr id="61485" name="Rectangle 45"/>
          <p:cNvSpPr>
            <a:spLocks noChangeArrowheads="1"/>
          </p:cNvSpPr>
          <p:nvPr/>
        </p:nvSpPr>
        <p:spPr bwMode="auto">
          <a:xfrm>
            <a:off x="4803775" y="3162300"/>
            <a:ext cx="157163" cy="225425"/>
          </a:xfrm>
          <a:prstGeom prst="rect">
            <a:avLst/>
          </a:prstGeom>
          <a:noFill/>
          <a:ln w="9525">
            <a:noFill/>
            <a:miter lim="800000"/>
            <a:headEnd/>
            <a:tailEnd/>
          </a:ln>
        </p:spPr>
        <p:txBody>
          <a:bodyPr/>
          <a:lstStyle/>
          <a:p>
            <a:endParaRPr lang="en-IN"/>
          </a:p>
        </p:txBody>
      </p:sp>
      <p:sp>
        <p:nvSpPr>
          <p:cNvPr id="61486" name="Rectangle 46"/>
          <p:cNvSpPr>
            <a:spLocks noChangeArrowheads="1"/>
          </p:cNvSpPr>
          <p:nvPr/>
        </p:nvSpPr>
        <p:spPr bwMode="auto">
          <a:xfrm>
            <a:off x="4805363" y="31908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87" name="Rectangle 47"/>
          <p:cNvSpPr>
            <a:spLocks noChangeArrowheads="1"/>
          </p:cNvSpPr>
          <p:nvPr/>
        </p:nvSpPr>
        <p:spPr bwMode="auto">
          <a:xfrm>
            <a:off x="4891088" y="3082925"/>
            <a:ext cx="246062" cy="288925"/>
          </a:xfrm>
          <a:prstGeom prst="rect">
            <a:avLst/>
          </a:prstGeom>
          <a:noFill/>
          <a:ln w="9525">
            <a:noFill/>
            <a:miter lim="800000"/>
            <a:headEnd/>
            <a:tailEnd/>
          </a:ln>
        </p:spPr>
        <p:txBody>
          <a:bodyPr/>
          <a:lstStyle/>
          <a:p>
            <a:endParaRPr lang="en-IN"/>
          </a:p>
        </p:txBody>
      </p:sp>
      <p:sp>
        <p:nvSpPr>
          <p:cNvPr id="61488" name="Rectangle 48"/>
          <p:cNvSpPr>
            <a:spLocks noChangeArrowheads="1"/>
          </p:cNvSpPr>
          <p:nvPr/>
        </p:nvSpPr>
        <p:spPr bwMode="auto">
          <a:xfrm>
            <a:off x="4891088" y="3119438"/>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N</a:t>
            </a:r>
            <a:endParaRPr lang="en-US"/>
          </a:p>
        </p:txBody>
      </p:sp>
      <p:sp>
        <p:nvSpPr>
          <p:cNvPr id="61489" name="Rectangle 49"/>
          <p:cNvSpPr>
            <a:spLocks noChangeArrowheads="1"/>
          </p:cNvSpPr>
          <p:nvPr/>
        </p:nvSpPr>
        <p:spPr bwMode="auto">
          <a:xfrm>
            <a:off x="5046663" y="3003550"/>
            <a:ext cx="158750" cy="225425"/>
          </a:xfrm>
          <a:prstGeom prst="rect">
            <a:avLst/>
          </a:prstGeom>
          <a:noFill/>
          <a:ln w="9525">
            <a:noFill/>
            <a:miter lim="800000"/>
            <a:headEnd/>
            <a:tailEnd/>
          </a:ln>
        </p:spPr>
        <p:txBody>
          <a:bodyPr/>
          <a:lstStyle/>
          <a:p>
            <a:endParaRPr lang="en-IN"/>
          </a:p>
        </p:txBody>
      </p:sp>
      <p:sp>
        <p:nvSpPr>
          <p:cNvPr id="61490" name="Rectangle 50"/>
          <p:cNvSpPr>
            <a:spLocks noChangeArrowheads="1"/>
          </p:cNvSpPr>
          <p:nvPr/>
        </p:nvSpPr>
        <p:spPr bwMode="auto">
          <a:xfrm>
            <a:off x="5046663" y="3032125"/>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91" name="Line 51"/>
          <p:cNvSpPr>
            <a:spLocks noChangeShapeType="1"/>
          </p:cNvSpPr>
          <p:nvPr/>
        </p:nvSpPr>
        <p:spPr bwMode="auto">
          <a:xfrm>
            <a:off x="5202238" y="5654675"/>
            <a:ext cx="347662" cy="1588"/>
          </a:xfrm>
          <a:prstGeom prst="line">
            <a:avLst/>
          </a:prstGeom>
          <a:noFill/>
          <a:ln w="15875">
            <a:solidFill>
              <a:srgbClr val="000000"/>
            </a:solidFill>
            <a:round/>
            <a:headEnd/>
            <a:tailEnd/>
          </a:ln>
        </p:spPr>
        <p:txBody>
          <a:bodyPr/>
          <a:lstStyle/>
          <a:p>
            <a:endParaRPr lang="en-IN"/>
          </a:p>
        </p:txBody>
      </p:sp>
      <p:sp>
        <p:nvSpPr>
          <p:cNvPr id="61492" name="Line 52"/>
          <p:cNvSpPr>
            <a:spLocks noChangeShapeType="1"/>
          </p:cNvSpPr>
          <p:nvPr/>
        </p:nvSpPr>
        <p:spPr bwMode="auto">
          <a:xfrm flipH="1" flipV="1">
            <a:off x="5324475" y="5257800"/>
            <a:ext cx="242888" cy="220663"/>
          </a:xfrm>
          <a:prstGeom prst="line">
            <a:avLst/>
          </a:prstGeom>
          <a:noFill/>
          <a:ln w="15875">
            <a:solidFill>
              <a:srgbClr val="000000"/>
            </a:solidFill>
            <a:round/>
            <a:headEnd/>
            <a:tailEnd/>
          </a:ln>
        </p:spPr>
        <p:txBody>
          <a:bodyPr/>
          <a:lstStyle/>
          <a:p>
            <a:endParaRPr lang="en-IN"/>
          </a:p>
        </p:txBody>
      </p:sp>
      <p:sp>
        <p:nvSpPr>
          <p:cNvPr id="61493" name="Line 53"/>
          <p:cNvSpPr>
            <a:spLocks noChangeShapeType="1"/>
          </p:cNvSpPr>
          <p:nvPr/>
        </p:nvSpPr>
        <p:spPr bwMode="auto">
          <a:xfrm flipV="1">
            <a:off x="5567363" y="5257800"/>
            <a:ext cx="242887" cy="220663"/>
          </a:xfrm>
          <a:prstGeom prst="line">
            <a:avLst/>
          </a:prstGeom>
          <a:noFill/>
          <a:ln w="15875">
            <a:solidFill>
              <a:srgbClr val="000000"/>
            </a:solidFill>
            <a:round/>
            <a:headEnd/>
            <a:tailEnd/>
          </a:ln>
        </p:spPr>
        <p:txBody>
          <a:bodyPr/>
          <a:lstStyle/>
          <a:p>
            <a:endParaRPr lang="en-IN"/>
          </a:p>
        </p:txBody>
      </p:sp>
      <p:sp>
        <p:nvSpPr>
          <p:cNvPr id="61494" name="Line 54"/>
          <p:cNvSpPr>
            <a:spLocks noChangeShapeType="1"/>
          </p:cNvSpPr>
          <p:nvPr/>
        </p:nvSpPr>
        <p:spPr bwMode="auto">
          <a:xfrm>
            <a:off x="5567363" y="5478463"/>
            <a:ext cx="1587" cy="320675"/>
          </a:xfrm>
          <a:prstGeom prst="line">
            <a:avLst/>
          </a:prstGeom>
          <a:noFill/>
          <a:ln w="15875">
            <a:solidFill>
              <a:srgbClr val="000000"/>
            </a:solidFill>
            <a:round/>
            <a:headEnd/>
            <a:tailEnd/>
          </a:ln>
        </p:spPr>
        <p:txBody>
          <a:bodyPr/>
          <a:lstStyle/>
          <a:p>
            <a:endParaRPr lang="en-IN"/>
          </a:p>
        </p:txBody>
      </p:sp>
      <p:sp>
        <p:nvSpPr>
          <p:cNvPr id="61495" name="Line 55"/>
          <p:cNvSpPr>
            <a:spLocks noChangeShapeType="1"/>
          </p:cNvSpPr>
          <p:nvPr/>
        </p:nvSpPr>
        <p:spPr bwMode="auto">
          <a:xfrm>
            <a:off x="5030788" y="3209925"/>
            <a:ext cx="344487" cy="1588"/>
          </a:xfrm>
          <a:prstGeom prst="line">
            <a:avLst/>
          </a:prstGeom>
          <a:noFill/>
          <a:ln w="15875">
            <a:solidFill>
              <a:srgbClr val="000000"/>
            </a:solidFill>
            <a:round/>
            <a:headEnd/>
            <a:tailEnd/>
          </a:ln>
        </p:spPr>
        <p:txBody>
          <a:bodyPr/>
          <a:lstStyle/>
          <a:p>
            <a:endParaRPr lang="en-IN"/>
          </a:p>
        </p:txBody>
      </p:sp>
      <p:sp>
        <p:nvSpPr>
          <p:cNvPr id="61496" name="Line 56"/>
          <p:cNvSpPr>
            <a:spLocks noChangeShapeType="1"/>
          </p:cNvSpPr>
          <p:nvPr/>
        </p:nvSpPr>
        <p:spPr bwMode="auto">
          <a:xfrm flipH="1">
            <a:off x="5394325" y="2781300"/>
            <a:ext cx="241300" cy="222250"/>
          </a:xfrm>
          <a:prstGeom prst="line">
            <a:avLst/>
          </a:prstGeom>
          <a:noFill/>
          <a:ln w="15875">
            <a:solidFill>
              <a:srgbClr val="000000"/>
            </a:solidFill>
            <a:round/>
            <a:headEnd/>
            <a:tailEnd/>
          </a:ln>
        </p:spPr>
        <p:txBody>
          <a:bodyPr/>
          <a:lstStyle/>
          <a:p>
            <a:endParaRPr lang="en-IN"/>
          </a:p>
        </p:txBody>
      </p:sp>
      <p:sp>
        <p:nvSpPr>
          <p:cNvPr id="61497" name="Line 57"/>
          <p:cNvSpPr>
            <a:spLocks noChangeShapeType="1"/>
          </p:cNvSpPr>
          <p:nvPr/>
        </p:nvSpPr>
        <p:spPr bwMode="auto">
          <a:xfrm>
            <a:off x="5133975" y="2795588"/>
            <a:ext cx="241300" cy="223837"/>
          </a:xfrm>
          <a:prstGeom prst="line">
            <a:avLst/>
          </a:prstGeom>
          <a:noFill/>
          <a:ln w="15875">
            <a:solidFill>
              <a:srgbClr val="000000"/>
            </a:solidFill>
            <a:round/>
            <a:headEnd/>
            <a:tailEnd/>
          </a:ln>
        </p:spPr>
        <p:txBody>
          <a:bodyPr/>
          <a:lstStyle/>
          <a:p>
            <a:endParaRPr lang="en-IN"/>
          </a:p>
        </p:txBody>
      </p:sp>
      <p:sp>
        <p:nvSpPr>
          <p:cNvPr id="61498" name="Line 58"/>
          <p:cNvSpPr>
            <a:spLocks noChangeShapeType="1"/>
          </p:cNvSpPr>
          <p:nvPr/>
        </p:nvSpPr>
        <p:spPr bwMode="auto">
          <a:xfrm>
            <a:off x="5375275" y="3019425"/>
            <a:ext cx="3175" cy="317500"/>
          </a:xfrm>
          <a:prstGeom prst="line">
            <a:avLst/>
          </a:prstGeom>
          <a:noFill/>
          <a:ln w="15875">
            <a:solidFill>
              <a:srgbClr val="000000"/>
            </a:solidFill>
            <a:round/>
            <a:headEnd/>
            <a:tailEnd/>
          </a:ln>
        </p:spPr>
        <p:txBody>
          <a:bodyPr/>
          <a:lstStyle/>
          <a:p>
            <a:endParaRPr lang="en-IN"/>
          </a:p>
        </p:txBody>
      </p:sp>
      <p:sp>
        <p:nvSpPr>
          <p:cNvPr id="61499" name="Line 59"/>
          <p:cNvSpPr>
            <a:spLocks noChangeShapeType="1"/>
          </p:cNvSpPr>
          <p:nvPr/>
        </p:nvSpPr>
        <p:spPr bwMode="auto">
          <a:xfrm flipH="1" flipV="1">
            <a:off x="4786313" y="2654300"/>
            <a:ext cx="69850" cy="93663"/>
          </a:xfrm>
          <a:prstGeom prst="line">
            <a:avLst/>
          </a:prstGeom>
          <a:noFill/>
          <a:ln w="15875">
            <a:solidFill>
              <a:srgbClr val="000000"/>
            </a:solidFill>
            <a:round/>
            <a:headEnd/>
            <a:tailEnd/>
          </a:ln>
        </p:spPr>
        <p:txBody>
          <a:bodyPr/>
          <a:lstStyle/>
          <a:p>
            <a:endParaRPr lang="en-IN"/>
          </a:p>
        </p:txBody>
      </p:sp>
      <p:sp>
        <p:nvSpPr>
          <p:cNvPr id="61500" name="Line 60"/>
          <p:cNvSpPr>
            <a:spLocks noChangeShapeType="1"/>
          </p:cNvSpPr>
          <p:nvPr/>
        </p:nvSpPr>
        <p:spPr bwMode="auto">
          <a:xfrm flipH="1" flipV="1">
            <a:off x="4718050" y="2592388"/>
            <a:ext cx="68263" cy="61912"/>
          </a:xfrm>
          <a:prstGeom prst="line">
            <a:avLst/>
          </a:prstGeom>
          <a:noFill/>
          <a:ln w="15875">
            <a:solidFill>
              <a:srgbClr val="000000"/>
            </a:solidFill>
            <a:round/>
            <a:headEnd/>
            <a:tailEnd/>
          </a:ln>
        </p:spPr>
        <p:txBody>
          <a:bodyPr/>
          <a:lstStyle/>
          <a:p>
            <a:endParaRPr lang="en-IN"/>
          </a:p>
        </p:txBody>
      </p:sp>
      <p:sp>
        <p:nvSpPr>
          <p:cNvPr id="61501" name="Line 61"/>
          <p:cNvSpPr>
            <a:spLocks noChangeShapeType="1"/>
          </p:cNvSpPr>
          <p:nvPr/>
        </p:nvSpPr>
        <p:spPr bwMode="auto">
          <a:xfrm flipH="1" flipV="1">
            <a:off x="4630738" y="2543175"/>
            <a:ext cx="87312" cy="49213"/>
          </a:xfrm>
          <a:prstGeom prst="line">
            <a:avLst/>
          </a:prstGeom>
          <a:noFill/>
          <a:ln w="15875">
            <a:solidFill>
              <a:srgbClr val="000000"/>
            </a:solidFill>
            <a:round/>
            <a:headEnd/>
            <a:tailEnd/>
          </a:ln>
        </p:spPr>
        <p:txBody>
          <a:bodyPr/>
          <a:lstStyle/>
          <a:p>
            <a:endParaRPr lang="en-IN"/>
          </a:p>
        </p:txBody>
      </p:sp>
      <p:sp>
        <p:nvSpPr>
          <p:cNvPr id="61502" name="Line 62"/>
          <p:cNvSpPr>
            <a:spLocks noChangeShapeType="1"/>
          </p:cNvSpPr>
          <p:nvPr/>
        </p:nvSpPr>
        <p:spPr bwMode="auto">
          <a:xfrm flipH="1" flipV="1">
            <a:off x="4562475" y="2495550"/>
            <a:ext cx="68263" cy="47625"/>
          </a:xfrm>
          <a:prstGeom prst="line">
            <a:avLst/>
          </a:prstGeom>
          <a:noFill/>
          <a:ln w="15875">
            <a:solidFill>
              <a:srgbClr val="000000"/>
            </a:solidFill>
            <a:round/>
            <a:headEnd/>
            <a:tailEnd/>
          </a:ln>
        </p:spPr>
        <p:txBody>
          <a:bodyPr/>
          <a:lstStyle/>
          <a:p>
            <a:endParaRPr lang="en-IN"/>
          </a:p>
        </p:txBody>
      </p:sp>
      <p:sp>
        <p:nvSpPr>
          <p:cNvPr id="61503" name="Line 63"/>
          <p:cNvSpPr>
            <a:spLocks noChangeShapeType="1"/>
          </p:cNvSpPr>
          <p:nvPr/>
        </p:nvSpPr>
        <p:spPr bwMode="auto">
          <a:xfrm flipH="1" flipV="1">
            <a:off x="4475163" y="2463800"/>
            <a:ext cx="87312" cy="31750"/>
          </a:xfrm>
          <a:prstGeom prst="line">
            <a:avLst/>
          </a:prstGeom>
          <a:noFill/>
          <a:ln w="15875">
            <a:solidFill>
              <a:srgbClr val="000000"/>
            </a:solidFill>
            <a:round/>
            <a:headEnd/>
            <a:tailEnd/>
          </a:ln>
        </p:spPr>
        <p:txBody>
          <a:bodyPr/>
          <a:lstStyle/>
          <a:p>
            <a:endParaRPr lang="en-IN"/>
          </a:p>
        </p:txBody>
      </p:sp>
      <p:sp>
        <p:nvSpPr>
          <p:cNvPr id="61504" name="Line 64"/>
          <p:cNvSpPr>
            <a:spLocks noChangeShapeType="1"/>
          </p:cNvSpPr>
          <p:nvPr/>
        </p:nvSpPr>
        <p:spPr bwMode="auto">
          <a:xfrm flipH="1" flipV="1">
            <a:off x="4387850" y="2433638"/>
            <a:ext cx="87313" cy="30162"/>
          </a:xfrm>
          <a:prstGeom prst="line">
            <a:avLst/>
          </a:prstGeom>
          <a:noFill/>
          <a:ln w="15875">
            <a:solidFill>
              <a:srgbClr val="000000"/>
            </a:solidFill>
            <a:round/>
            <a:headEnd/>
            <a:tailEnd/>
          </a:ln>
        </p:spPr>
        <p:txBody>
          <a:bodyPr/>
          <a:lstStyle/>
          <a:p>
            <a:endParaRPr lang="en-IN"/>
          </a:p>
        </p:txBody>
      </p:sp>
      <p:sp>
        <p:nvSpPr>
          <p:cNvPr id="61505" name="Line 65"/>
          <p:cNvSpPr>
            <a:spLocks noChangeShapeType="1"/>
          </p:cNvSpPr>
          <p:nvPr/>
        </p:nvSpPr>
        <p:spPr bwMode="auto">
          <a:xfrm flipH="1" flipV="1">
            <a:off x="4302125" y="2416175"/>
            <a:ext cx="85725" cy="17463"/>
          </a:xfrm>
          <a:prstGeom prst="line">
            <a:avLst/>
          </a:prstGeom>
          <a:noFill/>
          <a:ln w="15875">
            <a:solidFill>
              <a:srgbClr val="000000"/>
            </a:solidFill>
            <a:round/>
            <a:headEnd/>
            <a:tailEnd/>
          </a:ln>
        </p:spPr>
        <p:txBody>
          <a:bodyPr/>
          <a:lstStyle/>
          <a:p>
            <a:endParaRPr lang="en-IN"/>
          </a:p>
        </p:txBody>
      </p:sp>
      <p:sp>
        <p:nvSpPr>
          <p:cNvPr id="61506" name="Line 66"/>
          <p:cNvSpPr>
            <a:spLocks noChangeShapeType="1"/>
          </p:cNvSpPr>
          <p:nvPr/>
        </p:nvSpPr>
        <p:spPr bwMode="auto">
          <a:xfrm flipH="1">
            <a:off x="4230688" y="2416175"/>
            <a:ext cx="71437" cy="17463"/>
          </a:xfrm>
          <a:prstGeom prst="line">
            <a:avLst/>
          </a:prstGeom>
          <a:noFill/>
          <a:ln w="15875">
            <a:solidFill>
              <a:srgbClr val="000000"/>
            </a:solidFill>
            <a:round/>
            <a:headEnd/>
            <a:tailEnd/>
          </a:ln>
        </p:spPr>
        <p:txBody>
          <a:bodyPr/>
          <a:lstStyle/>
          <a:p>
            <a:endParaRPr lang="en-IN"/>
          </a:p>
        </p:txBody>
      </p:sp>
      <p:sp>
        <p:nvSpPr>
          <p:cNvPr id="61507" name="Line 67"/>
          <p:cNvSpPr>
            <a:spLocks noChangeShapeType="1"/>
          </p:cNvSpPr>
          <p:nvPr/>
        </p:nvSpPr>
        <p:spPr bwMode="auto">
          <a:xfrm flipH="1">
            <a:off x="4146550" y="2433638"/>
            <a:ext cx="84138" cy="1587"/>
          </a:xfrm>
          <a:prstGeom prst="line">
            <a:avLst/>
          </a:prstGeom>
          <a:noFill/>
          <a:ln w="15875">
            <a:solidFill>
              <a:srgbClr val="000000"/>
            </a:solidFill>
            <a:round/>
            <a:headEnd/>
            <a:tailEnd/>
          </a:ln>
        </p:spPr>
        <p:txBody>
          <a:bodyPr/>
          <a:lstStyle/>
          <a:p>
            <a:endParaRPr lang="en-IN"/>
          </a:p>
        </p:txBody>
      </p:sp>
      <p:sp>
        <p:nvSpPr>
          <p:cNvPr id="61508" name="Line 68"/>
          <p:cNvSpPr>
            <a:spLocks noChangeShapeType="1"/>
          </p:cNvSpPr>
          <p:nvPr/>
        </p:nvSpPr>
        <p:spPr bwMode="auto">
          <a:xfrm flipH="1">
            <a:off x="4059238" y="2433638"/>
            <a:ext cx="87312" cy="30162"/>
          </a:xfrm>
          <a:prstGeom prst="line">
            <a:avLst/>
          </a:prstGeom>
          <a:noFill/>
          <a:ln w="15875">
            <a:solidFill>
              <a:srgbClr val="000000"/>
            </a:solidFill>
            <a:round/>
            <a:headEnd/>
            <a:tailEnd/>
          </a:ln>
        </p:spPr>
        <p:txBody>
          <a:bodyPr/>
          <a:lstStyle/>
          <a:p>
            <a:endParaRPr lang="en-IN"/>
          </a:p>
        </p:txBody>
      </p:sp>
      <p:sp>
        <p:nvSpPr>
          <p:cNvPr id="61509" name="Line 69"/>
          <p:cNvSpPr>
            <a:spLocks noChangeShapeType="1"/>
          </p:cNvSpPr>
          <p:nvPr/>
        </p:nvSpPr>
        <p:spPr bwMode="auto">
          <a:xfrm flipH="1">
            <a:off x="3970338" y="2463800"/>
            <a:ext cx="88900" cy="31750"/>
          </a:xfrm>
          <a:prstGeom prst="line">
            <a:avLst/>
          </a:prstGeom>
          <a:noFill/>
          <a:ln w="15875">
            <a:solidFill>
              <a:srgbClr val="000000"/>
            </a:solidFill>
            <a:round/>
            <a:headEnd/>
            <a:tailEnd/>
          </a:ln>
        </p:spPr>
        <p:txBody>
          <a:bodyPr/>
          <a:lstStyle/>
          <a:p>
            <a:endParaRPr lang="en-IN"/>
          </a:p>
        </p:txBody>
      </p:sp>
      <p:sp>
        <p:nvSpPr>
          <p:cNvPr id="61510" name="Line 70"/>
          <p:cNvSpPr>
            <a:spLocks noChangeShapeType="1"/>
          </p:cNvSpPr>
          <p:nvPr/>
        </p:nvSpPr>
        <p:spPr bwMode="auto">
          <a:xfrm flipH="1">
            <a:off x="3902075" y="2495550"/>
            <a:ext cx="68263" cy="47625"/>
          </a:xfrm>
          <a:prstGeom prst="line">
            <a:avLst/>
          </a:prstGeom>
          <a:noFill/>
          <a:ln w="15875">
            <a:solidFill>
              <a:srgbClr val="000000"/>
            </a:solidFill>
            <a:round/>
            <a:headEnd/>
            <a:tailEnd/>
          </a:ln>
        </p:spPr>
        <p:txBody>
          <a:bodyPr/>
          <a:lstStyle/>
          <a:p>
            <a:endParaRPr lang="en-IN"/>
          </a:p>
        </p:txBody>
      </p:sp>
      <p:sp>
        <p:nvSpPr>
          <p:cNvPr id="61511" name="Line 71"/>
          <p:cNvSpPr>
            <a:spLocks noChangeShapeType="1"/>
          </p:cNvSpPr>
          <p:nvPr/>
        </p:nvSpPr>
        <p:spPr bwMode="auto">
          <a:xfrm flipH="1">
            <a:off x="3833813" y="2543175"/>
            <a:ext cx="68262" cy="49213"/>
          </a:xfrm>
          <a:prstGeom prst="line">
            <a:avLst/>
          </a:prstGeom>
          <a:noFill/>
          <a:ln w="15875">
            <a:solidFill>
              <a:srgbClr val="000000"/>
            </a:solidFill>
            <a:round/>
            <a:headEnd/>
            <a:tailEnd/>
          </a:ln>
        </p:spPr>
        <p:txBody>
          <a:bodyPr/>
          <a:lstStyle/>
          <a:p>
            <a:endParaRPr lang="en-IN"/>
          </a:p>
        </p:txBody>
      </p:sp>
      <p:sp>
        <p:nvSpPr>
          <p:cNvPr id="61512" name="Line 72"/>
          <p:cNvSpPr>
            <a:spLocks noChangeShapeType="1"/>
          </p:cNvSpPr>
          <p:nvPr/>
        </p:nvSpPr>
        <p:spPr bwMode="auto">
          <a:xfrm flipH="1">
            <a:off x="3762375" y="2592388"/>
            <a:ext cx="71438" cy="61912"/>
          </a:xfrm>
          <a:prstGeom prst="line">
            <a:avLst/>
          </a:prstGeom>
          <a:noFill/>
          <a:ln w="15875">
            <a:solidFill>
              <a:srgbClr val="000000"/>
            </a:solidFill>
            <a:round/>
            <a:headEnd/>
            <a:tailEnd/>
          </a:ln>
        </p:spPr>
        <p:txBody>
          <a:bodyPr/>
          <a:lstStyle/>
          <a:p>
            <a:endParaRPr lang="en-IN"/>
          </a:p>
        </p:txBody>
      </p:sp>
      <p:sp>
        <p:nvSpPr>
          <p:cNvPr id="61513" name="Line 73"/>
          <p:cNvSpPr>
            <a:spLocks noChangeShapeType="1"/>
          </p:cNvSpPr>
          <p:nvPr/>
        </p:nvSpPr>
        <p:spPr bwMode="auto">
          <a:xfrm flipH="1">
            <a:off x="3694113" y="2654300"/>
            <a:ext cx="68262" cy="79375"/>
          </a:xfrm>
          <a:prstGeom prst="line">
            <a:avLst/>
          </a:prstGeom>
          <a:noFill/>
          <a:ln w="15875">
            <a:solidFill>
              <a:srgbClr val="000000"/>
            </a:solidFill>
            <a:round/>
            <a:headEnd/>
            <a:tailEnd/>
          </a:ln>
        </p:spPr>
        <p:txBody>
          <a:bodyPr/>
          <a:lstStyle/>
          <a:p>
            <a:endParaRPr lang="en-IN"/>
          </a:p>
        </p:txBody>
      </p:sp>
      <p:sp>
        <p:nvSpPr>
          <p:cNvPr id="61514" name="Line 74"/>
          <p:cNvSpPr>
            <a:spLocks noChangeShapeType="1"/>
          </p:cNvSpPr>
          <p:nvPr/>
        </p:nvSpPr>
        <p:spPr bwMode="auto">
          <a:xfrm flipH="1">
            <a:off x="3659188" y="2733675"/>
            <a:ext cx="34925" cy="95250"/>
          </a:xfrm>
          <a:prstGeom prst="line">
            <a:avLst/>
          </a:prstGeom>
          <a:noFill/>
          <a:ln w="15875">
            <a:solidFill>
              <a:srgbClr val="000000"/>
            </a:solidFill>
            <a:round/>
            <a:headEnd/>
            <a:tailEnd/>
          </a:ln>
        </p:spPr>
        <p:txBody>
          <a:bodyPr/>
          <a:lstStyle/>
          <a:p>
            <a:endParaRPr lang="en-IN"/>
          </a:p>
        </p:txBody>
      </p:sp>
      <p:sp>
        <p:nvSpPr>
          <p:cNvPr id="61515" name="Freeform 75"/>
          <p:cNvSpPr>
            <a:spLocks/>
          </p:cNvSpPr>
          <p:nvPr/>
        </p:nvSpPr>
        <p:spPr bwMode="auto">
          <a:xfrm>
            <a:off x="3573463" y="2733675"/>
            <a:ext cx="207962" cy="333375"/>
          </a:xfrm>
          <a:custGeom>
            <a:avLst/>
            <a:gdLst/>
            <a:ahLst/>
            <a:cxnLst>
              <a:cxn ang="0">
                <a:pos x="0" y="210"/>
              </a:cxn>
              <a:cxn ang="0">
                <a:pos x="11" y="0"/>
              </a:cxn>
              <a:cxn ang="0">
                <a:pos x="54" y="60"/>
              </a:cxn>
              <a:cxn ang="0">
                <a:pos x="131" y="39"/>
              </a:cxn>
              <a:cxn ang="0">
                <a:pos x="0" y="210"/>
              </a:cxn>
            </a:cxnLst>
            <a:rect l="0" t="0" r="r" b="b"/>
            <a:pathLst>
              <a:path w="131" h="210">
                <a:moveTo>
                  <a:pt x="0" y="210"/>
                </a:moveTo>
                <a:lnTo>
                  <a:pt x="11" y="0"/>
                </a:lnTo>
                <a:lnTo>
                  <a:pt x="54" y="60"/>
                </a:lnTo>
                <a:lnTo>
                  <a:pt x="131" y="39"/>
                </a:lnTo>
                <a:lnTo>
                  <a:pt x="0" y="210"/>
                </a:lnTo>
                <a:close/>
              </a:path>
            </a:pathLst>
          </a:custGeom>
          <a:solidFill>
            <a:srgbClr val="000000"/>
          </a:solidFill>
          <a:ln w="9525">
            <a:noFill/>
            <a:round/>
            <a:headEnd/>
            <a:tailEnd/>
          </a:ln>
        </p:spPr>
        <p:txBody>
          <a:bodyPr/>
          <a:lstStyle/>
          <a:p>
            <a:endParaRPr lang="en-IN"/>
          </a:p>
        </p:txBody>
      </p:sp>
      <p:sp>
        <p:nvSpPr>
          <p:cNvPr id="61516" name="Line 76"/>
          <p:cNvSpPr>
            <a:spLocks noChangeShapeType="1"/>
          </p:cNvSpPr>
          <p:nvPr/>
        </p:nvSpPr>
        <p:spPr bwMode="auto">
          <a:xfrm flipH="1">
            <a:off x="4249738" y="3289300"/>
            <a:ext cx="17462" cy="79375"/>
          </a:xfrm>
          <a:prstGeom prst="line">
            <a:avLst/>
          </a:prstGeom>
          <a:noFill/>
          <a:ln w="15875">
            <a:solidFill>
              <a:srgbClr val="000000"/>
            </a:solidFill>
            <a:round/>
            <a:headEnd/>
            <a:tailEnd/>
          </a:ln>
        </p:spPr>
        <p:txBody>
          <a:bodyPr/>
          <a:lstStyle/>
          <a:p>
            <a:endParaRPr lang="en-IN"/>
          </a:p>
        </p:txBody>
      </p:sp>
      <p:sp>
        <p:nvSpPr>
          <p:cNvPr id="61517" name="Line 77"/>
          <p:cNvSpPr>
            <a:spLocks noChangeShapeType="1"/>
          </p:cNvSpPr>
          <p:nvPr/>
        </p:nvSpPr>
        <p:spPr bwMode="auto">
          <a:xfrm>
            <a:off x="4249738" y="3368675"/>
            <a:ext cx="1587" cy="65088"/>
          </a:xfrm>
          <a:prstGeom prst="line">
            <a:avLst/>
          </a:prstGeom>
          <a:noFill/>
          <a:ln w="15875">
            <a:solidFill>
              <a:srgbClr val="000000"/>
            </a:solidFill>
            <a:round/>
            <a:headEnd/>
            <a:tailEnd/>
          </a:ln>
        </p:spPr>
        <p:txBody>
          <a:bodyPr/>
          <a:lstStyle/>
          <a:p>
            <a:endParaRPr lang="en-IN"/>
          </a:p>
        </p:txBody>
      </p:sp>
      <p:sp>
        <p:nvSpPr>
          <p:cNvPr id="61518" name="Line 78"/>
          <p:cNvSpPr>
            <a:spLocks noChangeShapeType="1"/>
          </p:cNvSpPr>
          <p:nvPr/>
        </p:nvSpPr>
        <p:spPr bwMode="auto">
          <a:xfrm>
            <a:off x="4249738" y="3433763"/>
            <a:ext cx="17462" cy="77787"/>
          </a:xfrm>
          <a:prstGeom prst="line">
            <a:avLst/>
          </a:prstGeom>
          <a:noFill/>
          <a:ln w="15875">
            <a:solidFill>
              <a:srgbClr val="000000"/>
            </a:solidFill>
            <a:round/>
            <a:headEnd/>
            <a:tailEnd/>
          </a:ln>
        </p:spPr>
        <p:txBody>
          <a:bodyPr/>
          <a:lstStyle/>
          <a:p>
            <a:endParaRPr lang="en-IN"/>
          </a:p>
        </p:txBody>
      </p:sp>
      <p:sp>
        <p:nvSpPr>
          <p:cNvPr id="61519" name="Line 79"/>
          <p:cNvSpPr>
            <a:spLocks noChangeShapeType="1"/>
          </p:cNvSpPr>
          <p:nvPr/>
        </p:nvSpPr>
        <p:spPr bwMode="auto">
          <a:xfrm>
            <a:off x="4267200" y="3511550"/>
            <a:ext cx="15875" cy="63500"/>
          </a:xfrm>
          <a:prstGeom prst="line">
            <a:avLst/>
          </a:prstGeom>
          <a:noFill/>
          <a:ln w="15875">
            <a:solidFill>
              <a:srgbClr val="000000"/>
            </a:solidFill>
            <a:round/>
            <a:headEnd/>
            <a:tailEnd/>
          </a:ln>
        </p:spPr>
        <p:txBody>
          <a:bodyPr/>
          <a:lstStyle/>
          <a:p>
            <a:endParaRPr lang="en-IN"/>
          </a:p>
        </p:txBody>
      </p:sp>
      <p:sp>
        <p:nvSpPr>
          <p:cNvPr id="61520" name="Line 80"/>
          <p:cNvSpPr>
            <a:spLocks noChangeShapeType="1"/>
          </p:cNvSpPr>
          <p:nvPr/>
        </p:nvSpPr>
        <p:spPr bwMode="auto">
          <a:xfrm>
            <a:off x="4283075" y="3575050"/>
            <a:ext cx="34925" cy="61913"/>
          </a:xfrm>
          <a:prstGeom prst="line">
            <a:avLst/>
          </a:prstGeom>
          <a:noFill/>
          <a:ln w="15875">
            <a:solidFill>
              <a:srgbClr val="000000"/>
            </a:solidFill>
            <a:round/>
            <a:headEnd/>
            <a:tailEnd/>
          </a:ln>
        </p:spPr>
        <p:txBody>
          <a:bodyPr/>
          <a:lstStyle/>
          <a:p>
            <a:endParaRPr lang="en-IN"/>
          </a:p>
        </p:txBody>
      </p:sp>
      <p:sp>
        <p:nvSpPr>
          <p:cNvPr id="61521" name="Line 81"/>
          <p:cNvSpPr>
            <a:spLocks noChangeShapeType="1"/>
          </p:cNvSpPr>
          <p:nvPr/>
        </p:nvSpPr>
        <p:spPr bwMode="auto">
          <a:xfrm>
            <a:off x="4318000" y="3636963"/>
            <a:ext cx="36513" cy="49212"/>
          </a:xfrm>
          <a:prstGeom prst="line">
            <a:avLst/>
          </a:prstGeom>
          <a:noFill/>
          <a:ln w="15875">
            <a:solidFill>
              <a:srgbClr val="000000"/>
            </a:solidFill>
            <a:round/>
            <a:headEnd/>
            <a:tailEnd/>
          </a:ln>
        </p:spPr>
        <p:txBody>
          <a:bodyPr/>
          <a:lstStyle/>
          <a:p>
            <a:endParaRPr lang="en-IN"/>
          </a:p>
        </p:txBody>
      </p:sp>
      <p:sp>
        <p:nvSpPr>
          <p:cNvPr id="61522" name="Line 82"/>
          <p:cNvSpPr>
            <a:spLocks noChangeShapeType="1"/>
          </p:cNvSpPr>
          <p:nvPr/>
        </p:nvSpPr>
        <p:spPr bwMode="auto">
          <a:xfrm>
            <a:off x="4354513" y="3686175"/>
            <a:ext cx="33337" cy="47625"/>
          </a:xfrm>
          <a:prstGeom prst="line">
            <a:avLst/>
          </a:prstGeom>
          <a:noFill/>
          <a:ln w="15875">
            <a:solidFill>
              <a:srgbClr val="000000"/>
            </a:solidFill>
            <a:round/>
            <a:headEnd/>
            <a:tailEnd/>
          </a:ln>
        </p:spPr>
        <p:txBody>
          <a:bodyPr/>
          <a:lstStyle/>
          <a:p>
            <a:endParaRPr lang="en-IN"/>
          </a:p>
        </p:txBody>
      </p:sp>
      <p:sp>
        <p:nvSpPr>
          <p:cNvPr id="61523" name="Line 83"/>
          <p:cNvSpPr>
            <a:spLocks noChangeShapeType="1"/>
          </p:cNvSpPr>
          <p:nvPr/>
        </p:nvSpPr>
        <p:spPr bwMode="auto">
          <a:xfrm>
            <a:off x="4387850" y="3733800"/>
            <a:ext cx="50800" cy="47625"/>
          </a:xfrm>
          <a:prstGeom prst="line">
            <a:avLst/>
          </a:prstGeom>
          <a:noFill/>
          <a:ln w="15875">
            <a:solidFill>
              <a:srgbClr val="000000"/>
            </a:solidFill>
            <a:round/>
            <a:headEnd/>
            <a:tailEnd/>
          </a:ln>
        </p:spPr>
        <p:txBody>
          <a:bodyPr/>
          <a:lstStyle/>
          <a:p>
            <a:endParaRPr lang="en-IN"/>
          </a:p>
        </p:txBody>
      </p:sp>
      <p:sp>
        <p:nvSpPr>
          <p:cNvPr id="61524" name="Line 84"/>
          <p:cNvSpPr>
            <a:spLocks noChangeShapeType="1"/>
          </p:cNvSpPr>
          <p:nvPr/>
        </p:nvSpPr>
        <p:spPr bwMode="auto">
          <a:xfrm>
            <a:off x="4438650" y="3781425"/>
            <a:ext cx="52388" cy="31750"/>
          </a:xfrm>
          <a:prstGeom prst="line">
            <a:avLst/>
          </a:prstGeom>
          <a:noFill/>
          <a:ln w="15875">
            <a:solidFill>
              <a:srgbClr val="000000"/>
            </a:solidFill>
            <a:round/>
            <a:headEnd/>
            <a:tailEnd/>
          </a:ln>
        </p:spPr>
        <p:txBody>
          <a:bodyPr/>
          <a:lstStyle/>
          <a:p>
            <a:endParaRPr lang="en-IN"/>
          </a:p>
        </p:txBody>
      </p:sp>
      <p:sp>
        <p:nvSpPr>
          <p:cNvPr id="61525" name="Line 85"/>
          <p:cNvSpPr>
            <a:spLocks noChangeShapeType="1"/>
          </p:cNvSpPr>
          <p:nvPr/>
        </p:nvSpPr>
        <p:spPr bwMode="auto">
          <a:xfrm>
            <a:off x="4491038" y="3813175"/>
            <a:ext cx="71437" cy="31750"/>
          </a:xfrm>
          <a:prstGeom prst="line">
            <a:avLst/>
          </a:prstGeom>
          <a:noFill/>
          <a:ln w="15875">
            <a:solidFill>
              <a:srgbClr val="000000"/>
            </a:solidFill>
            <a:round/>
            <a:headEnd/>
            <a:tailEnd/>
          </a:ln>
        </p:spPr>
        <p:txBody>
          <a:bodyPr/>
          <a:lstStyle/>
          <a:p>
            <a:endParaRPr lang="en-IN"/>
          </a:p>
        </p:txBody>
      </p:sp>
      <p:sp>
        <p:nvSpPr>
          <p:cNvPr id="61526" name="Line 86"/>
          <p:cNvSpPr>
            <a:spLocks noChangeShapeType="1"/>
          </p:cNvSpPr>
          <p:nvPr/>
        </p:nvSpPr>
        <p:spPr bwMode="auto">
          <a:xfrm>
            <a:off x="4562475" y="3844925"/>
            <a:ext cx="68263" cy="15875"/>
          </a:xfrm>
          <a:prstGeom prst="line">
            <a:avLst/>
          </a:prstGeom>
          <a:noFill/>
          <a:ln w="15875">
            <a:solidFill>
              <a:srgbClr val="000000"/>
            </a:solidFill>
            <a:round/>
            <a:headEnd/>
            <a:tailEnd/>
          </a:ln>
        </p:spPr>
        <p:txBody>
          <a:bodyPr/>
          <a:lstStyle/>
          <a:p>
            <a:endParaRPr lang="en-IN"/>
          </a:p>
        </p:txBody>
      </p:sp>
      <p:sp>
        <p:nvSpPr>
          <p:cNvPr id="61527" name="Line 87"/>
          <p:cNvSpPr>
            <a:spLocks noChangeShapeType="1"/>
          </p:cNvSpPr>
          <p:nvPr/>
        </p:nvSpPr>
        <p:spPr bwMode="auto">
          <a:xfrm>
            <a:off x="4630738" y="3860800"/>
            <a:ext cx="68262" cy="15875"/>
          </a:xfrm>
          <a:prstGeom prst="line">
            <a:avLst/>
          </a:prstGeom>
          <a:noFill/>
          <a:ln w="15875">
            <a:solidFill>
              <a:srgbClr val="000000"/>
            </a:solidFill>
            <a:round/>
            <a:headEnd/>
            <a:tailEnd/>
          </a:ln>
        </p:spPr>
        <p:txBody>
          <a:bodyPr/>
          <a:lstStyle/>
          <a:p>
            <a:endParaRPr lang="en-IN"/>
          </a:p>
        </p:txBody>
      </p:sp>
      <p:sp>
        <p:nvSpPr>
          <p:cNvPr id="61528" name="Line 88"/>
          <p:cNvSpPr>
            <a:spLocks noChangeShapeType="1"/>
          </p:cNvSpPr>
          <p:nvPr/>
        </p:nvSpPr>
        <p:spPr bwMode="auto">
          <a:xfrm>
            <a:off x="4699000" y="3876675"/>
            <a:ext cx="71438" cy="1588"/>
          </a:xfrm>
          <a:prstGeom prst="line">
            <a:avLst/>
          </a:prstGeom>
          <a:noFill/>
          <a:ln w="15875">
            <a:solidFill>
              <a:srgbClr val="000000"/>
            </a:solidFill>
            <a:round/>
            <a:headEnd/>
            <a:tailEnd/>
          </a:ln>
        </p:spPr>
        <p:txBody>
          <a:bodyPr/>
          <a:lstStyle/>
          <a:p>
            <a:endParaRPr lang="en-IN"/>
          </a:p>
        </p:txBody>
      </p:sp>
      <p:sp>
        <p:nvSpPr>
          <p:cNvPr id="61529" name="Line 89"/>
          <p:cNvSpPr>
            <a:spLocks noChangeShapeType="1"/>
          </p:cNvSpPr>
          <p:nvPr/>
        </p:nvSpPr>
        <p:spPr bwMode="auto">
          <a:xfrm flipV="1">
            <a:off x="4770438" y="3860800"/>
            <a:ext cx="85725" cy="15875"/>
          </a:xfrm>
          <a:prstGeom prst="line">
            <a:avLst/>
          </a:prstGeom>
          <a:noFill/>
          <a:ln w="15875">
            <a:solidFill>
              <a:srgbClr val="000000"/>
            </a:solidFill>
            <a:round/>
            <a:headEnd/>
            <a:tailEnd/>
          </a:ln>
        </p:spPr>
        <p:txBody>
          <a:bodyPr/>
          <a:lstStyle/>
          <a:p>
            <a:endParaRPr lang="en-IN"/>
          </a:p>
        </p:txBody>
      </p:sp>
      <p:sp>
        <p:nvSpPr>
          <p:cNvPr id="61530" name="Line 90"/>
          <p:cNvSpPr>
            <a:spLocks noChangeShapeType="1"/>
          </p:cNvSpPr>
          <p:nvPr/>
        </p:nvSpPr>
        <p:spPr bwMode="auto">
          <a:xfrm flipV="1">
            <a:off x="4856163" y="3844925"/>
            <a:ext cx="87312" cy="15875"/>
          </a:xfrm>
          <a:prstGeom prst="line">
            <a:avLst/>
          </a:prstGeom>
          <a:noFill/>
          <a:ln w="15875">
            <a:solidFill>
              <a:srgbClr val="000000"/>
            </a:solidFill>
            <a:round/>
            <a:headEnd/>
            <a:tailEnd/>
          </a:ln>
        </p:spPr>
        <p:txBody>
          <a:bodyPr/>
          <a:lstStyle/>
          <a:p>
            <a:endParaRPr lang="en-IN"/>
          </a:p>
        </p:txBody>
      </p:sp>
      <p:sp>
        <p:nvSpPr>
          <p:cNvPr id="61531" name="Line 91"/>
          <p:cNvSpPr>
            <a:spLocks noChangeShapeType="1"/>
          </p:cNvSpPr>
          <p:nvPr/>
        </p:nvSpPr>
        <p:spPr bwMode="auto">
          <a:xfrm flipV="1">
            <a:off x="4943475" y="3829050"/>
            <a:ext cx="87313" cy="15875"/>
          </a:xfrm>
          <a:prstGeom prst="line">
            <a:avLst/>
          </a:prstGeom>
          <a:noFill/>
          <a:ln w="15875">
            <a:solidFill>
              <a:srgbClr val="000000"/>
            </a:solidFill>
            <a:round/>
            <a:headEnd/>
            <a:tailEnd/>
          </a:ln>
        </p:spPr>
        <p:txBody>
          <a:bodyPr/>
          <a:lstStyle/>
          <a:p>
            <a:endParaRPr lang="en-IN"/>
          </a:p>
        </p:txBody>
      </p:sp>
      <p:sp>
        <p:nvSpPr>
          <p:cNvPr id="61532" name="Freeform 92"/>
          <p:cNvSpPr>
            <a:spLocks/>
          </p:cNvSpPr>
          <p:nvPr/>
        </p:nvSpPr>
        <p:spPr bwMode="auto">
          <a:xfrm>
            <a:off x="4943475" y="3748088"/>
            <a:ext cx="363538" cy="192087"/>
          </a:xfrm>
          <a:custGeom>
            <a:avLst/>
            <a:gdLst/>
            <a:ahLst/>
            <a:cxnLst>
              <a:cxn ang="0">
                <a:pos x="229" y="21"/>
              </a:cxn>
              <a:cxn ang="0">
                <a:pos x="22" y="121"/>
              </a:cxn>
              <a:cxn ang="0">
                <a:pos x="55" y="51"/>
              </a:cxn>
              <a:cxn ang="0">
                <a:pos x="0" y="0"/>
              </a:cxn>
              <a:cxn ang="0">
                <a:pos x="229" y="21"/>
              </a:cxn>
            </a:cxnLst>
            <a:rect l="0" t="0" r="r" b="b"/>
            <a:pathLst>
              <a:path w="229" h="121">
                <a:moveTo>
                  <a:pt x="229" y="21"/>
                </a:moveTo>
                <a:lnTo>
                  <a:pt x="22" y="121"/>
                </a:lnTo>
                <a:lnTo>
                  <a:pt x="55" y="51"/>
                </a:lnTo>
                <a:lnTo>
                  <a:pt x="0" y="0"/>
                </a:lnTo>
                <a:lnTo>
                  <a:pt x="229" y="21"/>
                </a:lnTo>
                <a:close/>
              </a:path>
            </a:pathLst>
          </a:custGeom>
          <a:solidFill>
            <a:srgbClr val="000000"/>
          </a:solidFill>
          <a:ln w="9525">
            <a:noFill/>
            <a:round/>
            <a:headEnd/>
            <a:tailEnd/>
          </a:ln>
        </p:spPr>
        <p:txBody>
          <a:bodyPr/>
          <a:lstStyle/>
          <a:p>
            <a:endParaRPr lang="en-IN"/>
          </a:p>
        </p:txBody>
      </p:sp>
      <p:sp>
        <p:nvSpPr>
          <p:cNvPr id="61533" name="Line 93"/>
          <p:cNvSpPr>
            <a:spLocks noChangeShapeType="1"/>
          </p:cNvSpPr>
          <p:nvPr/>
        </p:nvSpPr>
        <p:spPr bwMode="auto">
          <a:xfrm flipH="1">
            <a:off x="3678238" y="6305550"/>
            <a:ext cx="50800" cy="1588"/>
          </a:xfrm>
          <a:prstGeom prst="line">
            <a:avLst/>
          </a:prstGeom>
          <a:noFill/>
          <a:ln w="15875">
            <a:solidFill>
              <a:srgbClr val="000000"/>
            </a:solidFill>
            <a:round/>
            <a:headEnd/>
            <a:tailEnd/>
          </a:ln>
        </p:spPr>
        <p:txBody>
          <a:bodyPr/>
          <a:lstStyle/>
          <a:p>
            <a:endParaRPr lang="en-IN"/>
          </a:p>
        </p:txBody>
      </p:sp>
      <p:sp>
        <p:nvSpPr>
          <p:cNvPr id="61534" name="Line 94"/>
          <p:cNvSpPr>
            <a:spLocks noChangeShapeType="1"/>
          </p:cNvSpPr>
          <p:nvPr/>
        </p:nvSpPr>
        <p:spPr bwMode="auto">
          <a:xfrm flipH="1">
            <a:off x="3641725" y="6305550"/>
            <a:ext cx="36513" cy="14288"/>
          </a:xfrm>
          <a:prstGeom prst="line">
            <a:avLst/>
          </a:prstGeom>
          <a:noFill/>
          <a:ln w="15875">
            <a:solidFill>
              <a:srgbClr val="000000"/>
            </a:solidFill>
            <a:round/>
            <a:headEnd/>
            <a:tailEnd/>
          </a:ln>
        </p:spPr>
        <p:txBody>
          <a:bodyPr/>
          <a:lstStyle/>
          <a:p>
            <a:endParaRPr lang="en-IN"/>
          </a:p>
        </p:txBody>
      </p:sp>
      <p:sp>
        <p:nvSpPr>
          <p:cNvPr id="61535" name="Line 95"/>
          <p:cNvSpPr>
            <a:spLocks noChangeShapeType="1"/>
          </p:cNvSpPr>
          <p:nvPr/>
        </p:nvSpPr>
        <p:spPr bwMode="auto">
          <a:xfrm flipH="1">
            <a:off x="3590925" y="6319838"/>
            <a:ext cx="50800" cy="3175"/>
          </a:xfrm>
          <a:prstGeom prst="line">
            <a:avLst/>
          </a:prstGeom>
          <a:noFill/>
          <a:ln w="15875">
            <a:solidFill>
              <a:srgbClr val="000000"/>
            </a:solidFill>
            <a:round/>
            <a:headEnd/>
            <a:tailEnd/>
          </a:ln>
        </p:spPr>
        <p:txBody>
          <a:bodyPr/>
          <a:lstStyle/>
          <a:p>
            <a:endParaRPr lang="en-IN"/>
          </a:p>
        </p:txBody>
      </p:sp>
      <p:sp>
        <p:nvSpPr>
          <p:cNvPr id="61536" name="Line 96"/>
          <p:cNvSpPr>
            <a:spLocks noChangeShapeType="1"/>
          </p:cNvSpPr>
          <p:nvPr/>
        </p:nvSpPr>
        <p:spPr bwMode="auto">
          <a:xfrm flipH="1">
            <a:off x="3554413" y="6319838"/>
            <a:ext cx="36512" cy="3175"/>
          </a:xfrm>
          <a:prstGeom prst="line">
            <a:avLst/>
          </a:prstGeom>
          <a:noFill/>
          <a:ln w="15875">
            <a:solidFill>
              <a:srgbClr val="000000"/>
            </a:solidFill>
            <a:round/>
            <a:headEnd/>
            <a:tailEnd/>
          </a:ln>
        </p:spPr>
        <p:txBody>
          <a:bodyPr/>
          <a:lstStyle/>
          <a:p>
            <a:endParaRPr lang="en-IN"/>
          </a:p>
        </p:txBody>
      </p:sp>
      <p:sp>
        <p:nvSpPr>
          <p:cNvPr id="61537" name="Line 97"/>
          <p:cNvSpPr>
            <a:spLocks noChangeShapeType="1"/>
          </p:cNvSpPr>
          <p:nvPr/>
        </p:nvSpPr>
        <p:spPr bwMode="auto">
          <a:xfrm flipH="1">
            <a:off x="3521075" y="6319838"/>
            <a:ext cx="33338" cy="3175"/>
          </a:xfrm>
          <a:prstGeom prst="line">
            <a:avLst/>
          </a:prstGeom>
          <a:noFill/>
          <a:ln w="15875">
            <a:solidFill>
              <a:srgbClr val="000000"/>
            </a:solidFill>
            <a:round/>
            <a:headEnd/>
            <a:tailEnd/>
          </a:ln>
        </p:spPr>
        <p:txBody>
          <a:bodyPr/>
          <a:lstStyle/>
          <a:p>
            <a:endParaRPr lang="en-IN"/>
          </a:p>
        </p:txBody>
      </p:sp>
      <p:sp>
        <p:nvSpPr>
          <p:cNvPr id="61538" name="Line 98"/>
          <p:cNvSpPr>
            <a:spLocks noChangeShapeType="1"/>
          </p:cNvSpPr>
          <p:nvPr/>
        </p:nvSpPr>
        <p:spPr bwMode="auto">
          <a:xfrm flipH="1">
            <a:off x="3486150" y="6319838"/>
            <a:ext cx="34925" cy="3175"/>
          </a:xfrm>
          <a:prstGeom prst="line">
            <a:avLst/>
          </a:prstGeom>
          <a:noFill/>
          <a:ln w="15875">
            <a:solidFill>
              <a:srgbClr val="000000"/>
            </a:solidFill>
            <a:round/>
            <a:headEnd/>
            <a:tailEnd/>
          </a:ln>
        </p:spPr>
        <p:txBody>
          <a:bodyPr/>
          <a:lstStyle/>
          <a:p>
            <a:endParaRPr lang="en-IN"/>
          </a:p>
        </p:txBody>
      </p:sp>
      <p:sp>
        <p:nvSpPr>
          <p:cNvPr id="61539" name="Line 99"/>
          <p:cNvSpPr>
            <a:spLocks noChangeShapeType="1"/>
          </p:cNvSpPr>
          <p:nvPr/>
        </p:nvSpPr>
        <p:spPr bwMode="auto">
          <a:xfrm flipH="1" flipV="1">
            <a:off x="3451225" y="6305550"/>
            <a:ext cx="34925" cy="14288"/>
          </a:xfrm>
          <a:prstGeom prst="line">
            <a:avLst/>
          </a:prstGeom>
          <a:noFill/>
          <a:ln w="15875">
            <a:solidFill>
              <a:srgbClr val="000000"/>
            </a:solidFill>
            <a:round/>
            <a:headEnd/>
            <a:tailEnd/>
          </a:ln>
        </p:spPr>
        <p:txBody>
          <a:bodyPr/>
          <a:lstStyle/>
          <a:p>
            <a:endParaRPr lang="en-IN"/>
          </a:p>
        </p:txBody>
      </p:sp>
      <p:sp>
        <p:nvSpPr>
          <p:cNvPr id="61540" name="Line 100"/>
          <p:cNvSpPr>
            <a:spLocks noChangeShapeType="1"/>
          </p:cNvSpPr>
          <p:nvPr/>
        </p:nvSpPr>
        <p:spPr bwMode="auto">
          <a:xfrm flipH="1" flipV="1">
            <a:off x="3433763" y="6289675"/>
            <a:ext cx="17462" cy="15875"/>
          </a:xfrm>
          <a:prstGeom prst="line">
            <a:avLst/>
          </a:prstGeom>
          <a:noFill/>
          <a:ln w="15875">
            <a:solidFill>
              <a:srgbClr val="000000"/>
            </a:solidFill>
            <a:round/>
            <a:headEnd/>
            <a:tailEnd/>
          </a:ln>
        </p:spPr>
        <p:txBody>
          <a:bodyPr/>
          <a:lstStyle/>
          <a:p>
            <a:endParaRPr lang="en-IN"/>
          </a:p>
        </p:txBody>
      </p:sp>
      <p:sp>
        <p:nvSpPr>
          <p:cNvPr id="61541" name="Line 101"/>
          <p:cNvSpPr>
            <a:spLocks noChangeShapeType="1"/>
          </p:cNvSpPr>
          <p:nvPr/>
        </p:nvSpPr>
        <p:spPr bwMode="auto">
          <a:xfrm flipH="1" flipV="1">
            <a:off x="3398838" y="6275388"/>
            <a:ext cx="34925" cy="14287"/>
          </a:xfrm>
          <a:prstGeom prst="line">
            <a:avLst/>
          </a:prstGeom>
          <a:noFill/>
          <a:ln w="15875">
            <a:solidFill>
              <a:srgbClr val="000000"/>
            </a:solidFill>
            <a:round/>
            <a:headEnd/>
            <a:tailEnd/>
          </a:ln>
        </p:spPr>
        <p:txBody>
          <a:bodyPr/>
          <a:lstStyle/>
          <a:p>
            <a:endParaRPr lang="en-IN"/>
          </a:p>
        </p:txBody>
      </p:sp>
      <p:sp>
        <p:nvSpPr>
          <p:cNvPr id="61542" name="Line 102"/>
          <p:cNvSpPr>
            <a:spLocks noChangeShapeType="1"/>
          </p:cNvSpPr>
          <p:nvPr/>
        </p:nvSpPr>
        <p:spPr bwMode="auto">
          <a:xfrm flipH="1" flipV="1">
            <a:off x="3382963" y="6242050"/>
            <a:ext cx="15875" cy="33338"/>
          </a:xfrm>
          <a:prstGeom prst="line">
            <a:avLst/>
          </a:prstGeom>
          <a:noFill/>
          <a:ln w="15875">
            <a:solidFill>
              <a:srgbClr val="000000"/>
            </a:solidFill>
            <a:round/>
            <a:headEnd/>
            <a:tailEnd/>
          </a:ln>
        </p:spPr>
        <p:txBody>
          <a:bodyPr/>
          <a:lstStyle/>
          <a:p>
            <a:endParaRPr lang="en-IN"/>
          </a:p>
        </p:txBody>
      </p:sp>
      <p:sp>
        <p:nvSpPr>
          <p:cNvPr id="61543" name="Line 103"/>
          <p:cNvSpPr>
            <a:spLocks noChangeShapeType="1"/>
          </p:cNvSpPr>
          <p:nvPr/>
        </p:nvSpPr>
        <p:spPr bwMode="auto">
          <a:xfrm flipH="1" flipV="1">
            <a:off x="3365500" y="6226175"/>
            <a:ext cx="17463" cy="15875"/>
          </a:xfrm>
          <a:prstGeom prst="line">
            <a:avLst/>
          </a:prstGeom>
          <a:noFill/>
          <a:ln w="15875">
            <a:solidFill>
              <a:srgbClr val="000000"/>
            </a:solidFill>
            <a:round/>
            <a:headEnd/>
            <a:tailEnd/>
          </a:ln>
        </p:spPr>
        <p:txBody>
          <a:bodyPr/>
          <a:lstStyle/>
          <a:p>
            <a:endParaRPr lang="en-IN"/>
          </a:p>
        </p:txBody>
      </p:sp>
      <p:sp>
        <p:nvSpPr>
          <p:cNvPr id="61544" name="Line 104"/>
          <p:cNvSpPr>
            <a:spLocks noChangeShapeType="1"/>
          </p:cNvSpPr>
          <p:nvPr/>
        </p:nvSpPr>
        <p:spPr bwMode="auto">
          <a:xfrm flipH="1" flipV="1">
            <a:off x="3346450" y="6194425"/>
            <a:ext cx="19050" cy="31750"/>
          </a:xfrm>
          <a:prstGeom prst="line">
            <a:avLst/>
          </a:prstGeom>
          <a:noFill/>
          <a:ln w="15875">
            <a:solidFill>
              <a:srgbClr val="000000"/>
            </a:solidFill>
            <a:round/>
            <a:headEnd/>
            <a:tailEnd/>
          </a:ln>
        </p:spPr>
        <p:txBody>
          <a:bodyPr/>
          <a:lstStyle/>
          <a:p>
            <a:endParaRPr lang="en-IN"/>
          </a:p>
        </p:txBody>
      </p:sp>
      <p:sp>
        <p:nvSpPr>
          <p:cNvPr id="61545" name="Line 105"/>
          <p:cNvSpPr>
            <a:spLocks noChangeShapeType="1"/>
          </p:cNvSpPr>
          <p:nvPr/>
        </p:nvSpPr>
        <p:spPr bwMode="auto">
          <a:xfrm flipH="1" flipV="1">
            <a:off x="3330575" y="6161088"/>
            <a:ext cx="15875" cy="33337"/>
          </a:xfrm>
          <a:prstGeom prst="line">
            <a:avLst/>
          </a:prstGeom>
          <a:noFill/>
          <a:ln w="15875">
            <a:solidFill>
              <a:srgbClr val="000000"/>
            </a:solidFill>
            <a:round/>
            <a:headEnd/>
            <a:tailEnd/>
          </a:ln>
        </p:spPr>
        <p:txBody>
          <a:bodyPr/>
          <a:lstStyle/>
          <a:p>
            <a:endParaRPr lang="en-IN"/>
          </a:p>
        </p:txBody>
      </p:sp>
      <p:sp>
        <p:nvSpPr>
          <p:cNvPr id="61546" name="Line 106"/>
          <p:cNvSpPr>
            <a:spLocks noChangeShapeType="1"/>
          </p:cNvSpPr>
          <p:nvPr/>
        </p:nvSpPr>
        <p:spPr bwMode="auto">
          <a:xfrm flipV="1">
            <a:off x="3330575" y="6113463"/>
            <a:ext cx="1588" cy="47625"/>
          </a:xfrm>
          <a:prstGeom prst="line">
            <a:avLst/>
          </a:prstGeom>
          <a:noFill/>
          <a:ln w="15875">
            <a:solidFill>
              <a:srgbClr val="000000"/>
            </a:solidFill>
            <a:round/>
            <a:headEnd/>
            <a:tailEnd/>
          </a:ln>
        </p:spPr>
        <p:txBody>
          <a:bodyPr/>
          <a:lstStyle/>
          <a:p>
            <a:endParaRPr lang="en-IN"/>
          </a:p>
        </p:txBody>
      </p:sp>
      <p:sp>
        <p:nvSpPr>
          <p:cNvPr id="61547" name="Line 107"/>
          <p:cNvSpPr>
            <a:spLocks noChangeShapeType="1"/>
          </p:cNvSpPr>
          <p:nvPr/>
        </p:nvSpPr>
        <p:spPr bwMode="auto">
          <a:xfrm flipH="1" flipV="1">
            <a:off x="3313113" y="6083300"/>
            <a:ext cx="17462" cy="30163"/>
          </a:xfrm>
          <a:prstGeom prst="line">
            <a:avLst/>
          </a:prstGeom>
          <a:noFill/>
          <a:ln w="15875">
            <a:solidFill>
              <a:srgbClr val="000000"/>
            </a:solidFill>
            <a:round/>
            <a:headEnd/>
            <a:tailEnd/>
          </a:ln>
        </p:spPr>
        <p:txBody>
          <a:bodyPr/>
          <a:lstStyle/>
          <a:p>
            <a:endParaRPr lang="en-IN"/>
          </a:p>
        </p:txBody>
      </p:sp>
      <p:sp>
        <p:nvSpPr>
          <p:cNvPr id="61548" name="Line 108"/>
          <p:cNvSpPr>
            <a:spLocks noChangeShapeType="1"/>
          </p:cNvSpPr>
          <p:nvPr/>
        </p:nvSpPr>
        <p:spPr bwMode="auto">
          <a:xfrm flipV="1">
            <a:off x="3313113" y="6053138"/>
            <a:ext cx="17462" cy="30162"/>
          </a:xfrm>
          <a:prstGeom prst="line">
            <a:avLst/>
          </a:prstGeom>
          <a:noFill/>
          <a:ln w="15875">
            <a:solidFill>
              <a:srgbClr val="000000"/>
            </a:solidFill>
            <a:round/>
            <a:headEnd/>
            <a:tailEnd/>
          </a:ln>
        </p:spPr>
        <p:txBody>
          <a:bodyPr/>
          <a:lstStyle/>
          <a:p>
            <a:endParaRPr lang="en-IN"/>
          </a:p>
        </p:txBody>
      </p:sp>
      <p:sp>
        <p:nvSpPr>
          <p:cNvPr id="61549" name="Freeform 109"/>
          <p:cNvSpPr>
            <a:spLocks/>
          </p:cNvSpPr>
          <p:nvPr/>
        </p:nvSpPr>
        <p:spPr bwMode="auto">
          <a:xfrm>
            <a:off x="3209925" y="5829300"/>
            <a:ext cx="241300" cy="317500"/>
          </a:xfrm>
          <a:custGeom>
            <a:avLst/>
            <a:gdLst/>
            <a:ahLst/>
            <a:cxnLst>
              <a:cxn ang="0">
                <a:pos x="152" y="0"/>
              </a:cxn>
              <a:cxn ang="0">
                <a:pos x="119" y="200"/>
              </a:cxn>
              <a:cxn ang="0">
                <a:pos x="76" y="141"/>
              </a:cxn>
              <a:cxn ang="0">
                <a:pos x="0" y="150"/>
              </a:cxn>
              <a:cxn ang="0">
                <a:pos x="152" y="0"/>
              </a:cxn>
            </a:cxnLst>
            <a:rect l="0" t="0" r="r" b="b"/>
            <a:pathLst>
              <a:path w="152" h="200">
                <a:moveTo>
                  <a:pt x="152" y="0"/>
                </a:moveTo>
                <a:lnTo>
                  <a:pt x="119" y="200"/>
                </a:lnTo>
                <a:lnTo>
                  <a:pt x="76" y="141"/>
                </a:lnTo>
                <a:lnTo>
                  <a:pt x="0" y="150"/>
                </a:lnTo>
                <a:lnTo>
                  <a:pt x="152" y="0"/>
                </a:lnTo>
                <a:close/>
              </a:path>
            </a:pathLst>
          </a:custGeom>
          <a:solidFill>
            <a:srgbClr val="000000"/>
          </a:solidFill>
          <a:ln w="9525">
            <a:noFill/>
            <a:round/>
            <a:headEnd/>
            <a:tailEnd/>
          </a:ln>
        </p:spPr>
        <p:txBody>
          <a:bodyPr/>
          <a:lstStyle/>
          <a:p>
            <a:endParaRPr lang="en-IN"/>
          </a:p>
        </p:txBody>
      </p:sp>
      <p:sp>
        <p:nvSpPr>
          <p:cNvPr id="61550" name="Line 110"/>
          <p:cNvSpPr>
            <a:spLocks noChangeShapeType="1"/>
          </p:cNvSpPr>
          <p:nvPr/>
        </p:nvSpPr>
        <p:spPr bwMode="auto">
          <a:xfrm flipV="1">
            <a:off x="3678238" y="5607050"/>
            <a:ext cx="1587" cy="79375"/>
          </a:xfrm>
          <a:prstGeom prst="line">
            <a:avLst/>
          </a:prstGeom>
          <a:noFill/>
          <a:ln w="15875">
            <a:solidFill>
              <a:srgbClr val="000000"/>
            </a:solidFill>
            <a:round/>
            <a:headEnd/>
            <a:tailEnd/>
          </a:ln>
        </p:spPr>
        <p:txBody>
          <a:bodyPr/>
          <a:lstStyle/>
          <a:p>
            <a:endParaRPr lang="en-IN"/>
          </a:p>
        </p:txBody>
      </p:sp>
      <p:sp>
        <p:nvSpPr>
          <p:cNvPr id="61551" name="Line 111"/>
          <p:cNvSpPr>
            <a:spLocks noChangeShapeType="1"/>
          </p:cNvSpPr>
          <p:nvPr/>
        </p:nvSpPr>
        <p:spPr bwMode="auto">
          <a:xfrm flipV="1">
            <a:off x="3678238" y="5543550"/>
            <a:ext cx="15875" cy="63500"/>
          </a:xfrm>
          <a:prstGeom prst="line">
            <a:avLst/>
          </a:prstGeom>
          <a:noFill/>
          <a:ln w="15875">
            <a:solidFill>
              <a:srgbClr val="000000"/>
            </a:solidFill>
            <a:round/>
            <a:headEnd/>
            <a:tailEnd/>
          </a:ln>
        </p:spPr>
        <p:txBody>
          <a:bodyPr/>
          <a:lstStyle/>
          <a:p>
            <a:endParaRPr lang="en-IN"/>
          </a:p>
        </p:txBody>
      </p:sp>
      <p:sp>
        <p:nvSpPr>
          <p:cNvPr id="61552" name="Line 112"/>
          <p:cNvSpPr>
            <a:spLocks noChangeShapeType="1"/>
          </p:cNvSpPr>
          <p:nvPr/>
        </p:nvSpPr>
        <p:spPr bwMode="auto">
          <a:xfrm flipV="1">
            <a:off x="3694113" y="5478463"/>
            <a:ext cx="34925" cy="65087"/>
          </a:xfrm>
          <a:prstGeom prst="line">
            <a:avLst/>
          </a:prstGeom>
          <a:noFill/>
          <a:ln w="15875">
            <a:solidFill>
              <a:srgbClr val="000000"/>
            </a:solidFill>
            <a:round/>
            <a:headEnd/>
            <a:tailEnd/>
          </a:ln>
        </p:spPr>
        <p:txBody>
          <a:bodyPr/>
          <a:lstStyle/>
          <a:p>
            <a:endParaRPr lang="en-IN"/>
          </a:p>
        </p:txBody>
      </p:sp>
      <p:sp>
        <p:nvSpPr>
          <p:cNvPr id="61553" name="Line 113"/>
          <p:cNvSpPr>
            <a:spLocks noChangeShapeType="1"/>
          </p:cNvSpPr>
          <p:nvPr/>
        </p:nvSpPr>
        <p:spPr bwMode="auto">
          <a:xfrm flipV="1">
            <a:off x="3729038" y="5434013"/>
            <a:ext cx="33337" cy="44450"/>
          </a:xfrm>
          <a:prstGeom prst="line">
            <a:avLst/>
          </a:prstGeom>
          <a:noFill/>
          <a:ln w="15875">
            <a:solidFill>
              <a:srgbClr val="000000"/>
            </a:solidFill>
            <a:round/>
            <a:headEnd/>
            <a:tailEnd/>
          </a:ln>
        </p:spPr>
        <p:txBody>
          <a:bodyPr/>
          <a:lstStyle/>
          <a:p>
            <a:endParaRPr lang="en-IN"/>
          </a:p>
        </p:txBody>
      </p:sp>
      <p:sp>
        <p:nvSpPr>
          <p:cNvPr id="61554" name="Line 114"/>
          <p:cNvSpPr>
            <a:spLocks noChangeShapeType="1"/>
          </p:cNvSpPr>
          <p:nvPr/>
        </p:nvSpPr>
        <p:spPr bwMode="auto">
          <a:xfrm flipV="1">
            <a:off x="3762375" y="5384800"/>
            <a:ext cx="36513" cy="49213"/>
          </a:xfrm>
          <a:prstGeom prst="line">
            <a:avLst/>
          </a:prstGeom>
          <a:noFill/>
          <a:ln w="15875">
            <a:solidFill>
              <a:srgbClr val="000000"/>
            </a:solidFill>
            <a:round/>
            <a:headEnd/>
            <a:tailEnd/>
          </a:ln>
        </p:spPr>
        <p:txBody>
          <a:bodyPr/>
          <a:lstStyle/>
          <a:p>
            <a:endParaRPr lang="en-IN"/>
          </a:p>
        </p:txBody>
      </p:sp>
      <p:sp>
        <p:nvSpPr>
          <p:cNvPr id="61555" name="Line 115"/>
          <p:cNvSpPr>
            <a:spLocks noChangeShapeType="1"/>
          </p:cNvSpPr>
          <p:nvPr/>
        </p:nvSpPr>
        <p:spPr bwMode="auto">
          <a:xfrm flipV="1">
            <a:off x="3798888" y="5337175"/>
            <a:ext cx="34925" cy="47625"/>
          </a:xfrm>
          <a:prstGeom prst="line">
            <a:avLst/>
          </a:prstGeom>
          <a:noFill/>
          <a:ln w="15875">
            <a:solidFill>
              <a:srgbClr val="000000"/>
            </a:solidFill>
            <a:round/>
            <a:headEnd/>
            <a:tailEnd/>
          </a:ln>
        </p:spPr>
        <p:txBody>
          <a:bodyPr/>
          <a:lstStyle/>
          <a:p>
            <a:endParaRPr lang="en-IN"/>
          </a:p>
        </p:txBody>
      </p:sp>
      <p:sp>
        <p:nvSpPr>
          <p:cNvPr id="61556" name="Line 116"/>
          <p:cNvSpPr>
            <a:spLocks noChangeShapeType="1"/>
          </p:cNvSpPr>
          <p:nvPr/>
        </p:nvSpPr>
        <p:spPr bwMode="auto">
          <a:xfrm flipV="1">
            <a:off x="3833813" y="5305425"/>
            <a:ext cx="52387" cy="31750"/>
          </a:xfrm>
          <a:prstGeom prst="line">
            <a:avLst/>
          </a:prstGeom>
          <a:noFill/>
          <a:ln w="15875">
            <a:solidFill>
              <a:srgbClr val="000000"/>
            </a:solidFill>
            <a:round/>
            <a:headEnd/>
            <a:tailEnd/>
          </a:ln>
        </p:spPr>
        <p:txBody>
          <a:bodyPr/>
          <a:lstStyle/>
          <a:p>
            <a:endParaRPr lang="en-IN"/>
          </a:p>
        </p:txBody>
      </p:sp>
      <p:sp>
        <p:nvSpPr>
          <p:cNvPr id="61557" name="Line 117"/>
          <p:cNvSpPr>
            <a:spLocks noChangeShapeType="1"/>
          </p:cNvSpPr>
          <p:nvPr/>
        </p:nvSpPr>
        <p:spPr bwMode="auto">
          <a:xfrm flipV="1">
            <a:off x="3886200" y="5272088"/>
            <a:ext cx="52388" cy="33337"/>
          </a:xfrm>
          <a:prstGeom prst="line">
            <a:avLst/>
          </a:prstGeom>
          <a:noFill/>
          <a:ln w="15875">
            <a:solidFill>
              <a:srgbClr val="000000"/>
            </a:solidFill>
            <a:round/>
            <a:headEnd/>
            <a:tailEnd/>
          </a:ln>
        </p:spPr>
        <p:txBody>
          <a:bodyPr/>
          <a:lstStyle/>
          <a:p>
            <a:endParaRPr lang="en-IN"/>
          </a:p>
        </p:txBody>
      </p:sp>
      <p:sp>
        <p:nvSpPr>
          <p:cNvPr id="61558" name="Line 118"/>
          <p:cNvSpPr>
            <a:spLocks noChangeShapeType="1"/>
          </p:cNvSpPr>
          <p:nvPr/>
        </p:nvSpPr>
        <p:spPr bwMode="auto">
          <a:xfrm flipV="1">
            <a:off x="3938588" y="5257800"/>
            <a:ext cx="68262" cy="14288"/>
          </a:xfrm>
          <a:prstGeom prst="line">
            <a:avLst/>
          </a:prstGeom>
          <a:noFill/>
          <a:ln w="15875">
            <a:solidFill>
              <a:srgbClr val="000000"/>
            </a:solidFill>
            <a:round/>
            <a:headEnd/>
            <a:tailEnd/>
          </a:ln>
        </p:spPr>
        <p:txBody>
          <a:bodyPr/>
          <a:lstStyle/>
          <a:p>
            <a:endParaRPr lang="en-IN"/>
          </a:p>
        </p:txBody>
      </p:sp>
      <p:sp>
        <p:nvSpPr>
          <p:cNvPr id="61559" name="Line 119"/>
          <p:cNvSpPr>
            <a:spLocks noChangeShapeType="1"/>
          </p:cNvSpPr>
          <p:nvPr/>
        </p:nvSpPr>
        <p:spPr bwMode="auto">
          <a:xfrm flipV="1">
            <a:off x="4006850" y="5241925"/>
            <a:ext cx="52388" cy="15875"/>
          </a:xfrm>
          <a:prstGeom prst="line">
            <a:avLst/>
          </a:prstGeom>
          <a:noFill/>
          <a:ln w="15875">
            <a:solidFill>
              <a:srgbClr val="000000"/>
            </a:solidFill>
            <a:round/>
            <a:headEnd/>
            <a:tailEnd/>
          </a:ln>
        </p:spPr>
        <p:txBody>
          <a:bodyPr/>
          <a:lstStyle/>
          <a:p>
            <a:endParaRPr lang="en-IN"/>
          </a:p>
        </p:txBody>
      </p:sp>
      <p:sp>
        <p:nvSpPr>
          <p:cNvPr id="61560" name="Line 120"/>
          <p:cNvSpPr>
            <a:spLocks noChangeShapeType="1"/>
          </p:cNvSpPr>
          <p:nvPr/>
        </p:nvSpPr>
        <p:spPr bwMode="auto">
          <a:xfrm>
            <a:off x="4059238" y="5241925"/>
            <a:ext cx="68262" cy="1588"/>
          </a:xfrm>
          <a:prstGeom prst="line">
            <a:avLst/>
          </a:prstGeom>
          <a:noFill/>
          <a:ln w="15875">
            <a:solidFill>
              <a:srgbClr val="000000"/>
            </a:solidFill>
            <a:round/>
            <a:headEnd/>
            <a:tailEnd/>
          </a:ln>
        </p:spPr>
        <p:txBody>
          <a:bodyPr/>
          <a:lstStyle/>
          <a:p>
            <a:endParaRPr lang="en-IN"/>
          </a:p>
        </p:txBody>
      </p:sp>
      <p:sp>
        <p:nvSpPr>
          <p:cNvPr id="61561" name="Line 121"/>
          <p:cNvSpPr>
            <a:spLocks noChangeShapeType="1"/>
          </p:cNvSpPr>
          <p:nvPr/>
        </p:nvSpPr>
        <p:spPr bwMode="auto">
          <a:xfrm>
            <a:off x="4127500" y="5241925"/>
            <a:ext cx="69850" cy="1588"/>
          </a:xfrm>
          <a:prstGeom prst="line">
            <a:avLst/>
          </a:prstGeom>
          <a:noFill/>
          <a:ln w="15875">
            <a:solidFill>
              <a:srgbClr val="000000"/>
            </a:solidFill>
            <a:round/>
            <a:headEnd/>
            <a:tailEnd/>
          </a:ln>
        </p:spPr>
        <p:txBody>
          <a:bodyPr/>
          <a:lstStyle/>
          <a:p>
            <a:endParaRPr lang="en-IN"/>
          </a:p>
        </p:txBody>
      </p:sp>
      <p:sp>
        <p:nvSpPr>
          <p:cNvPr id="61562" name="Line 122"/>
          <p:cNvSpPr>
            <a:spLocks noChangeShapeType="1"/>
          </p:cNvSpPr>
          <p:nvPr/>
        </p:nvSpPr>
        <p:spPr bwMode="auto">
          <a:xfrm>
            <a:off x="4197350" y="5241925"/>
            <a:ext cx="69850" cy="15875"/>
          </a:xfrm>
          <a:prstGeom prst="line">
            <a:avLst/>
          </a:prstGeom>
          <a:noFill/>
          <a:ln w="15875">
            <a:solidFill>
              <a:srgbClr val="000000"/>
            </a:solidFill>
            <a:round/>
            <a:headEnd/>
            <a:tailEnd/>
          </a:ln>
        </p:spPr>
        <p:txBody>
          <a:bodyPr/>
          <a:lstStyle/>
          <a:p>
            <a:endParaRPr lang="en-IN"/>
          </a:p>
        </p:txBody>
      </p:sp>
      <p:sp>
        <p:nvSpPr>
          <p:cNvPr id="61563" name="Line 123"/>
          <p:cNvSpPr>
            <a:spLocks noChangeShapeType="1"/>
          </p:cNvSpPr>
          <p:nvPr/>
        </p:nvSpPr>
        <p:spPr bwMode="auto">
          <a:xfrm>
            <a:off x="4267200" y="5257800"/>
            <a:ext cx="68263" cy="14288"/>
          </a:xfrm>
          <a:prstGeom prst="line">
            <a:avLst/>
          </a:prstGeom>
          <a:noFill/>
          <a:ln w="15875">
            <a:solidFill>
              <a:srgbClr val="000000"/>
            </a:solidFill>
            <a:round/>
            <a:headEnd/>
            <a:tailEnd/>
          </a:ln>
        </p:spPr>
        <p:txBody>
          <a:bodyPr/>
          <a:lstStyle/>
          <a:p>
            <a:endParaRPr lang="en-IN"/>
          </a:p>
        </p:txBody>
      </p:sp>
      <p:sp>
        <p:nvSpPr>
          <p:cNvPr id="61564" name="Line 124"/>
          <p:cNvSpPr>
            <a:spLocks noChangeShapeType="1"/>
          </p:cNvSpPr>
          <p:nvPr/>
        </p:nvSpPr>
        <p:spPr bwMode="auto">
          <a:xfrm>
            <a:off x="4335463" y="5272088"/>
            <a:ext cx="52387" cy="33337"/>
          </a:xfrm>
          <a:prstGeom prst="line">
            <a:avLst/>
          </a:prstGeom>
          <a:noFill/>
          <a:ln w="15875">
            <a:solidFill>
              <a:srgbClr val="000000"/>
            </a:solidFill>
            <a:round/>
            <a:headEnd/>
            <a:tailEnd/>
          </a:ln>
        </p:spPr>
        <p:txBody>
          <a:bodyPr/>
          <a:lstStyle/>
          <a:p>
            <a:endParaRPr lang="en-IN"/>
          </a:p>
        </p:txBody>
      </p:sp>
      <p:sp>
        <p:nvSpPr>
          <p:cNvPr id="61565" name="Line 125"/>
          <p:cNvSpPr>
            <a:spLocks noChangeShapeType="1"/>
          </p:cNvSpPr>
          <p:nvPr/>
        </p:nvSpPr>
        <p:spPr bwMode="auto">
          <a:xfrm>
            <a:off x="4387850" y="5305425"/>
            <a:ext cx="87313" cy="47625"/>
          </a:xfrm>
          <a:prstGeom prst="line">
            <a:avLst/>
          </a:prstGeom>
          <a:noFill/>
          <a:ln w="15875">
            <a:solidFill>
              <a:srgbClr val="000000"/>
            </a:solidFill>
            <a:round/>
            <a:headEnd/>
            <a:tailEnd/>
          </a:ln>
        </p:spPr>
        <p:txBody>
          <a:bodyPr/>
          <a:lstStyle/>
          <a:p>
            <a:endParaRPr lang="en-IN"/>
          </a:p>
        </p:txBody>
      </p:sp>
      <p:sp>
        <p:nvSpPr>
          <p:cNvPr id="61566" name="Freeform 126"/>
          <p:cNvSpPr>
            <a:spLocks/>
          </p:cNvSpPr>
          <p:nvPr/>
        </p:nvSpPr>
        <p:spPr bwMode="auto">
          <a:xfrm>
            <a:off x="4354513" y="5241925"/>
            <a:ext cx="363537" cy="236538"/>
          </a:xfrm>
          <a:custGeom>
            <a:avLst/>
            <a:gdLst/>
            <a:ahLst/>
            <a:cxnLst>
              <a:cxn ang="0">
                <a:pos x="229" y="149"/>
              </a:cxn>
              <a:cxn ang="0">
                <a:pos x="0" y="100"/>
              </a:cxn>
              <a:cxn ang="0">
                <a:pos x="76" y="70"/>
              </a:cxn>
              <a:cxn ang="0">
                <a:pos x="76" y="0"/>
              </a:cxn>
              <a:cxn ang="0">
                <a:pos x="229" y="149"/>
              </a:cxn>
            </a:cxnLst>
            <a:rect l="0" t="0" r="r" b="b"/>
            <a:pathLst>
              <a:path w="229" h="149">
                <a:moveTo>
                  <a:pt x="229" y="149"/>
                </a:moveTo>
                <a:lnTo>
                  <a:pt x="0" y="100"/>
                </a:lnTo>
                <a:lnTo>
                  <a:pt x="76" y="70"/>
                </a:lnTo>
                <a:lnTo>
                  <a:pt x="76" y="0"/>
                </a:lnTo>
                <a:lnTo>
                  <a:pt x="229" y="149"/>
                </a:lnTo>
                <a:close/>
              </a:path>
            </a:pathLst>
          </a:custGeom>
          <a:solidFill>
            <a:srgbClr val="000000"/>
          </a:solidFill>
          <a:ln w="9525">
            <a:noFill/>
            <a:round/>
            <a:headEnd/>
            <a:tailEnd/>
          </a:ln>
        </p:spPr>
        <p:txBody>
          <a:bodyPr/>
          <a:lstStyle/>
          <a:p>
            <a:endParaRPr lang="en-IN"/>
          </a:p>
        </p:txBody>
      </p:sp>
      <p:sp>
        <p:nvSpPr>
          <p:cNvPr id="61567" name="Freeform 127"/>
          <p:cNvSpPr>
            <a:spLocks/>
          </p:cNvSpPr>
          <p:nvPr/>
        </p:nvSpPr>
        <p:spPr bwMode="auto">
          <a:xfrm>
            <a:off x="7107238" y="5559425"/>
            <a:ext cx="180975" cy="206375"/>
          </a:xfrm>
          <a:custGeom>
            <a:avLst/>
            <a:gdLst/>
            <a:ahLst/>
            <a:cxnLst>
              <a:cxn ang="0">
                <a:pos x="0" y="12"/>
              </a:cxn>
              <a:cxn ang="0">
                <a:pos x="14" y="7"/>
              </a:cxn>
              <a:cxn ang="0">
                <a:pos x="29" y="4"/>
              </a:cxn>
              <a:cxn ang="0">
                <a:pos x="43" y="1"/>
              </a:cxn>
              <a:cxn ang="0">
                <a:pos x="58" y="0"/>
              </a:cxn>
              <a:cxn ang="0">
                <a:pos x="72" y="1"/>
              </a:cxn>
              <a:cxn ang="0">
                <a:pos x="86" y="4"/>
              </a:cxn>
              <a:cxn ang="0">
                <a:pos x="101" y="7"/>
              </a:cxn>
              <a:cxn ang="0">
                <a:pos x="114" y="12"/>
              </a:cxn>
              <a:cxn ang="0">
                <a:pos x="58" y="130"/>
              </a:cxn>
              <a:cxn ang="0">
                <a:pos x="0" y="12"/>
              </a:cxn>
            </a:cxnLst>
            <a:rect l="0" t="0" r="r" b="b"/>
            <a:pathLst>
              <a:path w="114" h="130">
                <a:moveTo>
                  <a:pt x="0" y="12"/>
                </a:moveTo>
                <a:lnTo>
                  <a:pt x="14" y="7"/>
                </a:lnTo>
                <a:lnTo>
                  <a:pt x="29" y="4"/>
                </a:lnTo>
                <a:lnTo>
                  <a:pt x="43" y="1"/>
                </a:lnTo>
                <a:lnTo>
                  <a:pt x="58" y="0"/>
                </a:lnTo>
                <a:lnTo>
                  <a:pt x="72" y="1"/>
                </a:lnTo>
                <a:lnTo>
                  <a:pt x="86" y="4"/>
                </a:lnTo>
                <a:lnTo>
                  <a:pt x="101" y="7"/>
                </a:lnTo>
                <a:lnTo>
                  <a:pt x="114" y="12"/>
                </a:lnTo>
                <a:lnTo>
                  <a:pt x="58" y="130"/>
                </a:lnTo>
                <a:lnTo>
                  <a:pt x="0" y="12"/>
                </a:lnTo>
                <a:close/>
              </a:path>
            </a:pathLst>
          </a:custGeom>
          <a:solidFill>
            <a:srgbClr val="000000"/>
          </a:solidFill>
          <a:ln w="9525">
            <a:noFill/>
            <a:round/>
            <a:headEnd/>
            <a:tailEnd/>
          </a:ln>
        </p:spPr>
        <p:txBody>
          <a:bodyPr/>
          <a:lstStyle/>
          <a:p>
            <a:endParaRPr lang="en-IN"/>
          </a:p>
        </p:txBody>
      </p:sp>
      <p:sp>
        <p:nvSpPr>
          <p:cNvPr id="61568" name="Line 128"/>
          <p:cNvSpPr>
            <a:spLocks noChangeShapeType="1"/>
          </p:cNvSpPr>
          <p:nvPr/>
        </p:nvSpPr>
        <p:spPr bwMode="auto">
          <a:xfrm>
            <a:off x="7199313" y="2592388"/>
            <a:ext cx="1587" cy="3078162"/>
          </a:xfrm>
          <a:prstGeom prst="line">
            <a:avLst/>
          </a:prstGeom>
          <a:noFill/>
          <a:ln w="15875">
            <a:solidFill>
              <a:srgbClr val="000000"/>
            </a:solidFill>
            <a:round/>
            <a:headEnd/>
            <a:tailEnd/>
          </a:ln>
        </p:spPr>
        <p:txBody>
          <a:bodyPr/>
          <a:lstStyle/>
          <a:p>
            <a:endParaRPr lang="en-IN"/>
          </a:p>
        </p:txBody>
      </p:sp>
      <p:sp>
        <p:nvSpPr>
          <p:cNvPr id="61569" name="Rectangle 129"/>
          <p:cNvSpPr>
            <a:spLocks noChangeArrowheads="1"/>
          </p:cNvSpPr>
          <p:nvPr/>
        </p:nvSpPr>
        <p:spPr bwMode="auto">
          <a:xfrm>
            <a:off x="6954838" y="2370138"/>
            <a:ext cx="469900" cy="287337"/>
          </a:xfrm>
          <a:prstGeom prst="rect">
            <a:avLst/>
          </a:prstGeom>
          <a:noFill/>
          <a:ln w="9525">
            <a:noFill/>
            <a:miter lim="800000"/>
            <a:headEnd/>
            <a:tailEnd/>
          </a:ln>
        </p:spPr>
        <p:txBody>
          <a:bodyPr/>
          <a:lstStyle/>
          <a:p>
            <a:endParaRPr lang="en-IN"/>
          </a:p>
        </p:txBody>
      </p:sp>
      <p:sp>
        <p:nvSpPr>
          <p:cNvPr id="61570" name="Rectangle 130"/>
          <p:cNvSpPr>
            <a:spLocks noChangeArrowheads="1"/>
          </p:cNvSpPr>
          <p:nvPr/>
        </p:nvSpPr>
        <p:spPr bwMode="auto">
          <a:xfrm>
            <a:off x="6954838" y="2406650"/>
            <a:ext cx="328612" cy="228600"/>
          </a:xfrm>
          <a:prstGeom prst="rect">
            <a:avLst/>
          </a:prstGeom>
          <a:noFill/>
          <a:ln w="9525">
            <a:noFill/>
            <a:miter lim="800000"/>
            <a:headEnd/>
            <a:tailEnd/>
          </a:ln>
        </p:spPr>
        <p:txBody>
          <a:bodyPr wrap="none" lIns="0" tIns="0" rIns="0" bIns="0">
            <a:spAutoFit/>
          </a:bodyPr>
          <a:lstStyle/>
          <a:p>
            <a:r>
              <a:rPr lang="en-US" sz="1500">
                <a:solidFill>
                  <a:srgbClr val="000000"/>
                </a:solidFill>
              </a:rPr>
              <a:t>pH2</a:t>
            </a:r>
            <a:endParaRPr lang="en-US"/>
          </a:p>
        </p:txBody>
      </p:sp>
      <p:sp>
        <p:nvSpPr>
          <p:cNvPr id="61571" name="Rectangle 131"/>
          <p:cNvSpPr>
            <a:spLocks noChangeArrowheads="1"/>
          </p:cNvSpPr>
          <p:nvPr/>
        </p:nvSpPr>
        <p:spPr bwMode="auto">
          <a:xfrm>
            <a:off x="6886575" y="5830888"/>
            <a:ext cx="627063" cy="287337"/>
          </a:xfrm>
          <a:prstGeom prst="rect">
            <a:avLst/>
          </a:prstGeom>
          <a:noFill/>
          <a:ln w="9525">
            <a:noFill/>
            <a:miter lim="800000"/>
            <a:headEnd/>
            <a:tailEnd/>
          </a:ln>
        </p:spPr>
        <p:txBody>
          <a:bodyPr/>
          <a:lstStyle/>
          <a:p>
            <a:endParaRPr lang="en-IN"/>
          </a:p>
        </p:txBody>
      </p:sp>
      <p:sp>
        <p:nvSpPr>
          <p:cNvPr id="61572" name="Rectangle 132"/>
          <p:cNvSpPr>
            <a:spLocks noChangeArrowheads="1"/>
          </p:cNvSpPr>
          <p:nvPr/>
        </p:nvSpPr>
        <p:spPr bwMode="auto">
          <a:xfrm>
            <a:off x="6886575" y="5867400"/>
            <a:ext cx="471488" cy="228600"/>
          </a:xfrm>
          <a:prstGeom prst="rect">
            <a:avLst/>
          </a:prstGeom>
          <a:noFill/>
          <a:ln w="9525">
            <a:noFill/>
            <a:miter lim="800000"/>
            <a:headEnd/>
            <a:tailEnd/>
          </a:ln>
        </p:spPr>
        <p:txBody>
          <a:bodyPr wrap="none" lIns="0" tIns="0" rIns="0" bIns="0">
            <a:spAutoFit/>
          </a:bodyPr>
          <a:lstStyle/>
          <a:p>
            <a:r>
              <a:rPr lang="en-US" sz="1500">
                <a:solidFill>
                  <a:srgbClr val="000000"/>
                </a:solidFill>
              </a:rPr>
              <a:t>pH4.5</a:t>
            </a:r>
            <a:endParaRPr lang="en-US"/>
          </a:p>
        </p:txBody>
      </p:sp>
      <p:sp>
        <p:nvSpPr>
          <p:cNvPr id="61573" name="Rectangle 133"/>
          <p:cNvSpPr>
            <a:spLocks noChangeArrowheads="1"/>
          </p:cNvSpPr>
          <p:nvPr/>
        </p:nvSpPr>
        <p:spPr bwMode="auto">
          <a:xfrm>
            <a:off x="2168525" y="3957638"/>
            <a:ext cx="1684338" cy="287337"/>
          </a:xfrm>
          <a:prstGeom prst="rect">
            <a:avLst/>
          </a:prstGeom>
          <a:noFill/>
          <a:ln w="9525">
            <a:noFill/>
            <a:miter lim="800000"/>
            <a:headEnd/>
            <a:tailEnd/>
          </a:ln>
        </p:spPr>
        <p:txBody>
          <a:bodyPr/>
          <a:lstStyle/>
          <a:p>
            <a:endParaRPr lang="en-IN"/>
          </a:p>
        </p:txBody>
      </p:sp>
      <p:sp>
        <p:nvSpPr>
          <p:cNvPr id="61574" name="Rectangle 134"/>
          <p:cNvSpPr>
            <a:spLocks noChangeArrowheads="1"/>
          </p:cNvSpPr>
          <p:nvPr/>
        </p:nvSpPr>
        <p:spPr bwMode="auto">
          <a:xfrm>
            <a:off x="2168525" y="3992563"/>
            <a:ext cx="1516063" cy="228600"/>
          </a:xfrm>
          <a:prstGeom prst="rect">
            <a:avLst/>
          </a:prstGeom>
          <a:noFill/>
          <a:ln w="9525">
            <a:noFill/>
            <a:miter lim="800000"/>
            <a:headEnd/>
            <a:tailEnd/>
          </a:ln>
        </p:spPr>
        <p:txBody>
          <a:bodyPr wrap="none" lIns="0" tIns="0" rIns="0" bIns="0">
            <a:spAutoFit/>
          </a:bodyPr>
          <a:lstStyle/>
          <a:p>
            <a:r>
              <a:rPr lang="en-US" sz="1500">
                <a:solidFill>
                  <a:srgbClr val="000000"/>
                </a:solidFill>
              </a:rPr>
              <a:t>Ion-exchange Resin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2" cstate="print"/>
          <a:srcRect/>
          <a:stretch>
            <a:fillRect/>
          </a:stretch>
        </p:blipFill>
        <p:spPr bwMode="auto">
          <a:xfrm>
            <a:off x="2667000" y="2362200"/>
            <a:ext cx="3111500" cy="4116388"/>
          </a:xfrm>
          <a:prstGeom prst="rect">
            <a:avLst/>
          </a:prstGeom>
          <a:noFill/>
        </p:spPr>
      </p:pic>
      <p:sp>
        <p:nvSpPr>
          <p:cNvPr id="399363" name="Text Box 3"/>
          <p:cNvSpPr txBox="1">
            <a:spLocks noChangeArrowheads="1"/>
          </p:cNvSpPr>
          <p:nvPr/>
        </p:nvSpPr>
        <p:spPr bwMode="auto">
          <a:xfrm>
            <a:off x="457200" y="304800"/>
            <a:ext cx="8153400"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en-US" sz="3600" dirty="0"/>
              <a:t>Ion-Exchange Chromatography – Separation based on charge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12064"/>
            <a:ext cx="8286808" cy="988110"/>
          </a:xfrm>
        </p:spPr>
        <p:style>
          <a:lnRef idx="1">
            <a:schemeClr val="accent1"/>
          </a:lnRef>
          <a:fillRef idx="2">
            <a:schemeClr val="accent1"/>
          </a:fillRef>
          <a:effectRef idx="1">
            <a:schemeClr val="accent1"/>
          </a:effectRef>
          <a:fontRef idx="minor">
            <a:schemeClr val="dk1"/>
          </a:fontRef>
        </p:style>
        <p:txBody>
          <a:bodyPr/>
          <a:lstStyle/>
          <a:p>
            <a:r>
              <a:rPr lang="en-US" sz="2500" dirty="0" smtClean="0"/>
              <a:t>Schematic presentation of process of ion exchange separation</a:t>
            </a:r>
            <a:endParaRPr lang="en-US" sz="2500" dirty="0"/>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16</a:t>
            </a:fld>
            <a:endParaRPr lang="en-US"/>
          </a:p>
        </p:txBody>
      </p:sp>
      <p:pic>
        <p:nvPicPr>
          <p:cNvPr id="6" name="Content Placeholder 5" descr="http://fig.cox.miami.edu/~cmallery/150/protein/ion_exchange.jpg"/>
          <p:cNvPicPr>
            <a:picLocks noGrp="1"/>
          </p:cNvPicPr>
          <p:nvPr>
            <p:ph idx="1"/>
          </p:nvPr>
        </p:nvPicPr>
        <p:blipFill>
          <a:blip r:embed="rId2" cstate="print"/>
          <a:stretch>
            <a:fillRect/>
          </a:stretch>
        </p:blipFill>
        <p:spPr bwMode="auto">
          <a:xfrm>
            <a:off x="1928091" y="1784350"/>
            <a:ext cx="5745018" cy="457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2" cstate="print"/>
          <a:srcRect/>
          <a:stretch>
            <a:fillRect/>
          </a:stretch>
        </p:blipFill>
        <p:spPr bwMode="auto">
          <a:xfrm>
            <a:off x="304800" y="2057400"/>
            <a:ext cx="8535988" cy="3584575"/>
          </a:xfrm>
          <a:prstGeom prst="rect">
            <a:avLst/>
          </a:prstGeom>
          <a:noFill/>
        </p:spPr>
      </p:pic>
      <p:sp>
        <p:nvSpPr>
          <p:cNvPr id="400387" name="Text Box 3"/>
          <p:cNvSpPr txBox="1">
            <a:spLocks noChangeArrowheads="1"/>
          </p:cNvSpPr>
          <p:nvPr/>
        </p:nvSpPr>
        <p:spPr bwMode="auto">
          <a:xfrm>
            <a:off x="609600" y="152400"/>
            <a:ext cx="8001000"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en-US" sz="3600" dirty="0"/>
              <a:t>Types of ion-exchange chromatography media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marL="609600" indent="-609600" algn="just" eaLnBrk="1" hangingPunct="1">
              <a:lnSpc>
                <a:spcPct val="90000"/>
              </a:lnSpc>
              <a:buFont typeface="Wingdings" pitchFamily="2" charset="2"/>
              <a:buAutoNum type="arabicPeriod" startAt="4"/>
            </a:pPr>
            <a:r>
              <a:rPr lang="en-US" sz="2800" b="1" dirty="0" smtClean="0">
                <a:solidFill>
                  <a:srgbClr val="FF9900"/>
                </a:solidFill>
                <a:cs typeface="Arial" charset="0"/>
              </a:rPr>
              <a:t>The target</a:t>
            </a:r>
            <a:r>
              <a:rPr lang="en-US" sz="2800" dirty="0" smtClean="0">
                <a:cs typeface="Arial" charset="0"/>
              </a:rPr>
              <a:t> </a:t>
            </a:r>
            <a:r>
              <a:rPr lang="en-US" sz="2800" dirty="0" err="1" smtClean="0">
                <a:cs typeface="Arial" charset="0"/>
              </a:rPr>
              <a:t>analytes</a:t>
            </a:r>
            <a:r>
              <a:rPr lang="en-US" sz="2800" dirty="0" smtClean="0">
                <a:cs typeface="Arial" charset="0"/>
              </a:rPr>
              <a:t> (anions or </a:t>
            </a:r>
            <a:r>
              <a:rPr lang="en-US" sz="2800" dirty="0" err="1" smtClean="0">
                <a:cs typeface="Arial" charset="0"/>
              </a:rPr>
              <a:t>cations</a:t>
            </a:r>
            <a:r>
              <a:rPr lang="en-US" sz="2800" dirty="0" smtClean="0">
                <a:cs typeface="Arial" charset="0"/>
              </a:rPr>
              <a:t>) are retained on the stationary phase but can be eluted by increasing the concentration of a similarly charged species that will displace the </a:t>
            </a:r>
            <a:r>
              <a:rPr lang="en-US" sz="2800" dirty="0" err="1" smtClean="0">
                <a:cs typeface="Arial" charset="0"/>
              </a:rPr>
              <a:t>analyte</a:t>
            </a:r>
            <a:r>
              <a:rPr lang="en-US" sz="2800" dirty="0" smtClean="0">
                <a:cs typeface="Arial" charset="0"/>
              </a:rPr>
              <a:t> ions from the stationary phase. </a:t>
            </a:r>
          </a:p>
          <a:p>
            <a:pPr marL="609600" indent="-609600" algn="just" eaLnBrk="1" hangingPunct="1">
              <a:lnSpc>
                <a:spcPct val="90000"/>
              </a:lnSpc>
              <a:buFont typeface="Wingdings" pitchFamily="2" charset="2"/>
              <a:buAutoNum type="arabicPeriod" startAt="4"/>
            </a:pPr>
            <a:endParaRPr lang="en-US" sz="2800" dirty="0" smtClean="0">
              <a:cs typeface="Arial" charset="0"/>
            </a:endParaRPr>
          </a:p>
          <a:p>
            <a:pPr marL="609600" indent="-609600" algn="ctr" eaLnBrk="1" hangingPunct="1">
              <a:lnSpc>
                <a:spcPct val="90000"/>
              </a:lnSpc>
              <a:buFont typeface="Wingdings" pitchFamily="2" charset="2"/>
              <a:buNone/>
            </a:pPr>
            <a:r>
              <a:rPr lang="en-US" sz="2800" b="1" dirty="0" smtClean="0">
                <a:solidFill>
                  <a:schemeClr val="accent2"/>
                </a:solidFill>
                <a:cs typeface="Arial" charset="0"/>
              </a:rPr>
              <a:t>       </a:t>
            </a:r>
            <a:r>
              <a:rPr lang="en-US" sz="2800" b="1" dirty="0" smtClean="0">
                <a:solidFill>
                  <a:srgbClr val="FF9900"/>
                </a:solidFill>
                <a:cs typeface="Arial" charset="0"/>
              </a:rPr>
              <a:t>For example, in </a:t>
            </a:r>
            <a:r>
              <a:rPr lang="en-US" sz="2800" b="1" dirty="0" err="1" smtClean="0">
                <a:solidFill>
                  <a:srgbClr val="FF9900"/>
                </a:solidFill>
                <a:cs typeface="Arial" charset="0"/>
              </a:rPr>
              <a:t>cation</a:t>
            </a:r>
            <a:r>
              <a:rPr lang="en-US" sz="2800" b="1" dirty="0" smtClean="0">
                <a:solidFill>
                  <a:srgbClr val="FF9900"/>
                </a:solidFill>
                <a:cs typeface="Arial" charset="0"/>
              </a:rPr>
              <a:t> exchange chromatography, the positively charged </a:t>
            </a:r>
            <a:r>
              <a:rPr lang="en-US" sz="2800" b="1" dirty="0" err="1" smtClean="0">
                <a:solidFill>
                  <a:srgbClr val="FF9900"/>
                </a:solidFill>
                <a:cs typeface="Arial" charset="0"/>
              </a:rPr>
              <a:t>analyte</a:t>
            </a:r>
            <a:r>
              <a:rPr lang="en-US" sz="2800" b="1" dirty="0" smtClean="0">
                <a:solidFill>
                  <a:srgbClr val="FF9900"/>
                </a:solidFill>
                <a:cs typeface="Arial" charset="0"/>
              </a:rPr>
              <a:t> could be displaced by the addition of positively charged sodium ions.</a:t>
            </a:r>
            <a:r>
              <a:rPr lang="en-US" sz="2800" b="1" dirty="0" smtClean="0">
                <a:solidFill>
                  <a:schemeClr val="accent2"/>
                </a:solidFill>
                <a:cs typeface="Arial" charset="0"/>
              </a:rPr>
              <a:t> </a:t>
            </a:r>
          </a:p>
        </p:txBody>
      </p:sp>
      <p:sp>
        <p:nvSpPr>
          <p:cNvPr id="5" name="Slide Number Placeholder 4"/>
          <p:cNvSpPr>
            <a:spLocks noGrp="1"/>
          </p:cNvSpPr>
          <p:nvPr>
            <p:ph type="sldNum" sz="quarter" idx="12"/>
          </p:nvPr>
        </p:nvSpPr>
        <p:spPr/>
        <p:txBody>
          <a:bodyPr>
            <a:normAutofit/>
          </a:bodyPr>
          <a:lstStyle/>
          <a:p>
            <a:pPr>
              <a:defRPr/>
            </a:pPr>
            <a:fld id="{9D16D248-4A4F-484C-B77B-9736A9ECB382}" type="slidenum">
              <a:rPr lang="ar-SA"/>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sz="5400" dirty="0" smtClean="0">
                <a:solidFill>
                  <a:srgbClr val="FF3300"/>
                </a:solidFill>
                <a:cs typeface="Arial" charset="0"/>
              </a:rPr>
              <a:t>Procedure</a:t>
            </a:r>
          </a:p>
        </p:txBody>
      </p:sp>
      <p:sp>
        <p:nvSpPr>
          <p:cNvPr id="26628"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marL="660400" indent="-660400" algn="just" eaLnBrk="1" hangingPunct="1">
              <a:buFont typeface="Wingdings" pitchFamily="2" charset="2"/>
              <a:buAutoNum type="arabicPeriod" startAt="5"/>
            </a:pPr>
            <a:r>
              <a:rPr lang="en-US" b="1" dirty="0" smtClean="0">
                <a:solidFill>
                  <a:srgbClr val="FF9900"/>
                </a:solidFill>
                <a:cs typeface="Arial" charset="0"/>
              </a:rPr>
              <a:t>The </a:t>
            </a:r>
            <a:r>
              <a:rPr lang="en-US" b="1" dirty="0" err="1" smtClean="0">
                <a:solidFill>
                  <a:srgbClr val="FF9900"/>
                </a:solidFill>
                <a:cs typeface="Arial" charset="0"/>
              </a:rPr>
              <a:t>analytes</a:t>
            </a:r>
            <a:r>
              <a:rPr lang="en-US" dirty="0" smtClean="0">
                <a:cs typeface="Arial" charset="0"/>
              </a:rPr>
              <a:t> of interest must then be detected by some means, typically by conductivity or UV/Visible light absorbance.</a:t>
            </a:r>
          </a:p>
          <a:p>
            <a:pPr marL="660400" indent="-660400" algn="just" eaLnBrk="1" hangingPunct="1">
              <a:buFont typeface="Wingdings" pitchFamily="2" charset="2"/>
              <a:buAutoNum type="arabicPeriod" startAt="5"/>
            </a:pPr>
            <a:endParaRPr lang="en-US" dirty="0" smtClean="0">
              <a:cs typeface="Arial" charset="0"/>
            </a:endParaRPr>
          </a:p>
          <a:p>
            <a:pPr marL="660400" indent="-660400" algn="just" eaLnBrk="1" hangingPunct="1">
              <a:buFont typeface="Wingdings" pitchFamily="2" charset="2"/>
              <a:buAutoNum type="arabicPeriod" startAt="5"/>
            </a:pPr>
            <a:r>
              <a:rPr lang="en-US" b="1" dirty="0" smtClean="0">
                <a:solidFill>
                  <a:srgbClr val="FF9900"/>
                </a:solidFill>
                <a:cs typeface="Arial" charset="0"/>
              </a:rPr>
              <a:t>A chromatography data system</a:t>
            </a:r>
            <a:r>
              <a:rPr lang="en-US" dirty="0" smtClean="0">
                <a:cs typeface="Arial" charset="0"/>
              </a:rPr>
              <a:t> (CDS) is usually needed to control an IC.</a:t>
            </a:r>
          </a:p>
          <a:p>
            <a:pPr marL="660400" indent="-660400" algn="just" eaLnBrk="1" hangingPunct="1">
              <a:buFont typeface="Wingdings" pitchFamily="2" charset="2"/>
              <a:buNone/>
            </a:pPr>
            <a:r>
              <a:rPr lang="en-US" dirty="0" smtClean="0">
                <a:cs typeface="Arial" charset="0"/>
              </a:rPr>
              <a:t> </a:t>
            </a:r>
          </a:p>
        </p:txBody>
      </p:sp>
      <p:sp>
        <p:nvSpPr>
          <p:cNvPr id="5" name="Slide Number Placeholder 4"/>
          <p:cNvSpPr>
            <a:spLocks noGrp="1"/>
          </p:cNvSpPr>
          <p:nvPr>
            <p:ph type="sldNum" sz="quarter" idx="12"/>
          </p:nvPr>
        </p:nvSpPr>
        <p:spPr/>
        <p:txBody>
          <a:bodyPr>
            <a:normAutofit/>
          </a:bodyPr>
          <a:lstStyle/>
          <a:p>
            <a:pPr>
              <a:defRPr/>
            </a:pPr>
            <a:fld id="{91578D70-F943-49E3-976E-4E18AE528B87}" type="slidenum">
              <a:rPr lang="ar-SA"/>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785786" y="142852"/>
            <a:ext cx="7772400" cy="914400"/>
          </a:xfrm>
          <a:solidFill>
            <a:schemeClr val="bg2">
              <a:lumMod val="50000"/>
            </a:schemeClr>
          </a:solidFill>
        </p:spPr>
        <p:txBody>
          <a:bodyPr/>
          <a:lstStyle/>
          <a:p>
            <a:pPr algn="ctr" eaLnBrk="1" hangingPunct="1">
              <a:defRPr/>
            </a:pPr>
            <a:r>
              <a:rPr lang="en-US" sz="4800" dirty="0" smtClean="0">
                <a:solidFill>
                  <a:schemeClr val="bg1"/>
                </a:solidFill>
                <a:latin typeface="Arial Narrow" pitchFamily="34" charset="0"/>
                <a:cs typeface="Arial" charset="0"/>
              </a:rPr>
              <a:t>Definition</a:t>
            </a:r>
          </a:p>
        </p:txBody>
      </p:sp>
      <p:sp>
        <p:nvSpPr>
          <p:cNvPr id="18436" name="Rectangle 3"/>
          <p:cNvSpPr>
            <a:spLocks noGrp="1" noChangeArrowheads="1"/>
          </p:cNvSpPr>
          <p:nvPr>
            <p:ph idx="1"/>
          </p:nvPr>
        </p:nvSpPr>
        <p:spPr>
          <a:xfrm>
            <a:off x="500034" y="1285860"/>
            <a:ext cx="3568700" cy="426878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lnSpc>
                <a:spcPct val="90000"/>
              </a:lnSpc>
              <a:defRPr/>
            </a:pPr>
            <a:r>
              <a:rPr lang="en-US" b="1" dirty="0" smtClean="0">
                <a:solidFill>
                  <a:srgbClr val="FF9900"/>
                </a:solidFill>
                <a:cs typeface="Arial" charset="0"/>
              </a:rPr>
              <a:t>Ion-exchange chromatography</a:t>
            </a:r>
            <a:r>
              <a:rPr lang="en-US" dirty="0" smtClean="0">
                <a:cs typeface="Arial" charset="0"/>
              </a:rPr>
              <a:t> (or </a:t>
            </a:r>
            <a:r>
              <a:rPr lang="en-US" i="1" dirty="0" smtClean="0">
                <a:cs typeface="Arial" charset="0"/>
              </a:rPr>
              <a:t>ion chromatography</a:t>
            </a:r>
            <a:r>
              <a:rPr lang="en-US" dirty="0" smtClean="0">
                <a:cs typeface="Arial" charset="0"/>
              </a:rPr>
              <a:t>) is a process that allows the separation of ions and polar molecules based on the charge properties of the molecules. </a:t>
            </a:r>
          </a:p>
          <a:p>
            <a:pPr algn="just">
              <a:lnSpc>
                <a:spcPct val="90000"/>
              </a:lnSpc>
              <a:buNone/>
              <a:defRPr/>
            </a:pPr>
            <a:r>
              <a:rPr lang="en-US" dirty="0" smtClean="0"/>
              <a:t>1975 by Small, Stevens and Baumann</a:t>
            </a:r>
            <a:endParaRPr lang="en-US" dirty="0" smtClean="0">
              <a:cs typeface="Arial" charset="0"/>
            </a:endParaRPr>
          </a:p>
          <a:p>
            <a:pPr algn="just" eaLnBrk="1" hangingPunct="1">
              <a:lnSpc>
                <a:spcPct val="90000"/>
              </a:lnSpc>
              <a:buFont typeface="Wingdings" pitchFamily="2" charset="2"/>
              <a:buNone/>
              <a:defRPr/>
            </a:pPr>
            <a:endParaRPr lang="en-US" dirty="0" smtClean="0">
              <a:cs typeface="Arial" charset="0"/>
            </a:endParaRP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r>
              <a:rPr lang="en-US" smtClean="0">
                <a:latin typeface="Arial" charset="0"/>
              </a:rPr>
              <a:t>Dr Gihan Gawish</a:t>
            </a:r>
          </a:p>
        </p:txBody>
      </p:sp>
      <p:sp>
        <p:nvSpPr>
          <p:cNvPr id="6" name="Slide Number Placeholder 5"/>
          <p:cNvSpPr>
            <a:spLocks noGrp="1"/>
          </p:cNvSpPr>
          <p:nvPr>
            <p:ph type="sldNum" sz="quarter" idx="12"/>
          </p:nvPr>
        </p:nvSpPr>
        <p:spPr/>
        <p:txBody>
          <a:bodyPr>
            <a:normAutofit/>
          </a:bodyPr>
          <a:lstStyle/>
          <a:p>
            <a:pPr>
              <a:defRPr/>
            </a:pPr>
            <a:fld id="{1D0FC1E0-5595-4DE6-9A34-13C3A3610F4D}" type="slidenum">
              <a:rPr lang="ar-SA"/>
              <a:pPr>
                <a:defRPr/>
              </a:pPr>
              <a:t>2</a:t>
            </a:fld>
            <a:endParaRPr lang="en-US"/>
          </a:p>
        </p:txBody>
      </p:sp>
      <p:pic>
        <p:nvPicPr>
          <p:cNvPr id="17413" name="Picture 4" descr="Metrohm_850"/>
          <p:cNvPicPr>
            <a:picLocks noChangeAspect="1" noChangeArrowheads="1"/>
          </p:cNvPicPr>
          <p:nvPr/>
        </p:nvPicPr>
        <p:blipFill>
          <a:blip r:embed="rId2" cstate="print"/>
          <a:srcRect/>
          <a:stretch>
            <a:fillRect/>
          </a:stretch>
        </p:blipFill>
        <p:spPr bwMode="auto">
          <a:xfrm>
            <a:off x="4143372" y="1285860"/>
            <a:ext cx="4716462"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571472" y="142852"/>
            <a:ext cx="7772400" cy="914400"/>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5400" u="sng" dirty="0" smtClean="0">
                <a:solidFill>
                  <a:srgbClr val="FF3300"/>
                </a:solidFill>
                <a:cs typeface="Arial" charset="0"/>
              </a:rPr>
              <a:t>Procedure</a:t>
            </a:r>
          </a:p>
        </p:txBody>
      </p:sp>
      <p:sp>
        <p:nvSpPr>
          <p:cNvPr id="10" name="Slide Number Placeholder 9"/>
          <p:cNvSpPr>
            <a:spLocks noGrp="1"/>
          </p:cNvSpPr>
          <p:nvPr>
            <p:ph type="sldNum" sz="quarter" idx="12"/>
          </p:nvPr>
        </p:nvSpPr>
        <p:spPr/>
        <p:txBody>
          <a:bodyPr>
            <a:normAutofit/>
          </a:bodyPr>
          <a:lstStyle/>
          <a:p>
            <a:pPr>
              <a:defRPr/>
            </a:pPr>
            <a:fld id="{58C4A9B6-A0BC-4F95-8D89-6247F772CE9B}" type="slidenum">
              <a:rPr lang="ar-SA"/>
              <a:pPr>
                <a:defRPr/>
              </a:pPr>
              <a:t>20</a:t>
            </a:fld>
            <a:endParaRPr lang="en-US"/>
          </a:p>
        </p:txBody>
      </p:sp>
      <p:pic>
        <p:nvPicPr>
          <p:cNvPr id="27652" name="Picture 5"/>
          <p:cNvPicPr>
            <a:picLocks noChangeAspect="1" noChangeArrowheads="1"/>
          </p:cNvPicPr>
          <p:nvPr/>
        </p:nvPicPr>
        <p:blipFill>
          <a:blip r:embed="rId2" cstate="print"/>
          <a:srcRect l="18669" t="3302" b="3783"/>
          <a:stretch>
            <a:fillRect/>
          </a:stretch>
        </p:blipFill>
        <p:spPr bwMode="auto">
          <a:xfrm rot="5400000">
            <a:off x="1885157" y="-148431"/>
            <a:ext cx="5373687" cy="8207375"/>
          </a:xfrm>
          <a:prstGeom prst="rect">
            <a:avLst/>
          </a:prstGeom>
          <a:noFill/>
          <a:ln w="19050" algn="ctr">
            <a:noFill/>
            <a:miter lim="800000"/>
            <a:headEnd/>
            <a:tailEnd/>
          </a:ln>
        </p:spPr>
      </p:pic>
      <p:sp>
        <p:nvSpPr>
          <p:cNvPr id="548874" name="Line 10"/>
          <p:cNvSpPr>
            <a:spLocks noChangeShapeType="1"/>
          </p:cNvSpPr>
          <p:nvPr/>
        </p:nvSpPr>
        <p:spPr bwMode="auto">
          <a:xfrm flipV="1">
            <a:off x="7451725" y="4581525"/>
            <a:ext cx="0" cy="1368425"/>
          </a:xfrm>
          <a:prstGeom prst="line">
            <a:avLst/>
          </a:prstGeom>
          <a:noFill/>
          <a:ln w="3810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8875" name="Line 11"/>
          <p:cNvSpPr>
            <a:spLocks noChangeShapeType="1"/>
          </p:cNvSpPr>
          <p:nvPr/>
        </p:nvSpPr>
        <p:spPr bwMode="auto">
          <a:xfrm>
            <a:off x="2555875" y="1412875"/>
            <a:ext cx="0" cy="1368425"/>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
        <p:nvSpPr>
          <p:cNvPr id="548876" name="Line 12"/>
          <p:cNvSpPr>
            <a:spLocks noChangeShapeType="1"/>
          </p:cNvSpPr>
          <p:nvPr/>
        </p:nvSpPr>
        <p:spPr bwMode="auto">
          <a:xfrm>
            <a:off x="6588125" y="1412875"/>
            <a:ext cx="0" cy="1368425"/>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
        <p:nvSpPr>
          <p:cNvPr id="548877" name="Line 13"/>
          <p:cNvSpPr>
            <a:spLocks noChangeShapeType="1"/>
          </p:cNvSpPr>
          <p:nvPr/>
        </p:nvSpPr>
        <p:spPr bwMode="auto">
          <a:xfrm>
            <a:off x="2555875" y="2781300"/>
            <a:ext cx="4032250" cy="0"/>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
        <p:nvSpPr>
          <p:cNvPr id="548878" name="Line 14"/>
          <p:cNvSpPr>
            <a:spLocks noChangeShapeType="1"/>
          </p:cNvSpPr>
          <p:nvPr/>
        </p:nvSpPr>
        <p:spPr bwMode="auto">
          <a:xfrm>
            <a:off x="2555875" y="1412875"/>
            <a:ext cx="4032250" cy="0"/>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solidFill>
            <a:schemeClr val="bg2">
              <a:lumMod val="50000"/>
            </a:schemeClr>
          </a:solidFill>
        </p:spPr>
        <p:txBody>
          <a:bodyPr/>
          <a:lstStyle/>
          <a:p>
            <a:pPr algn="ctr" eaLnBrk="1" hangingPunct="1">
              <a:defRPr/>
            </a:pPr>
            <a:r>
              <a:rPr lang="en-US" sz="5400" dirty="0" smtClean="0">
                <a:solidFill>
                  <a:schemeClr val="bg1"/>
                </a:solidFill>
                <a:cs typeface="Arial" charset="0"/>
              </a:rPr>
              <a:t>Separating proteins</a:t>
            </a:r>
            <a:r>
              <a:rPr lang="ar-SA" dirty="0" smtClean="0">
                <a:solidFill>
                  <a:schemeClr val="bg1"/>
                </a:solidFill>
              </a:rPr>
              <a:t> </a:t>
            </a:r>
            <a:endParaRPr lang="en-US" dirty="0" smtClean="0">
              <a:solidFill>
                <a:schemeClr val="bg1"/>
              </a:solidFill>
              <a:cs typeface="Arial" charset="0"/>
            </a:endParaRPr>
          </a:p>
        </p:txBody>
      </p:sp>
      <p:sp>
        <p:nvSpPr>
          <p:cNvPr id="28676" name="Rectangle 3"/>
          <p:cNvSpPr>
            <a:spLocks noGrp="1" noChangeArrowheads="1"/>
          </p:cNvSpPr>
          <p:nvPr>
            <p:ph idx="1"/>
          </p:nvPr>
        </p:nvSpPr>
        <p:spPr>
          <a:xfrm>
            <a:off x="571472" y="1142984"/>
            <a:ext cx="8001000" cy="4524375"/>
          </a:xfrm>
        </p:spPr>
        <p:style>
          <a:lnRef idx="1">
            <a:schemeClr val="accent1"/>
          </a:lnRef>
          <a:fillRef idx="2">
            <a:schemeClr val="accent1"/>
          </a:fillRef>
          <a:effectRef idx="1">
            <a:schemeClr val="accent1"/>
          </a:effectRef>
          <a:fontRef idx="minor">
            <a:schemeClr val="dk1"/>
          </a:fontRef>
        </p:style>
        <p:txBody>
          <a:bodyPr/>
          <a:lstStyle/>
          <a:p>
            <a:pPr algn="just" eaLnBrk="1" hangingPunct="1"/>
            <a:r>
              <a:rPr lang="en-US" dirty="0" smtClean="0">
                <a:cs typeface="Arial" charset="0"/>
              </a:rPr>
              <a:t>Proteins have numerous functional groups that can have both positive and negative charges. </a:t>
            </a:r>
          </a:p>
          <a:p>
            <a:pPr algn="just" eaLnBrk="1" hangingPunct="1"/>
            <a:endParaRPr lang="en-US" dirty="0" smtClean="0">
              <a:cs typeface="Arial" charset="0"/>
            </a:endParaRPr>
          </a:p>
          <a:p>
            <a:pPr algn="just" eaLnBrk="1" hangingPunct="1"/>
            <a:r>
              <a:rPr lang="en-US" dirty="0" smtClean="0">
                <a:cs typeface="Arial" charset="0"/>
              </a:rPr>
              <a:t>Ion exchange chromatography separates proteins according to their net charge, which is dependent on the composition of the mobile phase. </a:t>
            </a:r>
          </a:p>
          <a:p>
            <a:pPr algn="just" eaLnBrk="1" hangingPunct="1">
              <a:buFont typeface="Wingdings" pitchFamily="2" charset="2"/>
              <a:buNone/>
            </a:pPr>
            <a:endParaRPr lang="en-US" dirty="0" smtClean="0">
              <a:cs typeface="Arial" charset="0"/>
            </a:endParaRPr>
          </a:p>
        </p:txBody>
      </p:sp>
      <p:sp>
        <p:nvSpPr>
          <p:cNvPr id="5" name="Slide Number Placeholder 4"/>
          <p:cNvSpPr>
            <a:spLocks noGrp="1"/>
          </p:cNvSpPr>
          <p:nvPr>
            <p:ph type="sldNum" sz="quarter" idx="12"/>
          </p:nvPr>
        </p:nvSpPr>
        <p:spPr/>
        <p:txBody>
          <a:bodyPr>
            <a:normAutofit/>
          </a:bodyPr>
          <a:lstStyle/>
          <a:p>
            <a:pPr>
              <a:defRPr/>
            </a:pPr>
            <a:fld id="{2E025E2F-708D-486D-AC51-B96F97229A0B}" type="slidenum">
              <a:rPr lang="ar-SA"/>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rrowheads="1"/>
          </p:cNvSpPr>
          <p:nvPr>
            <p:ph type="title"/>
          </p:nvPr>
        </p:nvSpPr>
        <p:spPr>
          <a:solidFill>
            <a:schemeClr val="bg2">
              <a:lumMod val="50000"/>
            </a:schemeClr>
          </a:solidFill>
        </p:spPr>
        <p:txBody>
          <a:bodyPr>
            <a:normAutofit fontScale="90000"/>
          </a:bodyPr>
          <a:lstStyle/>
          <a:p>
            <a:pPr algn="ctr" eaLnBrk="1" fontAlgn="auto" hangingPunct="1">
              <a:spcAft>
                <a:spcPts val="0"/>
              </a:spcAft>
              <a:defRPr/>
            </a:pPr>
            <a:r>
              <a:rPr lang="en-US" sz="4000" dirty="0" smtClean="0">
                <a:solidFill>
                  <a:schemeClr val="bg1"/>
                </a:solidFill>
              </a:rPr>
              <a:t>Affect of pH in the separation of proteins</a:t>
            </a:r>
          </a:p>
        </p:txBody>
      </p:sp>
      <p:sp>
        <p:nvSpPr>
          <p:cNvPr id="29700" name="Rectangle 3"/>
          <p:cNvSpPr>
            <a:spLocks noGrp="1" noChangeArrowheads="1"/>
          </p:cNvSpPr>
          <p:nvPr>
            <p:ph idx="1"/>
          </p:nvPr>
        </p:nvSpPr>
        <p:spPr>
          <a:xfrm>
            <a:off x="785786" y="714356"/>
            <a:ext cx="7772400" cy="4572000"/>
          </a:xfrm>
        </p:spPr>
        <p:style>
          <a:lnRef idx="1">
            <a:schemeClr val="accent1"/>
          </a:lnRef>
          <a:fillRef idx="2">
            <a:schemeClr val="accent1"/>
          </a:fillRef>
          <a:effectRef idx="1">
            <a:schemeClr val="accent1"/>
          </a:effectRef>
          <a:fontRef idx="minor">
            <a:schemeClr val="dk1"/>
          </a:fontRef>
        </p:style>
        <p:txBody>
          <a:bodyPr/>
          <a:lstStyle/>
          <a:p>
            <a:pPr algn="just" eaLnBrk="1" hangingPunct="1"/>
            <a:r>
              <a:rPr lang="en-US" dirty="0" smtClean="0">
                <a:cs typeface="Arial" charset="0"/>
              </a:rPr>
              <a:t>By adjusting the pH or the ionic concentration of the mobile phase, various protein molecules can be separated. </a:t>
            </a:r>
          </a:p>
          <a:p>
            <a:pPr algn="just" eaLnBrk="1" hangingPunct="1">
              <a:buFont typeface="Wingdings" pitchFamily="2" charset="2"/>
              <a:buNone/>
            </a:pPr>
            <a:endParaRPr lang="en-US" dirty="0" smtClean="0">
              <a:cs typeface="Arial" charset="0"/>
            </a:endParaRPr>
          </a:p>
          <a:p>
            <a:pPr algn="just" eaLnBrk="1" hangingPunct="1"/>
            <a:r>
              <a:rPr lang="en-US" dirty="0" smtClean="0">
                <a:cs typeface="Arial" charset="0"/>
              </a:rPr>
              <a:t>For example, if a protein has a net positive charge at pH 7, then it will bind to a column of negatively-charged beads, whereas a negatively charged protein would not. </a:t>
            </a:r>
          </a:p>
        </p:txBody>
      </p:sp>
      <p:sp>
        <p:nvSpPr>
          <p:cNvPr id="5" name="Slide Number Placeholder 4"/>
          <p:cNvSpPr>
            <a:spLocks noGrp="1"/>
          </p:cNvSpPr>
          <p:nvPr>
            <p:ph type="sldNum" sz="quarter" idx="12"/>
          </p:nvPr>
        </p:nvSpPr>
        <p:spPr/>
        <p:txBody>
          <a:bodyPr>
            <a:normAutofit/>
          </a:bodyPr>
          <a:lstStyle/>
          <a:p>
            <a:pPr>
              <a:defRPr/>
            </a:pPr>
            <a:fld id="{E5CA812A-AEFB-4D91-B452-DF43D61442A3}" type="slidenum">
              <a:rPr lang="ar-SA"/>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a:xfrm>
            <a:off x="928662" y="357166"/>
            <a:ext cx="7858180" cy="114300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eaLnBrk="1" fontAlgn="auto" hangingPunct="1">
              <a:spcAft>
                <a:spcPts val="0"/>
              </a:spcAft>
              <a:defRPr/>
            </a:pPr>
            <a:r>
              <a:rPr lang="en-US" sz="4000" dirty="0" smtClean="0">
                <a:solidFill>
                  <a:schemeClr val="bg1"/>
                </a:solidFill>
              </a:rPr>
              <a:t>Effect of pH in the separation of proteins</a:t>
            </a:r>
          </a:p>
        </p:txBody>
      </p:sp>
      <p:sp>
        <p:nvSpPr>
          <p:cNvPr id="30724"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eaLnBrk="1" hangingPunct="1"/>
            <a:r>
              <a:rPr lang="en-US" dirty="0" smtClean="0">
                <a:cs typeface="Arial" charset="0"/>
              </a:rPr>
              <a:t>Proteins are charged molecules. At specific pH, it can exist in </a:t>
            </a:r>
            <a:r>
              <a:rPr lang="en-US" b="1" dirty="0" smtClean="0">
                <a:cs typeface="Arial" charset="0"/>
              </a:rPr>
              <a:t>anionic </a:t>
            </a:r>
            <a:r>
              <a:rPr lang="en-US" dirty="0" smtClean="0">
                <a:cs typeface="Arial" charset="0"/>
              </a:rPr>
              <a:t>(-), </a:t>
            </a:r>
            <a:r>
              <a:rPr lang="en-US" b="1" dirty="0" smtClean="0">
                <a:cs typeface="Arial" charset="0"/>
              </a:rPr>
              <a:t>cationic </a:t>
            </a:r>
            <a:r>
              <a:rPr lang="en-US" dirty="0" smtClean="0">
                <a:cs typeface="Arial" charset="0"/>
              </a:rPr>
              <a:t>(+) or </a:t>
            </a:r>
            <a:r>
              <a:rPr lang="en-US" b="1" dirty="0" err="1" smtClean="0">
                <a:cs typeface="Arial" charset="0"/>
              </a:rPr>
              <a:t>zwitterion</a:t>
            </a:r>
            <a:r>
              <a:rPr lang="en-US" b="1" dirty="0" smtClean="0">
                <a:cs typeface="Arial" charset="0"/>
              </a:rPr>
              <a:t> </a:t>
            </a:r>
            <a:r>
              <a:rPr lang="en-US" dirty="0" smtClean="0">
                <a:cs typeface="Arial" charset="0"/>
              </a:rPr>
              <a:t>(no net charge) stage.</a:t>
            </a:r>
          </a:p>
        </p:txBody>
      </p:sp>
      <p:sp>
        <p:nvSpPr>
          <p:cNvPr id="11" name="Slide Number Placeholder 10"/>
          <p:cNvSpPr>
            <a:spLocks noGrp="1"/>
          </p:cNvSpPr>
          <p:nvPr>
            <p:ph type="sldNum" sz="quarter" idx="12"/>
          </p:nvPr>
        </p:nvSpPr>
        <p:spPr/>
        <p:txBody>
          <a:bodyPr>
            <a:normAutofit/>
          </a:bodyPr>
          <a:lstStyle/>
          <a:p>
            <a:pPr>
              <a:defRPr/>
            </a:pPr>
            <a:fld id="{95BD9FA9-464C-4AC6-9859-E19EB4C0577A}" type="slidenum">
              <a:rPr lang="ar-SA"/>
              <a:pPr>
                <a:defRPr/>
              </a:pPr>
              <a:t>23</a:t>
            </a:fld>
            <a:endParaRPr lang="en-US"/>
          </a:p>
        </p:txBody>
      </p:sp>
      <p:sp>
        <p:nvSpPr>
          <p:cNvPr id="559108" name="Oval 4"/>
          <p:cNvSpPr>
            <a:spLocks noChangeArrowheads="1"/>
          </p:cNvSpPr>
          <p:nvPr/>
        </p:nvSpPr>
        <p:spPr bwMode="auto">
          <a:xfrm>
            <a:off x="1403350" y="3860800"/>
            <a:ext cx="1584325" cy="1368425"/>
          </a:xfrm>
          <a:prstGeom prst="ellipse">
            <a:avLst/>
          </a:prstGeom>
          <a:solidFill>
            <a:schemeClr val="accent1"/>
          </a:solidFill>
          <a:ln w="19050" algn="ctr">
            <a:solidFill>
              <a:schemeClr val="tx1"/>
            </a:solidFill>
            <a:round/>
            <a:headEnd/>
            <a:tailEnd/>
          </a:ln>
          <a:effectLst>
            <a:outerShdw dist="35921" dir="2700000" algn="ctr" rotWithShape="0">
              <a:schemeClr val="bg2"/>
            </a:outerShdw>
          </a:effectLst>
        </p:spPr>
        <p:txBody>
          <a:bodyPr wrap="none" anchor="ctr"/>
          <a:lstStyle/>
          <a:p>
            <a:pPr>
              <a:defRPr/>
            </a:pPr>
            <a:r>
              <a:rPr lang="en-US" sz="3200" b="1">
                <a:cs typeface="Arial" pitchFamily="34" charset="0"/>
              </a:rPr>
              <a:t>cationic</a:t>
            </a:r>
          </a:p>
        </p:txBody>
      </p:sp>
      <p:sp>
        <p:nvSpPr>
          <p:cNvPr id="559109" name="Oval 5"/>
          <p:cNvSpPr>
            <a:spLocks noChangeArrowheads="1"/>
          </p:cNvSpPr>
          <p:nvPr/>
        </p:nvSpPr>
        <p:spPr bwMode="auto">
          <a:xfrm>
            <a:off x="4284663" y="3860800"/>
            <a:ext cx="1562100" cy="1419225"/>
          </a:xfrm>
          <a:prstGeom prst="ellipse">
            <a:avLst/>
          </a:prstGeom>
          <a:solidFill>
            <a:schemeClr val="accent1"/>
          </a:solidFill>
          <a:ln w="19050" algn="ctr">
            <a:solidFill>
              <a:schemeClr val="tx1"/>
            </a:solidFill>
            <a:round/>
            <a:headEnd/>
            <a:tailEnd/>
          </a:ln>
          <a:effectLst>
            <a:outerShdw dist="35921" dir="2700000" algn="ctr" rotWithShape="0">
              <a:schemeClr val="bg2"/>
            </a:outerShdw>
          </a:effectLst>
        </p:spPr>
        <p:txBody>
          <a:bodyPr wrap="none" anchor="ctr"/>
          <a:lstStyle/>
          <a:p>
            <a:pPr>
              <a:defRPr/>
            </a:pPr>
            <a:r>
              <a:rPr lang="en-US" sz="2800" b="1">
                <a:cs typeface="Arial" pitchFamily="34" charset="0"/>
              </a:rPr>
              <a:t>pH =pI</a:t>
            </a:r>
          </a:p>
        </p:txBody>
      </p:sp>
      <p:sp>
        <p:nvSpPr>
          <p:cNvPr id="559110" name="Oval 6"/>
          <p:cNvSpPr>
            <a:spLocks noChangeArrowheads="1"/>
          </p:cNvSpPr>
          <p:nvPr/>
        </p:nvSpPr>
        <p:spPr bwMode="auto">
          <a:xfrm>
            <a:off x="6948488" y="3789363"/>
            <a:ext cx="1511300" cy="1439862"/>
          </a:xfrm>
          <a:prstGeom prst="ellipse">
            <a:avLst/>
          </a:prstGeom>
          <a:solidFill>
            <a:schemeClr val="accent1"/>
          </a:solidFill>
          <a:ln w="19050" algn="ctr">
            <a:solidFill>
              <a:schemeClr val="tx1"/>
            </a:solidFill>
            <a:round/>
            <a:headEnd/>
            <a:tailEnd/>
          </a:ln>
          <a:effectLst>
            <a:outerShdw dist="35921" dir="2700000" algn="ctr" rotWithShape="0">
              <a:schemeClr val="bg2"/>
            </a:outerShdw>
          </a:effectLst>
        </p:spPr>
        <p:txBody>
          <a:bodyPr wrap="none" anchor="ctr"/>
          <a:lstStyle/>
          <a:p>
            <a:pPr>
              <a:defRPr/>
            </a:pPr>
            <a:r>
              <a:rPr lang="en-US" sz="2800" b="1">
                <a:cs typeface="Arial" pitchFamily="34" charset="0"/>
              </a:rPr>
              <a:t>anionic</a:t>
            </a:r>
          </a:p>
        </p:txBody>
      </p:sp>
      <p:sp>
        <p:nvSpPr>
          <p:cNvPr id="559111" name="Text Box 7"/>
          <p:cNvSpPr txBox="1">
            <a:spLocks noChangeArrowheads="1"/>
          </p:cNvSpPr>
          <p:nvPr/>
        </p:nvSpPr>
        <p:spPr bwMode="auto">
          <a:xfrm>
            <a:off x="3995738" y="5373688"/>
            <a:ext cx="2014537"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pH increase</a:t>
            </a:r>
          </a:p>
        </p:txBody>
      </p:sp>
      <p:sp>
        <p:nvSpPr>
          <p:cNvPr id="559112" name="Line 8"/>
          <p:cNvSpPr>
            <a:spLocks noChangeShapeType="1"/>
          </p:cNvSpPr>
          <p:nvPr/>
        </p:nvSpPr>
        <p:spPr bwMode="auto">
          <a:xfrm>
            <a:off x="1116013" y="5373688"/>
            <a:ext cx="7416800" cy="0"/>
          </a:xfrm>
          <a:prstGeom prst="line">
            <a:avLst/>
          </a:prstGeom>
          <a:noFill/>
          <a:ln w="5715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59113" name="Text Box 9"/>
          <p:cNvSpPr txBox="1">
            <a:spLocks noChangeArrowheads="1"/>
          </p:cNvSpPr>
          <p:nvPr/>
        </p:nvSpPr>
        <p:spPr bwMode="auto">
          <a:xfrm>
            <a:off x="971600" y="5930900"/>
            <a:ext cx="2124075" cy="366713"/>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b="1" dirty="0">
                <a:solidFill>
                  <a:srgbClr val="FF9900"/>
                </a:solidFill>
                <a:cs typeface="Arial" pitchFamily="34" charset="0"/>
              </a:rPr>
              <a:t>*</a:t>
            </a:r>
            <a:r>
              <a:rPr lang="en-US" b="1" dirty="0" err="1">
                <a:solidFill>
                  <a:srgbClr val="FF9900"/>
                </a:solidFill>
                <a:cs typeface="Arial" pitchFamily="34" charset="0"/>
              </a:rPr>
              <a:t>pI</a:t>
            </a:r>
            <a:r>
              <a:rPr lang="en-US" b="1" dirty="0">
                <a:solidFill>
                  <a:srgbClr val="FF9900"/>
                </a:solidFill>
                <a:cs typeface="Arial" pitchFamily="34" charset="0"/>
              </a:rPr>
              <a:t> isoelectric point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Rot="1" noChangeArrowheads="1"/>
          </p:cNvSpPr>
          <p:nvPr>
            <p:ph type="title"/>
          </p:nvPr>
        </p:nvSpPr>
        <p:spPr>
          <a:xfrm>
            <a:off x="500062" y="142874"/>
            <a:ext cx="8429655" cy="1214423"/>
          </a:xfrm>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fontAlgn="auto" hangingPunct="1">
              <a:spcAft>
                <a:spcPts val="0"/>
              </a:spcAft>
              <a:defRPr/>
            </a:pPr>
            <a:r>
              <a:rPr lang="en-US" sz="4000" dirty="0" smtClean="0">
                <a:solidFill>
                  <a:schemeClr val="bg1"/>
                </a:solidFill>
              </a:rPr>
              <a:t>Choosing your ion-exchanger: know</a:t>
            </a:r>
            <a:br>
              <a:rPr lang="en-US" sz="4000" dirty="0" smtClean="0">
                <a:solidFill>
                  <a:schemeClr val="bg1"/>
                </a:solidFill>
              </a:rPr>
            </a:br>
            <a:r>
              <a:rPr lang="en-US" sz="4000" dirty="0" smtClean="0">
                <a:solidFill>
                  <a:schemeClr val="bg1"/>
                </a:solidFill>
              </a:rPr>
              <a:t>your proteins</a:t>
            </a:r>
          </a:p>
        </p:txBody>
      </p:sp>
      <p:sp>
        <p:nvSpPr>
          <p:cNvPr id="132100" name="Rectangle 3"/>
          <p:cNvSpPr>
            <a:spLocks noGrp="1" noChangeArrowheads="1"/>
          </p:cNvSpPr>
          <p:nvPr>
            <p:ph idx="1"/>
          </p:nvPr>
        </p:nvSpPr>
        <p:spPr>
          <a:xfrm>
            <a:off x="468313" y="1916113"/>
            <a:ext cx="8291512" cy="326866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533400" indent="-533400" algn="just" eaLnBrk="1" fontAlgn="auto" hangingPunct="1">
              <a:lnSpc>
                <a:spcPct val="80000"/>
              </a:lnSpc>
              <a:spcAft>
                <a:spcPts val="0"/>
              </a:spcAft>
              <a:buFont typeface="Wingdings" pitchFamily="2" charset="2"/>
              <a:buAutoNum type="arabicPeriod"/>
              <a:defRPr/>
            </a:pPr>
            <a:r>
              <a:rPr lang="en-US" sz="2800" b="1" u="sng" dirty="0" smtClean="0">
                <a:solidFill>
                  <a:schemeClr val="hlink"/>
                </a:solidFill>
              </a:rPr>
              <a:t>Stability of proteins</a:t>
            </a:r>
          </a:p>
          <a:p>
            <a:pPr marL="533400" indent="-533400" algn="just" eaLnBrk="1" fontAlgn="auto" hangingPunct="1">
              <a:lnSpc>
                <a:spcPct val="80000"/>
              </a:lnSpc>
              <a:spcAft>
                <a:spcPts val="0"/>
              </a:spcAft>
              <a:buFont typeface="Wingdings"/>
              <a:buChar char=""/>
              <a:defRPr/>
            </a:pPr>
            <a:r>
              <a:rPr lang="en-US" sz="2800" dirty="0" smtClean="0"/>
              <a:t>stable below </a:t>
            </a:r>
            <a:r>
              <a:rPr lang="en-US" sz="2800" dirty="0" err="1" smtClean="0"/>
              <a:t>pI</a:t>
            </a:r>
            <a:r>
              <a:rPr lang="en-US" sz="2800" dirty="0" smtClean="0"/>
              <a:t> value, use </a:t>
            </a:r>
            <a:r>
              <a:rPr lang="en-US" sz="2800" b="1" dirty="0" err="1" smtClean="0"/>
              <a:t>cation</a:t>
            </a:r>
            <a:r>
              <a:rPr lang="en-US" sz="2800" b="1" dirty="0" smtClean="0"/>
              <a:t>-exchanger</a:t>
            </a:r>
          </a:p>
          <a:p>
            <a:pPr marL="533400" indent="-533400" algn="just" eaLnBrk="1" fontAlgn="auto" hangingPunct="1">
              <a:lnSpc>
                <a:spcPct val="80000"/>
              </a:lnSpc>
              <a:spcAft>
                <a:spcPts val="0"/>
              </a:spcAft>
              <a:buFont typeface="Wingdings"/>
              <a:buChar char=""/>
              <a:defRPr/>
            </a:pPr>
            <a:r>
              <a:rPr lang="en-US" sz="2800" dirty="0" smtClean="0"/>
              <a:t>stable above </a:t>
            </a:r>
            <a:r>
              <a:rPr lang="en-US" sz="2800" dirty="0" err="1" smtClean="0"/>
              <a:t>pI</a:t>
            </a:r>
            <a:r>
              <a:rPr lang="en-US" sz="2800" dirty="0" smtClean="0"/>
              <a:t> value, use </a:t>
            </a:r>
            <a:r>
              <a:rPr lang="en-US" sz="2800" b="1" dirty="0" smtClean="0"/>
              <a:t>anion-exchanger</a:t>
            </a:r>
          </a:p>
          <a:p>
            <a:pPr marL="533400" indent="-533400" algn="just" eaLnBrk="1" fontAlgn="auto" hangingPunct="1">
              <a:lnSpc>
                <a:spcPct val="80000"/>
              </a:lnSpc>
              <a:spcAft>
                <a:spcPts val="0"/>
              </a:spcAft>
              <a:buFont typeface="Wingdings" pitchFamily="2" charset="2"/>
              <a:buAutoNum type="arabicPeriod"/>
              <a:defRPr/>
            </a:pPr>
            <a:endParaRPr lang="en-US" sz="2800" dirty="0" smtClean="0"/>
          </a:p>
          <a:p>
            <a:pPr marL="533400" indent="-533400" algn="just" eaLnBrk="1" fontAlgn="auto" hangingPunct="1">
              <a:lnSpc>
                <a:spcPct val="80000"/>
              </a:lnSpc>
              <a:spcAft>
                <a:spcPts val="0"/>
              </a:spcAft>
              <a:buFont typeface="Wingdings" pitchFamily="2" charset="2"/>
              <a:buAutoNum type="arabicPeriod" startAt="2"/>
              <a:defRPr/>
            </a:pPr>
            <a:r>
              <a:rPr lang="en-US" sz="2800" b="1" u="sng" dirty="0" smtClean="0">
                <a:solidFill>
                  <a:schemeClr val="hlink"/>
                </a:solidFill>
              </a:rPr>
              <a:t>Molecular size of proteins</a:t>
            </a:r>
          </a:p>
          <a:p>
            <a:pPr marL="533400" indent="-533400" algn="just" eaLnBrk="1" fontAlgn="auto" hangingPunct="1">
              <a:lnSpc>
                <a:spcPct val="80000"/>
              </a:lnSpc>
              <a:spcAft>
                <a:spcPts val="0"/>
              </a:spcAft>
              <a:buFont typeface="Wingdings"/>
              <a:buChar char=""/>
              <a:defRPr/>
            </a:pPr>
            <a:r>
              <a:rPr lang="en-US" sz="2800" dirty="0" smtClean="0"/>
              <a:t>&lt;10,000 mw, use matrix of small pore size</a:t>
            </a:r>
          </a:p>
          <a:p>
            <a:pPr marL="533400" indent="-533400" algn="just" eaLnBrk="1" fontAlgn="auto" hangingPunct="1">
              <a:lnSpc>
                <a:spcPct val="80000"/>
              </a:lnSpc>
              <a:spcAft>
                <a:spcPts val="0"/>
              </a:spcAft>
              <a:buFont typeface="Wingdings"/>
              <a:buChar char=""/>
              <a:defRPr/>
            </a:pPr>
            <a:r>
              <a:rPr lang="en-US" sz="2800" dirty="0" smtClean="0"/>
              <a:t>10,000-100,000 mw, use </a:t>
            </a:r>
            <a:r>
              <a:rPr lang="en-US" sz="2800" dirty="0" err="1" smtClean="0"/>
              <a:t>Sepharose</a:t>
            </a:r>
            <a:r>
              <a:rPr lang="en-US" sz="2800" dirty="0" smtClean="0"/>
              <a:t> equivalent grade</a:t>
            </a:r>
          </a:p>
        </p:txBody>
      </p:sp>
      <p:sp>
        <p:nvSpPr>
          <p:cNvPr id="5" name="Slide Number Placeholder 4"/>
          <p:cNvSpPr>
            <a:spLocks noGrp="1"/>
          </p:cNvSpPr>
          <p:nvPr>
            <p:ph type="sldNum" sz="quarter" idx="12"/>
          </p:nvPr>
        </p:nvSpPr>
        <p:spPr/>
        <p:txBody>
          <a:bodyPr>
            <a:normAutofit/>
          </a:bodyPr>
          <a:lstStyle/>
          <a:p>
            <a:pPr>
              <a:defRPr/>
            </a:pPr>
            <a:fld id="{6FA461F2-3590-4A13-AF0E-8AB2CF398B85}" type="slidenum">
              <a:rPr lang="ar-SA"/>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500063" y="0"/>
            <a:ext cx="8135937" cy="1295400"/>
          </a:xfrm>
        </p:spPr>
        <p:style>
          <a:lnRef idx="1">
            <a:schemeClr val="accent1"/>
          </a:lnRef>
          <a:fillRef idx="2">
            <a:schemeClr val="accent1"/>
          </a:fillRef>
          <a:effectRef idx="1">
            <a:schemeClr val="accent1"/>
          </a:effectRef>
          <a:fontRef idx="minor">
            <a:schemeClr val="dk1"/>
          </a:fontRef>
        </p:style>
        <p:txBody>
          <a:bodyPr/>
          <a:lstStyle/>
          <a:p>
            <a:pPr algn="just" eaLnBrk="1" hangingPunct="1">
              <a:defRPr/>
            </a:pPr>
            <a:r>
              <a:rPr lang="en-US" sz="2400" b="1" dirty="0" smtClean="0">
                <a:solidFill>
                  <a:schemeClr val="bg1"/>
                </a:solidFill>
                <a:cs typeface="Arial" charset="0"/>
              </a:rPr>
              <a:t>Important to consider the stability of proteins in choice of ion exchangers. Isoelectric focusing can be used to identify suitable ion-exchanger type</a:t>
            </a:r>
          </a:p>
        </p:txBody>
      </p:sp>
      <p:sp>
        <p:nvSpPr>
          <p:cNvPr id="5" name="Slide Number Placeholder 4"/>
          <p:cNvSpPr>
            <a:spLocks noGrp="1"/>
          </p:cNvSpPr>
          <p:nvPr>
            <p:ph type="sldNum" sz="quarter" idx="12"/>
          </p:nvPr>
        </p:nvSpPr>
        <p:spPr/>
        <p:txBody>
          <a:bodyPr>
            <a:normAutofit/>
          </a:bodyPr>
          <a:lstStyle/>
          <a:p>
            <a:pPr>
              <a:defRPr/>
            </a:pPr>
            <a:fld id="{A7CD666E-0BF6-4B6D-8CEB-298AEF5651B7}" type="slidenum">
              <a:rPr lang="ar-SA"/>
              <a:pPr>
                <a:defRPr/>
              </a:pPr>
              <a:t>25</a:t>
            </a:fld>
            <a:endParaRPr lang="en-US"/>
          </a:p>
        </p:txBody>
      </p:sp>
      <p:pic>
        <p:nvPicPr>
          <p:cNvPr id="32772" name="Picture 4"/>
          <p:cNvPicPr>
            <a:picLocks noChangeAspect="1" noChangeArrowheads="1"/>
          </p:cNvPicPr>
          <p:nvPr/>
        </p:nvPicPr>
        <p:blipFill>
          <a:blip r:embed="rId2" cstate="print"/>
          <a:srcRect/>
          <a:stretch>
            <a:fillRect/>
          </a:stretch>
        </p:blipFill>
        <p:spPr bwMode="auto">
          <a:xfrm>
            <a:off x="1908175" y="1844675"/>
            <a:ext cx="6048375" cy="4371975"/>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772400" cy="70235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applications</a:t>
            </a:r>
            <a:endParaRPr lang="en-US" dirty="0"/>
          </a:p>
        </p:txBody>
      </p:sp>
      <p:sp>
        <p:nvSpPr>
          <p:cNvPr id="3" name="Content Placeholder 2"/>
          <p:cNvSpPr>
            <a:spLocks noGrp="1"/>
          </p:cNvSpPr>
          <p:nvPr>
            <p:ph idx="1"/>
          </p:nvPr>
        </p:nvSpPr>
        <p:spPr>
          <a:xfrm>
            <a:off x="928662" y="928670"/>
            <a:ext cx="7858180" cy="5286412"/>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t>Polystyrene and </a:t>
            </a:r>
            <a:r>
              <a:rPr lang="en-US" dirty="0" err="1" smtClean="0"/>
              <a:t>polyphenolic</a:t>
            </a:r>
            <a:r>
              <a:rPr lang="en-US" dirty="0" smtClean="0"/>
              <a:t> IER: </a:t>
            </a:r>
            <a:r>
              <a:rPr lang="en-US" dirty="0" err="1" smtClean="0"/>
              <a:t>Seperation</a:t>
            </a:r>
            <a:r>
              <a:rPr lang="en-US" dirty="0" smtClean="0"/>
              <a:t> of small amino acids, peptides, nucleotides, N-</a:t>
            </a:r>
            <a:r>
              <a:rPr lang="en-US" dirty="0" err="1" smtClean="0"/>
              <a:t>bases,cyclic</a:t>
            </a:r>
            <a:r>
              <a:rPr lang="en-US" dirty="0" smtClean="0"/>
              <a:t> nucleotides, organic acids : intermediates of respiration, </a:t>
            </a:r>
          </a:p>
          <a:p>
            <a:r>
              <a:rPr lang="en-US" dirty="0" smtClean="0"/>
              <a:t>Cellulose IE: CM cellulose, DEAE cellulose, </a:t>
            </a:r>
            <a:r>
              <a:rPr lang="en-US" dirty="0" err="1" smtClean="0"/>
              <a:t>phosphocellulose</a:t>
            </a:r>
            <a:endParaRPr lang="en-US" dirty="0" smtClean="0"/>
          </a:p>
          <a:p>
            <a:r>
              <a:rPr lang="en-US" dirty="0" smtClean="0"/>
              <a:t>For Proteins, enzymes, polysaccharides, nucleic acids, </a:t>
            </a:r>
          </a:p>
          <a:p>
            <a:r>
              <a:rPr lang="en-US" dirty="0" err="1" smtClean="0"/>
              <a:t>Polydextran</a:t>
            </a:r>
            <a:r>
              <a:rPr lang="en-US" dirty="0" smtClean="0"/>
              <a:t> and </a:t>
            </a:r>
            <a:r>
              <a:rPr lang="en-US" dirty="0" err="1" smtClean="0"/>
              <a:t>agarose</a:t>
            </a:r>
            <a:r>
              <a:rPr lang="en-US" dirty="0" smtClean="0"/>
              <a:t>: DEAE </a:t>
            </a:r>
            <a:r>
              <a:rPr lang="en-US" dirty="0" err="1" smtClean="0"/>
              <a:t>sephadex</a:t>
            </a:r>
            <a:r>
              <a:rPr lang="en-US" dirty="0" smtClean="0"/>
              <a:t>, CM, : Proteins, hormones, t-RNA, </a:t>
            </a:r>
            <a:r>
              <a:rPr lang="en-US" dirty="0" err="1" smtClean="0"/>
              <a:t>polysaccahraides</a:t>
            </a:r>
            <a:endParaRPr lang="en-US" dirty="0" smtClean="0"/>
          </a:p>
          <a:p>
            <a:r>
              <a:rPr lang="en-US" dirty="0" smtClean="0"/>
              <a:t>the analysis of aliphatic carboxylic acids and their </a:t>
            </a:r>
            <a:r>
              <a:rPr lang="en-US" dirty="0" err="1" smtClean="0"/>
              <a:t>carboxylates</a:t>
            </a:r>
            <a:r>
              <a:rPr lang="en-US" dirty="0" smtClean="0"/>
              <a:t> salts in a wide variety of complex matrixes in environmental chemistry, food chemistry, biomedical research and pharmaceutical industries</a:t>
            </a:r>
            <a:endParaRPr lang="en-US" dirty="0"/>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86808" cy="1214446"/>
          </a:xfrm>
        </p:spPr>
        <p:style>
          <a:lnRef idx="2">
            <a:schemeClr val="accent1"/>
          </a:lnRef>
          <a:fillRef idx="1">
            <a:schemeClr val="lt1"/>
          </a:fillRef>
          <a:effectRef idx="0">
            <a:schemeClr val="accent1"/>
          </a:effectRef>
          <a:fontRef idx="minor">
            <a:schemeClr val="dk1"/>
          </a:fontRef>
        </p:style>
        <p:txBody>
          <a:bodyPr/>
          <a:lstStyle/>
          <a:p>
            <a:r>
              <a:rPr lang="en-US" dirty="0" smtClean="0"/>
              <a:t>ion exchange chromatography is defined</a:t>
            </a:r>
            <a:endParaRPr lang="en-US" dirty="0"/>
          </a:p>
        </p:txBody>
      </p:sp>
      <p:sp>
        <p:nvSpPr>
          <p:cNvPr id="3" name="Content Placeholder 2"/>
          <p:cNvSpPr>
            <a:spLocks noGrp="1"/>
          </p:cNvSpPr>
          <p:nvPr>
            <p:ph idx="1"/>
          </p:nvPr>
        </p:nvSpPr>
        <p:spPr>
          <a:xfrm>
            <a:off x="785786" y="1643050"/>
            <a:ext cx="7772400" cy="4572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dirty="0" smtClean="0"/>
              <a:t>"In ion exchange chromatography separation is based on differences in the ion exchange affinities of the individual </a:t>
            </a:r>
            <a:r>
              <a:rPr lang="en-US" dirty="0" err="1" smtClean="0"/>
              <a:t>analytes</a:t>
            </a:r>
            <a:r>
              <a:rPr lang="en-US" dirty="0" smtClean="0"/>
              <a:t>. </a:t>
            </a:r>
          </a:p>
          <a:p>
            <a:r>
              <a:rPr lang="en-US" dirty="0" smtClean="0"/>
              <a:t>If inorganic ions are separated and can be detected by conductivity detectors or by indirect UV detection then this is also called ion chromatography".</a:t>
            </a:r>
          </a:p>
          <a:p>
            <a:r>
              <a:rPr lang="en-US" b="1" dirty="0" smtClean="0"/>
              <a:t>"Ion chromatography includes all rapid liquid chromatography separations of ions in columns coupled online with detection and quantification in a flow-through detector."</a:t>
            </a:r>
            <a:endParaRPr lang="en-US" dirty="0"/>
          </a:p>
        </p:txBody>
      </p:sp>
      <p:sp>
        <p:nvSpPr>
          <p:cNvPr id="4" name="Date Placeholder 3"/>
          <p:cNvSpPr>
            <a:spLocks noGrp="1"/>
          </p:cNvSpPr>
          <p:nvPr>
            <p:ph type="dt" sz="half" idx="10"/>
          </p:nvPr>
        </p:nvSpPr>
        <p:spPr/>
        <p:txBody>
          <a:bodyPr/>
          <a:lstStyle/>
          <a:p>
            <a:pPr>
              <a:defRPr/>
            </a:pPr>
            <a:r>
              <a:rPr lang="en-US" smtClean="0"/>
              <a:t>Dr Gihan Gawish</a:t>
            </a:r>
            <a:endParaRPr lang="en-US"/>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286808" cy="6215106"/>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The following separation principles apply in ion chromatography:</a:t>
            </a:r>
          </a:p>
          <a:p>
            <a:r>
              <a:rPr lang="en-US" dirty="0" smtClean="0"/>
              <a:t>• ion exchange</a:t>
            </a:r>
          </a:p>
          <a:p>
            <a:r>
              <a:rPr lang="en-US" dirty="0" smtClean="0"/>
              <a:t>• ion pair formation</a:t>
            </a:r>
          </a:p>
          <a:p>
            <a:r>
              <a:rPr lang="en-US" dirty="0" smtClean="0"/>
              <a:t>• ion exclusion</a:t>
            </a:r>
          </a:p>
          <a:p>
            <a:r>
              <a:rPr lang="en-US" dirty="0" smtClean="0"/>
              <a:t>Chromatography methods are defined by the chief separation mechanism used. Today ion exchange chromatography is simply known as ion chromatography (IC), while ion pair chromatography (IPC) and ion exclusion chromatography (IEC) are regarded as being more specialized applications.</a:t>
            </a:r>
            <a:endParaRPr lang="en-US" dirty="0"/>
          </a:p>
        </p:txBody>
      </p:sp>
      <p:sp>
        <p:nvSpPr>
          <p:cNvPr id="4" name="Date Placeholder 3"/>
          <p:cNvSpPr>
            <a:spLocks noGrp="1"/>
          </p:cNvSpPr>
          <p:nvPr>
            <p:ph type="dt" sz="half" idx="10"/>
          </p:nvPr>
        </p:nvSpPr>
        <p:spPr/>
        <p:txBody>
          <a:bodyPr/>
          <a:lstStyle/>
          <a:p>
            <a:pPr>
              <a:defRPr/>
            </a:pPr>
            <a:r>
              <a:rPr lang="en-US" smtClean="0"/>
              <a:t>Dr Gihan Gawish</a:t>
            </a:r>
            <a:endParaRPr lang="en-US"/>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28662" y="0"/>
            <a:ext cx="8001056" cy="1214422"/>
          </a:xfrm>
        </p:spPr>
        <p:style>
          <a:lnRef idx="2">
            <a:schemeClr val="accent2"/>
          </a:lnRef>
          <a:fillRef idx="1">
            <a:schemeClr val="lt1"/>
          </a:fillRef>
          <a:effectRef idx="0">
            <a:schemeClr val="accent2"/>
          </a:effectRef>
          <a:fontRef idx="minor">
            <a:schemeClr val="dk1"/>
          </a:fontRef>
        </p:style>
        <p:txBody>
          <a:bodyPr>
            <a:normAutofit/>
          </a:bodyPr>
          <a:lstStyle/>
          <a:p>
            <a:r>
              <a:rPr lang="en-US" sz="3200" b="0" dirty="0"/>
              <a:t>Principles Behind </a:t>
            </a:r>
            <a:r>
              <a:rPr lang="en-US" sz="3200" b="0" dirty="0" err="1"/>
              <a:t>Cation</a:t>
            </a:r>
            <a:r>
              <a:rPr lang="en-US" sz="3200" b="0" dirty="0"/>
              <a:t> Exchange Chromatography</a:t>
            </a:r>
          </a:p>
        </p:txBody>
      </p:sp>
      <p:sp>
        <p:nvSpPr>
          <p:cNvPr id="10243" name="Rectangle 3"/>
          <p:cNvSpPr>
            <a:spLocks noGrp="1" noChangeArrowheads="1"/>
          </p:cNvSpPr>
          <p:nvPr>
            <p:ph idx="1"/>
          </p:nvPr>
        </p:nvSpPr>
        <p:spPr>
          <a:xfrm>
            <a:off x="642910" y="1071546"/>
            <a:ext cx="8072494" cy="5214974"/>
          </a:xfrm>
        </p:spPr>
        <p:style>
          <a:lnRef idx="2">
            <a:schemeClr val="accent1"/>
          </a:lnRef>
          <a:fillRef idx="1">
            <a:schemeClr val="lt1"/>
          </a:fillRef>
          <a:effectRef idx="0">
            <a:schemeClr val="accent1"/>
          </a:effectRef>
          <a:fontRef idx="minor">
            <a:schemeClr val="dk1"/>
          </a:fontRef>
        </p:style>
        <p:txBody>
          <a:bodyPr>
            <a:normAutofit/>
          </a:bodyPr>
          <a:lstStyle/>
          <a:p>
            <a:pPr>
              <a:lnSpc>
                <a:spcPct val="80000"/>
              </a:lnSpc>
              <a:buFont typeface="Wingdings" pitchFamily="2" charset="2"/>
              <a:buNone/>
            </a:pPr>
            <a:r>
              <a:rPr lang="en-US" sz="2000" dirty="0"/>
              <a:t>How does it work?</a:t>
            </a:r>
          </a:p>
          <a:p>
            <a:pPr>
              <a:lnSpc>
                <a:spcPct val="80000"/>
              </a:lnSpc>
              <a:buFont typeface="Wingdings" pitchFamily="2" charset="2"/>
              <a:buNone/>
            </a:pPr>
            <a:endParaRPr lang="en-US" sz="2000" dirty="0"/>
          </a:p>
          <a:p>
            <a:pPr>
              <a:lnSpc>
                <a:spcPct val="80000"/>
              </a:lnSpc>
            </a:pPr>
            <a:r>
              <a:rPr lang="en-US" sz="2000" dirty="0"/>
              <a:t>Ion-exchange chromatography revolves around the separation of molecules (ions, polar molecules, etc.) on the basis of a difference in charge</a:t>
            </a:r>
          </a:p>
          <a:p>
            <a:pPr>
              <a:lnSpc>
                <a:spcPct val="80000"/>
              </a:lnSpc>
            </a:pPr>
            <a:endParaRPr lang="en-US" sz="2000" dirty="0"/>
          </a:p>
          <a:p>
            <a:pPr>
              <a:lnSpc>
                <a:spcPct val="80000"/>
              </a:lnSpc>
            </a:pPr>
            <a:r>
              <a:rPr lang="en-US" sz="2000" dirty="0"/>
              <a:t>Specifically, </a:t>
            </a:r>
            <a:r>
              <a:rPr lang="en-US" sz="2000" dirty="0" err="1"/>
              <a:t>cation</a:t>
            </a:r>
            <a:r>
              <a:rPr lang="en-US" sz="2000" dirty="0"/>
              <a:t> exchange chromatography is useful for the separation of positively charged species in solution</a:t>
            </a:r>
          </a:p>
          <a:p>
            <a:pPr>
              <a:lnSpc>
                <a:spcPct val="80000"/>
              </a:lnSpc>
            </a:pPr>
            <a:endParaRPr lang="en-US" sz="2000" dirty="0"/>
          </a:p>
          <a:p>
            <a:pPr>
              <a:lnSpc>
                <a:spcPct val="80000"/>
              </a:lnSpc>
            </a:pPr>
            <a:r>
              <a:rPr lang="en-US" sz="2000" dirty="0"/>
              <a:t>Two phases:</a:t>
            </a:r>
          </a:p>
          <a:p>
            <a:pPr lvl="2">
              <a:lnSpc>
                <a:spcPct val="80000"/>
              </a:lnSpc>
              <a:buClr>
                <a:schemeClr val="hlink"/>
              </a:buClr>
            </a:pPr>
            <a:r>
              <a:rPr lang="en-US" sz="2000" b="1" dirty="0"/>
              <a:t>Stationary phase:</a:t>
            </a:r>
            <a:r>
              <a:rPr lang="en-US" sz="2000" dirty="0"/>
              <a:t> consists of a resin or gel matrix of covalently bound negatively charged groups</a:t>
            </a:r>
          </a:p>
          <a:p>
            <a:pPr lvl="2">
              <a:lnSpc>
                <a:spcPct val="80000"/>
              </a:lnSpc>
              <a:buClr>
                <a:schemeClr val="hlink"/>
              </a:buClr>
            </a:pPr>
            <a:r>
              <a:rPr lang="en-US" sz="2000" b="1" dirty="0"/>
              <a:t>Mobile phase:</a:t>
            </a:r>
            <a:r>
              <a:rPr lang="en-US" sz="2000" dirty="0"/>
              <a:t> composed of a buffered aqueous solution of counter-ions (positively charged molecules) that is in equilibrium with the total charge of the resin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714348" y="1071546"/>
            <a:ext cx="7772400" cy="4572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eaLnBrk="1" hangingPunct="1">
              <a:defRPr/>
            </a:pPr>
            <a:r>
              <a:rPr lang="en-US" sz="2800" dirty="0" smtClean="0">
                <a:cs typeface="Arial" charset="0"/>
              </a:rPr>
              <a:t>The solution to be injected is usually called a </a:t>
            </a:r>
            <a:r>
              <a:rPr lang="en-US" sz="2800" i="1" dirty="0" smtClean="0">
                <a:solidFill>
                  <a:srgbClr val="FF3300"/>
                </a:solidFill>
                <a:cs typeface="Arial" charset="0"/>
              </a:rPr>
              <a:t>sample</a:t>
            </a:r>
            <a:r>
              <a:rPr lang="en-US" sz="2800" dirty="0" smtClean="0">
                <a:cs typeface="Arial" charset="0"/>
              </a:rPr>
              <a:t>, and the individually separated components are called </a:t>
            </a:r>
            <a:r>
              <a:rPr lang="en-US" sz="2800" i="1" dirty="0" err="1" smtClean="0">
                <a:solidFill>
                  <a:srgbClr val="FF3300"/>
                </a:solidFill>
                <a:cs typeface="Arial" charset="0"/>
              </a:rPr>
              <a:t>analytes</a:t>
            </a:r>
            <a:r>
              <a:rPr lang="en-US" sz="2800" dirty="0" smtClean="0">
                <a:cs typeface="Arial" charset="0"/>
              </a:rPr>
              <a:t> </a:t>
            </a:r>
          </a:p>
          <a:p>
            <a:pPr algn="just" eaLnBrk="1" hangingPunct="1">
              <a:defRPr/>
            </a:pPr>
            <a:endParaRPr lang="en-US" sz="2800" dirty="0" smtClean="0">
              <a:cs typeface="Arial" charset="0"/>
            </a:endParaRPr>
          </a:p>
          <a:p>
            <a:pPr algn="just" eaLnBrk="1" hangingPunct="1">
              <a:defRPr/>
            </a:pPr>
            <a:r>
              <a:rPr lang="en-US" sz="2800" dirty="0" smtClean="0">
                <a:cs typeface="Arial" charset="0"/>
              </a:rPr>
              <a:t>It can be used for almost any kind of charged molecule including large </a:t>
            </a:r>
            <a:r>
              <a:rPr lang="en-US" sz="2800" dirty="0" smtClean="0">
                <a:solidFill>
                  <a:srgbClr val="FF3300"/>
                </a:solidFill>
                <a:cs typeface="Arial" charset="0"/>
              </a:rPr>
              <a:t>proteins</a:t>
            </a:r>
            <a:r>
              <a:rPr lang="en-US" sz="2800" dirty="0" smtClean="0">
                <a:cs typeface="Arial" charset="0"/>
              </a:rPr>
              <a:t>, </a:t>
            </a:r>
            <a:r>
              <a:rPr lang="en-US" sz="2800" dirty="0" smtClean="0">
                <a:solidFill>
                  <a:srgbClr val="FF3300"/>
                </a:solidFill>
                <a:cs typeface="Arial" charset="0"/>
              </a:rPr>
              <a:t>small nucleotides</a:t>
            </a:r>
            <a:r>
              <a:rPr lang="en-US" sz="2800" dirty="0" smtClean="0">
                <a:cs typeface="Arial" charset="0"/>
              </a:rPr>
              <a:t> and </a:t>
            </a:r>
            <a:r>
              <a:rPr lang="en-US" sz="2800" dirty="0" smtClean="0">
                <a:solidFill>
                  <a:srgbClr val="FF3300"/>
                </a:solidFill>
                <a:cs typeface="Arial" charset="0"/>
              </a:rPr>
              <a:t>amino acids. </a:t>
            </a:r>
          </a:p>
          <a:p>
            <a:pPr algn="just" eaLnBrk="1" hangingPunct="1">
              <a:defRPr/>
            </a:pPr>
            <a:endParaRPr lang="en-US" sz="2800" dirty="0" smtClean="0">
              <a:solidFill>
                <a:srgbClr val="FF3300"/>
              </a:solidFill>
              <a:cs typeface="Arial" charset="0"/>
            </a:endParaRPr>
          </a:p>
          <a:p>
            <a:pPr algn="just" eaLnBrk="1" hangingPunct="1">
              <a:defRPr/>
            </a:pPr>
            <a:r>
              <a:rPr lang="en-US" sz="2800" dirty="0" smtClean="0">
                <a:cs typeface="Arial" charset="0"/>
              </a:rPr>
              <a:t>It is often used in </a:t>
            </a:r>
            <a:r>
              <a:rPr lang="en-US" sz="2800" dirty="0" smtClean="0">
                <a:solidFill>
                  <a:srgbClr val="FF3300"/>
                </a:solidFill>
                <a:cs typeface="Arial" charset="0"/>
              </a:rPr>
              <a:t>protein purification</a:t>
            </a:r>
            <a:r>
              <a:rPr lang="en-US" sz="2800" dirty="0" smtClean="0">
                <a:cs typeface="Arial" charset="0"/>
              </a:rPr>
              <a:t>, </a:t>
            </a:r>
            <a:r>
              <a:rPr lang="en-US" sz="2800" dirty="0" smtClean="0">
                <a:solidFill>
                  <a:srgbClr val="FF3300"/>
                </a:solidFill>
                <a:cs typeface="Arial" charset="0"/>
              </a:rPr>
              <a:t>water analysis.</a:t>
            </a:r>
          </a:p>
        </p:txBody>
      </p:sp>
      <p:sp>
        <p:nvSpPr>
          <p:cNvPr id="5" name="Slide Number Placeholder 4"/>
          <p:cNvSpPr>
            <a:spLocks noGrp="1"/>
          </p:cNvSpPr>
          <p:nvPr>
            <p:ph type="sldNum" sz="quarter" idx="12"/>
          </p:nvPr>
        </p:nvSpPr>
        <p:spPr/>
        <p:txBody>
          <a:bodyPr>
            <a:normAutofit/>
          </a:bodyPr>
          <a:lstStyle/>
          <a:p>
            <a:pPr>
              <a:defRPr/>
            </a:pPr>
            <a:fld id="{F92B3FD7-2DCA-491A-BEC1-B747F3007C23}" type="slidenum">
              <a:rPr lang="ar-SA"/>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785786" y="1214422"/>
            <a:ext cx="7772400" cy="4572000"/>
          </a:xfrm>
        </p:spPr>
        <p:style>
          <a:lnRef idx="2">
            <a:schemeClr val="accent1"/>
          </a:lnRef>
          <a:fillRef idx="1">
            <a:schemeClr val="lt1"/>
          </a:fillRef>
          <a:effectRef idx="0">
            <a:schemeClr val="accent1"/>
          </a:effectRef>
          <a:fontRef idx="minor">
            <a:schemeClr val="dk1"/>
          </a:fontRef>
        </p:style>
        <p:txBody>
          <a:bodyPr/>
          <a:lstStyle/>
          <a:p>
            <a:pPr marL="457200" indent="-457200" algn="just" eaLnBrk="1" hangingPunct="1">
              <a:lnSpc>
                <a:spcPct val="80000"/>
              </a:lnSpc>
              <a:defRPr/>
            </a:pPr>
            <a:r>
              <a:rPr lang="en-US" sz="2800" dirty="0" smtClean="0">
                <a:cs typeface="Arial" charset="0"/>
              </a:rPr>
              <a:t>Ion exchange chromatography retains </a:t>
            </a:r>
            <a:r>
              <a:rPr lang="en-US" sz="2800" dirty="0" err="1" smtClean="0">
                <a:cs typeface="Arial" charset="0"/>
              </a:rPr>
              <a:t>analyte</a:t>
            </a:r>
            <a:r>
              <a:rPr lang="en-US" sz="2800" dirty="0" smtClean="0">
                <a:cs typeface="Arial" charset="0"/>
              </a:rPr>
              <a:t> molecules based on ionic interactions. </a:t>
            </a:r>
          </a:p>
          <a:p>
            <a:pPr marL="457200" indent="-457200" algn="just" eaLnBrk="1" hangingPunct="1">
              <a:lnSpc>
                <a:spcPct val="80000"/>
              </a:lnSpc>
              <a:defRPr/>
            </a:pPr>
            <a:endParaRPr lang="en-US" sz="2800" dirty="0" smtClean="0">
              <a:cs typeface="Arial" charset="0"/>
            </a:endParaRPr>
          </a:p>
          <a:p>
            <a:pPr marL="457200" indent="-457200" algn="just" eaLnBrk="1" hangingPunct="1">
              <a:lnSpc>
                <a:spcPct val="80000"/>
              </a:lnSpc>
              <a:defRPr/>
            </a:pPr>
            <a:r>
              <a:rPr lang="en-US" sz="2800" dirty="0" smtClean="0">
                <a:cs typeface="Arial" charset="0"/>
              </a:rPr>
              <a:t>The stationary phase surface displays ionic functional groups (R-X) that interact with </a:t>
            </a:r>
            <a:r>
              <a:rPr lang="en-US" sz="2800" dirty="0" err="1" smtClean="0">
                <a:cs typeface="Arial" charset="0"/>
              </a:rPr>
              <a:t>analyte</a:t>
            </a:r>
            <a:r>
              <a:rPr lang="en-US" sz="2800" dirty="0" smtClean="0">
                <a:cs typeface="Arial" charset="0"/>
              </a:rPr>
              <a:t> ions of opposite charge. </a:t>
            </a:r>
          </a:p>
          <a:p>
            <a:pPr marL="457200" indent="-457200" algn="just" eaLnBrk="1" hangingPunct="1">
              <a:lnSpc>
                <a:spcPct val="80000"/>
              </a:lnSpc>
              <a:defRPr/>
            </a:pPr>
            <a:endParaRPr lang="en-US" sz="2800" dirty="0" smtClean="0">
              <a:cs typeface="Arial" charset="0"/>
            </a:endParaRPr>
          </a:p>
          <a:p>
            <a:pPr marL="457200" indent="-457200" algn="just" eaLnBrk="1" hangingPunct="1">
              <a:lnSpc>
                <a:spcPct val="80000"/>
              </a:lnSpc>
              <a:defRPr/>
            </a:pPr>
            <a:r>
              <a:rPr lang="en-US" sz="2800" dirty="0" smtClean="0">
                <a:cs typeface="Arial" charset="0"/>
              </a:rPr>
              <a:t>This type of chromatography is further subdivided into:</a:t>
            </a:r>
          </a:p>
          <a:p>
            <a:pPr marL="457200" indent="-457200" algn="just" eaLnBrk="1" hangingPunct="1">
              <a:lnSpc>
                <a:spcPct val="80000"/>
              </a:lnSpc>
              <a:buFont typeface="Wingdings" pitchFamily="2" charset="2"/>
              <a:buAutoNum type="arabicPeriod"/>
              <a:defRPr/>
            </a:pPr>
            <a:r>
              <a:rPr lang="en-US" sz="2800" b="1" dirty="0" err="1" smtClean="0">
                <a:solidFill>
                  <a:srgbClr val="FF3300"/>
                </a:solidFill>
                <a:cs typeface="Arial" charset="0"/>
              </a:rPr>
              <a:t>cation</a:t>
            </a:r>
            <a:r>
              <a:rPr lang="en-US" sz="2800" b="1" dirty="0" smtClean="0">
                <a:solidFill>
                  <a:srgbClr val="FF3300"/>
                </a:solidFill>
                <a:cs typeface="Arial" charset="0"/>
              </a:rPr>
              <a:t> exchange</a:t>
            </a:r>
            <a:r>
              <a:rPr lang="en-US" sz="2800" dirty="0" smtClean="0">
                <a:cs typeface="Arial" charset="0"/>
              </a:rPr>
              <a:t> </a:t>
            </a:r>
            <a:r>
              <a:rPr lang="en-US" sz="2800" b="1" dirty="0" smtClean="0">
                <a:solidFill>
                  <a:srgbClr val="FF3300"/>
                </a:solidFill>
                <a:cs typeface="Arial" charset="0"/>
              </a:rPr>
              <a:t>chromatography</a:t>
            </a:r>
            <a:r>
              <a:rPr lang="en-US" sz="2800" dirty="0" smtClean="0">
                <a:cs typeface="Arial" charset="0"/>
              </a:rPr>
              <a:t> </a:t>
            </a:r>
          </a:p>
          <a:p>
            <a:pPr marL="457200" indent="-457200" algn="just" eaLnBrk="1" hangingPunct="1">
              <a:lnSpc>
                <a:spcPct val="80000"/>
              </a:lnSpc>
              <a:buFont typeface="Wingdings" pitchFamily="2" charset="2"/>
              <a:buAutoNum type="arabicPeriod"/>
              <a:defRPr/>
            </a:pPr>
            <a:r>
              <a:rPr lang="en-US" sz="2800" b="1" dirty="0" smtClean="0">
                <a:solidFill>
                  <a:srgbClr val="FF3300"/>
                </a:solidFill>
                <a:cs typeface="Arial" charset="0"/>
              </a:rPr>
              <a:t>anion exchange</a:t>
            </a:r>
            <a:r>
              <a:rPr lang="en-US" sz="2800" dirty="0" smtClean="0">
                <a:cs typeface="Arial" charset="0"/>
              </a:rPr>
              <a:t> </a:t>
            </a:r>
            <a:r>
              <a:rPr lang="en-US" sz="2800" b="1" dirty="0" smtClean="0">
                <a:solidFill>
                  <a:srgbClr val="FF3300"/>
                </a:solidFill>
                <a:cs typeface="Arial" charset="0"/>
              </a:rPr>
              <a:t>chromatography</a:t>
            </a:r>
            <a:r>
              <a:rPr lang="en-US" sz="2800" dirty="0" smtClean="0">
                <a:cs typeface="Arial" charset="0"/>
              </a:rPr>
              <a:t>. </a:t>
            </a:r>
          </a:p>
        </p:txBody>
      </p:sp>
      <p:sp>
        <p:nvSpPr>
          <p:cNvPr id="5" name="Slide Number Placeholder 4"/>
          <p:cNvSpPr>
            <a:spLocks noGrp="1"/>
          </p:cNvSpPr>
          <p:nvPr>
            <p:ph type="sldNum" sz="quarter" idx="12"/>
          </p:nvPr>
        </p:nvSpPr>
        <p:spPr/>
        <p:txBody>
          <a:bodyPr>
            <a:normAutofit/>
          </a:bodyPr>
          <a:lstStyle/>
          <a:p>
            <a:pPr>
              <a:defRPr/>
            </a:pPr>
            <a:fld id="{9E93CD32-A043-4BDD-87FA-1B5CBD6F5575}" type="slidenum">
              <a:rPr lang="ar-SA"/>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Rot="1" noChangeArrowheads="1"/>
          </p:cNvSpPr>
          <p:nvPr>
            <p:ph type="title"/>
          </p:nvPr>
        </p:nvSpPr>
        <p:spPr>
          <a:xfrm>
            <a:off x="785786" y="285728"/>
            <a:ext cx="7772400" cy="914400"/>
          </a:xfrm>
        </p:spPr>
        <p:style>
          <a:lnRef idx="2">
            <a:schemeClr val="accent1"/>
          </a:lnRef>
          <a:fillRef idx="1">
            <a:schemeClr val="lt1"/>
          </a:fillRef>
          <a:effectRef idx="0">
            <a:schemeClr val="accent1"/>
          </a:effectRef>
          <a:fontRef idx="minor">
            <a:schemeClr val="dk1"/>
          </a:fontRef>
        </p:style>
        <p:txBody>
          <a:bodyPr/>
          <a:lstStyle/>
          <a:p>
            <a:pPr algn="ctr" eaLnBrk="1" hangingPunct="1"/>
            <a:r>
              <a:rPr lang="en-US" sz="5400" dirty="0" smtClean="0">
                <a:solidFill>
                  <a:srgbClr val="FF3300"/>
                </a:solidFill>
                <a:cs typeface="Arial" charset="0"/>
              </a:rPr>
              <a:t>Ion Exchangers</a:t>
            </a:r>
          </a:p>
        </p:txBody>
      </p:sp>
      <p:sp>
        <p:nvSpPr>
          <p:cNvPr id="5" name="Slide Number Placeholder 4"/>
          <p:cNvSpPr>
            <a:spLocks noGrp="1"/>
          </p:cNvSpPr>
          <p:nvPr>
            <p:ph type="sldNum" sz="quarter" idx="12"/>
          </p:nvPr>
        </p:nvSpPr>
        <p:spPr/>
        <p:txBody>
          <a:bodyPr>
            <a:normAutofit/>
          </a:bodyPr>
          <a:lstStyle/>
          <a:p>
            <a:pPr>
              <a:defRPr/>
            </a:pPr>
            <a:fld id="{94092ABA-78E8-467A-83D4-141FD5124226}" type="slidenum">
              <a:rPr lang="ar-SA"/>
              <a:pPr>
                <a:defRPr/>
              </a:pPr>
              <a:t>8</a:t>
            </a:fld>
            <a:endParaRPr lang="en-US"/>
          </a:p>
        </p:txBody>
      </p:sp>
      <p:pic>
        <p:nvPicPr>
          <p:cNvPr id="20484" name="Picture 5" descr="ix"/>
          <p:cNvPicPr>
            <a:picLocks noChangeAspect="1" noChangeArrowheads="1"/>
          </p:cNvPicPr>
          <p:nvPr/>
        </p:nvPicPr>
        <p:blipFill>
          <a:blip r:embed="rId2" cstate="print"/>
          <a:srcRect b="11055"/>
          <a:stretch>
            <a:fillRect/>
          </a:stretch>
        </p:blipFill>
        <p:spPr bwMode="auto">
          <a:xfrm>
            <a:off x="928662" y="1214422"/>
            <a:ext cx="7489825" cy="499427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smtClean="0">
                <a:solidFill>
                  <a:srgbClr val="FF3300"/>
                </a:solidFill>
                <a:cs typeface="Arial" charset="0"/>
              </a:rPr>
              <a:t>Ion exchangers </a:t>
            </a:r>
            <a:r>
              <a:rPr lang="en-US" dirty="0" smtClean="0">
                <a:solidFill>
                  <a:srgbClr val="FF3300"/>
                </a:solidFill>
                <a:latin typeface="Arial" charset="0"/>
                <a:cs typeface="Arial" charset="0"/>
              </a:rPr>
              <a:t>–</a:t>
            </a:r>
            <a:r>
              <a:rPr lang="en-US" dirty="0" smtClean="0">
                <a:solidFill>
                  <a:srgbClr val="FF3300"/>
                </a:solidFill>
                <a:cs typeface="Arial" charset="0"/>
              </a:rPr>
              <a:t> Functional groups</a:t>
            </a:r>
          </a:p>
        </p:txBody>
      </p:sp>
      <p:sp>
        <p:nvSpPr>
          <p:cNvPr id="21507" name="Rectangle 4"/>
          <p:cNvSpPr>
            <a:spLocks noGrp="1" noChangeArrowheads="1"/>
          </p:cNvSpPr>
          <p:nvPr>
            <p:ph sz="half" idx="1"/>
          </p:nvPr>
        </p:nvSpPr>
        <p:spPr/>
        <p:style>
          <a:lnRef idx="2">
            <a:schemeClr val="accent1"/>
          </a:lnRef>
          <a:fillRef idx="1">
            <a:schemeClr val="lt1"/>
          </a:fillRef>
          <a:effectRef idx="0">
            <a:schemeClr val="accent1"/>
          </a:effectRef>
          <a:fontRef idx="minor">
            <a:schemeClr val="dk1"/>
          </a:fontRef>
        </p:style>
        <p:txBody>
          <a:bodyPr/>
          <a:lstStyle/>
          <a:p>
            <a:pPr algn="ctr" eaLnBrk="1" hangingPunct="1">
              <a:buFont typeface="Wingdings" pitchFamily="2" charset="2"/>
              <a:buNone/>
            </a:pPr>
            <a:r>
              <a:rPr lang="en-US" sz="3600" b="1" u="sng" dirty="0" smtClean="0">
                <a:cs typeface="Arial" charset="0"/>
              </a:rPr>
              <a:t>Anion exchanger</a:t>
            </a:r>
          </a:p>
          <a:p>
            <a:pPr algn="just" eaLnBrk="1" hangingPunct="1"/>
            <a:r>
              <a:rPr lang="en-US" dirty="0" err="1" smtClean="0">
                <a:cs typeface="Arial" charset="0"/>
              </a:rPr>
              <a:t>Aminoethyl</a:t>
            </a:r>
            <a:r>
              <a:rPr lang="en-US" dirty="0" smtClean="0">
                <a:cs typeface="Arial" charset="0"/>
              </a:rPr>
              <a:t> (AE-)</a:t>
            </a:r>
          </a:p>
          <a:p>
            <a:pPr algn="just" eaLnBrk="1" hangingPunct="1"/>
            <a:r>
              <a:rPr lang="en-US" dirty="0" err="1" smtClean="0">
                <a:cs typeface="Arial" charset="0"/>
              </a:rPr>
              <a:t>Diethylaminoethyl</a:t>
            </a:r>
            <a:r>
              <a:rPr lang="en-US" dirty="0" smtClean="0">
                <a:cs typeface="Arial" charset="0"/>
              </a:rPr>
              <a:t> (</a:t>
            </a:r>
            <a:r>
              <a:rPr lang="en-US" dirty="0" err="1" smtClean="0">
                <a:cs typeface="Arial" charset="0"/>
              </a:rPr>
              <a:t>DEAE</a:t>
            </a:r>
            <a:r>
              <a:rPr lang="en-US" dirty="0" smtClean="0">
                <a:cs typeface="Arial" charset="0"/>
              </a:rPr>
              <a:t>-)</a:t>
            </a:r>
          </a:p>
          <a:p>
            <a:pPr algn="just" eaLnBrk="1" hangingPunct="1"/>
            <a:r>
              <a:rPr lang="en-US" dirty="0" smtClean="0">
                <a:cs typeface="Arial" charset="0"/>
              </a:rPr>
              <a:t>Quaternary </a:t>
            </a:r>
            <a:r>
              <a:rPr lang="en-US" dirty="0" err="1" smtClean="0">
                <a:cs typeface="Arial" charset="0"/>
              </a:rPr>
              <a:t>aminoethyl</a:t>
            </a:r>
            <a:r>
              <a:rPr lang="en-US" dirty="0" smtClean="0">
                <a:cs typeface="Arial" charset="0"/>
              </a:rPr>
              <a:t> (</a:t>
            </a:r>
            <a:r>
              <a:rPr lang="en-US" dirty="0" err="1" smtClean="0">
                <a:cs typeface="Arial" charset="0"/>
              </a:rPr>
              <a:t>QAE</a:t>
            </a:r>
            <a:r>
              <a:rPr lang="en-US" dirty="0" smtClean="0">
                <a:cs typeface="Arial" charset="0"/>
              </a:rPr>
              <a:t>-)</a:t>
            </a:r>
          </a:p>
        </p:txBody>
      </p:sp>
      <p:sp>
        <p:nvSpPr>
          <p:cNvPr id="21508" name="Rectangle 5"/>
          <p:cNvSpPr>
            <a:spLocks noGrp="1" noChangeArrowheads="1"/>
          </p:cNvSpPr>
          <p:nvPr>
            <p:ph sz="half" idx="2"/>
          </p:nvPr>
        </p:nvSpPr>
        <p:spPr>
          <a:xfrm>
            <a:off x="4932363" y="1628775"/>
            <a:ext cx="4038600" cy="4525963"/>
          </a:xfrm>
        </p:spPr>
        <p:style>
          <a:lnRef idx="2">
            <a:schemeClr val="accent1"/>
          </a:lnRef>
          <a:fillRef idx="1">
            <a:schemeClr val="lt1"/>
          </a:fillRef>
          <a:effectRef idx="0">
            <a:schemeClr val="accent1"/>
          </a:effectRef>
          <a:fontRef idx="minor">
            <a:schemeClr val="dk1"/>
          </a:fontRef>
        </p:style>
        <p:txBody>
          <a:bodyPr/>
          <a:lstStyle/>
          <a:p>
            <a:pPr algn="ctr" eaLnBrk="1" hangingPunct="1">
              <a:buFont typeface="Wingdings" pitchFamily="2" charset="2"/>
              <a:buNone/>
            </a:pPr>
            <a:r>
              <a:rPr lang="en-US" sz="3600" b="1" u="sng" dirty="0" err="1" smtClean="0">
                <a:cs typeface="Arial" charset="0"/>
              </a:rPr>
              <a:t>Cation</a:t>
            </a:r>
            <a:r>
              <a:rPr lang="en-US" sz="3600" b="1" u="sng" dirty="0" smtClean="0">
                <a:cs typeface="Arial" charset="0"/>
              </a:rPr>
              <a:t> exchanger</a:t>
            </a:r>
          </a:p>
          <a:p>
            <a:pPr eaLnBrk="1" hangingPunct="1"/>
            <a:r>
              <a:rPr lang="en-US" dirty="0" err="1" smtClean="0">
                <a:cs typeface="Arial" charset="0"/>
              </a:rPr>
              <a:t>Carboxymethyl</a:t>
            </a:r>
            <a:r>
              <a:rPr lang="en-US" dirty="0" smtClean="0">
                <a:cs typeface="Arial" charset="0"/>
              </a:rPr>
              <a:t> (CM-)</a:t>
            </a:r>
          </a:p>
          <a:p>
            <a:pPr eaLnBrk="1" hangingPunct="1"/>
            <a:r>
              <a:rPr lang="en-US" dirty="0" err="1" smtClean="0">
                <a:cs typeface="Arial" charset="0"/>
              </a:rPr>
              <a:t>Phospho</a:t>
            </a:r>
            <a:endParaRPr lang="en-US" dirty="0" smtClean="0">
              <a:cs typeface="Arial" charset="0"/>
            </a:endParaRPr>
          </a:p>
          <a:p>
            <a:pPr eaLnBrk="1" hangingPunct="1"/>
            <a:r>
              <a:rPr lang="en-US" dirty="0" err="1" smtClean="0">
                <a:cs typeface="Arial" charset="0"/>
              </a:rPr>
              <a:t>Sulphopropyl</a:t>
            </a:r>
            <a:r>
              <a:rPr lang="en-US" dirty="0" smtClean="0">
                <a:cs typeface="Arial" charset="0"/>
              </a:rPr>
              <a:t> (SP-)</a:t>
            </a:r>
          </a:p>
        </p:txBody>
      </p:sp>
      <p:sp>
        <p:nvSpPr>
          <p:cNvPr id="6" name="Slide Number Placeholder 5"/>
          <p:cNvSpPr>
            <a:spLocks noGrp="1"/>
          </p:cNvSpPr>
          <p:nvPr>
            <p:ph type="sldNum" sz="quarter" idx="12"/>
          </p:nvPr>
        </p:nvSpPr>
        <p:spPr/>
        <p:txBody>
          <a:bodyPr>
            <a:normAutofit/>
          </a:bodyPr>
          <a:lstStyle/>
          <a:p>
            <a:pPr>
              <a:defRPr/>
            </a:pPr>
            <a:fld id="{9924FC30-93B7-43B1-BE49-98C53306DFD0}" type="slidenum">
              <a:rPr lang="ar-SA"/>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239A701B1D848BFA0C9EB08418ABD" ma:contentTypeVersion="0" ma:contentTypeDescription="Create a new document." ma:contentTypeScope="" ma:versionID="8e6d2246d988832ee989b02a3e63238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09A88E3-566C-4AAA-9804-895CAB87C8EA}">
  <ds:schemaRefs>
    <ds:schemaRef ds:uri="http://schemas.microsoft.com/sharepoint/v3/contenttype/forms"/>
  </ds:schemaRefs>
</ds:datastoreItem>
</file>

<file path=customXml/itemProps2.xml><?xml version="1.0" encoding="utf-8"?>
<ds:datastoreItem xmlns:ds="http://schemas.openxmlformats.org/officeDocument/2006/customXml" ds:itemID="{5D7BAEF4-EEE4-455E-8CAF-37FB9E11E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D6FFE66-AE3D-439D-858C-B42F8A0E957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7087</TotalTime>
  <Words>1070</Words>
  <Application>Microsoft Office PowerPoint</Application>
  <PresentationFormat>On-screen Show (4:3)</PresentationFormat>
  <Paragraphs>175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Chromatography</vt:lpstr>
      <vt:lpstr>Definition</vt:lpstr>
      <vt:lpstr>ion exchange chromatography is defined</vt:lpstr>
      <vt:lpstr>PowerPoint Presentation</vt:lpstr>
      <vt:lpstr>Principles Behind Cation Exchange Chromatography</vt:lpstr>
      <vt:lpstr>PowerPoint Presentation</vt:lpstr>
      <vt:lpstr>PowerPoint Presentation</vt:lpstr>
      <vt:lpstr>Ion Exchangers</vt:lpstr>
      <vt:lpstr>Ion exchangers – Functional groups</vt:lpstr>
      <vt:lpstr>Cation exchange chromatography</vt:lpstr>
      <vt:lpstr>Anion exchange chromatography</vt:lpstr>
      <vt:lpstr>PowerPoint Presentation</vt:lpstr>
      <vt:lpstr>PowerPoint Presentation</vt:lpstr>
      <vt:lpstr>PowerPoint Presentation</vt:lpstr>
      <vt:lpstr>PowerPoint Presentation</vt:lpstr>
      <vt:lpstr>Schematic presentation of process of ion exchange separation</vt:lpstr>
      <vt:lpstr>PowerPoint Presentation</vt:lpstr>
      <vt:lpstr>PowerPoint Presentation</vt:lpstr>
      <vt:lpstr>Procedure</vt:lpstr>
      <vt:lpstr>Procedure</vt:lpstr>
      <vt:lpstr>Separating proteins </vt:lpstr>
      <vt:lpstr>Affect of pH in the separation of proteins</vt:lpstr>
      <vt:lpstr>Effect of pH in the separation of proteins</vt:lpstr>
      <vt:lpstr>Choosing your ion-exchanger: know your proteins</vt:lpstr>
      <vt:lpstr>PowerPoint Presentation</vt:lpstr>
      <vt:lpstr>applications</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Moooss</dc:creator>
  <cp:lastModifiedBy>HP</cp:lastModifiedBy>
  <cp:revision>223</cp:revision>
  <dcterms:created xsi:type="dcterms:W3CDTF">2008-09-16T20:43:29Z</dcterms:created>
  <dcterms:modified xsi:type="dcterms:W3CDTF">2022-09-15T05:25:32Z</dcterms:modified>
</cp:coreProperties>
</file>