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62" r:id="rId5"/>
    <p:sldId id="263" r:id="rId6"/>
    <p:sldId id="268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FF9A3-BC9E-DEB4-72B8-9763E1BA6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E24DC-B955-E411-1967-11AF4F168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D09BC-0940-829B-54DC-9EFA7085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2BBB-785D-CF32-3186-54EF1EB1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517B0-D705-FC30-C205-53498818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62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5A97-3BA7-BA8F-C9D1-774B7600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718341-156F-58F4-D317-5AE9C859E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50150-27B2-E3B0-6EDB-AFAF624C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189F6-EF42-C9C7-6F35-D3AD684E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EE22F-980F-50B9-EE54-FEEE65AF1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674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3131BE-F088-07DE-3E85-138A6A86A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317BF-E249-FDC5-A36C-775DD62AA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00911-C8C1-C853-BD2A-0688A746D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F7804-20DF-085E-2CCE-807D7BF3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ABAA8-855A-6A2E-888A-B7EC1910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46ABC-B763-BAA0-19C7-17365BCDF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2ECD0-0090-1BEC-CA75-ADA4068AE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4ED58-0CD0-F178-DE53-82D58D91A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CD63E-6B6D-B23B-6C25-4434A979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E530E-CFA3-90A6-2274-C00907E9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3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D2998-CECE-95E4-922C-D839D4A93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A0CF3-CB79-0377-F53D-DBD7D44F0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012A7-A468-4BEF-81A1-013FCAB28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312E8-E154-3795-4969-87ECEF1BF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1CDE7-A47C-5BF2-F9C9-96FFC3B1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26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E4A7-CEE3-86B0-41CE-72659708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62AA0-ED08-571E-6148-11948238A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DE62C-5B1E-D451-8E98-E60B42E3E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0C8F6-C060-FDA5-AF02-F0E9F5B7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EA1F7-5C08-8831-3AB7-E97B97A2C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E1C98-3B2D-8F88-788C-3669A510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99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A94AA-07C0-CDD2-5AA8-6972F567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D6777-12D3-4BCD-FD4D-51F950A48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CBC14-8DFD-94B9-A0EF-E649033D9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9ADC3-E215-02A6-8C1B-EBA1281CB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BD5B-C5A1-9AFC-2FD0-F0A301D97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EFF76-6055-D025-BDEB-76141EDC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68E597-76C0-29E9-4668-35DE6774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717D28-1FE1-C5A3-AC7B-FDC83E17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990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8A616-0C1C-C649-C6A6-82DD7007B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484C9C-40F8-0FCD-99C4-AEB9F69A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7D05D-06AD-6618-DE8B-9EC1749A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D85A-B6A4-565C-59D1-DC1BB3883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37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556A6A-29A5-14D7-6895-DCF5C6CE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E83113-835C-C097-86DB-7EC372D0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F1888-7716-5FD1-C81B-4D4EEF2F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02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2DFE6-57F8-7AB2-398A-ACCA69BA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3C97-C2F2-E2AC-F080-80F2DC0D3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83D3C-1525-FFC1-0225-1272C25DB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27DE9-6756-134F-A42D-4063F419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EA38F-05DF-B068-3B46-12CF09D8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2DE8B-0627-7195-EC69-DAD41E3A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714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C64DC-52EC-B2FF-A3B3-F1305491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483CC-B1C4-9A16-E261-C22B2F645C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6F891-798E-B55D-16EF-D8A459396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545D7-A65E-A9E3-09EE-87F9EEF1F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58F7F-B8E8-992C-096A-29A8EB12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A9C0A-7DC4-9C5E-6021-045445E9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86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AED28-823A-C19E-5357-6ECBF52E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01E50-A345-6EE2-5344-42003097E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F3CD8-433C-0E6C-9058-59427C520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13E94-34F6-4CB8-B8E3-105036C3F615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FAFBF-1656-B27B-4AAC-AE5C8AD66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5FB0C-2C62-8543-9A5B-A1B6DD524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DFDC-046D-472F-9166-40EBE4DC8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99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852E-5F84-7FE3-8685-FADA810B5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2180"/>
            <a:ext cx="9144000" cy="1325563"/>
          </a:xfrm>
        </p:spPr>
        <p:txBody>
          <a:bodyPr>
            <a:normAutofit/>
          </a:bodyPr>
          <a:lstStyle/>
          <a:p>
            <a:r>
              <a:rPr lang="en-IN" sz="7200" b="1" dirty="0">
                <a:latin typeface="Algerian" panose="04020705040A02060702" pitchFamily="82" charset="0"/>
              </a:rPr>
              <a:t>JOINT MOTIONS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343A097-94BB-E7FB-DAA4-486994461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1000"/>
          </a:xfrm>
        </p:spPr>
        <p:txBody>
          <a:bodyPr>
            <a:normAutofit lnSpcReduction="10000"/>
          </a:bodyPr>
          <a:lstStyle/>
          <a:p>
            <a:r>
              <a:rPr lang="en-IN" sz="2400" b="1" dirty="0"/>
              <a:t>BY:</a:t>
            </a:r>
          </a:p>
          <a:p>
            <a:r>
              <a:rPr lang="en-IN" sz="2400" b="1" dirty="0"/>
              <a:t>DR. DIGVIJAY SHARMA</a:t>
            </a:r>
          </a:p>
          <a:p>
            <a:r>
              <a:rPr lang="en-IN" sz="2400" b="1" dirty="0"/>
              <a:t>DIRECTOR</a:t>
            </a:r>
          </a:p>
          <a:p>
            <a:r>
              <a:rPr lang="en-IN" sz="2400" b="1" dirty="0"/>
              <a:t>SCHOOL OF HEALTH SCIENCES, CSJMU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452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C7BF-4ADE-B39F-DC51-EE7FFFB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arthrokinematics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26003-7CC5-C196-35E3-36597D01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1"/>
            <a:ext cx="10515600" cy="3545839"/>
          </a:xfrm>
        </p:spPr>
        <p:txBody>
          <a:bodyPr>
            <a:normAutofit/>
          </a:bodyPr>
          <a:lstStyle/>
          <a:p>
            <a:r>
              <a:rPr lang="en-IN" dirty="0"/>
              <a:t>The term is used to refer movement of joint surfaces</a:t>
            </a:r>
          </a:p>
          <a:p>
            <a:r>
              <a:rPr lang="en-IN" dirty="0"/>
              <a:t>Usually one of the joint is stable than other and serves as the base for the motion, whereas the other surface moves on this relatively fixed base</a:t>
            </a:r>
          </a:p>
          <a:p>
            <a:r>
              <a:rPr lang="en-IN" dirty="0"/>
              <a:t>Usually three types of movements occur at the joint surfaces:</a:t>
            </a:r>
          </a:p>
          <a:p>
            <a:pPr lvl="1"/>
            <a:r>
              <a:rPr lang="en-IN" dirty="0"/>
              <a:t>Rolling</a:t>
            </a:r>
          </a:p>
          <a:p>
            <a:pPr lvl="1"/>
            <a:r>
              <a:rPr lang="en-IN" dirty="0"/>
              <a:t>Sliding</a:t>
            </a:r>
          </a:p>
          <a:p>
            <a:pPr lvl="1"/>
            <a:r>
              <a:rPr lang="en-IN" dirty="0"/>
              <a:t>spinning</a:t>
            </a:r>
          </a:p>
        </p:txBody>
      </p:sp>
    </p:spTree>
    <p:extLst>
      <p:ext uri="{BB962C8B-B14F-4D97-AF65-F5344CB8AC3E}">
        <p14:creationId xmlns:p14="http://schemas.microsoft.com/office/powerpoint/2010/main" val="386830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unctional Anatomy Arthrokinematics - ProProfs Quiz">
            <a:extLst>
              <a:ext uri="{FF2B5EF4-FFF2-40B4-BE49-F238E27FC236}">
                <a16:creationId xmlns:a16="http://schemas.microsoft.com/office/drawing/2014/main" id="{54A2F607-1556-D753-1FBD-6FB49D54F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65" y="178434"/>
            <a:ext cx="7222994" cy="355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steokinematics vs Arthrokinematics">
            <a:extLst>
              <a:ext uri="{FF2B5EF4-FFF2-40B4-BE49-F238E27FC236}">
                <a16:creationId xmlns:a16="http://schemas.microsoft.com/office/drawing/2014/main" id="{5FCEC5E6-0CC3-57EF-78CC-AC1B64468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8" y="3728719"/>
            <a:ext cx="5877242" cy="308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olved Review the figures of the arthrokinematic joint | Chegg.com">
            <a:extLst>
              <a:ext uri="{FF2B5EF4-FFF2-40B4-BE49-F238E27FC236}">
                <a16:creationId xmlns:a16="http://schemas.microsoft.com/office/drawing/2014/main" id="{37C14909-2F69-F06C-B02E-C17D7DF19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672" y="295593"/>
            <a:ext cx="5692599" cy="627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10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C8A31-08D0-70EE-0445-3BEF6DFD1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3120"/>
            <a:ext cx="10515600" cy="5699760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/>
              <a:t>Rolling-</a:t>
            </a:r>
            <a:r>
              <a:rPr lang="en-IN" dirty="0"/>
              <a:t> it refers to the rolling of one joint surface on another, as a tire rolling on the road. Example: in the knee, the femoral condyles roll on the fixed tibial surface</a:t>
            </a:r>
          </a:p>
          <a:p>
            <a:r>
              <a:rPr lang="en-IN" b="1" dirty="0"/>
              <a:t>Sliding- </a:t>
            </a:r>
            <a:r>
              <a:rPr lang="en-IN" dirty="0"/>
              <a:t>it is a pure translatory motion refers to the gliding of one component over the other as a braked wheel skits. Example: in hand, the proximal phalanx slides over the fixed end of the metacarpal</a:t>
            </a:r>
          </a:p>
          <a:p>
            <a:r>
              <a:rPr lang="en-IN" b="1" dirty="0"/>
              <a:t>Spin-</a:t>
            </a:r>
            <a:r>
              <a:rPr lang="en-IN" dirty="0"/>
              <a:t> it refers to a pure rotatory motion. It refers to rotation of the movable component, as when a top spins. Example: at the elbow, head of the radius spins on the capitulum of the humerus during supination and pronation of the forearm</a:t>
            </a:r>
          </a:p>
          <a:p>
            <a:pPr marL="0" indent="0">
              <a:buNone/>
            </a:pPr>
            <a:r>
              <a:rPr lang="en-IN" dirty="0"/>
              <a:t>			The types of motion that occurs at a particular joint depends upon the shape of articular surface and most joint is either ovoid or sellar type. </a:t>
            </a:r>
          </a:p>
          <a:p>
            <a:pPr marL="0" indent="0">
              <a:buNone/>
            </a:pPr>
            <a:r>
              <a:rPr lang="en-IN" b="1" dirty="0"/>
              <a:t>Ovoid joint- </a:t>
            </a:r>
            <a:r>
              <a:rPr lang="en-IN" dirty="0"/>
              <a:t>here one surface is concave while other is convex</a:t>
            </a:r>
          </a:p>
          <a:p>
            <a:pPr marL="0" indent="0">
              <a:buNone/>
            </a:pPr>
            <a:r>
              <a:rPr lang="en-IN" b="1" dirty="0"/>
              <a:t>Sellar joint- </a:t>
            </a:r>
            <a:r>
              <a:rPr lang="en-IN" dirty="0"/>
              <a:t>here each articulating surface is both convex and concave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828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96207-D223-C356-FE94-D2C96BEA1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1"/>
            <a:ext cx="10515600" cy="3484880"/>
          </a:xfrm>
        </p:spPr>
        <p:txBody>
          <a:bodyPr/>
          <a:lstStyle/>
          <a:p>
            <a:r>
              <a:rPr lang="en-IN" dirty="0"/>
              <a:t>When a convex surface moves on a concave surface, sliding of convex surface occurs in opposite direction while in same direction in case when concave surface slides.</a:t>
            </a:r>
          </a:p>
          <a:p>
            <a:r>
              <a:rPr lang="en-IN" dirty="0"/>
              <a:t>Sliding is an essential component of joint motion because a bone cannot be expected to move without sliding of articular surface in appropriate direction.</a:t>
            </a:r>
          </a:p>
          <a:p>
            <a:r>
              <a:rPr lang="en-IN" dirty="0"/>
              <a:t>Joint motions are commonly produced as a result of combination of all three movements. </a:t>
            </a:r>
          </a:p>
        </p:txBody>
      </p:sp>
    </p:spTree>
    <p:extLst>
      <p:ext uri="{BB962C8B-B14F-4D97-AF65-F5344CB8AC3E}">
        <p14:creationId xmlns:p14="http://schemas.microsoft.com/office/powerpoint/2010/main" val="137818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hrokinematics - Physiopedia">
            <a:extLst>
              <a:ext uri="{FF2B5EF4-FFF2-40B4-BE49-F238E27FC236}">
                <a16:creationId xmlns:a16="http://schemas.microsoft.com/office/drawing/2014/main" id="{F28BA5EF-0541-34B7-3CC8-B828188D4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84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63CD-65BA-6AED-A216-D6C7D402F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osteokinematics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2E266-AB45-0B30-D0FA-A6B44A580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440"/>
            <a:ext cx="10515600" cy="4815523"/>
          </a:xfrm>
        </p:spPr>
        <p:txBody>
          <a:bodyPr>
            <a:normAutofit/>
          </a:bodyPr>
          <a:lstStyle/>
          <a:p>
            <a:r>
              <a:rPr lang="en-IN" dirty="0"/>
              <a:t>It refers to the movement of the bones rather than the movement of the articular surfaces</a:t>
            </a:r>
          </a:p>
          <a:p>
            <a:r>
              <a:rPr lang="en-IN" dirty="0"/>
              <a:t>The amount of motion possible at a joint is referred as anatomical or physiological range of motion because it is within the limit of anatomical structure of the joint.</a:t>
            </a:r>
          </a:p>
          <a:p>
            <a:r>
              <a:rPr lang="en-IN" dirty="0"/>
              <a:t>The extent of anatomic range is determined by several factors such as shape of joint surfaces, the joint capsule, ligaments, muscle bulk surrounding musculotendinous and bony structures</a:t>
            </a:r>
          </a:p>
          <a:p>
            <a:r>
              <a:rPr lang="en-IN" dirty="0"/>
              <a:t>In some joints there are limitations of range of motion by soft tissue for example knee joints other joints have both bony as well as soft tissue limitations such as humero-ulnar joint of elbow in extension.</a:t>
            </a:r>
          </a:p>
        </p:txBody>
      </p:sp>
    </p:spTree>
    <p:extLst>
      <p:ext uri="{BB962C8B-B14F-4D97-AF65-F5344CB8AC3E}">
        <p14:creationId xmlns:p14="http://schemas.microsoft.com/office/powerpoint/2010/main" val="52473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6522A-B2E0-BD35-C57C-4A6B3FA94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160"/>
            <a:ext cx="10515600" cy="5404803"/>
          </a:xfrm>
        </p:spPr>
        <p:txBody>
          <a:bodyPr>
            <a:normAutofit/>
          </a:bodyPr>
          <a:lstStyle/>
          <a:p>
            <a:r>
              <a:rPr lang="en-IN" dirty="0"/>
              <a:t>A range of motion is considered pathological when joint motion either exceeds or fails to reach the normal anatomical limit</a:t>
            </a:r>
          </a:p>
          <a:p>
            <a:r>
              <a:rPr lang="en-IN" dirty="0"/>
              <a:t>When the range of motion exceeds the normal limit the joint is called hypermobile.</a:t>
            </a:r>
          </a:p>
          <a:p>
            <a:r>
              <a:rPr lang="en-IN" dirty="0"/>
              <a:t>It may be due to failure of either bony or soft tissue structures to limit the motion results in instability. </a:t>
            </a:r>
          </a:p>
          <a:p>
            <a:r>
              <a:rPr lang="en-IN" dirty="0"/>
              <a:t>When the range of motion is less than the normal limit the joint is called hypomobile.</a:t>
            </a:r>
          </a:p>
          <a:p>
            <a:r>
              <a:rPr lang="en-IN" dirty="0"/>
              <a:t>It may be due to bony or cartilaginous block, inability at the capsule, ligament or muscles to elongate sufficiently to allow a normal range of motion </a:t>
            </a:r>
          </a:p>
        </p:txBody>
      </p:sp>
    </p:spTree>
    <p:extLst>
      <p:ext uri="{BB962C8B-B14F-4D97-AF65-F5344CB8AC3E}">
        <p14:creationId xmlns:p14="http://schemas.microsoft.com/office/powerpoint/2010/main" val="222738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etting Started | Clinical Gate">
            <a:extLst>
              <a:ext uri="{FF2B5EF4-FFF2-40B4-BE49-F238E27FC236}">
                <a16:creationId xmlns:a16="http://schemas.microsoft.com/office/drawing/2014/main" id="{D4D7CC85-3358-5938-2BCD-35D0EE274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03504"/>
            <a:ext cx="7160895" cy="363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The axis of rotation and osteokinematics at the talocrual joint | Download  Scientific Diagram">
            <a:extLst>
              <a:ext uri="{FF2B5EF4-FFF2-40B4-BE49-F238E27FC236}">
                <a16:creationId xmlns:a16="http://schemas.microsoft.com/office/drawing/2014/main" id="{4A5F6CE2-ACCE-5939-7166-4B28C58831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656B44-0034-5698-8731-EBBF7BD1D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577" y="3736691"/>
            <a:ext cx="9605645" cy="3044190"/>
          </a:xfrm>
          <a:prstGeom prst="rect">
            <a:avLst/>
          </a:prstGeom>
        </p:spPr>
      </p:pic>
      <p:pic>
        <p:nvPicPr>
          <p:cNvPr id="3078" name="Picture 6" descr="When Convex-Concave Rule Meets Clinical Practice - iOrtho+®">
            <a:extLst>
              <a:ext uri="{FF2B5EF4-FFF2-40B4-BE49-F238E27FC236}">
                <a16:creationId xmlns:a16="http://schemas.microsoft.com/office/drawing/2014/main" id="{BAACF5FA-11BD-34E0-6517-04F100265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16609"/>
            <a:ext cx="4846319" cy="320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72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527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Office Theme</vt:lpstr>
      <vt:lpstr>JOINT MOTIONS</vt:lpstr>
      <vt:lpstr>arthrokinematics</vt:lpstr>
      <vt:lpstr>PowerPoint Presentation</vt:lpstr>
      <vt:lpstr>PowerPoint Presentation</vt:lpstr>
      <vt:lpstr>PowerPoint Presentation</vt:lpstr>
      <vt:lpstr>PowerPoint Presentation</vt:lpstr>
      <vt:lpstr>osteokinematics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MOTIONS</dc:title>
  <dc:creator>apoorva srivastava</dc:creator>
  <cp:lastModifiedBy>apoorva srivastava</cp:lastModifiedBy>
  <cp:revision>5</cp:revision>
  <dcterms:created xsi:type="dcterms:W3CDTF">2022-11-02T19:43:22Z</dcterms:created>
  <dcterms:modified xsi:type="dcterms:W3CDTF">2022-11-20T15:36:35Z</dcterms:modified>
</cp:coreProperties>
</file>