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1B49-818A-91B6-F122-E260C1594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C814878-1B4C-993A-51F5-436543B7D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BF35E54-F781-5374-236C-C8D5044B3E65}"/>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8564D466-F2FD-712A-B8D4-3BD9E06EFF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7603AA-D616-CA34-F2D3-799880799611}"/>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4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4F85-0A4A-8BE8-EBF6-03CE4C4EDF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2B79C0-AA5C-EB23-48E1-C4D80EAD6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591B6F-2499-40CF-ABAE-B52B3F3CBE98}"/>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B6B05300-BD38-114D-EB2A-FE6E551DD9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780052-89FF-5B72-719F-F491A1BC4299}"/>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93478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3D9C1-DBC7-0599-E362-94F1E1E21D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9F4D15C-A4AD-1413-51EA-30559D449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3CD9F-9153-C890-B411-6A92F283A9D2}"/>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929784AA-DF79-75FC-5766-43FBCDF50F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A59F59-DD20-A0CE-FCCF-0F0E40017E0D}"/>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2024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F6CD-3401-43F2-4ADC-6A5FCE7747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15103E-8CE9-72E7-EE6D-B21C78CBD8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D875F8-DC0A-F39B-2227-9E10F59FB075}"/>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30B485F6-DF38-2787-7D17-983CE6302D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2ECC40-B7F2-C528-67DB-2B4DDBAB4EBF}"/>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287412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A8CA-045E-7D36-9345-C7D66FB8F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B5E1132-5B70-4769-84B4-689C4D0DE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E236E-40C5-EF77-1A68-7428C76CC268}"/>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F44EE773-B085-E78A-5394-7AFA1001DB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8C73C3-7355-4EB0-F16A-3736FC858327}"/>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134299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F431-9384-A32F-365D-5F8CF88EF7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C246AA8-C60E-3859-AA0D-89E06337A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BD5717F-A63A-0657-D092-3585CE05D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5C71BD-55F3-A4F1-5BE3-65CEC9504CB9}"/>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6" name="Footer Placeholder 5">
            <a:extLst>
              <a:ext uri="{FF2B5EF4-FFF2-40B4-BE49-F238E27FC236}">
                <a16:creationId xmlns:a16="http://schemas.microsoft.com/office/drawing/2014/main" id="{0584FA43-69FB-A66B-9C83-CD519343CE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C48277-3D20-E5CF-27A0-773B7D650D01}"/>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402693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E1A6-AF68-1CFD-A7EB-1FCDB962A49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F9E2B0-103C-0B44-DFE6-49E798FC9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A8908-4C21-9D81-10B5-0D9539821B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6A936A3-6BD1-811A-5677-64C4AE8BD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F90EB7-58FC-5EB9-6EEA-5C7784100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DA06CAA-E585-6BFD-4F0D-33D1DFBDC7C7}"/>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8" name="Footer Placeholder 7">
            <a:extLst>
              <a:ext uri="{FF2B5EF4-FFF2-40B4-BE49-F238E27FC236}">
                <a16:creationId xmlns:a16="http://schemas.microsoft.com/office/drawing/2014/main" id="{F33BCD5D-62B7-F460-6011-7CC9F776088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4935F3C-918D-B61E-026A-AC719C9E5D7B}"/>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108651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9A0E-3B20-6DD8-7C2F-405A402B33B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48BD138-80D9-D85B-B8E8-85AEE2F08F82}"/>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4" name="Footer Placeholder 3">
            <a:extLst>
              <a:ext uri="{FF2B5EF4-FFF2-40B4-BE49-F238E27FC236}">
                <a16:creationId xmlns:a16="http://schemas.microsoft.com/office/drawing/2014/main" id="{43261D7D-1D91-CD58-1374-7D8CFE72619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9722C02-D5DA-DD14-C6C7-42255B59D906}"/>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246549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5E5DA2-0314-EB1A-5060-8AC1F041A700}"/>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3" name="Footer Placeholder 2">
            <a:extLst>
              <a:ext uri="{FF2B5EF4-FFF2-40B4-BE49-F238E27FC236}">
                <a16:creationId xmlns:a16="http://schemas.microsoft.com/office/drawing/2014/main" id="{1E43C123-C389-258C-28D3-B971C6E5DF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9842BC7-086A-51C9-FFF9-C3B83F6B25C5}"/>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123007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7E62-0E69-5906-A2AF-F31AAAB3D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9E473F-C53D-9E75-2902-12305F4B7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2E903C1-A12A-5800-8ED1-0C9588C8F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795FA-F3DE-AF98-96B4-192394CE2528}"/>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6" name="Footer Placeholder 5">
            <a:extLst>
              <a:ext uri="{FF2B5EF4-FFF2-40B4-BE49-F238E27FC236}">
                <a16:creationId xmlns:a16="http://schemas.microsoft.com/office/drawing/2014/main" id="{6B4C9877-15B6-5434-5354-F519ADBBEA7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5867AB-C261-F12A-010E-606529214D50}"/>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125392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F942-B369-18F9-FE22-FFF95737B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663D144-E669-F7D5-6209-818E81FB2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44CDC12-9D23-0ADD-3025-BD6C1C4C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75722-C440-D25C-AD8F-7CE205E194CF}"/>
              </a:ext>
            </a:extLst>
          </p:cNvPr>
          <p:cNvSpPr>
            <a:spLocks noGrp="1"/>
          </p:cNvSpPr>
          <p:nvPr>
            <p:ph type="dt" sz="half" idx="10"/>
          </p:nvPr>
        </p:nvSpPr>
        <p:spPr/>
        <p:txBody>
          <a:bodyPr/>
          <a:lstStyle/>
          <a:p>
            <a:fld id="{950029C4-5410-4D2D-BAA5-1FA073D45050}" type="datetimeFigureOut">
              <a:rPr lang="en-IN" smtClean="0"/>
              <a:t>20-11-2022</a:t>
            </a:fld>
            <a:endParaRPr lang="en-IN"/>
          </a:p>
        </p:txBody>
      </p:sp>
      <p:sp>
        <p:nvSpPr>
          <p:cNvPr id="6" name="Footer Placeholder 5">
            <a:extLst>
              <a:ext uri="{FF2B5EF4-FFF2-40B4-BE49-F238E27FC236}">
                <a16:creationId xmlns:a16="http://schemas.microsoft.com/office/drawing/2014/main" id="{32327CE0-1577-3A7A-AAE5-8FAB5F5BD4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1D76B09-0E0C-3A09-462C-30F5CAE93EBE}"/>
              </a:ext>
            </a:extLst>
          </p:cNvPr>
          <p:cNvSpPr>
            <a:spLocks noGrp="1"/>
          </p:cNvSpPr>
          <p:nvPr>
            <p:ph type="sldNum" sz="quarter" idx="12"/>
          </p:nvPr>
        </p:nvSpPr>
        <p:spPr/>
        <p:txBody>
          <a:bodyPr/>
          <a:lstStyle/>
          <a:p>
            <a:fld id="{9701D7DD-DC6C-4707-BC8C-99902CB78FD9}" type="slidenum">
              <a:rPr lang="en-IN" smtClean="0"/>
              <a:t>‹#›</a:t>
            </a:fld>
            <a:endParaRPr lang="en-IN"/>
          </a:p>
        </p:txBody>
      </p:sp>
    </p:spTree>
    <p:extLst>
      <p:ext uri="{BB962C8B-B14F-4D97-AF65-F5344CB8AC3E}">
        <p14:creationId xmlns:p14="http://schemas.microsoft.com/office/powerpoint/2010/main" val="159089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E68E9-6D76-988C-D3DA-4A8265291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6355DD-2B2D-EF4B-1220-586925B27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6BC0B3-437B-9349-E538-4FB1864BF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029C4-5410-4D2D-BAA5-1FA073D45050}" type="datetimeFigureOut">
              <a:rPr lang="en-IN" smtClean="0"/>
              <a:t>20-11-2022</a:t>
            </a:fld>
            <a:endParaRPr lang="en-IN"/>
          </a:p>
        </p:txBody>
      </p:sp>
      <p:sp>
        <p:nvSpPr>
          <p:cNvPr id="5" name="Footer Placeholder 4">
            <a:extLst>
              <a:ext uri="{FF2B5EF4-FFF2-40B4-BE49-F238E27FC236}">
                <a16:creationId xmlns:a16="http://schemas.microsoft.com/office/drawing/2014/main" id="{EB2E246F-49C7-5A69-077F-542CBE378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A47DB3-6D72-1300-AC00-F5AD02E3F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1D7DD-DC6C-4707-BC8C-99902CB78FD9}" type="slidenum">
              <a:rPr lang="en-IN" smtClean="0"/>
              <a:t>‹#›</a:t>
            </a:fld>
            <a:endParaRPr lang="en-IN"/>
          </a:p>
        </p:txBody>
      </p:sp>
    </p:spTree>
    <p:extLst>
      <p:ext uri="{BB962C8B-B14F-4D97-AF65-F5344CB8AC3E}">
        <p14:creationId xmlns:p14="http://schemas.microsoft.com/office/powerpoint/2010/main" val="58609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F26A-949C-AEF6-FF6E-67502BB3DE2B}"/>
              </a:ext>
            </a:extLst>
          </p:cNvPr>
          <p:cNvSpPr>
            <a:spLocks noGrp="1"/>
          </p:cNvSpPr>
          <p:nvPr>
            <p:ph type="ctrTitle"/>
          </p:nvPr>
        </p:nvSpPr>
        <p:spPr>
          <a:xfrm>
            <a:off x="1452880" y="543243"/>
            <a:ext cx="9144000" cy="2387600"/>
          </a:xfrm>
        </p:spPr>
        <p:txBody>
          <a:bodyPr/>
          <a:lstStyle/>
          <a:p>
            <a:r>
              <a:rPr lang="en-IN" sz="6000" b="1" dirty="0">
                <a:latin typeface="Algerian" panose="04020705040A02060702" pitchFamily="82" charset="0"/>
              </a:rPr>
              <a:t>JOINT STRUCTURE &amp; FUNCTION- ii</a:t>
            </a:r>
            <a:endParaRPr lang="en-IN" dirty="0"/>
          </a:p>
        </p:txBody>
      </p:sp>
      <p:sp>
        <p:nvSpPr>
          <p:cNvPr id="3" name="Subtitle 2">
            <a:extLst>
              <a:ext uri="{FF2B5EF4-FFF2-40B4-BE49-F238E27FC236}">
                <a16:creationId xmlns:a16="http://schemas.microsoft.com/office/drawing/2014/main" id="{2DB469D7-51BC-781F-F52D-BAABCC0361E0}"/>
              </a:ext>
            </a:extLst>
          </p:cNvPr>
          <p:cNvSpPr>
            <a:spLocks noGrp="1"/>
          </p:cNvSpPr>
          <p:nvPr>
            <p:ph type="subTitle" idx="1"/>
          </p:nvPr>
        </p:nvSpPr>
        <p:spPr/>
        <p:txBody>
          <a:bodyPr>
            <a:normAutofit lnSpcReduction="10000"/>
          </a:bodyPr>
          <a:lstStyle/>
          <a:p>
            <a:r>
              <a:rPr lang="en-IN" sz="2400" b="1" dirty="0"/>
              <a:t>BY:</a:t>
            </a:r>
          </a:p>
          <a:p>
            <a:r>
              <a:rPr lang="en-IN" sz="2400" b="1" dirty="0"/>
              <a:t>DR. DIGVIJAY SHARMA</a:t>
            </a:r>
          </a:p>
          <a:p>
            <a:r>
              <a:rPr lang="en-IN" sz="2400" b="1" dirty="0"/>
              <a:t>DIRECTOR</a:t>
            </a:r>
          </a:p>
          <a:p>
            <a:r>
              <a:rPr lang="en-IN" sz="2400" b="1" dirty="0"/>
              <a:t>SCHOOL OF HEALTH SCIENCES, CSJMU</a:t>
            </a:r>
          </a:p>
          <a:p>
            <a:endParaRPr lang="en-IN" dirty="0"/>
          </a:p>
        </p:txBody>
      </p:sp>
    </p:spTree>
    <p:extLst>
      <p:ext uri="{BB962C8B-B14F-4D97-AF65-F5344CB8AC3E}">
        <p14:creationId xmlns:p14="http://schemas.microsoft.com/office/powerpoint/2010/main" val="211750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ynovial Fluid Analysis, Procedure for Arthrocentesis">
            <a:extLst>
              <a:ext uri="{FF2B5EF4-FFF2-40B4-BE49-F238E27FC236}">
                <a16:creationId xmlns:a16="http://schemas.microsoft.com/office/drawing/2014/main" id="{5F4B7A63-DE85-AF4B-E387-724FD9DBF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0"/>
            <a:ext cx="9459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5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5FB6-109F-BECC-D996-FF5DB4EB6270}"/>
              </a:ext>
            </a:extLst>
          </p:cNvPr>
          <p:cNvSpPr>
            <a:spLocks noGrp="1"/>
          </p:cNvSpPr>
          <p:nvPr>
            <p:ph type="title"/>
          </p:nvPr>
        </p:nvSpPr>
        <p:spPr/>
        <p:txBody>
          <a:bodyPr/>
          <a:lstStyle/>
          <a:p>
            <a:pPr algn="ctr"/>
            <a:r>
              <a:rPr lang="en-IN" sz="4400" b="1" dirty="0">
                <a:latin typeface="Algerian" panose="04020705040A02060702" pitchFamily="82" charset="0"/>
              </a:rPr>
              <a:t>JOINT CAPSULE</a:t>
            </a:r>
            <a:endParaRPr lang="en-IN" dirty="0"/>
          </a:p>
        </p:txBody>
      </p:sp>
      <p:sp>
        <p:nvSpPr>
          <p:cNvPr id="3" name="Content Placeholder 2">
            <a:extLst>
              <a:ext uri="{FF2B5EF4-FFF2-40B4-BE49-F238E27FC236}">
                <a16:creationId xmlns:a16="http://schemas.microsoft.com/office/drawing/2014/main" id="{E2ED85C6-5C47-4A94-A4C6-E8C29D3545AF}"/>
              </a:ext>
            </a:extLst>
          </p:cNvPr>
          <p:cNvSpPr>
            <a:spLocks noGrp="1"/>
          </p:cNvSpPr>
          <p:nvPr>
            <p:ph idx="1"/>
          </p:nvPr>
        </p:nvSpPr>
        <p:spPr>
          <a:xfrm>
            <a:off x="838200" y="1412240"/>
            <a:ext cx="10515600" cy="4764723"/>
          </a:xfrm>
        </p:spPr>
        <p:txBody>
          <a:bodyPr>
            <a:normAutofit fontScale="85000" lnSpcReduction="20000"/>
          </a:bodyPr>
          <a:lstStyle/>
          <a:p>
            <a:r>
              <a:rPr lang="en-IN" dirty="0"/>
              <a:t>The joint capsule is composed of two layers:</a:t>
            </a:r>
          </a:p>
          <a:p>
            <a:pPr lvl="1"/>
            <a:r>
              <a:rPr lang="en-IN" dirty="0"/>
              <a:t>An outer layer called Stratum fibrosum</a:t>
            </a:r>
          </a:p>
          <a:p>
            <a:pPr lvl="1"/>
            <a:r>
              <a:rPr lang="en-IN" dirty="0"/>
              <a:t>An inner layer called Stratum synacium</a:t>
            </a:r>
          </a:p>
          <a:p>
            <a:r>
              <a:rPr lang="en-IN" dirty="0"/>
              <a:t>The stratum fibrosum is also referred as fibrous capsule and is composed of dense fibrous tissue. </a:t>
            </a:r>
          </a:p>
          <a:p>
            <a:r>
              <a:rPr lang="en-IN" dirty="0"/>
              <a:t>Collagen and elastin account for about 90% of dry weight while water about 70% of the wet weight</a:t>
            </a:r>
          </a:p>
          <a:p>
            <a:r>
              <a:rPr lang="en-IN" dirty="0"/>
              <a:t>This layer is poorly vascularised but richly innervated by joint receptors</a:t>
            </a:r>
          </a:p>
          <a:p>
            <a:r>
              <a:rPr lang="en-IN" dirty="0"/>
              <a:t>The receptors that re present in and around the joint capsule are able to detect the rate and direction of the motion, compression and tension, vibration and pressure. </a:t>
            </a:r>
          </a:p>
          <a:p>
            <a:r>
              <a:rPr lang="en-IN" dirty="0"/>
              <a:t>The joint receptors transmit information about the status of joint to the central nervous system </a:t>
            </a:r>
          </a:p>
          <a:p>
            <a:r>
              <a:rPr lang="en-IN" dirty="0"/>
              <a:t>The CNS interprets the information and respond by coordinating muscle activity to meet the joint stability- mobility</a:t>
            </a:r>
          </a:p>
          <a:p>
            <a:endParaRPr lang="en-IN" dirty="0"/>
          </a:p>
        </p:txBody>
      </p:sp>
    </p:spTree>
    <p:extLst>
      <p:ext uri="{BB962C8B-B14F-4D97-AF65-F5344CB8AC3E}">
        <p14:creationId xmlns:p14="http://schemas.microsoft.com/office/powerpoint/2010/main" val="4818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int capsule - Wikipedia">
            <a:extLst>
              <a:ext uri="{FF2B5EF4-FFF2-40B4-BE49-F238E27FC236}">
                <a16:creationId xmlns:a16="http://schemas.microsoft.com/office/drawing/2014/main" id="{4353FA14-D3D0-747B-1008-DDEFAD0A5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400"/>
            <a:ext cx="6811881" cy="497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int Classifications">
            <a:extLst>
              <a:ext uri="{FF2B5EF4-FFF2-40B4-BE49-F238E27FC236}">
                <a16:creationId xmlns:a16="http://schemas.microsoft.com/office/drawing/2014/main" id="{D423921D-86D9-9D76-5501-0C2F8DFAD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121" y="321627"/>
            <a:ext cx="5150153" cy="585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7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9016A-97E5-E445-C069-5EDB937BEDB2}"/>
              </a:ext>
            </a:extLst>
          </p:cNvPr>
          <p:cNvSpPr>
            <a:spLocks noGrp="1"/>
          </p:cNvSpPr>
          <p:nvPr>
            <p:ph idx="1"/>
          </p:nvPr>
        </p:nvSpPr>
        <p:spPr>
          <a:xfrm>
            <a:off x="838200" y="609600"/>
            <a:ext cx="10515600" cy="5567363"/>
          </a:xfrm>
        </p:spPr>
        <p:txBody>
          <a:bodyPr/>
          <a:lstStyle/>
          <a:p>
            <a:r>
              <a:rPr lang="en-IN" dirty="0"/>
              <a:t>The inner layer is the lining tissue of the capsule.</a:t>
            </a:r>
          </a:p>
          <a:p>
            <a:r>
              <a:rPr lang="en-IN" dirty="0"/>
              <a:t>It consists of two layers intima and sub-synovial tissue</a:t>
            </a:r>
          </a:p>
          <a:p>
            <a:r>
              <a:rPr lang="en-IN" dirty="0"/>
              <a:t>Intima is made up of layer of cells which lines the joint space</a:t>
            </a:r>
          </a:p>
          <a:p>
            <a:r>
              <a:rPr lang="en-IN" dirty="0"/>
              <a:t>It is made up of specialized cells known as synasiocytes, which synthesize the hyaluronic acid, a component of synovial fluid</a:t>
            </a:r>
          </a:p>
          <a:p>
            <a:r>
              <a:rPr lang="en-IN" dirty="0"/>
              <a:t>The sub-synovial tissue lies outside the intima as a loose network which is highly vascularised but poorly innervated</a:t>
            </a:r>
          </a:p>
          <a:p>
            <a:r>
              <a:rPr lang="en-IN" dirty="0"/>
              <a:t>It is less sensitive to pain but undergoes dilation and constriction in response to heat and cold</a:t>
            </a:r>
          </a:p>
          <a:p>
            <a:r>
              <a:rPr lang="en-IN" dirty="0"/>
              <a:t>This layer provide support for the intima and merges with fibrous capsule on its internal surface</a:t>
            </a:r>
          </a:p>
        </p:txBody>
      </p:sp>
    </p:spTree>
    <p:extLst>
      <p:ext uri="{BB962C8B-B14F-4D97-AF65-F5344CB8AC3E}">
        <p14:creationId xmlns:p14="http://schemas.microsoft.com/office/powerpoint/2010/main" val="28296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F623-816B-1AA7-B684-3C05FF4F695F}"/>
              </a:ext>
            </a:extLst>
          </p:cNvPr>
          <p:cNvSpPr>
            <a:spLocks noGrp="1"/>
          </p:cNvSpPr>
          <p:nvPr>
            <p:ph type="title"/>
          </p:nvPr>
        </p:nvSpPr>
        <p:spPr/>
        <p:txBody>
          <a:bodyPr/>
          <a:lstStyle/>
          <a:p>
            <a:pPr algn="ctr"/>
            <a:r>
              <a:rPr lang="en-IN" b="1" dirty="0">
                <a:latin typeface="Algerian" panose="04020705040A02060702" pitchFamily="82" charset="0"/>
              </a:rPr>
              <a:t>Synovial fluid</a:t>
            </a:r>
            <a:endParaRPr lang="en-IN" dirty="0"/>
          </a:p>
        </p:txBody>
      </p:sp>
      <p:sp>
        <p:nvSpPr>
          <p:cNvPr id="3" name="Content Placeholder 2">
            <a:extLst>
              <a:ext uri="{FF2B5EF4-FFF2-40B4-BE49-F238E27FC236}">
                <a16:creationId xmlns:a16="http://schemas.microsoft.com/office/drawing/2014/main" id="{B1EB4BA7-C53C-48E1-5701-C200C5277307}"/>
              </a:ext>
            </a:extLst>
          </p:cNvPr>
          <p:cNvSpPr>
            <a:spLocks noGrp="1"/>
          </p:cNvSpPr>
          <p:nvPr>
            <p:ph idx="1"/>
          </p:nvPr>
        </p:nvSpPr>
        <p:spPr>
          <a:xfrm>
            <a:off x="375920" y="1432560"/>
            <a:ext cx="11562080" cy="5191760"/>
          </a:xfrm>
        </p:spPr>
        <p:txBody>
          <a:bodyPr>
            <a:normAutofit fontScale="77500" lnSpcReduction="20000"/>
          </a:bodyPr>
          <a:lstStyle/>
          <a:p>
            <a:r>
              <a:rPr lang="en-IN" dirty="0"/>
              <a:t>Normal synovial fluid appears as a clear, pale yellow viscous fluid that is present in small amount at all synovial joints</a:t>
            </a:r>
          </a:p>
          <a:p>
            <a:r>
              <a:rPr lang="en-IN" dirty="0"/>
              <a:t>There is a direct exchange between vasculature of the stratum synacium and intracapsular space where nutrients can be supplied and waste products can be taken away from the joint by diffusion</a:t>
            </a:r>
          </a:p>
          <a:p>
            <a:r>
              <a:rPr lang="en-IN" dirty="0"/>
              <a:t>The composition is similar to blood plasma except it contains hyaluronic acid and </a:t>
            </a:r>
            <a:r>
              <a:rPr lang="en-IN" dirty="0" err="1"/>
              <a:t>lubrician</a:t>
            </a:r>
            <a:r>
              <a:rPr lang="en-IN" dirty="0"/>
              <a:t> (</a:t>
            </a:r>
            <a:r>
              <a:rPr lang="en-IN" dirty="0" err="1"/>
              <a:t>glyco</a:t>
            </a:r>
            <a:r>
              <a:rPr lang="en-IN" dirty="0"/>
              <a:t>-protein)</a:t>
            </a:r>
          </a:p>
          <a:p>
            <a:r>
              <a:rPr lang="en-IN" dirty="0"/>
              <a:t>The hyaluronate component is responsible for the viscosity of fluid and is essential for lubrication of synovial joint</a:t>
            </a:r>
          </a:p>
          <a:p>
            <a:r>
              <a:rPr lang="en-IN" dirty="0"/>
              <a:t>Lubrication is responsible for cartilage on cartilage lubrication</a:t>
            </a:r>
          </a:p>
          <a:p>
            <a:r>
              <a:rPr lang="en-IN" dirty="0"/>
              <a:t>The </a:t>
            </a:r>
            <a:r>
              <a:rPr lang="en-IN" dirty="0" err="1"/>
              <a:t>synivial</a:t>
            </a:r>
            <a:r>
              <a:rPr lang="en-IN" dirty="0"/>
              <a:t> fluid exhibits properties of viscous fluid that has ability to revert loads, that produce shear. </a:t>
            </a:r>
          </a:p>
          <a:p>
            <a:r>
              <a:rPr lang="en-IN" dirty="0"/>
              <a:t>The viscosity of the synovial fluid varies inversely with the joint velocity on rate of shear</a:t>
            </a:r>
          </a:p>
          <a:p>
            <a:r>
              <a:rPr lang="en-IN" dirty="0"/>
              <a:t>Thus synovial fluid is referred to as </a:t>
            </a:r>
            <a:r>
              <a:rPr lang="en-IN" dirty="0" err="1"/>
              <a:t>thircotropic</a:t>
            </a:r>
            <a:endParaRPr lang="en-IN" dirty="0"/>
          </a:p>
          <a:p>
            <a:r>
              <a:rPr lang="en-IN" dirty="0"/>
              <a:t>Thus increased motion of bony component leads to decrease in viscosity causes less resistance to motion while slow motion leads to increased viscosity providing more resistance</a:t>
            </a:r>
          </a:p>
        </p:txBody>
      </p:sp>
    </p:spTree>
    <p:extLst>
      <p:ext uri="{BB962C8B-B14F-4D97-AF65-F5344CB8AC3E}">
        <p14:creationId xmlns:p14="http://schemas.microsoft.com/office/powerpoint/2010/main" val="331931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nee Synovitis - Symptoms, Causes, Treamtent &amp; Rehabilitation">
            <a:extLst>
              <a:ext uri="{FF2B5EF4-FFF2-40B4-BE49-F238E27FC236}">
                <a16:creationId xmlns:a16="http://schemas.microsoft.com/office/drawing/2014/main" id="{4BD14FC9-48D5-2209-5DF3-6794506DF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464503"/>
            <a:ext cx="6474370" cy="6098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1B154E8-A3FB-9673-7734-A1EC5689345D}"/>
              </a:ext>
            </a:extLst>
          </p:cNvPr>
          <p:cNvPicPr>
            <a:picLocks noChangeAspect="1"/>
          </p:cNvPicPr>
          <p:nvPr/>
        </p:nvPicPr>
        <p:blipFill>
          <a:blip r:embed="rId3"/>
          <a:stretch>
            <a:fillRect/>
          </a:stretch>
        </p:blipFill>
        <p:spPr>
          <a:xfrm>
            <a:off x="5370830" y="294640"/>
            <a:ext cx="6611620" cy="2538862"/>
          </a:xfrm>
          <a:prstGeom prst="rect">
            <a:avLst/>
          </a:prstGeom>
        </p:spPr>
      </p:pic>
      <p:pic>
        <p:nvPicPr>
          <p:cNvPr id="3" name="Picture 2">
            <a:extLst>
              <a:ext uri="{FF2B5EF4-FFF2-40B4-BE49-F238E27FC236}">
                <a16:creationId xmlns:a16="http://schemas.microsoft.com/office/drawing/2014/main" id="{F4D895F1-2C67-A075-B80C-EEB5EB2A91F0}"/>
              </a:ext>
            </a:extLst>
          </p:cNvPr>
          <p:cNvPicPr>
            <a:picLocks noChangeAspect="1"/>
          </p:cNvPicPr>
          <p:nvPr/>
        </p:nvPicPr>
        <p:blipFill>
          <a:blip r:embed="rId4"/>
          <a:stretch>
            <a:fillRect/>
          </a:stretch>
        </p:blipFill>
        <p:spPr>
          <a:xfrm>
            <a:off x="7559039" y="2772207"/>
            <a:ext cx="2945765" cy="4085793"/>
          </a:xfrm>
          <a:prstGeom prst="rect">
            <a:avLst/>
          </a:prstGeom>
        </p:spPr>
      </p:pic>
    </p:spTree>
    <p:extLst>
      <p:ext uri="{BB962C8B-B14F-4D97-AF65-F5344CB8AC3E}">
        <p14:creationId xmlns:p14="http://schemas.microsoft.com/office/powerpoint/2010/main" val="241003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03D2-0EC9-A118-B63B-A10046F8BAE0}"/>
              </a:ext>
            </a:extLst>
          </p:cNvPr>
          <p:cNvSpPr>
            <a:spLocks noGrp="1"/>
          </p:cNvSpPr>
          <p:nvPr>
            <p:ph type="title"/>
          </p:nvPr>
        </p:nvSpPr>
        <p:spPr/>
        <p:txBody>
          <a:bodyPr/>
          <a:lstStyle/>
          <a:p>
            <a:pPr algn="ctr"/>
            <a:r>
              <a:rPr lang="en-IN" sz="4400" b="1" dirty="0">
                <a:latin typeface="Algerian" panose="04020705040A02060702" pitchFamily="82" charset="0"/>
              </a:rPr>
              <a:t>JOINT lubrication</a:t>
            </a:r>
            <a:endParaRPr lang="en-IN" dirty="0"/>
          </a:p>
        </p:txBody>
      </p:sp>
      <p:sp>
        <p:nvSpPr>
          <p:cNvPr id="3" name="Content Placeholder 2">
            <a:extLst>
              <a:ext uri="{FF2B5EF4-FFF2-40B4-BE49-F238E27FC236}">
                <a16:creationId xmlns:a16="http://schemas.microsoft.com/office/drawing/2014/main" id="{3BF9F867-D6B4-5B45-4B8E-BC2FC813C08D}"/>
              </a:ext>
            </a:extLst>
          </p:cNvPr>
          <p:cNvSpPr>
            <a:spLocks noGrp="1"/>
          </p:cNvSpPr>
          <p:nvPr>
            <p:ph idx="1"/>
          </p:nvPr>
        </p:nvSpPr>
        <p:spPr>
          <a:xfrm>
            <a:off x="838200" y="1825625"/>
            <a:ext cx="10515600" cy="3041015"/>
          </a:xfrm>
        </p:spPr>
        <p:txBody>
          <a:bodyPr>
            <a:normAutofit/>
          </a:bodyPr>
          <a:lstStyle/>
          <a:p>
            <a:r>
              <a:rPr lang="en-IN" dirty="0"/>
              <a:t>There is no single model that can adequately explain the human joint lubrication and that human joints are lubricated by two or more types of lubrication. </a:t>
            </a:r>
          </a:p>
          <a:p>
            <a:r>
              <a:rPr lang="en-IN" dirty="0"/>
              <a:t>The two basic types of lubrications are:</a:t>
            </a:r>
          </a:p>
          <a:p>
            <a:pPr lvl="1"/>
            <a:r>
              <a:rPr lang="en-IN" dirty="0"/>
              <a:t>Boundary lubrication </a:t>
            </a:r>
          </a:p>
          <a:p>
            <a:pPr lvl="1"/>
            <a:r>
              <a:rPr lang="en-IN" dirty="0"/>
              <a:t>Fluid lubrication </a:t>
            </a:r>
          </a:p>
          <a:p>
            <a:pPr marL="457200" lvl="1" indent="0">
              <a:buNone/>
            </a:pPr>
            <a:endParaRPr lang="en-IN" dirty="0"/>
          </a:p>
        </p:txBody>
      </p:sp>
    </p:spTree>
    <p:extLst>
      <p:ext uri="{BB962C8B-B14F-4D97-AF65-F5344CB8AC3E}">
        <p14:creationId xmlns:p14="http://schemas.microsoft.com/office/powerpoint/2010/main" val="87155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6256-35EE-D8D1-7BC6-4AFAFF9B173A}"/>
              </a:ext>
            </a:extLst>
          </p:cNvPr>
          <p:cNvSpPr>
            <a:spLocks noGrp="1"/>
          </p:cNvSpPr>
          <p:nvPr>
            <p:ph type="title"/>
          </p:nvPr>
        </p:nvSpPr>
        <p:spPr/>
        <p:txBody>
          <a:bodyPr/>
          <a:lstStyle/>
          <a:p>
            <a:pPr algn="ctr"/>
            <a:r>
              <a:rPr lang="en-IN" b="1" dirty="0">
                <a:latin typeface="Algerian" panose="04020705040A02060702" pitchFamily="82" charset="0"/>
              </a:rPr>
              <a:t>Boundary </a:t>
            </a:r>
            <a:r>
              <a:rPr lang="en-IN" sz="4400" b="1" dirty="0">
                <a:latin typeface="Algerian" panose="04020705040A02060702" pitchFamily="82" charset="0"/>
              </a:rPr>
              <a:t>lubrication</a:t>
            </a:r>
            <a:endParaRPr lang="en-IN" dirty="0"/>
          </a:p>
        </p:txBody>
      </p:sp>
      <p:sp>
        <p:nvSpPr>
          <p:cNvPr id="3" name="Content Placeholder 2">
            <a:extLst>
              <a:ext uri="{FF2B5EF4-FFF2-40B4-BE49-F238E27FC236}">
                <a16:creationId xmlns:a16="http://schemas.microsoft.com/office/drawing/2014/main" id="{245D2E4B-628B-CD23-1ACA-ACE38E47E98E}"/>
              </a:ext>
            </a:extLst>
          </p:cNvPr>
          <p:cNvSpPr>
            <a:spLocks noGrp="1"/>
          </p:cNvSpPr>
          <p:nvPr>
            <p:ph idx="1"/>
          </p:nvPr>
        </p:nvSpPr>
        <p:spPr>
          <a:xfrm>
            <a:off x="838200" y="1825625"/>
            <a:ext cx="10515600" cy="2441575"/>
          </a:xfrm>
        </p:spPr>
        <p:txBody>
          <a:bodyPr/>
          <a:lstStyle/>
          <a:p>
            <a:r>
              <a:rPr lang="en-IN" dirty="0"/>
              <a:t>This occurs when each weight bearing surface is located with a thin layer of large molecule that keeps opposing surface from touching each other</a:t>
            </a:r>
          </a:p>
          <a:p>
            <a:r>
              <a:rPr lang="en-IN" dirty="0"/>
              <a:t>These molecules are composed of lubrication</a:t>
            </a:r>
          </a:p>
          <a:p>
            <a:r>
              <a:rPr lang="en-IN" dirty="0"/>
              <a:t>This type of lubrication is considered to be most effective at low loads</a:t>
            </a:r>
          </a:p>
        </p:txBody>
      </p:sp>
      <p:pic>
        <p:nvPicPr>
          <p:cNvPr id="3074" name="Picture 2" descr="Explain Boundary Lubrication.">
            <a:extLst>
              <a:ext uri="{FF2B5EF4-FFF2-40B4-BE49-F238E27FC236}">
                <a16:creationId xmlns:a16="http://schemas.microsoft.com/office/drawing/2014/main" id="{B2781096-D136-5892-3E7A-7E26DD217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4063999"/>
            <a:ext cx="6685279" cy="279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4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5FEB-83F8-673D-26D6-3B89D8153889}"/>
              </a:ext>
            </a:extLst>
          </p:cNvPr>
          <p:cNvSpPr>
            <a:spLocks noGrp="1"/>
          </p:cNvSpPr>
          <p:nvPr>
            <p:ph type="title"/>
          </p:nvPr>
        </p:nvSpPr>
        <p:spPr/>
        <p:txBody>
          <a:bodyPr/>
          <a:lstStyle/>
          <a:p>
            <a:pPr algn="ctr"/>
            <a:r>
              <a:rPr lang="en-IN" b="1" dirty="0">
                <a:latin typeface="Algerian" panose="04020705040A02060702" pitchFamily="82" charset="0"/>
              </a:rPr>
              <a:t>fluid</a:t>
            </a:r>
            <a:r>
              <a:rPr lang="en-IN" sz="4400" b="1" dirty="0">
                <a:latin typeface="Algerian" panose="04020705040A02060702" pitchFamily="82" charset="0"/>
              </a:rPr>
              <a:t> lubrication</a:t>
            </a:r>
            <a:endParaRPr lang="en-IN" dirty="0"/>
          </a:p>
        </p:txBody>
      </p:sp>
      <p:sp>
        <p:nvSpPr>
          <p:cNvPr id="3" name="Content Placeholder 2">
            <a:extLst>
              <a:ext uri="{FF2B5EF4-FFF2-40B4-BE49-F238E27FC236}">
                <a16:creationId xmlns:a16="http://schemas.microsoft.com/office/drawing/2014/main" id="{10860832-F58A-9D78-383F-2254C6A28AE4}"/>
              </a:ext>
            </a:extLst>
          </p:cNvPr>
          <p:cNvSpPr>
            <a:spLocks noGrp="1"/>
          </p:cNvSpPr>
          <p:nvPr>
            <p:ph idx="1"/>
          </p:nvPr>
        </p:nvSpPr>
        <p:spPr>
          <a:xfrm>
            <a:off x="274320" y="1381760"/>
            <a:ext cx="11795760" cy="5323840"/>
          </a:xfrm>
        </p:spPr>
        <p:txBody>
          <a:bodyPr>
            <a:normAutofit fontScale="92500" lnSpcReduction="10000"/>
          </a:bodyPr>
          <a:lstStyle/>
          <a:p>
            <a:r>
              <a:rPr lang="en-IN" dirty="0"/>
              <a:t>It includes existence of a film of fluid that is interposed between the joint surfaces</a:t>
            </a:r>
          </a:p>
          <a:p>
            <a:r>
              <a:rPr lang="en-IN" dirty="0"/>
              <a:t>The fluid lubrication include:</a:t>
            </a:r>
          </a:p>
          <a:p>
            <a:pPr lvl="1"/>
            <a:r>
              <a:rPr lang="en-IN" b="1" dirty="0"/>
              <a:t>Hydrostatic lubrication- </a:t>
            </a:r>
            <a:r>
              <a:rPr lang="en-IN" dirty="0"/>
              <a:t>or weeping lubrication- it is a form of lubrication the load bearing surfaces are held apart by a film of lubricant that is maintained under pressure. Compression of articular cartilage cause the cartilage to deform and to weep fluid which forms a fluid film over the articular surface</a:t>
            </a:r>
          </a:p>
          <a:p>
            <a:pPr lvl="1"/>
            <a:r>
              <a:rPr lang="en-IN" b="1" dirty="0"/>
              <a:t>Hydrodynamic lubrication- </a:t>
            </a:r>
            <a:r>
              <a:rPr lang="en-IN" dirty="0"/>
              <a:t>it is the form of fluid lubrication in which a wedge of fluid id created when non-parallel opposing surfaces slide on one another</a:t>
            </a:r>
          </a:p>
          <a:p>
            <a:pPr lvl="1"/>
            <a:r>
              <a:rPr lang="en-IN" b="1" dirty="0"/>
              <a:t>Squeeze film Lubrication- </a:t>
            </a:r>
            <a:r>
              <a:rPr lang="en-IN" dirty="0"/>
              <a:t>here the pressure is created in the fluid film by movement of articular surface that are perpendicular to one another. The moving surface squeeze created by fluid viscosity keep the surface separated. This type of lubrication is suitable for high- load for short duration</a:t>
            </a:r>
          </a:p>
          <a:p>
            <a:pPr lvl="1"/>
            <a:r>
              <a:rPr lang="en-IN" b="1" dirty="0" err="1"/>
              <a:t>Elasto</a:t>
            </a:r>
            <a:r>
              <a:rPr lang="en-IN" b="1" dirty="0"/>
              <a:t>-hydrodynamic Lubrication- </a:t>
            </a:r>
            <a:r>
              <a:rPr lang="en-IN" dirty="0"/>
              <a:t>here the protective fluid film is maintained at an appropriate thickness by elastic deformation of articular surfaces</a:t>
            </a:r>
          </a:p>
          <a:p>
            <a:pPr lvl="1"/>
            <a:r>
              <a:rPr lang="en-IN" b="1" dirty="0"/>
              <a:t>Boosted Lubrication- </a:t>
            </a:r>
            <a:r>
              <a:rPr lang="en-IN" dirty="0"/>
              <a:t>the model suggests that pools of concentrated hyaluronate molecules are filtered out of synovial fluid and are trapped in the natural undulations areas of elastic deformations on the articular surfaces just as the opposing surfaces meet. </a:t>
            </a:r>
          </a:p>
        </p:txBody>
      </p:sp>
    </p:spTree>
    <p:extLst>
      <p:ext uri="{BB962C8B-B14F-4D97-AF65-F5344CB8AC3E}">
        <p14:creationId xmlns:p14="http://schemas.microsoft.com/office/powerpoint/2010/main" val="401989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716</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Calibri Light</vt:lpstr>
      <vt:lpstr>Office Theme</vt:lpstr>
      <vt:lpstr>JOINT STRUCTURE &amp; FUNCTION- ii</vt:lpstr>
      <vt:lpstr>JOINT CAPSULE</vt:lpstr>
      <vt:lpstr>PowerPoint Presentation</vt:lpstr>
      <vt:lpstr>PowerPoint Presentation</vt:lpstr>
      <vt:lpstr>Synovial fluid</vt:lpstr>
      <vt:lpstr>PowerPoint Presentation</vt:lpstr>
      <vt:lpstr>JOINT lubrication</vt:lpstr>
      <vt:lpstr>Boundary lubrication</vt:lpstr>
      <vt:lpstr>fluid lubrication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STRUCTURE &amp; FUNCTION- ii</dc:title>
  <dc:creator>apoorva srivastava</dc:creator>
  <cp:lastModifiedBy>apoorva srivastava</cp:lastModifiedBy>
  <cp:revision>5</cp:revision>
  <dcterms:created xsi:type="dcterms:W3CDTF">2022-11-06T09:26:36Z</dcterms:created>
  <dcterms:modified xsi:type="dcterms:W3CDTF">2022-11-20T15:49:12Z</dcterms:modified>
</cp:coreProperties>
</file>