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303" r:id="rId4"/>
    <p:sldId id="258" r:id="rId5"/>
    <p:sldId id="302" r:id="rId6"/>
    <p:sldId id="259" r:id="rId7"/>
    <p:sldId id="291" r:id="rId8"/>
    <p:sldId id="292" r:id="rId9"/>
    <p:sldId id="296" r:id="rId10"/>
    <p:sldId id="294" r:id="rId11"/>
    <p:sldId id="295" r:id="rId12"/>
    <p:sldId id="265" r:id="rId13"/>
    <p:sldId id="270" r:id="rId14"/>
    <p:sldId id="266" r:id="rId15"/>
    <p:sldId id="267" r:id="rId16"/>
    <p:sldId id="298" r:id="rId17"/>
    <p:sldId id="274" r:id="rId18"/>
    <p:sldId id="280" r:id="rId19"/>
    <p:sldId id="300" r:id="rId20"/>
    <p:sldId id="301" r:id="rId21"/>
    <p:sldId id="30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700062"/>
            <a:ext cx="7772400" cy="3643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Java Programming </a:t>
            </a:r>
            <a:b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b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 Page Design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48768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Prepared by:</a:t>
            </a:r>
          </a:p>
          <a:p>
            <a:r>
              <a:rPr lang="en-IN" dirty="0" err="1" smtClean="0"/>
              <a:t>Prashant</a:t>
            </a:r>
            <a:r>
              <a:rPr lang="en-IN" dirty="0" smtClean="0"/>
              <a:t> </a:t>
            </a:r>
            <a:r>
              <a:rPr lang="en-IN" dirty="0" err="1" smtClean="0"/>
              <a:t>Srivastava</a:t>
            </a:r>
            <a:r>
              <a:rPr lang="en-IN" dirty="0" smtClean="0"/>
              <a:t>,</a:t>
            </a:r>
          </a:p>
          <a:p>
            <a:r>
              <a:rPr lang="en-IN" dirty="0" smtClean="0"/>
              <a:t>Dept. of Comp. Applications</a:t>
            </a:r>
          </a:p>
          <a:p>
            <a:r>
              <a:rPr lang="en-IN" dirty="0" smtClean="0"/>
              <a:t>UIET, CSJM University.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l">
              <a:lnSpc>
                <a:spcPct val="90000"/>
              </a:lnSpc>
            </a:pPr>
            <a:r>
              <a:rPr lang="en-US" sz="2800" dirty="0" smtClean="0"/>
              <a:t>Operators in Java can be broadly divided in 4 major groups</a:t>
            </a:r>
          </a:p>
          <a:p>
            <a:pPr marL="857250" lvl="1" indent="-457200">
              <a:lnSpc>
                <a:spcPct val="90000"/>
              </a:lnSpc>
              <a:buNone/>
            </a:pPr>
            <a:endParaRPr lang="en-IN" sz="5100" dirty="0" smtClean="0"/>
          </a:p>
          <a:p>
            <a:pPr marL="857250" lvl="1" indent="-457200">
              <a:lnSpc>
                <a:spcPct val="90000"/>
              </a:lnSpc>
              <a:buNone/>
            </a:pPr>
            <a:endParaRPr lang="en-IN" sz="5100" dirty="0" smtClean="0"/>
          </a:p>
          <a:p>
            <a:pPr marL="857250" lvl="1" indent="-457200">
              <a:lnSpc>
                <a:spcPct val="90000"/>
              </a:lnSpc>
            </a:pPr>
            <a:endParaRPr lang="en-IN" dirty="0" smtClean="0"/>
          </a:p>
          <a:p>
            <a:pPr marL="857250" lvl="1" indent="-457200">
              <a:lnSpc>
                <a:spcPct val="90000"/>
              </a:lnSpc>
            </a:pPr>
            <a:endParaRPr lang="en-IN" dirty="0" smtClean="0"/>
          </a:p>
          <a:p>
            <a:pPr marL="857250" lvl="1" indent="-457200">
              <a:lnSpc>
                <a:spcPct val="90000"/>
              </a:lnSpc>
            </a:pPr>
            <a:endParaRPr lang="en-US" dirty="0" smtClean="0"/>
          </a:p>
          <a:p>
            <a:pPr marL="857250" lvl="1" indent="-457200">
              <a:lnSpc>
                <a:spcPct val="90000"/>
              </a:lnSpc>
            </a:pPr>
            <a:endParaRPr lang="en-US" dirty="0" smtClean="0"/>
          </a:p>
          <a:p>
            <a:pPr marL="857250" lvl="1" indent="-457200"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514600"/>
          <a:ext cx="7848600" cy="3619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1552"/>
                <a:gridCol w="5337048"/>
              </a:tblGrid>
              <a:tr h="971550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Arithmetic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800" dirty="0" smtClean="0"/>
                        <a:t>+, -, *, /, %, ++,</a:t>
                      </a:r>
                      <a:r>
                        <a:rPr lang="en-IN" sz="2800" baseline="0" dirty="0" smtClean="0"/>
                        <a:t> </a:t>
                      </a:r>
                      <a:r>
                        <a:rPr lang="en-IN" sz="2800" dirty="0" smtClean="0"/>
                        <a:t>+=, -=, *=, /=, %=. --</a:t>
                      </a:r>
                      <a:endParaRPr lang="en-IN" sz="2800" dirty="0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Bitwise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~, &amp;, |,</a:t>
                      </a:r>
                      <a:r>
                        <a:rPr lang="en-IN" sz="2800" baseline="0" dirty="0" smtClean="0"/>
                        <a:t> ^, &gt;&gt;,  &gt;&gt;&gt;, &lt;&lt;, &amp;=, |=, ^=, &gt;&gt;=, &lt;&lt;=, &gt;&gt;&gt;=</a:t>
                      </a:r>
                      <a:endParaRPr lang="en-IN" sz="28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Logical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&amp;, |, ^, ||, &amp;&amp;, !, &amp;=, |=, ^=, ==, !=, ?:</a:t>
                      </a:r>
                      <a:endParaRPr lang="en-IN" sz="2800" b="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IN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==, !=, &gt;,</a:t>
                      </a:r>
                      <a:r>
                        <a:rPr lang="en-IN" sz="2800" baseline="0" dirty="0" smtClean="0"/>
                        <a:t> &lt;, &gt;=, &lt;=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/>
            <a:r>
              <a:rPr lang="en-US" dirty="0"/>
              <a:t>logical (sequential) and </a:t>
            </a:r>
            <a:r>
              <a:rPr lang="en-US" b="1" dirty="0">
                <a:latin typeface="Courier New" pitchFamily="49" charset="0"/>
              </a:rPr>
              <a:t>&amp;&amp;</a:t>
            </a:r>
            <a:endParaRPr lang="en-US" b="1" dirty="0"/>
          </a:p>
          <a:p>
            <a:pPr marL="457200" indent="-457200" algn="just"/>
            <a:r>
              <a:rPr lang="en-US" dirty="0"/>
              <a:t>logical (sequential) or </a:t>
            </a:r>
            <a:r>
              <a:rPr lang="en-US" b="1" dirty="0">
                <a:latin typeface="Courier New" pitchFamily="49" charset="0"/>
              </a:rPr>
              <a:t>||</a:t>
            </a:r>
            <a:endParaRPr lang="en-US" b="1" dirty="0"/>
          </a:p>
          <a:p>
            <a:pPr marL="457200" indent="-457200" algn="just"/>
            <a:r>
              <a:rPr lang="en-US" dirty="0"/>
              <a:t>conditional  </a:t>
            </a:r>
            <a:r>
              <a:rPr lang="en-US" b="1" dirty="0" err="1">
                <a:latin typeface="Courier New" pitchFamily="49" charset="0"/>
              </a:rPr>
              <a:t>cond</a:t>
            </a:r>
            <a:r>
              <a:rPr lang="en-US" b="1" dirty="0">
                <a:latin typeface="Courier New" pitchFamily="49" charset="0"/>
              </a:rPr>
              <a:t> ? true-</a:t>
            </a:r>
            <a:r>
              <a:rPr lang="en-US" b="1" dirty="0" err="1">
                <a:latin typeface="Courier New" pitchFamily="49" charset="0"/>
              </a:rPr>
              <a:t>expr</a:t>
            </a:r>
            <a:r>
              <a:rPr lang="en-US" b="1" dirty="0">
                <a:latin typeface="Courier New" pitchFamily="49" charset="0"/>
              </a:rPr>
              <a:t> : false-</a:t>
            </a:r>
            <a:r>
              <a:rPr lang="en-US" b="1" dirty="0" err="1">
                <a:latin typeface="Courier New" pitchFamily="49" charset="0"/>
              </a:rPr>
              <a:t>expr</a:t>
            </a:r>
            <a:endParaRPr lang="en-US" b="1" dirty="0"/>
          </a:p>
          <a:p>
            <a:pPr marL="457200" indent="-457200" algn="just"/>
            <a:r>
              <a:rPr lang="en-US" dirty="0"/>
              <a:t>assignment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</a:t>
            </a:r>
            <a:r>
              <a:rPr lang="en-US" dirty="0"/>
              <a:t>, compound assignment </a:t>
            </a:r>
            <a:r>
              <a:rPr lang="en-US" b="1" dirty="0">
                <a:latin typeface="Courier New" pitchFamily="49" charset="0"/>
              </a:rPr>
              <a:t>+= -= *= /= &lt;&lt;= &gt;&gt;= &gt;&gt;&gt;= &amp;= |=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 and Decrement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Increment</a:t>
            </a:r>
            <a:endParaRPr lang="en-US" dirty="0" smtClean="0"/>
          </a:p>
          <a:p>
            <a:pPr algn="just"/>
            <a:r>
              <a:rPr lang="en-US" dirty="0" err="1" smtClean="0"/>
              <a:t>i</a:t>
            </a:r>
            <a:r>
              <a:rPr lang="en-US" dirty="0" smtClean="0"/>
              <a:t>++  </a:t>
            </a:r>
            <a:r>
              <a:rPr lang="en-US" dirty="0" smtClean="0"/>
              <a:t>is equivalent </a:t>
            </a:r>
            <a:r>
              <a:rPr lang="en-US" dirty="0" smtClean="0"/>
              <a:t>to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 + 1;</a:t>
            </a:r>
          </a:p>
          <a:p>
            <a:pPr algn="just"/>
            <a:r>
              <a:rPr lang="en-US" dirty="0" smtClean="0"/>
              <a:t>Can also do ++</a:t>
            </a:r>
            <a:r>
              <a:rPr lang="en-US" dirty="0" err="1" smtClean="0"/>
              <a:t>i</a:t>
            </a:r>
            <a:r>
              <a:rPr lang="en-US" dirty="0" smtClean="0"/>
              <a:t>, which uses </a:t>
            </a:r>
            <a:r>
              <a:rPr lang="en-US" dirty="0" err="1" smtClean="0"/>
              <a:t>i</a:t>
            </a:r>
            <a:r>
              <a:rPr lang="en-US" dirty="0" smtClean="0"/>
              <a:t> before incrementing it.</a:t>
            </a:r>
          </a:p>
          <a:p>
            <a:pPr algn="just"/>
            <a:r>
              <a:rPr lang="en-US" dirty="0" smtClean="0"/>
              <a:t>Can also do </a:t>
            </a:r>
            <a:r>
              <a:rPr lang="en-US" dirty="0" err="1" smtClean="0"/>
              <a:t>i</a:t>
            </a:r>
            <a:r>
              <a:rPr lang="en-US" dirty="0" smtClean="0"/>
              <a:t>++, which uses </a:t>
            </a:r>
            <a:r>
              <a:rPr lang="en-US" dirty="0" err="1" smtClean="0"/>
              <a:t>i</a:t>
            </a:r>
            <a:r>
              <a:rPr lang="en-US" dirty="0" smtClean="0"/>
              <a:t> after incrementing it.</a:t>
            </a:r>
          </a:p>
          <a:p>
            <a:pPr algn="just"/>
            <a:r>
              <a:rPr lang="en-US" dirty="0" smtClean="0"/>
              <a:t>Likewise for Decrementing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==		equality</a:t>
            </a:r>
          </a:p>
          <a:p>
            <a:r>
              <a:rPr lang="en-US" dirty="0"/>
              <a:t>!=		inequality</a:t>
            </a:r>
          </a:p>
          <a:p>
            <a:r>
              <a:rPr lang="en-US" dirty="0"/>
              <a:t>&gt;		greater than</a:t>
            </a:r>
          </a:p>
          <a:p>
            <a:r>
              <a:rPr lang="en-US" dirty="0"/>
              <a:t>&lt;		less than</a:t>
            </a:r>
          </a:p>
          <a:p>
            <a:r>
              <a:rPr lang="en-US" dirty="0"/>
              <a:t>&gt;=		greater than or equal to</a:t>
            </a:r>
          </a:p>
          <a:p>
            <a:r>
              <a:rPr lang="en-US" dirty="0"/>
              <a:t>&lt;=		less than or equal to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Application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/*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Hello </a:t>
            </a:r>
            <a:r>
              <a:rPr lang="en-US" sz="2400" dirty="0"/>
              <a:t>World, first </a:t>
            </a:r>
            <a:r>
              <a:rPr lang="en-US" sz="2400" dirty="0" smtClean="0"/>
              <a:t>application.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*/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class </a:t>
            </a:r>
            <a:r>
              <a:rPr lang="en-US" sz="2400" dirty="0" smtClean="0"/>
              <a:t>demo</a:t>
            </a:r>
            <a:r>
              <a:rPr lang="en-US" sz="2400" dirty="0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public static void main (String [] </a:t>
            </a:r>
            <a:r>
              <a:rPr lang="en-US" sz="2400" dirty="0" err="1"/>
              <a:t>args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 </a:t>
            </a:r>
            <a:r>
              <a:rPr lang="en-US" sz="2400" dirty="0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(“Hello </a:t>
            </a:r>
            <a:r>
              <a:rPr lang="en-US" sz="2400" dirty="0" smtClean="0"/>
              <a:t>World”);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}  //end main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}//end class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and Executing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 smtClean="0"/>
              <a:t>Java file (having .java ext.) in any editor</a:t>
            </a:r>
          </a:p>
          <a:p>
            <a:r>
              <a:rPr lang="en-US" dirty="0" smtClean="0"/>
              <a:t>Text </a:t>
            </a:r>
            <a:r>
              <a:rPr lang="en-US" dirty="0"/>
              <a:t>in </a:t>
            </a:r>
            <a:r>
              <a:rPr lang="en-US" dirty="0" smtClean="0"/>
              <a:t>demo.java file (reason behind name)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compile: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javac</a:t>
            </a:r>
            <a:r>
              <a:rPr lang="en-US" dirty="0"/>
              <a:t> </a:t>
            </a:r>
            <a:r>
              <a:rPr lang="en-US" dirty="0" smtClean="0"/>
              <a:t>demo.java</a:t>
            </a:r>
            <a:endParaRPr lang="en-US" dirty="0"/>
          </a:p>
          <a:p>
            <a:r>
              <a:rPr lang="en-US" dirty="0"/>
              <a:t>To </a:t>
            </a:r>
            <a:r>
              <a:rPr lang="en-US" dirty="0" smtClean="0"/>
              <a:t>execute: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java </a:t>
            </a:r>
            <a:r>
              <a:rPr lang="en-US" dirty="0" smtClean="0"/>
              <a:t>demo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Control Statements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A group of statements executed in order is written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{ stmt1; stmt2; ...; </a:t>
            </a:r>
            <a:r>
              <a:rPr lang="en-US" b="1" dirty="0" err="1">
                <a:latin typeface="Courier New" pitchFamily="49" charset="0"/>
              </a:rPr>
              <a:t>stmtN</a:t>
            </a:r>
            <a:r>
              <a:rPr lang="en-US" b="1" dirty="0">
                <a:latin typeface="Courier New" pitchFamily="49" charset="0"/>
              </a:rPr>
              <a:t>; }</a:t>
            </a:r>
          </a:p>
          <a:p>
            <a:pPr algn="l"/>
            <a:r>
              <a:rPr lang="en-US" dirty="0"/>
              <a:t>The statements execute in the order 1, 2, ..., N</a:t>
            </a:r>
          </a:p>
          <a:p>
            <a:pPr algn="l"/>
            <a:r>
              <a:rPr lang="en-US" dirty="0"/>
              <a:t>Control statements alter this sequential flow of execution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Switch/Case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Switch(variable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{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case(1):   something;</a:t>
            </a:r>
            <a:br>
              <a:rPr lang="en-US" dirty="0"/>
            </a:br>
            <a:r>
              <a:rPr lang="en-US" dirty="0"/>
              <a:t>		break;</a:t>
            </a:r>
          </a:p>
          <a:p>
            <a:pPr lvl="1">
              <a:buFontTx/>
              <a:buNone/>
            </a:pPr>
            <a:r>
              <a:rPr lang="en-US" dirty="0" smtClean="0"/>
              <a:t>case(2): </a:t>
            </a:r>
            <a:r>
              <a:rPr lang="en-US" dirty="0"/>
              <a:t>something;</a:t>
            </a:r>
          </a:p>
          <a:p>
            <a:pPr lvl="1">
              <a:buFontTx/>
              <a:buNone/>
            </a:pPr>
            <a:r>
              <a:rPr lang="en-US" dirty="0"/>
              <a:t>			break;</a:t>
            </a:r>
          </a:p>
          <a:p>
            <a:pPr lvl="1">
              <a:buFontTx/>
              <a:buNone/>
            </a:pPr>
            <a:r>
              <a:rPr lang="en-US" dirty="0"/>
              <a:t>default:	something;</a:t>
            </a:r>
          </a:p>
          <a:p>
            <a:pPr lvl="1">
              <a:buFontTx/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and Objects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</a:t>
            </a:r>
            <a:r>
              <a:rPr lang="en-US" b="1" i="1" dirty="0"/>
              <a:t>class</a:t>
            </a:r>
            <a:r>
              <a:rPr lang="en-US" dirty="0"/>
              <a:t> is the unit of programming</a:t>
            </a:r>
          </a:p>
          <a:p>
            <a:pPr algn="just"/>
            <a:r>
              <a:rPr lang="en-US" dirty="0"/>
              <a:t>A Java program is a </a:t>
            </a:r>
            <a:r>
              <a:rPr lang="en-US" b="1" i="1" dirty="0"/>
              <a:t>collection of classes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/>
              <a:t>Each class definition (usually) in its own </a:t>
            </a:r>
            <a:r>
              <a:rPr lang="en-US" b="1" dirty="0">
                <a:latin typeface="Courier New" pitchFamily="49" charset="0"/>
              </a:rPr>
              <a:t>.java</a:t>
            </a:r>
            <a:r>
              <a:rPr lang="en-US" dirty="0"/>
              <a:t> file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i="1" dirty="0"/>
              <a:t>The file name must match the class </a:t>
            </a:r>
            <a:r>
              <a:rPr lang="en-US" i="1" dirty="0" smtClean="0"/>
              <a:t>name of the main class</a:t>
            </a:r>
            <a:endParaRPr lang="en-US" i="1" dirty="0"/>
          </a:p>
          <a:p>
            <a:pPr algn="just"/>
            <a:r>
              <a:rPr lang="en-US" dirty="0"/>
              <a:t>A class describes </a:t>
            </a:r>
            <a:r>
              <a:rPr lang="en-US" b="1" i="1" dirty="0"/>
              <a:t>objects (instances)</a:t>
            </a:r>
            <a:endParaRPr lang="en-US" dirty="0"/>
          </a:p>
          <a:p>
            <a:pPr lvl="1" algn="just">
              <a:buFont typeface="Arial" pitchFamily="34" charset="0"/>
              <a:buChar char="•"/>
            </a:pPr>
            <a:r>
              <a:rPr lang="en-US" dirty="0"/>
              <a:t>Describes their common characteristics: </a:t>
            </a:r>
            <a:r>
              <a:rPr lang="en-US" dirty="0" smtClean="0"/>
              <a:t>map/</a:t>
            </a:r>
            <a:r>
              <a:rPr lang="en-US" i="1" dirty="0" smtClean="0"/>
              <a:t>blueprint</a:t>
            </a:r>
            <a:endParaRPr lang="en-US" i="1" dirty="0"/>
          </a:p>
          <a:p>
            <a:pPr lvl="1" algn="just">
              <a:buFont typeface="Arial" pitchFamily="34" charset="0"/>
              <a:buChar char="•"/>
            </a:pPr>
            <a:r>
              <a:rPr lang="en-US" dirty="0"/>
              <a:t>Thus all the instances have these same characteristics</a:t>
            </a:r>
          </a:p>
          <a:p>
            <a:pPr algn="just"/>
            <a:r>
              <a:rPr lang="en-US" dirty="0" smtClean="0"/>
              <a:t>An Object has these </a:t>
            </a:r>
            <a:r>
              <a:rPr lang="en-US" dirty="0"/>
              <a:t>characteristics </a:t>
            </a:r>
            <a:r>
              <a:rPr lang="en-US" dirty="0" smtClean="0"/>
              <a:t>:</a:t>
            </a:r>
            <a:endParaRPr lang="en-US" dirty="0"/>
          </a:p>
          <a:p>
            <a:pPr lvl="1" algn="just">
              <a:buFont typeface="Arial" pitchFamily="34" charset="0"/>
              <a:buChar char="•"/>
            </a:pPr>
            <a:r>
              <a:rPr lang="en-US" b="1" i="1" dirty="0"/>
              <a:t>Data fields</a:t>
            </a:r>
            <a:r>
              <a:rPr lang="en-US" dirty="0"/>
              <a:t> for each object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b="1" i="1" dirty="0" smtClean="0"/>
              <a:t>Method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operation) </a:t>
            </a:r>
            <a:r>
              <a:rPr lang="en-US" dirty="0"/>
              <a:t>that </a:t>
            </a:r>
            <a:r>
              <a:rPr lang="en-US" dirty="0" smtClean="0"/>
              <a:t>perform </a:t>
            </a:r>
            <a:r>
              <a:rPr lang="en-US" dirty="0"/>
              <a:t>on the </a:t>
            </a:r>
            <a:r>
              <a:rPr lang="en-US" dirty="0" smtClean="0"/>
              <a:t>objects.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and Creating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You can </a:t>
            </a:r>
            <a:r>
              <a:rPr lang="en-US" b="1" dirty="0"/>
              <a:t>declare reference variables</a:t>
            </a:r>
          </a:p>
          <a:p>
            <a:pPr lvl="1"/>
            <a:r>
              <a:rPr lang="en-US" dirty="0"/>
              <a:t>They reference objects of </a:t>
            </a:r>
            <a:r>
              <a:rPr lang="en-US" b="1" dirty="0"/>
              <a:t>specified types</a:t>
            </a:r>
          </a:p>
          <a:p>
            <a:pPr algn="l"/>
            <a:r>
              <a:rPr lang="en-US" dirty="0"/>
              <a:t>Two reference variables can reference </a:t>
            </a:r>
            <a:r>
              <a:rPr lang="en-US" b="1" dirty="0"/>
              <a:t>the same </a:t>
            </a:r>
            <a:r>
              <a:rPr lang="en-US" b="1" dirty="0" smtClean="0"/>
              <a:t>object </a:t>
            </a:r>
            <a:endParaRPr lang="en-US" b="1" dirty="0"/>
          </a:p>
          <a:p>
            <a:pPr algn="l"/>
            <a:r>
              <a:rPr lang="en-US" dirty="0"/>
              <a:t>The </a:t>
            </a:r>
            <a:r>
              <a:rPr lang="en-US" b="1" dirty="0">
                <a:latin typeface="Courier New" pitchFamily="49" charset="0"/>
              </a:rPr>
              <a:t>new</a:t>
            </a:r>
            <a:r>
              <a:rPr lang="en-US" dirty="0"/>
              <a:t> operator creates an instance of a class</a:t>
            </a:r>
          </a:p>
          <a:p>
            <a:pPr algn="l"/>
            <a:r>
              <a:rPr lang="en-US" dirty="0"/>
              <a:t>A </a:t>
            </a:r>
            <a:r>
              <a:rPr lang="en-US" b="1" dirty="0"/>
              <a:t>constructor</a:t>
            </a:r>
            <a:r>
              <a:rPr lang="en-US" dirty="0"/>
              <a:t> executes when a new object is </a:t>
            </a:r>
            <a:r>
              <a:rPr lang="en-US" dirty="0" smtClean="0"/>
              <a:t>created</a:t>
            </a:r>
          </a:p>
          <a:p>
            <a:pPr algn="l"/>
            <a:r>
              <a:rPr lang="en-US" dirty="0" smtClean="0"/>
              <a:t>Gen. Syntax: class object = new constructor;</a:t>
            </a:r>
          </a:p>
          <a:p>
            <a:pPr algn="l"/>
            <a:r>
              <a:rPr lang="en-US" dirty="0" smtClean="0"/>
              <a:t>Demo ob = new </a:t>
            </a:r>
            <a:r>
              <a:rPr lang="en-US" dirty="0" smtClean="0"/>
              <a:t>Demo</a:t>
            </a:r>
            <a:r>
              <a:rPr lang="en-US" dirty="0" smtClean="0"/>
              <a:t>();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90599"/>
          </a:xfrm>
        </p:spPr>
        <p:txBody>
          <a:bodyPr/>
          <a:lstStyle/>
          <a:p>
            <a:r>
              <a:rPr lang="en-IN" dirty="0" smtClean="0"/>
              <a:t>Unit 1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772400" cy="4419600"/>
          </a:xfrm>
        </p:spPr>
        <p:txBody>
          <a:bodyPr>
            <a:norm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en-IN" sz="3200" dirty="0" smtClean="0">
                <a:solidFill>
                  <a:schemeClr val="tx1"/>
                </a:solidFill>
              </a:rPr>
              <a:t>Data types,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3200" dirty="0" smtClean="0">
                <a:solidFill>
                  <a:schemeClr val="tx1"/>
                </a:solidFill>
              </a:rPr>
              <a:t>Control structure,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3200" dirty="0" smtClean="0">
                <a:solidFill>
                  <a:schemeClr val="tx1"/>
                </a:solidFill>
              </a:rPr>
              <a:t>Arrays, Strings, and Vector,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3200" dirty="0" smtClean="0">
                <a:solidFill>
                  <a:schemeClr val="tx1"/>
                </a:solidFill>
              </a:rPr>
              <a:t>Classes(inheritance, package, exception       handling) 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3200" dirty="0" smtClean="0">
                <a:solidFill>
                  <a:schemeClr val="tx1"/>
                </a:solidFill>
              </a:rPr>
              <a:t>Multithreaded programming. </a:t>
            </a:r>
            <a:endParaRPr lang="en-I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Referencing and Creating Objects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Class_name</a:t>
            </a:r>
            <a:r>
              <a:rPr lang="en-IN" dirty="0" smtClean="0"/>
              <a:t> ob=new </a:t>
            </a:r>
            <a:r>
              <a:rPr lang="en-IN" dirty="0" err="1" smtClean="0"/>
              <a:t>Class_name</a:t>
            </a:r>
            <a:r>
              <a:rPr lang="en-IN" dirty="0" smtClean="0"/>
              <a:t>();</a:t>
            </a:r>
          </a:p>
          <a:p>
            <a:r>
              <a:rPr lang="en-IN" dirty="0" smtClean="0"/>
              <a:t>It can be broken into two parts,</a:t>
            </a:r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err="1" smtClean="0"/>
              <a:t>i</a:t>
            </a:r>
            <a:r>
              <a:rPr lang="en-IN" dirty="0" smtClean="0"/>
              <a:t>)	 </a:t>
            </a:r>
            <a:r>
              <a:rPr lang="en-IN" dirty="0" err="1" smtClean="0"/>
              <a:t>Class_name</a:t>
            </a:r>
            <a:r>
              <a:rPr lang="en-IN" dirty="0" smtClean="0"/>
              <a:t> ob;</a:t>
            </a:r>
          </a:p>
          <a:p>
            <a:pPr>
              <a:buNone/>
            </a:pPr>
            <a:r>
              <a:rPr lang="en-IN" dirty="0" smtClean="0"/>
              <a:t>			Ii)	ob=new </a:t>
            </a:r>
            <a:r>
              <a:rPr lang="en-IN" dirty="0" err="1" smtClean="0"/>
              <a:t>Class_name</a:t>
            </a:r>
            <a:r>
              <a:rPr lang="en-IN" dirty="0" smtClean="0"/>
              <a:t> ();</a:t>
            </a:r>
          </a:p>
          <a:p>
            <a:r>
              <a:rPr lang="en-IN" dirty="0" smtClean="0"/>
              <a:t>In the first </a:t>
            </a:r>
            <a:r>
              <a:rPr lang="en-IN" dirty="0" smtClean="0"/>
              <a:t>l</a:t>
            </a:r>
            <a:r>
              <a:rPr lang="en-IN" dirty="0" smtClean="0"/>
              <a:t>ine a reference variable is created.</a:t>
            </a:r>
          </a:p>
          <a:p>
            <a:r>
              <a:rPr lang="en-IN" dirty="0" smtClean="0"/>
              <a:t>In the second line the </a:t>
            </a:r>
            <a:r>
              <a:rPr lang="en-IN" dirty="0" smtClean="0"/>
              <a:t>reference variable </a:t>
            </a:r>
            <a:r>
              <a:rPr lang="en-IN" dirty="0" smtClean="0"/>
              <a:t>referring to the newly constructed object.  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 Recap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Java is CASE SENSITIVE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Whitespace is ignored by compiler</a:t>
            </a:r>
          </a:p>
          <a:p>
            <a:pPr algn="just"/>
            <a:r>
              <a:rPr lang="en-US" dirty="0" smtClean="0"/>
              <a:t>Whitespaces and comments makes things easier to read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File name has to be the same as class name having main()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Need to import necessary class definitions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IN" dirty="0" smtClean="0"/>
              <a:t>Inception of Java</a:t>
            </a:r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Java is an object oriented language, based on C++, which itself is a direct descendant of C.</a:t>
            </a:r>
          </a:p>
          <a:p>
            <a:pPr algn="just"/>
            <a:r>
              <a:rPr lang="en-IN" dirty="0"/>
              <a:t>Java was </a:t>
            </a:r>
            <a:r>
              <a:rPr lang="en-IN" dirty="0" smtClean="0"/>
              <a:t>developed at Sun Microsystems by </a:t>
            </a:r>
            <a:r>
              <a:rPr lang="en-IN" dirty="0"/>
              <a:t>James Gosling, Patrick </a:t>
            </a:r>
            <a:r>
              <a:rPr lang="en-IN" dirty="0" err="1" smtClean="0"/>
              <a:t>Naughton</a:t>
            </a:r>
            <a:r>
              <a:rPr lang="en-IN" dirty="0" smtClean="0"/>
              <a:t> </a:t>
            </a:r>
            <a:r>
              <a:rPr lang="en-IN" dirty="0"/>
              <a:t>in </a:t>
            </a:r>
            <a:r>
              <a:rPr lang="en-IN" dirty="0" smtClean="0"/>
              <a:t>1991 and initially named as Oak.</a:t>
            </a:r>
          </a:p>
          <a:p>
            <a:pPr algn="just"/>
            <a:r>
              <a:rPr lang="en-IN" dirty="0" smtClean="0"/>
              <a:t>Surprisingly, development of Java was </a:t>
            </a:r>
            <a:r>
              <a:rPr lang="en-US" dirty="0" smtClean="0"/>
              <a:t>targeted at consumer electronics. </a:t>
            </a:r>
          </a:p>
          <a:p>
            <a:pPr algn="just"/>
            <a:r>
              <a:rPr lang="en-US" dirty="0" smtClean="0"/>
              <a:t>Being architecture neutral/platform independent was the most powerful feature of Java.</a:t>
            </a:r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Inception of Java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Evolved into write once run anywhere.</a:t>
            </a:r>
          </a:p>
          <a:p>
            <a:pPr algn="just"/>
            <a:r>
              <a:rPr lang="en-US" dirty="0" smtClean="0"/>
              <a:t>Later it was integrated into web browsers and thus became language of internet.</a:t>
            </a:r>
          </a:p>
          <a:p>
            <a:pPr algn="just"/>
            <a:r>
              <a:rPr lang="en-US" dirty="0" smtClean="0"/>
              <a:t>Now every six months, a new release of Java takes place.</a:t>
            </a:r>
          </a:p>
          <a:p>
            <a:pPr algn="just"/>
            <a:r>
              <a:rPr lang="en-US" dirty="0" smtClean="0"/>
              <a:t>General purpose libraries released, known as Java API</a:t>
            </a:r>
          </a:p>
          <a:p>
            <a:pPr algn="just"/>
            <a:r>
              <a:rPr lang="en-IN" dirty="0" smtClean="0"/>
              <a:t>Portability and security are other two most important features of Java.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Java is Easy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Syntax of Java is similar to C and C++</a:t>
            </a:r>
          </a:p>
          <a:p>
            <a:pPr algn="just"/>
            <a:r>
              <a:rPr lang="en-IN" dirty="0" smtClean="0"/>
              <a:t>Case sensitive language.</a:t>
            </a:r>
          </a:p>
          <a:p>
            <a:r>
              <a:rPr lang="en-IN" dirty="0" smtClean="0"/>
              <a:t>Java is a strictly typed language.</a:t>
            </a:r>
          </a:p>
          <a:p>
            <a:pPr algn="just"/>
            <a:r>
              <a:rPr lang="en-IN" dirty="0" smtClean="0"/>
              <a:t>Emphasis was on keeping the language simple and user friendly.</a:t>
            </a:r>
          </a:p>
          <a:p>
            <a:pPr algn="just"/>
            <a:r>
              <a:rPr lang="en-IN" dirty="0" smtClean="0"/>
              <a:t>So complex and unsafe features of C++ like operator overloading, pointer, multiple inheritance etc were omitted from Java.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7000" dirty="0" smtClean="0"/>
              <a:t>Some buzzword of Java are as follows.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Architecture-neutral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err="1" smtClean="0"/>
              <a:t>Bytecode</a:t>
            </a:r>
            <a:endParaRPr lang="en-IN" sz="5900" dirty="0" smtClean="0"/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Simple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Secure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Portable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Object-oriented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Robust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Multithreaded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Interpreted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High performance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Distributed</a:t>
            </a:r>
          </a:p>
          <a:p>
            <a:pPr lvl="1" algn="just">
              <a:buFont typeface="Arial" pitchFamily="34" charset="0"/>
              <a:buChar char="•"/>
            </a:pPr>
            <a:r>
              <a:rPr lang="en-IN" sz="5900" dirty="0" smtClean="0"/>
              <a:t>Dynamic</a:t>
            </a:r>
            <a:endParaRPr lang="en-IN" sz="5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References and Primitive Data Types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Java distinguishes two kinds of entities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Primitive </a:t>
            </a:r>
            <a:r>
              <a:rPr lang="en-US" dirty="0" smtClean="0"/>
              <a:t>types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Objects</a:t>
            </a:r>
            <a:endParaRPr lang="en-US" dirty="0"/>
          </a:p>
          <a:p>
            <a:pPr algn="l"/>
            <a:r>
              <a:rPr lang="en-US" dirty="0"/>
              <a:t>Primitive-type data is stored in primitive-type </a:t>
            </a:r>
            <a:r>
              <a:rPr lang="en-US" dirty="0" smtClean="0"/>
              <a:t>variables.</a:t>
            </a:r>
            <a:endParaRPr lang="en-US" dirty="0"/>
          </a:p>
          <a:p>
            <a:pPr algn="l"/>
            <a:r>
              <a:rPr lang="en-US" dirty="0"/>
              <a:t>Reference variables store the </a:t>
            </a:r>
            <a:r>
              <a:rPr lang="en-US" i="1" dirty="0"/>
              <a:t>address of</a:t>
            </a:r>
            <a:r>
              <a:rPr lang="en-US" dirty="0"/>
              <a:t> an </a:t>
            </a:r>
            <a:r>
              <a:rPr lang="en-US" dirty="0" smtClean="0"/>
              <a:t>object.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Data Types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IN" sz="2800" dirty="0" smtClean="0"/>
              <a:t>Eight primitive types of data are available in Java.</a:t>
            </a:r>
            <a:endParaRPr lang="en-US" sz="2800" dirty="0" smtClean="0"/>
          </a:p>
          <a:p>
            <a:pPr algn="just"/>
            <a:r>
              <a:rPr lang="en-US" sz="2800" dirty="0" smtClean="0"/>
              <a:t>They represent </a:t>
            </a:r>
            <a:r>
              <a:rPr lang="en-US" sz="2800" dirty="0"/>
              <a:t>numbers, characters, </a:t>
            </a:r>
            <a:r>
              <a:rPr lang="en-US" sz="2800" dirty="0" err="1"/>
              <a:t>boolean</a:t>
            </a:r>
            <a:r>
              <a:rPr lang="en-US" sz="2800" dirty="0"/>
              <a:t> </a:t>
            </a:r>
            <a:r>
              <a:rPr lang="en-US" sz="2800" dirty="0" smtClean="0"/>
              <a:t>values.</a:t>
            </a:r>
            <a:endParaRPr lang="en-US" sz="2800" dirty="0"/>
          </a:p>
          <a:p>
            <a:pPr algn="just"/>
            <a:r>
              <a:rPr lang="en-US" sz="2800" b="1" dirty="0"/>
              <a:t>Integers</a:t>
            </a:r>
            <a:r>
              <a:rPr lang="en-US" sz="2800" dirty="0"/>
              <a:t>: byte, short, </a:t>
            </a:r>
            <a:r>
              <a:rPr lang="en-US" sz="2800" dirty="0" err="1"/>
              <a:t>int</a:t>
            </a:r>
            <a:r>
              <a:rPr lang="en-US" sz="2800" dirty="0"/>
              <a:t>, and long</a:t>
            </a:r>
          </a:p>
          <a:p>
            <a:pPr algn="just"/>
            <a:r>
              <a:rPr lang="en-US" sz="2800" b="1" dirty="0"/>
              <a:t>Real numbers</a:t>
            </a:r>
            <a:r>
              <a:rPr lang="en-US" sz="2800" dirty="0"/>
              <a:t>: float and double</a:t>
            </a:r>
          </a:p>
          <a:p>
            <a:pPr algn="just"/>
            <a:r>
              <a:rPr lang="en-US" sz="2800" b="1" dirty="0"/>
              <a:t>Characters</a:t>
            </a:r>
            <a:r>
              <a:rPr lang="en-US" sz="2800" dirty="0"/>
              <a:t>: </a:t>
            </a:r>
            <a:r>
              <a:rPr lang="en-US" sz="2800" dirty="0" smtClean="0"/>
              <a:t>char</a:t>
            </a:r>
          </a:p>
          <a:p>
            <a:pPr algn="just"/>
            <a:r>
              <a:rPr lang="en-US" sz="2800" b="1" dirty="0" smtClean="0"/>
              <a:t>Boolean</a:t>
            </a:r>
            <a:r>
              <a:rPr lang="en-US" sz="2800" dirty="0" smtClean="0"/>
              <a:t>: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(</a:t>
            </a:r>
            <a:r>
              <a:rPr lang="en-IN" sz="2800" dirty="0" smtClean="0"/>
              <a:t>a special type for representing true/false values.</a:t>
            </a:r>
            <a:r>
              <a:rPr lang="en-US" sz="2800" dirty="0" smtClean="0"/>
              <a:t>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Variables: (Gen. Syntax: type name = value; )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Type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Name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Value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Naming Convention: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May contain numbers, underscore, dollar sign or letters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Can not start with number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Can be any length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Reserved keywords can’t be used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Case sensitive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7244</TotalTime>
  <Words>816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Unit 1</vt:lpstr>
      <vt:lpstr>Inception of Java</vt:lpstr>
      <vt:lpstr>Inception of Java</vt:lpstr>
      <vt:lpstr>Java is Easy</vt:lpstr>
      <vt:lpstr>Basic Definitions</vt:lpstr>
      <vt:lpstr>References and Primitive Data Types</vt:lpstr>
      <vt:lpstr>Primitive Data Types</vt:lpstr>
      <vt:lpstr>Variables</vt:lpstr>
      <vt:lpstr>Operators</vt:lpstr>
      <vt:lpstr>Operators</vt:lpstr>
      <vt:lpstr>Increment and Decrement </vt:lpstr>
      <vt:lpstr>Relational Operators</vt:lpstr>
      <vt:lpstr>First Application</vt:lpstr>
      <vt:lpstr>Compiling and Executing</vt:lpstr>
      <vt:lpstr>Java Control Statements</vt:lpstr>
      <vt:lpstr>Switch/Case</vt:lpstr>
      <vt:lpstr>Classes and Objects</vt:lpstr>
      <vt:lpstr>Referencing and Creating Objects</vt:lpstr>
      <vt:lpstr>Referencing and Creating Objects</vt:lpstr>
      <vt:lpstr>A Recap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BCA-S302T</dc:title>
  <dc:creator>Prashant</dc:creator>
  <cp:lastModifiedBy>Prashant</cp:lastModifiedBy>
  <cp:revision>242</cp:revision>
  <dcterms:created xsi:type="dcterms:W3CDTF">2006-08-16T00:00:00Z</dcterms:created>
  <dcterms:modified xsi:type="dcterms:W3CDTF">2021-11-19T08:08:12Z</dcterms:modified>
</cp:coreProperties>
</file>