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13299-1CF4-45CF-8C73-B3A02265D31A}"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13299-1CF4-45CF-8C73-B3A02265D31A}"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13299-1CF4-45CF-8C73-B3A02265D31A}"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13299-1CF4-45CF-8C73-B3A02265D31A}"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13299-1CF4-45CF-8C73-B3A02265D31A}"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13299-1CF4-45CF-8C73-B3A02265D31A}"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13299-1CF4-45CF-8C73-B3A02265D31A}"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13299-1CF4-45CF-8C73-B3A02265D31A}"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13299-1CF4-45CF-8C73-B3A02265D31A}"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13299-1CF4-45CF-8C73-B3A02265D31A}"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13299-1CF4-45CF-8C73-B3A02265D31A}"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F0A5C-59AF-49A3-ABDA-55E8FC3E33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13299-1CF4-45CF-8C73-B3A02265D31A}" type="datetimeFigureOut">
              <a:rPr lang="en-US" smtClean="0"/>
              <a:t>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F0A5C-59AF-49A3-ABDA-55E8FC3E33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javatpoint.com/java-programs" TargetMode="External"/><Relationship Id="rId2" Type="http://schemas.openxmlformats.org/officeDocument/2006/relationships/hyperlink" Target="https://www.javatpoint.com/object-and-class-in-jav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81200"/>
          </a:xfrm>
        </p:spPr>
        <p:txBody>
          <a:bodyPr/>
          <a:lstStyle/>
          <a:p>
            <a:r>
              <a:rPr lang="en-US" dirty="0" smtClean="0"/>
              <a:t>E-Content</a:t>
            </a:r>
            <a:br>
              <a:rPr lang="en-US" dirty="0" smtClean="0"/>
            </a:br>
            <a:r>
              <a:rPr lang="en-US" dirty="0" smtClean="0"/>
              <a:t>Introduction to Java</a:t>
            </a:r>
            <a:endParaRPr lang="en-US" dirty="0"/>
          </a:p>
        </p:txBody>
      </p:sp>
      <p:sp>
        <p:nvSpPr>
          <p:cNvPr id="3" name="Subtitle 2"/>
          <p:cNvSpPr>
            <a:spLocks noGrp="1"/>
          </p:cNvSpPr>
          <p:nvPr>
            <p:ph type="subTitle" idx="1"/>
          </p:nvPr>
        </p:nvSpPr>
        <p:spPr>
          <a:xfrm>
            <a:off x="1219200" y="3429000"/>
            <a:ext cx="6400800" cy="1752600"/>
          </a:xfrm>
        </p:spPr>
        <p:txBody>
          <a:bodyPr>
            <a:normAutofit fontScale="85000" lnSpcReduction="20000"/>
          </a:bodyPr>
          <a:lstStyle/>
          <a:p>
            <a:r>
              <a:rPr lang="en-US" dirty="0" err="1" smtClean="0"/>
              <a:t>Shivneet</a:t>
            </a:r>
            <a:r>
              <a:rPr lang="en-US" dirty="0" smtClean="0"/>
              <a:t> </a:t>
            </a:r>
            <a:r>
              <a:rPr lang="en-US" dirty="0" err="1" smtClean="0"/>
              <a:t>Tripathi</a:t>
            </a:r>
            <a:endParaRPr lang="en-US" dirty="0" smtClean="0"/>
          </a:p>
          <a:p>
            <a:r>
              <a:rPr lang="en-US" dirty="0" smtClean="0"/>
              <a:t>Department of Computer Application</a:t>
            </a:r>
          </a:p>
          <a:p>
            <a:r>
              <a:rPr lang="en-US" dirty="0" smtClean="0"/>
              <a:t>UIET , CSJM University,</a:t>
            </a:r>
          </a:p>
          <a:p>
            <a:r>
              <a:rPr lang="en-US" dirty="0" smtClean="0"/>
              <a:t>Kanpur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365126"/>
            <a:ext cx="7555230" cy="967286"/>
          </a:xfrm>
        </p:spPr>
        <p:txBody>
          <a:bodyPr>
            <a:normAutofit fontScale="90000"/>
          </a:bodyPr>
          <a:lstStyle/>
          <a:p>
            <a:r>
              <a:rPr lang="en-US" sz="2800" dirty="0" smtClean="0"/>
              <a:t>Object and Class Example: main within the class</a:t>
            </a:r>
            <a:r>
              <a:rPr lang="en-US" dirty="0" smtClean="0"/>
              <a:t/>
            </a:r>
            <a:br>
              <a:rPr lang="en-US" dirty="0" smtClean="0"/>
            </a:br>
            <a:endParaRPr lang="en-US" dirty="0"/>
          </a:p>
        </p:txBody>
      </p:sp>
      <p:sp>
        <p:nvSpPr>
          <p:cNvPr id="3" name="Content Placeholder 2"/>
          <p:cNvSpPr>
            <a:spLocks noGrp="1"/>
          </p:cNvSpPr>
          <p:nvPr>
            <p:ph idx="1"/>
          </p:nvPr>
        </p:nvSpPr>
        <p:spPr>
          <a:xfrm>
            <a:off x="1018903" y="1358537"/>
            <a:ext cx="7496447" cy="5042263"/>
          </a:xfrm>
        </p:spPr>
        <p:txBody>
          <a:bodyPr>
            <a:normAutofit fontScale="92500" lnSpcReduction="10000"/>
          </a:bodyPr>
          <a:lstStyle/>
          <a:p>
            <a:r>
              <a:rPr lang="en-US" sz="2000" b="1" dirty="0" smtClean="0"/>
              <a:t>class</a:t>
            </a:r>
            <a:r>
              <a:rPr lang="en-US" sz="2000" dirty="0" smtClean="0"/>
              <a:t> Student{  </a:t>
            </a:r>
          </a:p>
          <a:p>
            <a:r>
              <a:rPr lang="en-US" sz="2000" dirty="0" smtClean="0"/>
              <a:t> 	//defining fields  </a:t>
            </a:r>
          </a:p>
          <a:p>
            <a:pPr lvl="1"/>
            <a:r>
              <a:rPr lang="en-US" sz="1600" dirty="0" smtClean="0"/>
              <a:t> </a:t>
            </a:r>
            <a:r>
              <a:rPr lang="en-US" sz="1600" b="1" dirty="0" err="1" smtClean="0"/>
              <a:t>int</a:t>
            </a:r>
            <a:r>
              <a:rPr lang="en-US" sz="1600" dirty="0" smtClean="0"/>
              <a:t> id;  //field or data member or instance variable  </a:t>
            </a:r>
          </a:p>
          <a:p>
            <a:pPr lvl="1"/>
            <a:r>
              <a:rPr lang="en-US" sz="1600" dirty="0" smtClean="0"/>
              <a:t> String name;  </a:t>
            </a:r>
          </a:p>
          <a:p>
            <a:r>
              <a:rPr lang="en-US" sz="2000" dirty="0" smtClean="0"/>
              <a:t> 	//creating main method inside the Student class  </a:t>
            </a:r>
          </a:p>
          <a:p>
            <a:r>
              <a:rPr lang="en-US" sz="2000" dirty="0" smtClean="0"/>
              <a:t> 	</a:t>
            </a:r>
            <a:r>
              <a:rPr lang="en-US" sz="2000" b="1" dirty="0" smtClean="0"/>
              <a:t>public</a:t>
            </a:r>
            <a:r>
              <a:rPr lang="en-US" sz="2000" dirty="0" smtClean="0"/>
              <a:t> </a:t>
            </a:r>
            <a:r>
              <a:rPr lang="en-US" sz="2000" b="1" dirty="0" smtClean="0"/>
              <a:t>static</a:t>
            </a:r>
            <a:r>
              <a:rPr lang="en-US" sz="2000" dirty="0" smtClean="0"/>
              <a:t> </a:t>
            </a:r>
            <a:r>
              <a:rPr lang="en-US" sz="2000" b="1" dirty="0" smtClean="0"/>
              <a:t>void</a:t>
            </a:r>
            <a:r>
              <a:rPr lang="en-US" sz="2000" dirty="0" smtClean="0"/>
              <a:t> main(String </a:t>
            </a:r>
            <a:r>
              <a:rPr lang="en-US" sz="2000" dirty="0" err="1" smtClean="0"/>
              <a:t>args</a:t>
            </a:r>
            <a:r>
              <a:rPr lang="en-US" sz="2000" dirty="0" smtClean="0"/>
              <a:t>[]){  </a:t>
            </a:r>
          </a:p>
          <a:p>
            <a:r>
              <a:rPr lang="en-US" sz="2000" dirty="0" smtClean="0"/>
              <a:t> 		 //Creating an object or instance  </a:t>
            </a:r>
          </a:p>
          <a:p>
            <a:r>
              <a:rPr lang="en-US" sz="2000" dirty="0" smtClean="0"/>
              <a:t>  		Student s1;</a:t>
            </a:r>
          </a:p>
          <a:p>
            <a:r>
              <a:rPr lang="en-US" sz="2000" dirty="0" smtClean="0"/>
              <a:t>                            s1=</a:t>
            </a:r>
            <a:r>
              <a:rPr lang="en-US" sz="2000" b="1" dirty="0" smtClean="0"/>
              <a:t>new</a:t>
            </a:r>
            <a:r>
              <a:rPr lang="en-US" sz="2000" dirty="0" smtClean="0"/>
              <a:t> Student();//creating an object of Student  </a:t>
            </a:r>
          </a:p>
          <a:p>
            <a:r>
              <a:rPr lang="en-US" sz="2000" dirty="0" smtClean="0"/>
              <a:t>  		//Printing values of the object  </a:t>
            </a:r>
          </a:p>
          <a:p>
            <a:r>
              <a:rPr lang="en-US" sz="2000" dirty="0" smtClean="0"/>
              <a:t> 		 </a:t>
            </a:r>
            <a:r>
              <a:rPr lang="en-US" sz="2000" dirty="0" err="1" smtClean="0"/>
              <a:t>System.out.println</a:t>
            </a:r>
            <a:r>
              <a:rPr lang="en-US" sz="2000" dirty="0" smtClean="0"/>
              <a:t>(s1.id);//accessing member through reference variable  </a:t>
            </a:r>
          </a:p>
          <a:p>
            <a:r>
              <a:rPr lang="en-US" sz="2000" dirty="0" smtClean="0"/>
              <a:t>  		</a:t>
            </a:r>
            <a:r>
              <a:rPr lang="en-US" sz="2000" dirty="0" err="1" smtClean="0"/>
              <a:t>System.out.println</a:t>
            </a:r>
            <a:r>
              <a:rPr lang="en-US" sz="2000" dirty="0" smtClean="0"/>
              <a:t>(s1.name);  </a:t>
            </a:r>
          </a:p>
          <a:p>
            <a:pPr lvl="1"/>
            <a:r>
              <a:rPr lang="en-US" sz="1600" dirty="0" smtClean="0"/>
              <a:t> }  </a:t>
            </a:r>
          </a:p>
          <a:p>
            <a:r>
              <a:rPr lang="en-US" sz="2000" dirty="0" smtClean="0"/>
              <a:t>}  </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28" y="365126"/>
            <a:ext cx="7584622" cy="888909"/>
          </a:xfrm>
        </p:spPr>
        <p:txBody>
          <a:bodyPr>
            <a:normAutofit fontScale="90000"/>
          </a:bodyPr>
          <a:lstStyle/>
          <a:p>
            <a:r>
              <a:rPr lang="en-US" sz="2800" dirty="0" smtClean="0"/>
              <a:t>Object and Class Example: main outside the class</a:t>
            </a:r>
            <a:r>
              <a:rPr lang="en-US" dirty="0" smtClean="0"/>
              <a:t/>
            </a:r>
            <a:br>
              <a:rPr lang="en-US" dirty="0" smtClean="0"/>
            </a:br>
            <a:endParaRPr lang="en-US" dirty="0"/>
          </a:p>
        </p:txBody>
      </p:sp>
      <p:sp>
        <p:nvSpPr>
          <p:cNvPr id="3" name="Content Placeholder 2"/>
          <p:cNvSpPr>
            <a:spLocks noGrp="1"/>
          </p:cNvSpPr>
          <p:nvPr>
            <p:ph idx="1"/>
          </p:nvPr>
        </p:nvSpPr>
        <p:spPr>
          <a:xfrm>
            <a:off x="950323" y="1319349"/>
            <a:ext cx="7565027" cy="4857614"/>
          </a:xfrm>
        </p:spPr>
        <p:txBody>
          <a:bodyPr/>
          <a:lstStyle/>
          <a:p>
            <a:r>
              <a:rPr lang="en-US" sz="2000" b="1" dirty="0" smtClean="0"/>
              <a:t>class</a:t>
            </a:r>
            <a:r>
              <a:rPr lang="en-US" sz="2000" dirty="0" smtClean="0"/>
              <a:t> Student{  </a:t>
            </a:r>
          </a:p>
          <a:p>
            <a:pPr lvl="1"/>
            <a:r>
              <a:rPr lang="en-US" sz="1600" dirty="0" smtClean="0"/>
              <a:t> </a:t>
            </a:r>
            <a:r>
              <a:rPr lang="en-US" sz="1600" b="1" dirty="0" err="1" smtClean="0"/>
              <a:t>int</a:t>
            </a:r>
            <a:r>
              <a:rPr lang="en-US" sz="1600" dirty="0" smtClean="0"/>
              <a:t> id;  </a:t>
            </a:r>
          </a:p>
          <a:p>
            <a:pPr lvl="1"/>
            <a:r>
              <a:rPr lang="en-US" sz="1600" dirty="0" smtClean="0"/>
              <a:t> String name;  </a:t>
            </a:r>
          </a:p>
          <a:p>
            <a:r>
              <a:rPr lang="en-US" sz="2000" dirty="0" smtClean="0"/>
              <a:t>}  </a:t>
            </a:r>
          </a:p>
          <a:p>
            <a:r>
              <a:rPr lang="en-US" sz="2000" dirty="0" smtClean="0"/>
              <a:t>//Creating another class TestStudent1 which contains the main method  </a:t>
            </a:r>
          </a:p>
          <a:p>
            <a:r>
              <a:rPr lang="en-US" sz="2000" b="1" dirty="0" smtClean="0"/>
              <a:t>class</a:t>
            </a:r>
            <a:r>
              <a:rPr lang="en-US" sz="2000" dirty="0" smtClean="0"/>
              <a:t> TestStudent1{  </a:t>
            </a:r>
          </a:p>
          <a:p>
            <a:pPr lvl="1"/>
            <a:r>
              <a:rPr lang="en-US" sz="1600" dirty="0" smtClean="0"/>
              <a:t> </a:t>
            </a:r>
            <a:r>
              <a:rPr lang="en-US" sz="1600" b="1" dirty="0" smtClean="0"/>
              <a:t>public</a:t>
            </a:r>
            <a:r>
              <a:rPr lang="en-US" sz="1600" dirty="0" smtClean="0"/>
              <a:t> </a:t>
            </a:r>
            <a:r>
              <a:rPr lang="en-US" sz="1600" b="1" dirty="0" smtClean="0"/>
              <a:t>static</a:t>
            </a:r>
            <a:r>
              <a:rPr lang="en-US" sz="1600" dirty="0" smtClean="0"/>
              <a:t> </a:t>
            </a:r>
            <a:r>
              <a:rPr lang="en-US" sz="1600" b="1" dirty="0" smtClean="0"/>
              <a:t>void</a:t>
            </a:r>
            <a:r>
              <a:rPr lang="en-US" sz="1600" dirty="0" smtClean="0"/>
              <a:t> main(String </a:t>
            </a:r>
            <a:r>
              <a:rPr lang="en-US" sz="1600" dirty="0" err="1" smtClean="0"/>
              <a:t>args</a:t>
            </a:r>
            <a:r>
              <a:rPr lang="en-US" sz="1600" dirty="0" smtClean="0"/>
              <a:t>[]){  </a:t>
            </a:r>
          </a:p>
          <a:p>
            <a:r>
              <a:rPr lang="en-US" sz="2000" dirty="0" smtClean="0"/>
              <a:t>  		Student s1=</a:t>
            </a:r>
            <a:r>
              <a:rPr lang="en-US" sz="2000" b="1" dirty="0" smtClean="0"/>
              <a:t>new</a:t>
            </a:r>
            <a:r>
              <a:rPr lang="en-US" sz="2000" dirty="0" smtClean="0"/>
              <a:t> Student();  </a:t>
            </a:r>
          </a:p>
          <a:p>
            <a:r>
              <a:rPr lang="en-US" sz="2000" dirty="0" smtClean="0"/>
              <a:t> 		 </a:t>
            </a:r>
            <a:r>
              <a:rPr lang="en-US" sz="2000" dirty="0" err="1" smtClean="0"/>
              <a:t>System.out.println</a:t>
            </a:r>
            <a:r>
              <a:rPr lang="en-US" sz="2000" dirty="0" smtClean="0"/>
              <a:t>(s1.id);  </a:t>
            </a:r>
          </a:p>
          <a:p>
            <a:r>
              <a:rPr lang="en-US" sz="2000" dirty="0" smtClean="0"/>
              <a:t>  		</a:t>
            </a:r>
            <a:r>
              <a:rPr lang="en-US" sz="2000" dirty="0" err="1" smtClean="0"/>
              <a:t>System.out.println</a:t>
            </a:r>
            <a:r>
              <a:rPr lang="en-US" sz="2000" dirty="0" smtClean="0"/>
              <a:t>(s1.name);  </a:t>
            </a:r>
          </a:p>
          <a:p>
            <a:r>
              <a:rPr lang="en-US" sz="2000" dirty="0" smtClean="0"/>
              <a:t> 	}  </a:t>
            </a:r>
          </a:p>
          <a:p>
            <a:r>
              <a:rPr lang="en-US" sz="2000" dirty="0" smtClean="0"/>
              <a:t>}  </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28650" y="1"/>
            <a:ext cx="7886700" cy="365125"/>
          </a:xfrm>
        </p:spPr>
        <p:txBody>
          <a:bodyPr>
            <a:normAutofit fontScale="90000"/>
          </a:bodyPr>
          <a:lstStyle/>
          <a:p>
            <a:endParaRPr lang="en-US" dirty="0"/>
          </a:p>
        </p:txBody>
      </p:sp>
      <p:sp>
        <p:nvSpPr>
          <p:cNvPr id="3" name="Content Placeholder 2"/>
          <p:cNvSpPr>
            <a:spLocks noGrp="1"/>
          </p:cNvSpPr>
          <p:nvPr>
            <p:ph idx="1"/>
          </p:nvPr>
        </p:nvSpPr>
        <p:spPr>
          <a:xfrm>
            <a:off x="1165860" y="404949"/>
            <a:ext cx="7349490" cy="6283234"/>
          </a:xfrm>
        </p:spPr>
        <p:txBody>
          <a:bodyPr>
            <a:normAutofit lnSpcReduction="10000"/>
          </a:bodyPr>
          <a:lstStyle/>
          <a:p>
            <a:pPr marL="0">
              <a:lnSpc>
                <a:spcPct val="100000"/>
              </a:lnSpc>
              <a:spcBef>
                <a:spcPts val="0"/>
              </a:spcBef>
            </a:pPr>
            <a:r>
              <a:rPr lang="en-US" sz="1600" b="1" dirty="0" smtClean="0"/>
              <a:t>Private class</a:t>
            </a:r>
            <a:r>
              <a:rPr lang="en-US" sz="1600" dirty="0" smtClean="0"/>
              <a:t> Employee{  </a:t>
            </a:r>
          </a:p>
          <a:p>
            <a:pPr marL="0">
              <a:lnSpc>
                <a:spcPct val="100000"/>
              </a:lnSpc>
              <a:spcBef>
                <a:spcPts val="0"/>
              </a:spcBef>
            </a:pPr>
            <a:r>
              <a:rPr lang="en-US" sz="1600" dirty="0" smtClean="0"/>
              <a:t>    	</a:t>
            </a:r>
            <a:r>
              <a:rPr lang="en-US" sz="1600" b="1" dirty="0" err="1" smtClean="0"/>
              <a:t>int</a:t>
            </a:r>
            <a:r>
              <a:rPr lang="en-US" sz="1600" dirty="0" smtClean="0"/>
              <a:t> id;  </a:t>
            </a:r>
          </a:p>
          <a:p>
            <a:pPr marL="0">
              <a:lnSpc>
                <a:spcPct val="100000"/>
              </a:lnSpc>
              <a:spcBef>
                <a:spcPts val="0"/>
              </a:spcBef>
            </a:pPr>
            <a:r>
              <a:rPr lang="en-US" sz="1600" dirty="0" smtClean="0"/>
              <a:t>    	String name;  </a:t>
            </a:r>
          </a:p>
          <a:p>
            <a:pPr marL="0">
              <a:lnSpc>
                <a:spcPct val="100000"/>
              </a:lnSpc>
              <a:spcBef>
                <a:spcPts val="0"/>
              </a:spcBef>
            </a:pPr>
            <a:r>
              <a:rPr lang="en-US" sz="1600" dirty="0" smtClean="0"/>
              <a:t>    	</a:t>
            </a:r>
            <a:r>
              <a:rPr lang="en-US" sz="1600" b="1" dirty="0" smtClean="0"/>
              <a:t>float</a:t>
            </a:r>
            <a:r>
              <a:rPr lang="en-US" sz="1600" dirty="0" smtClean="0"/>
              <a:t> salary;  </a:t>
            </a:r>
          </a:p>
          <a:p>
            <a:pPr marL="0">
              <a:lnSpc>
                <a:spcPct val="100000"/>
              </a:lnSpc>
              <a:spcBef>
                <a:spcPts val="0"/>
              </a:spcBef>
            </a:pPr>
            <a:r>
              <a:rPr lang="en-US" sz="1600" dirty="0" smtClean="0"/>
              <a:t>    	</a:t>
            </a:r>
            <a:r>
              <a:rPr lang="en-US" sz="1600" b="1" dirty="0" smtClean="0"/>
              <a:t>void</a:t>
            </a:r>
            <a:r>
              <a:rPr lang="en-US" sz="1600" dirty="0" smtClean="0"/>
              <a:t> insert(</a:t>
            </a:r>
            <a:r>
              <a:rPr lang="en-US" sz="1600" b="1" dirty="0" err="1" smtClean="0"/>
              <a:t>int</a:t>
            </a:r>
            <a:r>
              <a:rPr lang="en-US" sz="1600" dirty="0" smtClean="0"/>
              <a:t> </a:t>
            </a:r>
            <a:r>
              <a:rPr lang="en-US" sz="1600" dirty="0" err="1" smtClean="0"/>
              <a:t>i</a:t>
            </a:r>
            <a:r>
              <a:rPr lang="en-US" sz="1600" dirty="0" smtClean="0"/>
              <a:t>, String n, </a:t>
            </a:r>
            <a:r>
              <a:rPr lang="en-US" sz="1600" b="1" dirty="0" smtClean="0"/>
              <a:t>float</a:t>
            </a:r>
            <a:r>
              <a:rPr lang="en-US" sz="1600" dirty="0" smtClean="0"/>
              <a:t> s) {  </a:t>
            </a:r>
          </a:p>
          <a:p>
            <a:pPr marL="0">
              <a:lnSpc>
                <a:spcPct val="100000"/>
              </a:lnSpc>
              <a:spcBef>
                <a:spcPts val="0"/>
              </a:spcBef>
            </a:pPr>
            <a:r>
              <a:rPr lang="en-US" sz="1600" dirty="0" smtClean="0"/>
              <a:t>       		 id=</a:t>
            </a:r>
            <a:r>
              <a:rPr lang="en-US" sz="1600" dirty="0" err="1" smtClean="0"/>
              <a:t>i</a:t>
            </a:r>
            <a:r>
              <a:rPr lang="en-US" sz="1600" dirty="0" smtClean="0"/>
              <a:t>;  </a:t>
            </a:r>
          </a:p>
          <a:p>
            <a:pPr marL="0">
              <a:lnSpc>
                <a:spcPct val="100000"/>
              </a:lnSpc>
              <a:spcBef>
                <a:spcPts val="0"/>
              </a:spcBef>
            </a:pPr>
            <a:r>
              <a:rPr lang="en-US" sz="1600" dirty="0" smtClean="0"/>
              <a:t>       		 name=n;  </a:t>
            </a:r>
          </a:p>
          <a:p>
            <a:pPr marL="0">
              <a:lnSpc>
                <a:spcPct val="100000"/>
              </a:lnSpc>
              <a:spcBef>
                <a:spcPts val="0"/>
              </a:spcBef>
            </a:pPr>
            <a:r>
              <a:rPr lang="en-US" sz="1600" dirty="0" smtClean="0"/>
              <a:t>       		 salary=s;  </a:t>
            </a:r>
          </a:p>
          <a:p>
            <a:pPr marL="0">
              <a:lnSpc>
                <a:spcPct val="100000"/>
              </a:lnSpc>
              <a:spcBef>
                <a:spcPts val="0"/>
              </a:spcBef>
            </a:pPr>
            <a:r>
              <a:rPr lang="en-US" sz="1600" dirty="0" smtClean="0"/>
              <a:t>   	 }  </a:t>
            </a:r>
          </a:p>
          <a:p>
            <a:pPr marL="0">
              <a:lnSpc>
                <a:spcPct val="100000"/>
              </a:lnSpc>
              <a:spcBef>
                <a:spcPts val="0"/>
              </a:spcBef>
            </a:pPr>
            <a:r>
              <a:rPr lang="en-US" sz="1600" dirty="0" smtClean="0"/>
              <a:t>    	</a:t>
            </a:r>
            <a:r>
              <a:rPr lang="en-US" sz="1600" b="1" dirty="0" smtClean="0"/>
              <a:t>void</a:t>
            </a:r>
            <a:r>
              <a:rPr lang="en-US" sz="1600" dirty="0" smtClean="0"/>
              <a:t> display(){</a:t>
            </a:r>
          </a:p>
          <a:p>
            <a:pPr marL="0">
              <a:lnSpc>
                <a:spcPct val="100000"/>
              </a:lnSpc>
              <a:spcBef>
                <a:spcPts val="0"/>
              </a:spcBef>
            </a:pPr>
            <a:r>
              <a:rPr lang="en-US" sz="1600" dirty="0" smtClean="0"/>
              <a:t>                 	</a:t>
            </a:r>
            <a:r>
              <a:rPr lang="en-US" sz="1600" dirty="0" err="1" smtClean="0"/>
              <a:t>System.out.print</a:t>
            </a:r>
            <a:r>
              <a:rPr lang="en-US" sz="1600" dirty="0" smtClean="0"/>
              <a:t>(id);</a:t>
            </a:r>
          </a:p>
          <a:p>
            <a:pPr marL="0">
              <a:lnSpc>
                <a:spcPct val="100000"/>
              </a:lnSpc>
              <a:spcBef>
                <a:spcPts val="0"/>
              </a:spcBef>
            </a:pPr>
            <a:r>
              <a:rPr lang="en-US" sz="1600" dirty="0" smtClean="0"/>
              <a:t>                                     </a:t>
            </a:r>
            <a:r>
              <a:rPr lang="en-US" sz="1600" dirty="0" err="1" smtClean="0"/>
              <a:t>System.out.print</a:t>
            </a:r>
            <a:r>
              <a:rPr lang="en-US" sz="1600" dirty="0" smtClean="0"/>
              <a:t>(name);</a:t>
            </a:r>
          </a:p>
          <a:p>
            <a:pPr marL="0">
              <a:lnSpc>
                <a:spcPct val="100000"/>
              </a:lnSpc>
              <a:spcBef>
                <a:spcPts val="0"/>
              </a:spcBef>
            </a:pPr>
            <a:r>
              <a:rPr lang="en-US" sz="1600" dirty="0" smtClean="0"/>
              <a:t>     	}  </a:t>
            </a:r>
          </a:p>
          <a:p>
            <a:pPr marL="0">
              <a:lnSpc>
                <a:spcPct val="100000"/>
              </a:lnSpc>
              <a:spcBef>
                <a:spcPts val="0"/>
              </a:spcBef>
            </a:pPr>
            <a:r>
              <a:rPr lang="en-US" sz="1600" dirty="0" smtClean="0"/>
              <a:t>}  </a:t>
            </a:r>
          </a:p>
          <a:p>
            <a:pPr marL="0">
              <a:lnSpc>
                <a:spcPct val="100000"/>
              </a:lnSpc>
              <a:spcBef>
                <a:spcPts val="0"/>
              </a:spcBef>
            </a:pPr>
            <a:r>
              <a:rPr lang="en-US" sz="1600" b="1" dirty="0" smtClean="0"/>
              <a:t>public</a:t>
            </a:r>
            <a:r>
              <a:rPr lang="en-US" sz="1600" dirty="0" smtClean="0"/>
              <a:t> </a:t>
            </a:r>
            <a:r>
              <a:rPr lang="en-US" sz="1600" b="1" dirty="0" smtClean="0"/>
              <a:t>class</a:t>
            </a:r>
            <a:r>
              <a:rPr lang="en-US" sz="1600" dirty="0" smtClean="0"/>
              <a:t> </a:t>
            </a:r>
            <a:r>
              <a:rPr lang="en-US" sz="1600" dirty="0" err="1" smtClean="0"/>
              <a:t>TestEmployee</a:t>
            </a:r>
            <a:r>
              <a:rPr lang="en-US" sz="1600" dirty="0" smtClean="0"/>
              <a:t>  {  </a:t>
            </a:r>
          </a:p>
          <a:p>
            <a:pPr marL="0">
              <a:lnSpc>
                <a:spcPct val="100000"/>
              </a:lnSpc>
              <a:spcBef>
                <a:spcPts val="0"/>
              </a:spcBef>
            </a:pPr>
            <a:r>
              <a:rPr lang="en-US" sz="1600" b="1" dirty="0" smtClean="0"/>
              <a:t>       public</a:t>
            </a:r>
            <a:r>
              <a:rPr lang="en-US" sz="1600" dirty="0" smtClean="0"/>
              <a:t> </a:t>
            </a:r>
            <a:r>
              <a:rPr lang="en-US" sz="1600" b="1" dirty="0" smtClean="0"/>
              <a:t>static</a:t>
            </a:r>
            <a:r>
              <a:rPr lang="en-US" sz="1600" dirty="0" smtClean="0"/>
              <a:t> </a:t>
            </a:r>
            <a:r>
              <a:rPr lang="en-US" sz="1600" b="1" dirty="0" smtClean="0"/>
              <a:t>void</a:t>
            </a:r>
            <a:r>
              <a:rPr lang="en-US" sz="1600" dirty="0" smtClean="0"/>
              <a:t> main(String[] </a:t>
            </a:r>
            <a:r>
              <a:rPr lang="en-US" sz="1600" dirty="0" err="1" smtClean="0"/>
              <a:t>args</a:t>
            </a:r>
            <a:r>
              <a:rPr lang="en-US" sz="1600" dirty="0" smtClean="0"/>
              <a:t>) {  </a:t>
            </a:r>
          </a:p>
          <a:p>
            <a:pPr marL="0">
              <a:lnSpc>
                <a:spcPct val="100000"/>
              </a:lnSpc>
              <a:spcBef>
                <a:spcPts val="0"/>
              </a:spcBef>
            </a:pPr>
            <a:r>
              <a:rPr lang="en-US" sz="1600" dirty="0" smtClean="0"/>
              <a:t>    	Employee e1=</a:t>
            </a:r>
            <a:r>
              <a:rPr lang="en-US" sz="1600" b="1" dirty="0" smtClean="0"/>
              <a:t>new</a:t>
            </a:r>
            <a:r>
              <a:rPr lang="en-US" sz="1600" dirty="0" smtClean="0"/>
              <a:t> Employee();  </a:t>
            </a:r>
          </a:p>
          <a:p>
            <a:pPr marL="0">
              <a:lnSpc>
                <a:spcPct val="100000"/>
              </a:lnSpc>
              <a:spcBef>
                <a:spcPts val="0"/>
              </a:spcBef>
            </a:pPr>
            <a:r>
              <a:rPr lang="en-US" sz="1600" dirty="0" smtClean="0"/>
              <a:t>    	Employee e2=</a:t>
            </a:r>
            <a:r>
              <a:rPr lang="en-US" sz="1600" b="1" dirty="0" smtClean="0"/>
              <a:t>new</a:t>
            </a:r>
            <a:r>
              <a:rPr lang="en-US" sz="1600" dirty="0" smtClean="0"/>
              <a:t> Employee();  </a:t>
            </a:r>
          </a:p>
          <a:p>
            <a:pPr marL="0">
              <a:lnSpc>
                <a:spcPct val="100000"/>
              </a:lnSpc>
              <a:spcBef>
                <a:spcPts val="0"/>
              </a:spcBef>
            </a:pPr>
            <a:r>
              <a:rPr lang="en-US" sz="1600" dirty="0" smtClean="0"/>
              <a:t>    	Employee e3=</a:t>
            </a:r>
            <a:r>
              <a:rPr lang="en-US" sz="1600" b="1" dirty="0" smtClean="0"/>
              <a:t>new</a:t>
            </a:r>
            <a:r>
              <a:rPr lang="en-US" sz="1600" dirty="0" smtClean="0"/>
              <a:t> Employee();  </a:t>
            </a:r>
          </a:p>
          <a:p>
            <a:pPr marL="0">
              <a:lnSpc>
                <a:spcPct val="100000"/>
              </a:lnSpc>
              <a:spcBef>
                <a:spcPts val="0"/>
              </a:spcBef>
            </a:pPr>
            <a:r>
              <a:rPr lang="en-US" sz="1600" dirty="0" smtClean="0"/>
              <a:t>    	e1.insert(101,"ajeet",45000);  </a:t>
            </a:r>
          </a:p>
          <a:p>
            <a:pPr marL="0">
              <a:lnSpc>
                <a:spcPct val="100000"/>
              </a:lnSpc>
              <a:spcBef>
                <a:spcPts val="0"/>
              </a:spcBef>
            </a:pPr>
            <a:r>
              <a:rPr lang="en-US" sz="1600" dirty="0" smtClean="0"/>
              <a:t>    	e2.insert(102,"irfan",25000);  </a:t>
            </a:r>
          </a:p>
          <a:p>
            <a:pPr marL="0">
              <a:lnSpc>
                <a:spcPct val="100000"/>
              </a:lnSpc>
              <a:spcBef>
                <a:spcPts val="0"/>
              </a:spcBef>
            </a:pPr>
            <a:r>
              <a:rPr lang="en-US" sz="1600" dirty="0" smtClean="0"/>
              <a:t>    	e3.insert(103,"nakul",55000);  </a:t>
            </a:r>
          </a:p>
          <a:p>
            <a:pPr marL="0">
              <a:lnSpc>
                <a:spcPct val="100000"/>
              </a:lnSpc>
              <a:spcBef>
                <a:spcPts val="0"/>
              </a:spcBef>
            </a:pPr>
            <a:r>
              <a:rPr lang="en-US" sz="1600" dirty="0" smtClean="0"/>
              <a:t>    	e1.display();  </a:t>
            </a:r>
          </a:p>
          <a:p>
            <a:pPr marL="0">
              <a:lnSpc>
                <a:spcPct val="100000"/>
              </a:lnSpc>
              <a:spcBef>
                <a:spcPts val="0"/>
              </a:spcBef>
            </a:pPr>
            <a:r>
              <a:rPr lang="en-US" sz="1600" dirty="0" smtClean="0"/>
              <a:t>    	e2.display();  </a:t>
            </a:r>
          </a:p>
          <a:p>
            <a:pPr marL="0">
              <a:lnSpc>
                <a:spcPct val="100000"/>
              </a:lnSpc>
              <a:spcBef>
                <a:spcPts val="0"/>
              </a:spcBef>
            </a:pPr>
            <a:r>
              <a:rPr lang="en-US" sz="1600" dirty="0" smtClean="0"/>
              <a:t>    	e3.display();  </a:t>
            </a:r>
          </a:p>
          <a:p>
            <a:pPr marL="0">
              <a:lnSpc>
                <a:spcPct val="100000"/>
              </a:lnSpc>
              <a:spcBef>
                <a:spcPts val="0"/>
              </a:spcBef>
            </a:pPr>
            <a:r>
              <a:rPr lang="en-US" sz="1600" dirty="0" smtClean="0"/>
              <a:t>}  </a:t>
            </a:r>
          </a:p>
          <a:p>
            <a:pPr marL="0">
              <a:lnSpc>
                <a:spcPct val="100000"/>
              </a:lnSpc>
              <a:spcBef>
                <a:spcPts val="0"/>
              </a:spcBef>
            </a:pPr>
            <a:r>
              <a:rPr lang="en-US" sz="1600"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685" y="365126"/>
            <a:ext cx="7437665" cy="967286"/>
          </a:xfrm>
        </p:spPr>
        <p:txBody>
          <a:bodyPr/>
          <a:lstStyle/>
          <a:p>
            <a:r>
              <a:rPr lang="en-US" dirty="0" smtClean="0"/>
              <a:t>Fibonacci Series</a:t>
            </a:r>
            <a:endParaRPr lang="en-US" dirty="0"/>
          </a:p>
        </p:txBody>
      </p:sp>
      <p:sp>
        <p:nvSpPr>
          <p:cNvPr id="3" name="Content Placeholder 2"/>
          <p:cNvSpPr>
            <a:spLocks noGrp="1"/>
          </p:cNvSpPr>
          <p:nvPr>
            <p:ph idx="1"/>
          </p:nvPr>
        </p:nvSpPr>
        <p:spPr>
          <a:xfrm>
            <a:off x="862148" y="1175657"/>
            <a:ext cx="7653202" cy="5001306"/>
          </a:xfrm>
        </p:spPr>
        <p:txBody>
          <a:bodyPr>
            <a:normAutofit fontScale="85000" lnSpcReduction="20000"/>
          </a:bodyPr>
          <a:lstStyle/>
          <a:p>
            <a:pPr marL="182880" indent="-182880">
              <a:lnSpc>
                <a:spcPct val="100000"/>
              </a:lnSpc>
              <a:spcBef>
                <a:spcPts val="600"/>
              </a:spcBef>
            </a:pPr>
            <a:r>
              <a:rPr lang="en-US" b="1" dirty="0" smtClean="0"/>
              <a:t>class</a:t>
            </a:r>
            <a:r>
              <a:rPr lang="en-US" dirty="0" smtClean="0"/>
              <a:t> Fibonacci{  </a:t>
            </a:r>
          </a:p>
          <a:p>
            <a:pPr marL="640080" lvl="1" indent="-182880">
              <a:lnSpc>
                <a:spcPct val="100000"/>
              </a:lnSpc>
              <a:spcBef>
                <a:spcPts val="600"/>
              </a:spcBef>
            </a:pPr>
            <a:r>
              <a:rPr lang="en-US" b="1" dirty="0" smtClean="0"/>
              <a:t>public</a:t>
            </a:r>
            <a:r>
              <a:rPr lang="en-US" dirty="0" smtClean="0"/>
              <a:t> </a:t>
            </a:r>
            <a:r>
              <a:rPr lang="en-US" b="1" dirty="0" smtClean="0"/>
              <a:t>static</a:t>
            </a:r>
            <a:r>
              <a:rPr lang="en-US" dirty="0" smtClean="0"/>
              <a:t> </a:t>
            </a:r>
            <a:r>
              <a:rPr lang="en-US" b="1" dirty="0" smtClean="0"/>
              <a:t>void</a:t>
            </a:r>
            <a:r>
              <a:rPr lang="en-US" dirty="0" smtClean="0"/>
              <a:t> main(String </a:t>
            </a:r>
            <a:r>
              <a:rPr lang="en-US" dirty="0" err="1" smtClean="0"/>
              <a:t>args</a:t>
            </a:r>
            <a:r>
              <a:rPr lang="en-US" dirty="0" smtClean="0"/>
              <a:t>[])  {    </a:t>
            </a:r>
          </a:p>
          <a:p>
            <a:pPr marL="182880" indent="-182880">
              <a:lnSpc>
                <a:spcPct val="100000"/>
              </a:lnSpc>
              <a:spcBef>
                <a:spcPts val="600"/>
              </a:spcBef>
            </a:pPr>
            <a:r>
              <a:rPr lang="en-US" dirty="0" smtClean="0"/>
              <a:t> 		</a:t>
            </a:r>
            <a:r>
              <a:rPr lang="en-US" b="1" dirty="0" err="1" smtClean="0"/>
              <a:t>int</a:t>
            </a:r>
            <a:r>
              <a:rPr lang="en-US" dirty="0" smtClean="0"/>
              <a:t> n1=0,n2=1,n3,i,count=10;    </a:t>
            </a:r>
          </a:p>
          <a:p>
            <a:pPr marL="182880" indent="-182880">
              <a:lnSpc>
                <a:spcPct val="100000"/>
              </a:lnSpc>
              <a:spcBef>
                <a:spcPts val="600"/>
              </a:spcBef>
            </a:pPr>
            <a:r>
              <a:rPr lang="en-US" dirty="0" smtClean="0"/>
              <a:t> 		</a:t>
            </a:r>
            <a:r>
              <a:rPr lang="en-US" dirty="0" err="1" smtClean="0"/>
              <a:t>System.out.print</a:t>
            </a:r>
            <a:r>
              <a:rPr lang="en-US" dirty="0" smtClean="0"/>
              <a:t>(n1+" "+n2);//printing 0 and 1    </a:t>
            </a:r>
          </a:p>
          <a:p>
            <a:pPr marL="182880" indent="-182880">
              <a:lnSpc>
                <a:spcPct val="100000"/>
              </a:lnSpc>
              <a:spcBef>
                <a:spcPts val="600"/>
              </a:spcBef>
            </a:pPr>
            <a:r>
              <a:rPr lang="en-US" dirty="0" smtClean="0"/>
              <a:t> 			</a:t>
            </a:r>
            <a:r>
              <a:rPr lang="en-US" sz="2400" b="1" dirty="0" smtClean="0"/>
              <a:t>for</a:t>
            </a:r>
            <a:r>
              <a:rPr lang="en-US" sz="2400" dirty="0" smtClean="0"/>
              <a:t>(</a:t>
            </a:r>
            <a:r>
              <a:rPr lang="en-US" sz="2400" dirty="0" err="1" smtClean="0"/>
              <a:t>i</a:t>
            </a:r>
            <a:r>
              <a:rPr lang="en-US" sz="2400" dirty="0" smtClean="0"/>
              <a:t>=2;i&lt;count;++</a:t>
            </a:r>
            <a:r>
              <a:rPr lang="en-US" sz="2400" dirty="0" err="1" smtClean="0"/>
              <a:t>i</a:t>
            </a:r>
            <a:r>
              <a:rPr lang="en-US" sz="2400" dirty="0" smtClean="0"/>
              <a:t>)    {    </a:t>
            </a:r>
          </a:p>
          <a:p>
            <a:pPr marL="91440" indent="-91440">
              <a:lnSpc>
                <a:spcPct val="100000"/>
              </a:lnSpc>
              <a:spcBef>
                <a:spcPts val="600"/>
              </a:spcBef>
            </a:pPr>
            <a:r>
              <a:rPr lang="en-US" sz="2400" dirty="0" smtClean="0"/>
              <a:t>  				n3=n1+n2;    </a:t>
            </a:r>
          </a:p>
          <a:p>
            <a:pPr marL="91440" indent="-91440">
              <a:lnSpc>
                <a:spcPct val="100000"/>
              </a:lnSpc>
              <a:spcBef>
                <a:spcPts val="600"/>
              </a:spcBef>
            </a:pPr>
            <a:r>
              <a:rPr lang="en-US" sz="2400" dirty="0" smtClean="0"/>
              <a:t>  				</a:t>
            </a:r>
            <a:r>
              <a:rPr lang="en-US" sz="2400" dirty="0" err="1" smtClean="0"/>
              <a:t>System.out.print</a:t>
            </a:r>
            <a:r>
              <a:rPr lang="en-US" sz="2400" dirty="0" smtClean="0"/>
              <a:t>(" "+n3);    </a:t>
            </a:r>
          </a:p>
          <a:p>
            <a:pPr marL="91440" indent="-91440">
              <a:lnSpc>
                <a:spcPct val="100000"/>
              </a:lnSpc>
              <a:spcBef>
                <a:spcPts val="0"/>
              </a:spcBef>
            </a:pPr>
            <a:r>
              <a:rPr lang="en-US" sz="2400" dirty="0" smtClean="0"/>
              <a:t>  				n1=n2;    </a:t>
            </a:r>
          </a:p>
          <a:p>
            <a:pPr marL="91440" indent="-91440">
              <a:lnSpc>
                <a:spcPct val="100000"/>
              </a:lnSpc>
              <a:spcBef>
                <a:spcPts val="0"/>
              </a:spcBef>
            </a:pPr>
            <a:r>
              <a:rPr lang="en-US" sz="2400" dirty="0" smtClean="0"/>
              <a:t>  				n2=n3;    </a:t>
            </a:r>
          </a:p>
          <a:p>
            <a:pPr marL="182880" indent="-182880">
              <a:lnSpc>
                <a:spcPct val="100000"/>
              </a:lnSpc>
              <a:spcBef>
                <a:spcPts val="600"/>
              </a:spcBef>
            </a:pPr>
            <a:r>
              <a:rPr lang="en-US" sz="2400" dirty="0" smtClean="0"/>
              <a:t> 			}   </a:t>
            </a:r>
            <a:r>
              <a:rPr lang="en-US" dirty="0" smtClean="0"/>
              <a:t> </a:t>
            </a:r>
          </a:p>
          <a:p>
            <a:pPr marL="640080" lvl="1" indent="-182880">
              <a:lnSpc>
                <a:spcPct val="100000"/>
              </a:lnSpc>
              <a:spcBef>
                <a:spcPts val="0"/>
              </a:spcBef>
            </a:pPr>
            <a:r>
              <a:rPr lang="en-US" dirty="0" smtClean="0"/>
              <a:t>}</a:t>
            </a:r>
          </a:p>
          <a:p>
            <a:pPr marL="182880" indent="-182880">
              <a:lnSpc>
                <a:spcPct val="100000"/>
              </a:lnSpc>
              <a:spcBef>
                <a:spcPts val="0"/>
              </a:spcBef>
            </a:pPr>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568" y="365126"/>
            <a:ext cx="7721782" cy="862784"/>
          </a:xfrm>
        </p:spPr>
        <p:txBody>
          <a:bodyPr/>
          <a:lstStyle/>
          <a:p>
            <a:r>
              <a:rPr lang="en-US" sz="2800" dirty="0" smtClean="0"/>
              <a:t>Armstrong Number</a:t>
            </a:r>
            <a:endParaRPr lang="en-US" sz="2800" dirty="0"/>
          </a:p>
        </p:txBody>
      </p:sp>
      <p:sp>
        <p:nvSpPr>
          <p:cNvPr id="3" name="Content Placeholder 2"/>
          <p:cNvSpPr>
            <a:spLocks noGrp="1"/>
          </p:cNvSpPr>
          <p:nvPr>
            <p:ph idx="1"/>
          </p:nvPr>
        </p:nvSpPr>
        <p:spPr>
          <a:xfrm>
            <a:off x="950323" y="1110344"/>
            <a:ext cx="7565027" cy="5303519"/>
          </a:xfrm>
        </p:spPr>
        <p:txBody>
          <a:bodyPr>
            <a:normAutofit fontScale="92500" lnSpcReduction="10000"/>
          </a:bodyPr>
          <a:lstStyle/>
          <a:p>
            <a:pPr marL="182880" indent="-182880">
              <a:lnSpc>
                <a:spcPct val="50000"/>
              </a:lnSpc>
              <a:spcBef>
                <a:spcPts val="600"/>
              </a:spcBef>
            </a:pPr>
            <a:r>
              <a:rPr lang="en-US" b="1" dirty="0" smtClean="0"/>
              <a:t>class</a:t>
            </a:r>
            <a:r>
              <a:rPr lang="en-US" dirty="0" smtClean="0"/>
              <a:t> Armstrong{  </a:t>
            </a:r>
          </a:p>
          <a:p>
            <a:pPr marL="182880" indent="-182880">
              <a:lnSpc>
                <a:spcPct val="50000"/>
              </a:lnSpc>
              <a:spcBef>
                <a:spcPts val="600"/>
              </a:spcBef>
            </a:pPr>
            <a:r>
              <a:rPr lang="en-US" dirty="0" smtClean="0"/>
              <a:t>  </a:t>
            </a:r>
            <a:r>
              <a:rPr lang="en-US" b="1" dirty="0" smtClean="0"/>
              <a:t>public</a:t>
            </a:r>
            <a:r>
              <a:rPr lang="en-US" dirty="0" smtClean="0"/>
              <a:t> </a:t>
            </a:r>
            <a:r>
              <a:rPr lang="en-US" b="1" dirty="0" smtClean="0"/>
              <a:t>static</a:t>
            </a:r>
            <a:r>
              <a:rPr lang="en-US" dirty="0" smtClean="0"/>
              <a:t> </a:t>
            </a:r>
            <a:r>
              <a:rPr lang="en-US" b="1" dirty="0" smtClean="0"/>
              <a:t>void</a:t>
            </a:r>
            <a:r>
              <a:rPr lang="en-US" dirty="0" smtClean="0"/>
              <a:t> main(String[] </a:t>
            </a:r>
            <a:r>
              <a:rPr lang="en-US" dirty="0" err="1" smtClean="0"/>
              <a:t>args</a:t>
            </a:r>
            <a:r>
              <a:rPr lang="en-US" dirty="0" smtClean="0"/>
              <a:t>)  {  </a:t>
            </a:r>
          </a:p>
          <a:p>
            <a:pPr marL="182880" indent="-182880">
              <a:lnSpc>
                <a:spcPct val="50000"/>
              </a:lnSpc>
              <a:spcBef>
                <a:spcPts val="600"/>
              </a:spcBef>
            </a:pPr>
            <a:r>
              <a:rPr lang="en-US" dirty="0" smtClean="0"/>
              <a:t>   	 </a:t>
            </a:r>
            <a:r>
              <a:rPr lang="en-US" b="1" dirty="0" err="1" smtClean="0"/>
              <a:t>int</a:t>
            </a:r>
            <a:r>
              <a:rPr lang="en-US" dirty="0" smtClean="0"/>
              <a:t> c=0,a,temp;  </a:t>
            </a:r>
          </a:p>
          <a:p>
            <a:pPr marL="182880" indent="-182880">
              <a:lnSpc>
                <a:spcPct val="50000"/>
              </a:lnSpc>
              <a:spcBef>
                <a:spcPts val="600"/>
              </a:spcBef>
            </a:pPr>
            <a:r>
              <a:rPr lang="en-US" dirty="0" smtClean="0"/>
              <a:t>    	</a:t>
            </a:r>
            <a:r>
              <a:rPr lang="en-US" b="1" dirty="0" err="1" smtClean="0"/>
              <a:t>int</a:t>
            </a:r>
            <a:r>
              <a:rPr lang="en-US" dirty="0" smtClean="0"/>
              <a:t> n=153;//It is the number to check </a:t>
            </a:r>
            <a:r>
              <a:rPr lang="en-US" dirty="0" err="1" smtClean="0"/>
              <a:t>armstrong</a:t>
            </a:r>
            <a:r>
              <a:rPr lang="en-US" dirty="0" smtClean="0"/>
              <a:t>  </a:t>
            </a:r>
          </a:p>
          <a:p>
            <a:pPr marL="182880" indent="-182880">
              <a:lnSpc>
                <a:spcPct val="50000"/>
              </a:lnSpc>
              <a:spcBef>
                <a:spcPts val="600"/>
              </a:spcBef>
            </a:pPr>
            <a:r>
              <a:rPr lang="en-US" dirty="0" smtClean="0"/>
              <a:t>    	temp=n;  </a:t>
            </a:r>
          </a:p>
          <a:p>
            <a:pPr marL="182880" indent="-182880">
              <a:lnSpc>
                <a:spcPct val="50000"/>
              </a:lnSpc>
              <a:spcBef>
                <a:spcPts val="600"/>
              </a:spcBef>
            </a:pPr>
            <a:r>
              <a:rPr lang="en-US" dirty="0" smtClean="0"/>
              <a:t>    	</a:t>
            </a:r>
            <a:r>
              <a:rPr lang="en-US" b="1" dirty="0" smtClean="0"/>
              <a:t>while</a:t>
            </a:r>
            <a:r>
              <a:rPr lang="en-US" dirty="0" smtClean="0"/>
              <a:t>(n&gt;0)   {  </a:t>
            </a:r>
          </a:p>
          <a:p>
            <a:pPr marL="182880" indent="-182880">
              <a:lnSpc>
                <a:spcPct val="50000"/>
              </a:lnSpc>
              <a:spcBef>
                <a:spcPts val="600"/>
              </a:spcBef>
            </a:pPr>
            <a:r>
              <a:rPr lang="en-US" dirty="0" smtClean="0"/>
              <a:t> 		   a=n%10;  </a:t>
            </a:r>
          </a:p>
          <a:p>
            <a:pPr marL="182880" indent="-182880">
              <a:lnSpc>
                <a:spcPct val="50000"/>
              </a:lnSpc>
              <a:spcBef>
                <a:spcPts val="600"/>
              </a:spcBef>
            </a:pPr>
            <a:r>
              <a:rPr lang="en-US" dirty="0" smtClean="0"/>
              <a:t>   		   n=n/10;  </a:t>
            </a:r>
          </a:p>
          <a:p>
            <a:pPr marL="182880" indent="-182880">
              <a:lnSpc>
                <a:spcPct val="50000"/>
              </a:lnSpc>
              <a:spcBef>
                <a:spcPts val="600"/>
              </a:spcBef>
            </a:pPr>
            <a:r>
              <a:rPr lang="en-US" dirty="0" smtClean="0"/>
              <a:t>    		   c=c+(a*a*a);  </a:t>
            </a:r>
          </a:p>
          <a:p>
            <a:pPr marL="182880" indent="-182880">
              <a:lnSpc>
                <a:spcPct val="50000"/>
              </a:lnSpc>
              <a:spcBef>
                <a:spcPts val="600"/>
              </a:spcBef>
            </a:pPr>
            <a:r>
              <a:rPr lang="en-US" dirty="0" smtClean="0"/>
              <a:t>    	}  </a:t>
            </a:r>
          </a:p>
          <a:p>
            <a:pPr marL="182880" indent="-182880">
              <a:lnSpc>
                <a:spcPct val="50000"/>
              </a:lnSpc>
              <a:spcBef>
                <a:spcPts val="600"/>
              </a:spcBef>
            </a:pPr>
            <a:r>
              <a:rPr lang="en-US" dirty="0" smtClean="0"/>
              <a:t>    	</a:t>
            </a:r>
            <a:r>
              <a:rPr lang="en-US" b="1" dirty="0" smtClean="0"/>
              <a:t>if</a:t>
            </a:r>
            <a:r>
              <a:rPr lang="en-US" dirty="0" smtClean="0"/>
              <a:t>(temp==c)  </a:t>
            </a:r>
          </a:p>
          <a:p>
            <a:pPr marL="182880" indent="-182880">
              <a:lnSpc>
                <a:spcPct val="50000"/>
              </a:lnSpc>
              <a:spcBef>
                <a:spcPts val="600"/>
              </a:spcBef>
            </a:pPr>
            <a:r>
              <a:rPr lang="en-US" dirty="0" smtClean="0"/>
              <a:t>    		</a:t>
            </a:r>
            <a:r>
              <a:rPr lang="en-US" dirty="0" err="1" smtClean="0"/>
              <a:t>System.out.println</a:t>
            </a:r>
            <a:r>
              <a:rPr lang="en-US" dirty="0" smtClean="0"/>
              <a:t>("</a:t>
            </a:r>
            <a:r>
              <a:rPr lang="en-US" dirty="0" err="1" smtClean="0"/>
              <a:t>armstrong</a:t>
            </a:r>
            <a:r>
              <a:rPr lang="en-US" dirty="0" smtClean="0"/>
              <a:t> number");   </a:t>
            </a:r>
          </a:p>
          <a:p>
            <a:pPr marL="182880" indent="-182880">
              <a:lnSpc>
                <a:spcPct val="50000"/>
              </a:lnSpc>
              <a:spcBef>
                <a:spcPts val="600"/>
              </a:spcBef>
            </a:pPr>
            <a:r>
              <a:rPr lang="en-US" dirty="0" smtClean="0"/>
              <a:t>    	</a:t>
            </a:r>
            <a:r>
              <a:rPr lang="en-US" b="1" dirty="0" smtClean="0"/>
              <a:t>else</a:t>
            </a:r>
            <a:r>
              <a:rPr lang="en-US" dirty="0" smtClean="0"/>
              <a:t>  </a:t>
            </a:r>
          </a:p>
          <a:p>
            <a:pPr marL="182880" indent="-182880">
              <a:lnSpc>
                <a:spcPct val="50000"/>
              </a:lnSpc>
              <a:spcBef>
                <a:spcPts val="600"/>
              </a:spcBef>
            </a:pPr>
            <a:r>
              <a:rPr lang="en-US" dirty="0" smtClean="0"/>
              <a:t>        		</a:t>
            </a:r>
            <a:r>
              <a:rPr lang="en-US" dirty="0" err="1" smtClean="0"/>
              <a:t>System.out.println</a:t>
            </a:r>
            <a:r>
              <a:rPr lang="en-US" dirty="0" smtClean="0"/>
              <a:t>("Not </a:t>
            </a:r>
            <a:r>
              <a:rPr lang="en-US" dirty="0" err="1" smtClean="0"/>
              <a:t>armstrong</a:t>
            </a:r>
            <a:r>
              <a:rPr lang="en-US" dirty="0" smtClean="0"/>
              <a:t> number");   </a:t>
            </a:r>
          </a:p>
          <a:p>
            <a:pPr marL="182880" indent="-182880">
              <a:lnSpc>
                <a:spcPct val="50000"/>
              </a:lnSpc>
              <a:spcBef>
                <a:spcPts val="600"/>
              </a:spcBef>
            </a:pPr>
            <a:r>
              <a:rPr lang="en-US" dirty="0" smtClean="0"/>
              <a:t>   }  </a:t>
            </a:r>
          </a:p>
          <a:p>
            <a:pPr marL="182880" indent="-182880">
              <a:lnSpc>
                <a:spcPct val="50000"/>
              </a:lnSpc>
              <a:spcBef>
                <a:spcPts val="600"/>
              </a:spcBef>
            </a:pP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208" y="496389"/>
            <a:ext cx="7173142" cy="822960"/>
          </a:xfrm>
        </p:spPr>
        <p:txBody>
          <a:bodyPr>
            <a:normAutofit fontScale="90000"/>
          </a:bodyPr>
          <a:lstStyle/>
          <a:p>
            <a:r>
              <a:rPr lang="en-US" dirty="0" smtClean="0"/>
              <a:t>Method Overloading in Java</a:t>
            </a:r>
            <a:br>
              <a:rPr lang="en-US" dirty="0" smtClean="0"/>
            </a:br>
            <a:endParaRPr lang="en-US" dirty="0"/>
          </a:p>
        </p:txBody>
      </p:sp>
      <p:sp>
        <p:nvSpPr>
          <p:cNvPr id="3" name="Content Placeholder 2"/>
          <p:cNvSpPr>
            <a:spLocks noGrp="1"/>
          </p:cNvSpPr>
          <p:nvPr>
            <p:ph idx="1"/>
          </p:nvPr>
        </p:nvSpPr>
        <p:spPr>
          <a:xfrm>
            <a:off x="950323" y="1825625"/>
            <a:ext cx="7565027" cy="4351338"/>
          </a:xfrm>
        </p:spPr>
        <p:txBody>
          <a:bodyPr>
            <a:normAutofit fontScale="77500" lnSpcReduction="20000"/>
          </a:bodyPr>
          <a:lstStyle/>
          <a:p>
            <a:r>
              <a:rPr lang="en-US" dirty="0" smtClean="0"/>
              <a:t>If a </a:t>
            </a:r>
            <a:r>
              <a:rPr lang="en-US" dirty="0" smtClean="0">
                <a:hlinkClick r:id="rId2"/>
              </a:rPr>
              <a:t>class</a:t>
            </a:r>
            <a:r>
              <a:rPr lang="en-US" dirty="0" smtClean="0"/>
              <a:t> has multiple methods having same name but different in parameters, it is known as </a:t>
            </a:r>
            <a:r>
              <a:rPr lang="en-US" b="1" dirty="0" smtClean="0"/>
              <a:t>Method Overloading</a:t>
            </a:r>
            <a:r>
              <a:rPr lang="en-US" dirty="0" smtClean="0"/>
              <a:t>.</a:t>
            </a:r>
          </a:p>
          <a:p>
            <a:r>
              <a:rPr lang="en-US" dirty="0" smtClean="0"/>
              <a:t>If we have to perform only one operation, having same name of the methods increases the readability of the </a:t>
            </a:r>
            <a:r>
              <a:rPr lang="en-US" dirty="0" smtClean="0">
                <a:hlinkClick r:id="rId3"/>
              </a:rPr>
              <a:t>program</a:t>
            </a:r>
            <a:r>
              <a:rPr lang="en-US" dirty="0" smtClean="0"/>
              <a:t>.</a:t>
            </a:r>
          </a:p>
          <a:p>
            <a:r>
              <a:rPr lang="en-US" dirty="0" smtClean="0"/>
              <a:t>Suppose you have to perform addition of the given numbers but there can be any number of arguments, if you write the method such as a(</a:t>
            </a:r>
            <a:r>
              <a:rPr lang="en-US" dirty="0" err="1" smtClean="0"/>
              <a:t>int,int</a:t>
            </a:r>
            <a:r>
              <a:rPr lang="en-US" dirty="0" smtClean="0"/>
              <a:t>) for two parameters, and b(</a:t>
            </a:r>
            <a:r>
              <a:rPr lang="en-US" dirty="0" err="1" smtClean="0"/>
              <a:t>int,int,int</a:t>
            </a:r>
            <a:r>
              <a:rPr lang="en-US" dirty="0" smtClean="0"/>
              <a:t>) for three parameters then it may be difficult for you as well as other programmers to understand the behavior of the method because its name differs.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540" y="365126"/>
            <a:ext cx="7623810" cy="1202418"/>
          </a:xfrm>
        </p:spPr>
        <p:txBody>
          <a:bodyPr/>
          <a:lstStyle/>
          <a:p>
            <a:r>
              <a:rPr lang="en-US" dirty="0" smtClean="0"/>
              <a:t>Method Overloading</a:t>
            </a:r>
            <a:endParaRPr lang="en-US" dirty="0"/>
          </a:p>
        </p:txBody>
      </p:sp>
      <p:sp>
        <p:nvSpPr>
          <p:cNvPr id="3" name="Content Placeholder 2"/>
          <p:cNvSpPr>
            <a:spLocks noGrp="1"/>
          </p:cNvSpPr>
          <p:nvPr>
            <p:ph idx="1"/>
          </p:nvPr>
        </p:nvSpPr>
        <p:spPr>
          <a:xfrm>
            <a:off x="950323" y="1267097"/>
            <a:ext cx="7565027" cy="5159829"/>
          </a:xfrm>
        </p:spPr>
        <p:txBody>
          <a:bodyPr>
            <a:normAutofit fontScale="92500" lnSpcReduction="10000"/>
          </a:bodyPr>
          <a:lstStyle/>
          <a:p>
            <a:r>
              <a:rPr lang="en-US" sz="2000" b="1" dirty="0" smtClean="0"/>
              <a:t>Public class</a:t>
            </a:r>
            <a:r>
              <a:rPr lang="en-US" sz="2000" dirty="0" smtClean="0"/>
              <a:t> Adder{  </a:t>
            </a:r>
          </a:p>
          <a:p>
            <a:pPr lvl="1">
              <a:buNone/>
            </a:pPr>
            <a:r>
              <a:rPr lang="en-US" sz="2000" b="1" dirty="0" smtClean="0"/>
              <a:t>	</a:t>
            </a:r>
            <a:r>
              <a:rPr lang="en-US" sz="2000" b="1" dirty="0" err="1" smtClean="0"/>
              <a:t>int</a:t>
            </a:r>
            <a:r>
              <a:rPr lang="en-US" sz="2000" dirty="0" smtClean="0"/>
              <a:t> add(</a:t>
            </a:r>
            <a:r>
              <a:rPr lang="en-US" sz="2000" b="1" dirty="0" err="1" smtClean="0"/>
              <a:t>int</a:t>
            </a:r>
            <a:r>
              <a:rPr lang="en-US" sz="2000" dirty="0" smtClean="0"/>
              <a:t> </a:t>
            </a:r>
            <a:r>
              <a:rPr lang="en-US" sz="2000" dirty="0" err="1" smtClean="0"/>
              <a:t>a,</a:t>
            </a:r>
            <a:r>
              <a:rPr lang="en-US" sz="2000" b="1" dirty="0" err="1" smtClean="0"/>
              <a:t>int</a:t>
            </a:r>
            <a:r>
              <a:rPr lang="en-US" sz="2000" dirty="0" smtClean="0"/>
              <a:t> b){</a:t>
            </a:r>
          </a:p>
          <a:p>
            <a:pPr lvl="2">
              <a:buNone/>
            </a:pPr>
            <a:r>
              <a:rPr lang="en-US" b="1" dirty="0" smtClean="0"/>
              <a:t>	return</a:t>
            </a:r>
            <a:r>
              <a:rPr lang="en-US" dirty="0" smtClean="0"/>
              <a:t> </a:t>
            </a:r>
          </a:p>
          <a:p>
            <a:pPr lvl="2">
              <a:buNone/>
            </a:pPr>
            <a:r>
              <a:rPr lang="en-US" dirty="0" smtClean="0"/>
              <a:t>	</a:t>
            </a:r>
            <a:r>
              <a:rPr lang="en-US" dirty="0" err="1" smtClean="0"/>
              <a:t>a+b</a:t>
            </a:r>
            <a:r>
              <a:rPr lang="en-US" dirty="0" smtClean="0"/>
              <a:t>;</a:t>
            </a:r>
          </a:p>
          <a:p>
            <a:pPr lvl="2">
              <a:buNone/>
            </a:pPr>
            <a:r>
              <a:rPr lang="en-US" dirty="0" smtClean="0"/>
              <a:t>}  </a:t>
            </a:r>
          </a:p>
          <a:p>
            <a:pPr lvl="1">
              <a:buNone/>
            </a:pPr>
            <a:r>
              <a:rPr lang="en-US" sz="2000" b="1" dirty="0" smtClean="0"/>
              <a:t>	</a:t>
            </a:r>
            <a:r>
              <a:rPr lang="en-US" sz="2000" dirty="0" smtClean="0"/>
              <a:t> </a:t>
            </a:r>
            <a:r>
              <a:rPr lang="en-US" sz="2000" b="1" dirty="0" err="1" smtClean="0"/>
              <a:t>int</a:t>
            </a:r>
            <a:r>
              <a:rPr lang="en-US" sz="2000" dirty="0" smtClean="0"/>
              <a:t> add(</a:t>
            </a:r>
            <a:r>
              <a:rPr lang="en-US" sz="2000" b="1" dirty="0" err="1" smtClean="0"/>
              <a:t>int</a:t>
            </a:r>
            <a:r>
              <a:rPr lang="en-US" sz="2000" dirty="0" smtClean="0"/>
              <a:t> </a:t>
            </a:r>
            <a:r>
              <a:rPr lang="en-US" sz="2000" dirty="0" err="1" smtClean="0"/>
              <a:t>a,</a:t>
            </a:r>
            <a:r>
              <a:rPr lang="en-US" sz="2000" b="1" dirty="0" err="1" smtClean="0"/>
              <a:t>int</a:t>
            </a:r>
            <a:r>
              <a:rPr lang="en-US" sz="2000" dirty="0" smtClean="0"/>
              <a:t> </a:t>
            </a:r>
            <a:r>
              <a:rPr lang="en-US" sz="2000" dirty="0" err="1" smtClean="0"/>
              <a:t>b,</a:t>
            </a:r>
            <a:r>
              <a:rPr lang="en-US" sz="2000" b="1" dirty="0" err="1" smtClean="0"/>
              <a:t>int</a:t>
            </a:r>
            <a:r>
              <a:rPr lang="en-US" sz="2000" dirty="0" smtClean="0"/>
              <a:t> c){</a:t>
            </a:r>
          </a:p>
          <a:p>
            <a:pPr lvl="2">
              <a:buNone/>
            </a:pPr>
            <a:r>
              <a:rPr lang="en-US" b="1" dirty="0" smtClean="0"/>
              <a:t>      return</a:t>
            </a:r>
            <a:r>
              <a:rPr lang="en-US" dirty="0" smtClean="0"/>
              <a:t> </a:t>
            </a:r>
            <a:r>
              <a:rPr lang="en-US" dirty="0" err="1" smtClean="0"/>
              <a:t>a+b+c</a:t>
            </a:r>
            <a:r>
              <a:rPr lang="en-US" dirty="0" smtClean="0"/>
              <a:t>;</a:t>
            </a:r>
          </a:p>
          <a:p>
            <a:pPr lvl="2">
              <a:buNone/>
            </a:pPr>
            <a:r>
              <a:rPr lang="en-US" dirty="0" smtClean="0"/>
              <a:t>}  </a:t>
            </a:r>
          </a:p>
          <a:p>
            <a:pPr lvl="2">
              <a:buNone/>
            </a:pPr>
            <a:r>
              <a:rPr lang="en-US" dirty="0" smtClean="0"/>
              <a:t>}  </a:t>
            </a:r>
          </a:p>
          <a:p>
            <a:r>
              <a:rPr lang="en-US" sz="2000" b="1" dirty="0" smtClean="0"/>
              <a:t>Public class</a:t>
            </a:r>
            <a:r>
              <a:rPr lang="en-US" sz="2000" dirty="0" smtClean="0"/>
              <a:t> TestOverloading1{  </a:t>
            </a:r>
          </a:p>
          <a:p>
            <a:pPr lvl="1">
              <a:buNone/>
            </a:pPr>
            <a:r>
              <a:rPr lang="en-US" sz="1600" b="1" dirty="0" smtClean="0"/>
              <a:t>	public</a:t>
            </a:r>
            <a:r>
              <a:rPr lang="en-US" sz="1600" dirty="0" smtClean="0"/>
              <a:t> </a:t>
            </a:r>
            <a:r>
              <a:rPr lang="en-US" sz="1600" b="1" dirty="0" smtClean="0"/>
              <a:t>static</a:t>
            </a:r>
            <a:r>
              <a:rPr lang="en-US" sz="1600" dirty="0" smtClean="0"/>
              <a:t> </a:t>
            </a:r>
            <a:r>
              <a:rPr lang="en-US" sz="1600" b="1" dirty="0" smtClean="0"/>
              <a:t>void</a:t>
            </a:r>
            <a:r>
              <a:rPr lang="en-US" sz="1600" dirty="0" smtClean="0"/>
              <a:t> main(String[] </a:t>
            </a:r>
            <a:r>
              <a:rPr lang="en-US" sz="1600" dirty="0" err="1" smtClean="0"/>
              <a:t>args</a:t>
            </a:r>
            <a:r>
              <a:rPr lang="en-US" sz="1600" dirty="0" smtClean="0"/>
              <a:t>){  </a:t>
            </a:r>
          </a:p>
          <a:p>
            <a:pPr lvl="1">
              <a:buNone/>
            </a:pPr>
            <a:r>
              <a:rPr lang="en-US" sz="1600" dirty="0" smtClean="0"/>
              <a:t>		Adder A = new Adder();</a:t>
            </a:r>
          </a:p>
          <a:p>
            <a:pPr lvl="1">
              <a:buNone/>
            </a:pPr>
            <a:r>
              <a:rPr lang="en-US" sz="1600" dirty="0" smtClean="0"/>
              <a:t>		</a:t>
            </a:r>
            <a:r>
              <a:rPr lang="en-US" sz="1600" dirty="0" err="1" smtClean="0"/>
              <a:t>System.out.println</a:t>
            </a:r>
            <a:r>
              <a:rPr lang="en-US" sz="1600" dirty="0" smtClean="0"/>
              <a:t>(</a:t>
            </a:r>
            <a:r>
              <a:rPr lang="en-US" sz="1600" dirty="0" err="1" smtClean="0"/>
              <a:t>A.add</a:t>
            </a:r>
            <a:r>
              <a:rPr lang="en-US" sz="1600" dirty="0" smtClean="0"/>
              <a:t>(11,11));  </a:t>
            </a:r>
          </a:p>
          <a:p>
            <a:pPr lvl="1">
              <a:buNone/>
            </a:pPr>
            <a:r>
              <a:rPr lang="en-US" sz="1600" dirty="0" smtClean="0"/>
              <a:t>		</a:t>
            </a:r>
            <a:r>
              <a:rPr lang="en-US" sz="1600" dirty="0" err="1" smtClean="0"/>
              <a:t>System.out.println</a:t>
            </a:r>
            <a:r>
              <a:rPr lang="en-US" sz="1600" dirty="0" smtClean="0"/>
              <a:t>(</a:t>
            </a:r>
            <a:r>
              <a:rPr lang="en-US" sz="1600" dirty="0" err="1" smtClean="0"/>
              <a:t>A.add</a:t>
            </a:r>
            <a:r>
              <a:rPr lang="en-US" sz="1600" dirty="0" smtClean="0"/>
              <a:t>(11,11,11));  </a:t>
            </a:r>
          </a:p>
          <a:p>
            <a:pPr lvl="1">
              <a:buNone/>
            </a:pPr>
            <a:r>
              <a:rPr lang="en-US" sz="1600" dirty="0" smtClean="0"/>
              <a:t>	}</a:t>
            </a:r>
          </a:p>
          <a:p>
            <a:pPr lvl="1">
              <a:buNone/>
            </a:pPr>
            <a:r>
              <a:rPr lang="en-US" sz="1600"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525" y="365126"/>
            <a:ext cx="7574825" cy="1019537"/>
          </a:xfrm>
        </p:spPr>
        <p:txBody>
          <a:bodyPr>
            <a:normAutofit fontScale="90000"/>
          </a:bodyPr>
          <a:lstStyle/>
          <a:p>
            <a:r>
              <a:rPr lang="en-US" dirty="0" smtClean="0"/>
              <a:t>Method Overriding in Java</a:t>
            </a:r>
            <a:br>
              <a:rPr lang="en-US" dirty="0" smtClean="0"/>
            </a:br>
            <a:endParaRPr lang="en-US" dirty="0"/>
          </a:p>
        </p:txBody>
      </p:sp>
      <p:sp>
        <p:nvSpPr>
          <p:cNvPr id="3" name="Content Placeholder 2"/>
          <p:cNvSpPr>
            <a:spLocks noGrp="1"/>
          </p:cNvSpPr>
          <p:nvPr>
            <p:ph idx="1"/>
          </p:nvPr>
        </p:nvSpPr>
        <p:spPr>
          <a:xfrm>
            <a:off x="1009105" y="1175658"/>
            <a:ext cx="7506245" cy="5001306"/>
          </a:xfrm>
        </p:spPr>
        <p:txBody>
          <a:bodyPr>
            <a:normAutofit fontScale="85000" lnSpcReduction="20000"/>
          </a:bodyPr>
          <a:lstStyle/>
          <a:p>
            <a:r>
              <a:rPr lang="en-US" dirty="0" smtClean="0"/>
              <a:t>If subclass (child class) has the same method as declared in the parent class, it is known as </a:t>
            </a:r>
            <a:r>
              <a:rPr lang="en-US" b="1" dirty="0" smtClean="0"/>
              <a:t>method overriding in Java</a:t>
            </a:r>
            <a:r>
              <a:rPr lang="en-US" dirty="0" smtClean="0"/>
              <a:t>.</a:t>
            </a:r>
          </a:p>
          <a:p>
            <a:r>
              <a:rPr lang="en-US" dirty="0" smtClean="0"/>
              <a:t>In other words, If a subclass provides the specific implementation of the method that has been declared by one of its parent class, it is known as method overriding.</a:t>
            </a:r>
          </a:p>
          <a:p>
            <a:r>
              <a:rPr lang="en-US" b="1" dirty="0" smtClean="0"/>
              <a:t>Rules for Java Method Overriding</a:t>
            </a:r>
          </a:p>
          <a:p>
            <a:r>
              <a:rPr lang="en-US" dirty="0" smtClean="0"/>
              <a:t>The method must have the same name as in the parent class</a:t>
            </a:r>
          </a:p>
          <a:p>
            <a:r>
              <a:rPr lang="en-US" dirty="0" smtClean="0"/>
              <a:t>The method must have the same parameter as in the parent class.</a:t>
            </a:r>
          </a:p>
          <a:p>
            <a:r>
              <a:rPr lang="en-US" dirty="0" smtClean="0"/>
              <a:t>There must be an IS-A relationship (inheritance)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365126"/>
            <a:ext cx="7535636" cy="888909"/>
          </a:xfrm>
        </p:spPr>
        <p:txBody>
          <a:bodyPr/>
          <a:lstStyle/>
          <a:p>
            <a:r>
              <a:rPr lang="en-US" sz="2800" dirty="0" smtClean="0"/>
              <a:t>Method Overriding</a:t>
            </a:r>
            <a:endParaRPr lang="en-US" sz="2800" dirty="0"/>
          </a:p>
        </p:txBody>
      </p:sp>
      <p:sp>
        <p:nvSpPr>
          <p:cNvPr id="3" name="Content Placeholder 2"/>
          <p:cNvSpPr>
            <a:spLocks noGrp="1"/>
          </p:cNvSpPr>
          <p:nvPr>
            <p:ph idx="1"/>
          </p:nvPr>
        </p:nvSpPr>
        <p:spPr>
          <a:xfrm>
            <a:off x="1126671" y="1058092"/>
            <a:ext cx="7447462" cy="5171123"/>
          </a:xfrm>
        </p:spPr>
        <p:txBody>
          <a:bodyPr>
            <a:normAutofit lnSpcReduction="10000"/>
          </a:bodyPr>
          <a:lstStyle/>
          <a:p>
            <a:pPr>
              <a:lnSpc>
                <a:spcPct val="100000"/>
              </a:lnSpc>
              <a:spcBef>
                <a:spcPts val="600"/>
              </a:spcBef>
              <a:buNone/>
            </a:pPr>
            <a:r>
              <a:rPr lang="en-US" sz="2000" b="1" dirty="0" smtClean="0"/>
              <a:t>class</a:t>
            </a:r>
            <a:r>
              <a:rPr lang="en-US" sz="2000" dirty="0" smtClean="0"/>
              <a:t> Vehicle{  </a:t>
            </a:r>
          </a:p>
          <a:p>
            <a:pPr>
              <a:lnSpc>
                <a:spcPct val="100000"/>
              </a:lnSpc>
              <a:spcBef>
                <a:spcPts val="600"/>
              </a:spcBef>
              <a:buNone/>
            </a:pPr>
            <a:r>
              <a:rPr lang="en-US" sz="2000" dirty="0" smtClean="0"/>
              <a:t>  		//defining a method  </a:t>
            </a:r>
          </a:p>
          <a:p>
            <a:pPr>
              <a:lnSpc>
                <a:spcPct val="100000"/>
              </a:lnSpc>
              <a:spcBef>
                <a:spcPts val="600"/>
              </a:spcBef>
              <a:buNone/>
            </a:pPr>
            <a:r>
              <a:rPr lang="en-US" sz="2000" dirty="0" smtClean="0"/>
              <a:t>  		</a:t>
            </a:r>
            <a:r>
              <a:rPr lang="en-US" sz="2000" b="1" dirty="0" smtClean="0"/>
              <a:t>void</a:t>
            </a:r>
            <a:r>
              <a:rPr lang="en-US" sz="2000" dirty="0" smtClean="0"/>
              <a:t> run(){</a:t>
            </a:r>
            <a:r>
              <a:rPr lang="en-US" sz="2000" dirty="0" err="1" smtClean="0"/>
              <a:t>System.out.println</a:t>
            </a:r>
            <a:r>
              <a:rPr lang="en-US" sz="2000" dirty="0" smtClean="0"/>
              <a:t>("Vehicle is running");}  </a:t>
            </a:r>
          </a:p>
          <a:p>
            <a:pPr>
              <a:lnSpc>
                <a:spcPct val="100000"/>
              </a:lnSpc>
              <a:spcBef>
                <a:spcPts val="600"/>
              </a:spcBef>
              <a:buNone/>
            </a:pPr>
            <a:r>
              <a:rPr lang="en-US" sz="2000" dirty="0" smtClean="0"/>
              <a:t>}  </a:t>
            </a:r>
          </a:p>
          <a:p>
            <a:pPr>
              <a:lnSpc>
                <a:spcPct val="100000"/>
              </a:lnSpc>
              <a:spcBef>
                <a:spcPts val="600"/>
              </a:spcBef>
              <a:buNone/>
            </a:pPr>
            <a:r>
              <a:rPr lang="en-US" sz="2000" dirty="0" smtClean="0"/>
              <a:t>//Creating a child class  </a:t>
            </a:r>
          </a:p>
          <a:p>
            <a:pPr>
              <a:lnSpc>
                <a:spcPct val="100000"/>
              </a:lnSpc>
              <a:spcBef>
                <a:spcPts val="300"/>
              </a:spcBef>
              <a:buNone/>
            </a:pPr>
            <a:r>
              <a:rPr lang="en-US" sz="2000" b="1" dirty="0" smtClean="0"/>
              <a:t>class</a:t>
            </a:r>
            <a:r>
              <a:rPr lang="en-US" sz="2000" dirty="0" smtClean="0"/>
              <a:t> Bike2 </a:t>
            </a:r>
            <a:r>
              <a:rPr lang="en-US" sz="2000" b="1" dirty="0" smtClean="0"/>
              <a:t>extends</a:t>
            </a:r>
            <a:r>
              <a:rPr lang="en-US" sz="2000" dirty="0" smtClean="0"/>
              <a:t> Vehicle{  </a:t>
            </a:r>
          </a:p>
          <a:p>
            <a:pPr>
              <a:lnSpc>
                <a:spcPct val="100000"/>
              </a:lnSpc>
              <a:spcBef>
                <a:spcPts val="200"/>
              </a:spcBef>
              <a:buNone/>
            </a:pPr>
            <a:r>
              <a:rPr lang="en-US" sz="2000" dirty="0" smtClean="0"/>
              <a:t>  		//defining the same method as in the parent class  </a:t>
            </a:r>
          </a:p>
          <a:p>
            <a:pPr>
              <a:lnSpc>
                <a:spcPct val="100000"/>
              </a:lnSpc>
              <a:spcBef>
                <a:spcPts val="200"/>
              </a:spcBef>
              <a:buNone/>
            </a:pPr>
            <a:r>
              <a:rPr lang="en-US" sz="2000" dirty="0" smtClean="0"/>
              <a:t> 		 </a:t>
            </a:r>
            <a:r>
              <a:rPr lang="en-US" sz="2000" b="1" dirty="0" smtClean="0"/>
              <a:t>void</a:t>
            </a:r>
            <a:r>
              <a:rPr lang="en-US" sz="2000" dirty="0" smtClean="0"/>
              <a:t> run(){</a:t>
            </a:r>
          </a:p>
          <a:p>
            <a:pPr>
              <a:lnSpc>
                <a:spcPct val="100000"/>
              </a:lnSpc>
              <a:spcBef>
                <a:spcPts val="200"/>
              </a:spcBef>
              <a:buNone/>
            </a:pPr>
            <a:r>
              <a:rPr lang="en-US" sz="2000" dirty="0" smtClean="0"/>
              <a:t>			</a:t>
            </a:r>
            <a:r>
              <a:rPr lang="en-US" sz="2000" dirty="0" err="1" smtClean="0"/>
              <a:t>System.out.println</a:t>
            </a:r>
            <a:r>
              <a:rPr lang="en-US" sz="2000" dirty="0" smtClean="0"/>
              <a:t>("Bike is running safely");</a:t>
            </a:r>
          </a:p>
          <a:p>
            <a:pPr>
              <a:lnSpc>
                <a:spcPct val="100000"/>
              </a:lnSpc>
              <a:spcBef>
                <a:spcPts val="200"/>
              </a:spcBef>
              <a:buNone/>
            </a:pPr>
            <a:r>
              <a:rPr lang="en-US" sz="2000" dirty="0" smtClean="0"/>
              <a:t>		}  </a:t>
            </a:r>
          </a:p>
          <a:p>
            <a:pPr>
              <a:lnSpc>
                <a:spcPct val="100000"/>
              </a:lnSpc>
              <a:spcBef>
                <a:spcPts val="600"/>
              </a:spcBef>
              <a:buNone/>
            </a:pPr>
            <a:r>
              <a:rPr lang="en-US" sz="2000" dirty="0" smtClean="0"/>
              <a:t>  		</a:t>
            </a:r>
            <a:r>
              <a:rPr lang="en-US" sz="2000" b="1" dirty="0" smtClean="0"/>
              <a:t>public</a:t>
            </a:r>
            <a:r>
              <a:rPr lang="en-US" sz="2000" dirty="0" smtClean="0"/>
              <a:t> </a:t>
            </a:r>
            <a:r>
              <a:rPr lang="en-US" sz="2000" b="1" dirty="0" smtClean="0"/>
              <a:t>static</a:t>
            </a:r>
            <a:r>
              <a:rPr lang="en-US" sz="2000" dirty="0" smtClean="0"/>
              <a:t> </a:t>
            </a:r>
            <a:r>
              <a:rPr lang="en-US" sz="2000" b="1" dirty="0" smtClean="0"/>
              <a:t>void</a:t>
            </a:r>
            <a:r>
              <a:rPr lang="en-US" sz="2000" dirty="0" smtClean="0"/>
              <a:t> main(String </a:t>
            </a:r>
            <a:r>
              <a:rPr lang="en-US" sz="2000" dirty="0" err="1" smtClean="0"/>
              <a:t>args</a:t>
            </a:r>
            <a:r>
              <a:rPr lang="en-US" sz="2000" dirty="0" smtClean="0"/>
              <a:t>[]){  </a:t>
            </a:r>
          </a:p>
          <a:p>
            <a:pPr>
              <a:lnSpc>
                <a:spcPct val="100000"/>
              </a:lnSpc>
              <a:spcBef>
                <a:spcPts val="0"/>
              </a:spcBef>
              <a:buNone/>
            </a:pPr>
            <a:r>
              <a:rPr lang="en-US" sz="2000" dirty="0" smtClean="0"/>
              <a:t> 			 Bike2 </a:t>
            </a:r>
            <a:r>
              <a:rPr lang="en-US" sz="2000" dirty="0" err="1" smtClean="0"/>
              <a:t>obj</a:t>
            </a:r>
            <a:r>
              <a:rPr lang="en-US" sz="2000" dirty="0" smtClean="0"/>
              <a:t> = </a:t>
            </a:r>
            <a:r>
              <a:rPr lang="en-US" sz="2000" b="1" dirty="0" smtClean="0"/>
              <a:t>new</a:t>
            </a:r>
            <a:r>
              <a:rPr lang="en-US" sz="2000" dirty="0" smtClean="0"/>
              <a:t> Bike2();//creating object  </a:t>
            </a:r>
          </a:p>
          <a:p>
            <a:pPr>
              <a:lnSpc>
                <a:spcPct val="100000"/>
              </a:lnSpc>
              <a:spcBef>
                <a:spcPts val="0"/>
              </a:spcBef>
              <a:buNone/>
            </a:pPr>
            <a:r>
              <a:rPr lang="en-US" sz="2000" dirty="0" smtClean="0"/>
              <a:t> 			 </a:t>
            </a:r>
            <a:r>
              <a:rPr lang="en-US" sz="2000" dirty="0" err="1" smtClean="0"/>
              <a:t>obj.run</a:t>
            </a:r>
            <a:r>
              <a:rPr lang="en-US" sz="2000" dirty="0" smtClean="0"/>
              <a:t>();//calling method  </a:t>
            </a:r>
          </a:p>
          <a:p>
            <a:pPr>
              <a:lnSpc>
                <a:spcPct val="100000"/>
              </a:lnSpc>
              <a:spcBef>
                <a:spcPts val="0"/>
              </a:spcBef>
              <a:buNone/>
            </a:pPr>
            <a:r>
              <a:rPr lang="en-US" sz="2000" dirty="0" smtClean="0"/>
              <a:t> 		 }  </a:t>
            </a:r>
          </a:p>
          <a:p>
            <a:pPr>
              <a:lnSpc>
                <a:spcPct val="100000"/>
              </a:lnSpc>
              <a:spcBef>
                <a:spcPts val="0"/>
              </a:spcBef>
              <a:buNone/>
            </a:pPr>
            <a:r>
              <a:rPr lang="en-US" sz="2000" dirty="0" smtClean="0"/>
              <a:t>} </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6672" y="609600"/>
            <a:ext cx="7712528" cy="5943600"/>
          </a:xfrm>
        </p:spPr>
        <p:txBody>
          <a:bodyPr>
            <a:noAutofit/>
          </a:bodyPr>
          <a:lstStyle/>
          <a:p>
            <a:pPr>
              <a:spcBef>
                <a:spcPts val="0"/>
              </a:spcBef>
              <a:spcAft>
                <a:spcPts val="1800"/>
              </a:spcAft>
              <a:defRPr/>
            </a:pPr>
            <a:r>
              <a:rPr lang="en-IN" b="1" dirty="0"/>
              <a:t>Static </a:t>
            </a:r>
            <a:r>
              <a:rPr lang="en-IN" b="1" dirty="0" smtClean="0"/>
              <a:t>Variables</a:t>
            </a:r>
            <a:endParaRPr lang="en-US" dirty="0"/>
          </a:p>
          <a:p>
            <a:pPr algn="l">
              <a:spcBef>
                <a:spcPts val="0"/>
              </a:spcBef>
              <a:defRPr/>
            </a:pPr>
            <a:endParaRPr lang="en-IN" sz="2000" dirty="0" smtClean="0"/>
          </a:p>
          <a:p>
            <a:pPr marL="342900" indent="-342900" algn="l">
              <a:spcBef>
                <a:spcPts val="0"/>
              </a:spcBef>
              <a:buFont typeface="Arial" pitchFamily="34" charset="0"/>
              <a:buChar char="•"/>
              <a:defRPr/>
            </a:pPr>
            <a:r>
              <a:rPr lang="en-IN" sz="2400" dirty="0" smtClean="0"/>
              <a:t>The </a:t>
            </a:r>
            <a:r>
              <a:rPr lang="en-IN" sz="2400" i="1" dirty="0"/>
              <a:t>static</a:t>
            </a:r>
            <a:r>
              <a:rPr lang="en-IN" sz="2400" dirty="0"/>
              <a:t> key word is used to create variables that will exist independently of any instances created for the class. Only one copy of the static variable exists regardless of the number of instances of the class.</a:t>
            </a:r>
            <a:endParaRPr lang="en-US" sz="2400" dirty="0"/>
          </a:p>
          <a:p>
            <a:pPr marL="342900" indent="-342900" algn="l">
              <a:spcBef>
                <a:spcPts val="0"/>
              </a:spcBef>
              <a:buFont typeface="Arial" pitchFamily="34" charset="0"/>
              <a:buChar char="•"/>
              <a:defRPr/>
            </a:pPr>
            <a:endParaRPr lang="en-IN" sz="2400" dirty="0" smtClean="0"/>
          </a:p>
          <a:p>
            <a:pPr marL="342900" indent="-342900" algn="l">
              <a:spcBef>
                <a:spcPts val="0"/>
              </a:spcBef>
              <a:buFont typeface="Arial" pitchFamily="34" charset="0"/>
              <a:buChar char="•"/>
              <a:defRPr/>
            </a:pPr>
            <a:r>
              <a:rPr lang="en-IN" sz="2400" dirty="0" smtClean="0"/>
              <a:t>Static </a:t>
            </a:r>
            <a:r>
              <a:rPr lang="en-IN" sz="2400" dirty="0"/>
              <a:t>variables are also known as class variables. Local variables cannot be declared static.</a:t>
            </a:r>
            <a:endParaRPr lang="en-US" sz="2400" dirty="0"/>
          </a:p>
          <a:p>
            <a:pPr marL="342900" indent="-342900" algn="l">
              <a:spcBef>
                <a:spcPts val="0"/>
              </a:spcBef>
              <a:buFont typeface="Arial" pitchFamily="34" charset="0"/>
              <a:buChar char="•"/>
              <a:defRPr/>
            </a:pPr>
            <a:endParaRPr lang="en-IN" sz="24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468086"/>
            <a:ext cx="8153400" cy="6019800"/>
          </a:xfrm>
        </p:spPr>
        <p:txBody>
          <a:bodyPr>
            <a:noAutofit/>
          </a:bodyPr>
          <a:lstStyle/>
          <a:p>
            <a:pPr>
              <a:spcBef>
                <a:spcPts val="0"/>
              </a:spcBef>
              <a:spcAft>
                <a:spcPts val="1800"/>
              </a:spcAft>
              <a:defRPr/>
            </a:pPr>
            <a:r>
              <a:rPr lang="en-IN" b="1" dirty="0" smtClean="0"/>
              <a:t>Static Methods</a:t>
            </a:r>
            <a:endParaRPr lang="en-US" dirty="0"/>
          </a:p>
          <a:p>
            <a:pPr algn="l">
              <a:spcBef>
                <a:spcPts val="0"/>
              </a:spcBef>
              <a:defRPr/>
            </a:pPr>
            <a:endParaRPr lang="en-IN" sz="2000" dirty="0" smtClean="0"/>
          </a:p>
          <a:p>
            <a:pPr marL="342900" indent="-342900" algn="l">
              <a:lnSpc>
                <a:spcPts val="2800"/>
              </a:lnSpc>
              <a:spcBef>
                <a:spcPts val="0"/>
              </a:spcBef>
              <a:buFont typeface="Arial" pitchFamily="34" charset="0"/>
              <a:buChar char="•"/>
              <a:defRPr/>
            </a:pPr>
            <a:r>
              <a:rPr lang="en-IN" sz="2400" dirty="0" smtClean="0"/>
              <a:t>The </a:t>
            </a:r>
            <a:r>
              <a:rPr lang="en-IN" sz="2400" dirty="0"/>
              <a:t>static key word is used to create methods that will exist independently of any instances created for the class.</a:t>
            </a:r>
            <a:endParaRPr lang="en-US" sz="2400" dirty="0"/>
          </a:p>
          <a:p>
            <a:pPr marL="342900" indent="-342900" algn="l">
              <a:lnSpc>
                <a:spcPts val="2800"/>
              </a:lnSpc>
              <a:spcBef>
                <a:spcPts val="0"/>
              </a:spcBef>
              <a:buFont typeface="Arial" pitchFamily="34" charset="0"/>
              <a:buChar char="•"/>
              <a:defRPr/>
            </a:pPr>
            <a:endParaRPr lang="en-IN" sz="2400" dirty="0" smtClean="0"/>
          </a:p>
          <a:p>
            <a:pPr marL="342900" indent="-342900" algn="l">
              <a:lnSpc>
                <a:spcPts val="2800"/>
              </a:lnSpc>
              <a:spcBef>
                <a:spcPts val="0"/>
              </a:spcBef>
              <a:buFont typeface="Arial" pitchFamily="34" charset="0"/>
              <a:buChar char="•"/>
              <a:defRPr/>
            </a:pPr>
            <a:r>
              <a:rPr lang="en-IN" sz="2400" dirty="0" smtClean="0"/>
              <a:t>Static </a:t>
            </a:r>
            <a:r>
              <a:rPr lang="en-IN" sz="2400" dirty="0"/>
              <a:t>methods do not use any instance variables of any object of the class they are defined in. Static methods take all the data from parameters and compute something from those parameters, with no reference to variables.</a:t>
            </a:r>
            <a:endParaRPr lang="en-US" sz="2400" dirty="0"/>
          </a:p>
          <a:p>
            <a:pPr marL="342900" indent="-342900" algn="l">
              <a:lnSpc>
                <a:spcPts val="2800"/>
              </a:lnSpc>
              <a:spcBef>
                <a:spcPts val="0"/>
              </a:spcBef>
              <a:buFont typeface="Arial" pitchFamily="34" charset="0"/>
              <a:buChar char="•"/>
              <a:defRPr/>
            </a:pPr>
            <a:endParaRPr lang="en-IN" sz="2400" dirty="0" smtClean="0"/>
          </a:p>
          <a:p>
            <a:pPr marL="342900" indent="-342900" algn="l">
              <a:lnSpc>
                <a:spcPts val="2800"/>
              </a:lnSpc>
              <a:spcBef>
                <a:spcPts val="0"/>
              </a:spcBef>
              <a:buFont typeface="Arial" pitchFamily="34" charset="0"/>
              <a:buChar char="•"/>
              <a:defRPr/>
            </a:pPr>
            <a:r>
              <a:rPr lang="en-IN" sz="2400" dirty="0" smtClean="0"/>
              <a:t>Class </a:t>
            </a:r>
            <a:r>
              <a:rPr lang="en-IN" sz="2400" dirty="0"/>
              <a:t>variables and methods can be accessed using the class name followed by a dot and the name of the variable or method</a:t>
            </a:r>
            <a:r>
              <a:rPr lang="en-IN" sz="2400" dirty="0" smtClean="0"/>
              <a: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9105" y="609600"/>
            <a:ext cx="7753895" cy="5334000"/>
          </a:xfrm>
        </p:spPr>
        <p:txBody>
          <a:bodyPr>
            <a:noAutofit/>
          </a:bodyPr>
          <a:lstStyle/>
          <a:p>
            <a:pPr>
              <a:spcAft>
                <a:spcPts val="1800"/>
              </a:spcAft>
              <a:defRPr/>
            </a:pPr>
            <a:r>
              <a:rPr lang="en-IN" b="1" dirty="0"/>
              <a:t>final </a:t>
            </a:r>
            <a:r>
              <a:rPr lang="en-IN" b="1" dirty="0" smtClean="0"/>
              <a:t>Variables</a:t>
            </a:r>
            <a:endParaRPr lang="en-US" dirty="0"/>
          </a:p>
          <a:p>
            <a:pPr algn="l">
              <a:defRPr/>
            </a:pPr>
            <a:endParaRPr lang="en-IN" sz="1800" dirty="0" smtClean="0"/>
          </a:p>
          <a:p>
            <a:pPr marL="342900" indent="-342900" algn="l">
              <a:buFont typeface="Arial" pitchFamily="34" charset="0"/>
              <a:buChar char="•"/>
              <a:defRPr/>
            </a:pPr>
            <a:r>
              <a:rPr lang="en-IN" sz="2400" dirty="0" smtClean="0"/>
              <a:t>A </a:t>
            </a:r>
            <a:r>
              <a:rPr lang="en-IN" sz="2400" dirty="0"/>
              <a:t>final variable can be explicitly initialized only once. A reference variable declared final can never be reassigned to refer to an different object.</a:t>
            </a:r>
            <a:endParaRPr lang="en-US" sz="2400" dirty="0"/>
          </a:p>
          <a:p>
            <a:pPr marL="342900" indent="-342900" algn="l">
              <a:buFont typeface="Arial" pitchFamily="34" charset="0"/>
              <a:buChar char="•"/>
              <a:defRPr/>
            </a:pPr>
            <a:endParaRPr lang="en-IN" sz="2400" dirty="0" smtClean="0"/>
          </a:p>
          <a:p>
            <a:pPr marL="342900" indent="-342900" algn="l">
              <a:buFont typeface="Arial" pitchFamily="34" charset="0"/>
              <a:buChar char="•"/>
              <a:defRPr/>
            </a:pPr>
            <a:r>
              <a:rPr lang="en-IN" sz="2400" dirty="0" smtClean="0"/>
              <a:t>However </a:t>
            </a:r>
            <a:r>
              <a:rPr lang="en-IN" sz="2400" dirty="0"/>
              <a:t>the data within the object can be changed. So the state of the object can be changed but not the reference.</a:t>
            </a:r>
            <a:endParaRPr lang="en-US" sz="2400" dirty="0"/>
          </a:p>
          <a:p>
            <a:pPr marL="342900" indent="-342900" algn="l">
              <a:buFont typeface="Arial" pitchFamily="34" charset="0"/>
              <a:buChar char="•"/>
              <a:defRPr/>
            </a:pPr>
            <a:endParaRPr lang="en-IN" sz="2400" dirty="0" smtClean="0"/>
          </a:p>
          <a:p>
            <a:pPr marL="342900" indent="-342900" algn="l">
              <a:buFont typeface="Arial" pitchFamily="34" charset="0"/>
              <a:buChar char="•"/>
              <a:defRPr/>
            </a:pPr>
            <a:r>
              <a:rPr lang="en-IN" sz="2400" dirty="0" smtClean="0"/>
              <a:t>With </a:t>
            </a:r>
            <a:r>
              <a:rPr lang="en-IN" sz="2400" dirty="0"/>
              <a:t>variables, the </a:t>
            </a:r>
            <a:r>
              <a:rPr lang="en-IN" sz="2400" i="1" dirty="0"/>
              <a:t>final</a:t>
            </a:r>
            <a:r>
              <a:rPr lang="en-IN" sz="2400" dirty="0"/>
              <a:t> modifier often is used with </a:t>
            </a:r>
            <a:r>
              <a:rPr lang="en-IN" sz="2400" i="1" dirty="0"/>
              <a:t>static</a:t>
            </a:r>
            <a:r>
              <a:rPr lang="en-IN" sz="2400" dirty="0"/>
              <a:t> to make the constant a class variable</a:t>
            </a:r>
            <a:r>
              <a:rPr lang="en-IN" sz="2400" dirty="0" smtClean="0"/>
              <a:t>.</a:t>
            </a:r>
          </a:p>
          <a:p>
            <a:pPr algn="l">
              <a:defRPr/>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2352" y="685800"/>
            <a:ext cx="7910648" cy="5181600"/>
          </a:xfrm>
        </p:spPr>
        <p:txBody>
          <a:bodyPr>
            <a:noAutofit/>
          </a:bodyPr>
          <a:lstStyle/>
          <a:p>
            <a:pPr>
              <a:spcAft>
                <a:spcPts val="1800"/>
              </a:spcAft>
              <a:defRPr/>
            </a:pPr>
            <a:r>
              <a:rPr lang="en-IN" b="1" dirty="0" smtClean="0"/>
              <a:t>Final Methods</a:t>
            </a:r>
            <a:endParaRPr lang="en-US" dirty="0"/>
          </a:p>
          <a:p>
            <a:pPr algn="l">
              <a:defRPr/>
            </a:pPr>
            <a:endParaRPr lang="en-IN" sz="1800" dirty="0" smtClean="0"/>
          </a:p>
          <a:p>
            <a:pPr marL="342900" indent="-342900" algn="l">
              <a:spcAft>
                <a:spcPts val="2400"/>
              </a:spcAft>
              <a:buFont typeface="Arial" pitchFamily="34" charset="0"/>
              <a:buChar char="•"/>
              <a:defRPr/>
            </a:pPr>
            <a:r>
              <a:rPr lang="en-IN" sz="2400" dirty="0" smtClean="0"/>
              <a:t>A </a:t>
            </a:r>
            <a:r>
              <a:rPr lang="en-IN" sz="2400" dirty="0"/>
              <a:t>final method cannot be overridden by any subclasses. As mentioned previously the final modifier prevents a method from being modified in a subclass.</a:t>
            </a:r>
            <a:endParaRPr lang="en-US" sz="2400" dirty="0"/>
          </a:p>
          <a:p>
            <a:pPr marL="342900" indent="-342900" algn="l">
              <a:spcAft>
                <a:spcPts val="2400"/>
              </a:spcAft>
              <a:buFont typeface="Arial" pitchFamily="34" charset="0"/>
              <a:buChar char="•"/>
              <a:defRPr/>
            </a:pPr>
            <a:r>
              <a:rPr lang="en-IN" sz="2400" dirty="0"/>
              <a:t>The main intention of making a method final would be that the content of the method should not be changed by any outsider</a:t>
            </a:r>
            <a:r>
              <a:rPr lang="en-IN" sz="24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4845" y="838200"/>
            <a:ext cx="7548155" cy="5029200"/>
          </a:xfrm>
        </p:spPr>
        <p:txBody>
          <a:bodyPr>
            <a:noAutofit/>
          </a:bodyPr>
          <a:lstStyle/>
          <a:p>
            <a:pPr>
              <a:spcAft>
                <a:spcPts val="1800"/>
              </a:spcAft>
              <a:defRPr/>
            </a:pPr>
            <a:r>
              <a:rPr lang="en-IN" b="1" dirty="0" smtClean="0"/>
              <a:t>Final Classes</a:t>
            </a:r>
            <a:endParaRPr lang="en-US" dirty="0"/>
          </a:p>
          <a:p>
            <a:pPr algn="l">
              <a:defRPr/>
            </a:pPr>
            <a:endParaRPr lang="en-IN" sz="1800" dirty="0" smtClean="0"/>
          </a:p>
          <a:p>
            <a:pPr marL="342900" indent="-342900" algn="l">
              <a:buFont typeface="Arial" pitchFamily="34" charset="0"/>
              <a:buChar char="•"/>
              <a:defRPr/>
            </a:pPr>
            <a:r>
              <a:rPr lang="en-IN" sz="2400" dirty="0" smtClean="0"/>
              <a:t>The </a:t>
            </a:r>
            <a:r>
              <a:rPr lang="en-IN" sz="2400" dirty="0"/>
              <a:t>main purpose of using a class being declared as </a:t>
            </a:r>
            <a:r>
              <a:rPr lang="en-IN" sz="2400" i="1" dirty="0"/>
              <a:t>final</a:t>
            </a:r>
            <a:r>
              <a:rPr lang="en-IN" sz="2400" dirty="0"/>
              <a:t> is to prevent the class from being </a:t>
            </a:r>
            <a:r>
              <a:rPr lang="en-IN" sz="2400" dirty="0" err="1"/>
              <a:t>subclassed</a:t>
            </a:r>
            <a:r>
              <a:rPr lang="en-IN" sz="2400" dirty="0"/>
              <a:t>. If a class is marked as final then no class can inherit any feature from the final class</a:t>
            </a:r>
            <a:r>
              <a:rPr lang="en-IN" sz="2400" dirty="0" smtClean="0"/>
              <a: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ubtitle 2"/>
          <p:cNvSpPr>
            <a:spLocks noGrp="1"/>
          </p:cNvSpPr>
          <p:nvPr>
            <p:ph type="subTitle" idx="1"/>
          </p:nvPr>
        </p:nvSpPr>
        <p:spPr>
          <a:xfrm>
            <a:off x="1077685" y="152400"/>
            <a:ext cx="7685315" cy="5562600"/>
          </a:xfrm>
        </p:spPr>
        <p:txBody>
          <a:bodyPr>
            <a:normAutofit fontScale="92500" lnSpcReduction="20000"/>
          </a:bodyPr>
          <a:lstStyle/>
          <a:p>
            <a:pPr algn="l"/>
            <a:r>
              <a:rPr lang="en-IN" sz="2400" b="1" dirty="0" smtClean="0"/>
              <a:t>Overriding the Parent Class Method</a:t>
            </a:r>
            <a:endParaRPr lang="en-US" sz="2400" dirty="0" smtClean="0"/>
          </a:p>
          <a:p>
            <a:pPr algn="l"/>
            <a:r>
              <a:rPr lang="en-IN" sz="2000" dirty="0" smtClean="0"/>
              <a:t>If a class inherits a method from its super class, then there is a chance to override the method provided that it is not marked final.</a:t>
            </a:r>
            <a:endParaRPr lang="en-US" sz="2000" dirty="0" smtClean="0"/>
          </a:p>
          <a:p>
            <a:pPr algn="l"/>
            <a:endParaRPr lang="en-IN" sz="2000" dirty="0" smtClean="0"/>
          </a:p>
          <a:p>
            <a:pPr algn="l"/>
            <a:r>
              <a:rPr lang="en-IN" sz="2000" dirty="0" smtClean="0"/>
              <a:t>The benefit of overriding is: ability to define a </a:t>
            </a:r>
            <a:r>
              <a:rPr lang="en-IN" sz="2000" dirty="0" err="1" smtClean="0"/>
              <a:t>behavior</a:t>
            </a:r>
            <a:r>
              <a:rPr lang="en-IN" sz="2000" dirty="0" smtClean="0"/>
              <a:t> that's specific to the sub class type. Which means a subclass can implement a parent </a:t>
            </a:r>
            <a:r>
              <a:rPr lang="en-IN" sz="2000" dirty="0" err="1" smtClean="0"/>
              <a:t>calss</a:t>
            </a:r>
            <a:r>
              <a:rPr lang="en-IN" sz="2000" dirty="0" smtClean="0"/>
              <a:t> method based on its requirement</a:t>
            </a:r>
          </a:p>
          <a:p>
            <a:pPr algn="l"/>
            <a:endParaRPr lang="en-IN" sz="2000" dirty="0" smtClean="0"/>
          </a:p>
          <a:p>
            <a:pPr algn="l"/>
            <a:r>
              <a:rPr lang="en-IN" sz="2000" dirty="0" smtClean="0"/>
              <a:t>In object oriented terms, overriding means to override the functionality of any existing method</a:t>
            </a:r>
          </a:p>
          <a:p>
            <a:pPr algn="l"/>
            <a:endParaRPr lang="en-US" sz="2000" dirty="0" smtClean="0"/>
          </a:p>
          <a:p>
            <a:pPr algn="l"/>
            <a:r>
              <a:rPr lang="en-IN" sz="2000" dirty="0" smtClean="0"/>
              <a:t>To a reference variable of type parent class, an object reference of child class can be stored.</a:t>
            </a:r>
          </a:p>
          <a:p>
            <a:pPr algn="l"/>
            <a:endParaRPr lang="en-IN" sz="2000" dirty="0" smtClean="0"/>
          </a:p>
          <a:p>
            <a:pPr algn="l"/>
            <a:r>
              <a:rPr lang="en-IN" sz="2000" dirty="0" smtClean="0"/>
              <a:t>During compilation only the syntax is checked and hence no error will be reported.</a:t>
            </a:r>
          </a:p>
          <a:p>
            <a:pPr algn="l"/>
            <a:endParaRPr lang="en-IN" sz="2000" dirty="0" smtClean="0"/>
          </a:p>
          <a:p>
            <a:pPr algn="l"/>
            <a:r>
              <a:rPr lang="en-IN" sz="2000" dirty="0" smtClean="0"/>
              <a:t>During execution, JVM figures out the object type and would run the method that belongs to that particular object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2244" y="583474"/>
            <a:ext cx="8229600" cy="5562600"/>
          </a:xfrm>
        </p:spPr>
        <p:txBody>
          <a:bodyPr>
            <a:normAutofit fontScale="55000" lnSpcReduction="20000"/>
          </a:bodyPr>
          <a:lstStyle/>
          <a:p>
            <a:pPr algn="l">
              <a:defRPr/>
            </a:pPr>
            <a:r>
              <a:rPr lang="en-IN" b="1" dirty="0" smtClean="0"/>
              <a:t>Rules for Overriding the Parent Class Method</a:t>
            </a:r>
          </a:p>
          <a:p>
            <a:pPr marL="457200" indent="-457200" algn="l">
              <a:buFont typeface="Arial" pitchFamily="34" charset="0"/>
              <a:buChar char="•"/>
              <a:defRPr/>
            </a:pPr>
            <a:r>
              <a:rPr lang="en-IN" dirty="0"/>
              <a:t>The argument list should be exactly the same as that of the overridden method.</a:t>
            </a:r>
            <a:endParaRPr lang="en-US" dirty="0"/>
          </a:p>
          <a:p>
            <a:pPr marL="457200" indent="-457200" algn="l">
              <a:buFont typeface="Arial" pitchFamily="34" charset="0"/>
              <a:buChar char="•"/>
              <a:defRPr/>
            </a:pPr>
            <a:r>
              <a:rPr lang="en-IN" dirty="0"/>
              <a:t>The return type should be the same or a subtype of the return type declared in the original overridden method in the super class.</a:t>
            </a:r>
            <a:endParaRPr lang="en-US" dirty="0"/>
          </a:p>
          <a:p>
            <a:pPr marL="457200" indent="-457200" algn="l">
              <a:buFont typeface="Arial" pitchFamily="34" charset="0"/>
              <a:buChar char="•"/>
              <a:defRPr/>
            </a:pPr>
            <a:r>
              <a:rPr lang="en-IN" dirty="0"/>
              <a:t>The access level cannot be more restrictive than the overridden method's access level. For example: if the super class method is declared public then the </a:t>
            </a:r>
            <a:r>
              <a:rPr lang="en-IN" dirty="0" err="1"/>
              <a:t>overridding</a:t>
            </a:r>
            <a:r>
              <a:rPr lang="en-IN" dirty="0"/>
              <a:t> method in the sub class cannot be either private or public. However the access level can be less restrictive than the overridden method's access level.</a:t>
            </a:r>
            <a:endParaRPr lang="en-US" dirty="0"/>
          </a:p>
          <a:p>
            <a:pPr marL="457200" indent="-457200" algn="l">
              <a:buFont typeface="Arial" pitchFamily="34" charset="0"/>
              <a:buChar char="•"/>
              <a:defRPr/>
            </a:pPr>
            <a:r>
              <a:rPr lang="en-IN" dirty="0"/>
              <a:t>Instance methods can be overridden only if they are inherited by the subclass.</a:t>
            </a:r>
            <a:endParaRPr lang="en-US" dirty="0"/>
          </a:p>
          <a:p>
            <a:pPr marL="457200" indent="-457200" algn="l">
              <a:buFont typeface="Arial" pitchFamily="34" charset="0"/>
              <a:buChar char="•"/>
              <a:defRPr/>
            </a:pPr>
            <a:r>
              <a:rPr lang="en-IN" dirty="0"/>
              <a:t>A method declared final cannot be overridden.</a:t>
            </a:r>
            <a:endParaRPr lang="en-US" dirty="0"/>
          </a:p>
          <a:p>
            <a:pPr marL="457200" indent="-457200" algn="l">
              <a:buFont typeface="Arial" pitchFamily="34" charset="0"/>
              <a:buChar char="•"/>
              <a:defRPr/>
            </a:pPr>
            <a:r>
              <a:rPr lang="en-IN" dirty="0"/>
              <a:t>A method declared static cannot be overridden but can be re-declared.</a:t>
            </a:r>
            <a:endParaRPr lang="en-US" dirty="0"/>
          </a:p>
          <a:p>
            <a:pPr marL="457200" indent="-457200" algn="l">
              <a:buFont typeface="Arial" pitchFamily="34" charset="0"/>
              <a:buChar char="•"/>
              <a:defRPr/>
            </a:pPr>
            <a:r>
              <a:rPr lang="en-IN" dirty="0"/>
              <a:t>If a method cannot be inherited then it cannot be overridden.</a:t>
            </a:r>
            <a:endParaRPr lang="en-US" dirty="0"/>
          </a:p>
          <a:p>
            <a:pPr marL="457200" indent="-457200" algn="l">
              <a:buFont typeface="Arial" pitchFamily="34" charset="0"/>
              <a:buChar char="•"/>
              <a:defRPr/>
            </a:pPr>
            <a:r>
              <a:rPr lang="en-IN" dirty="0"/>
              <a:t>A subclass within the same package as the instance's superclass can override any superclass method that is not declared private or final.</a:t>
            </a:r>
            <a:endParaRPr lang="en-US" dirty="0"/>
          </a:p>
          <a:p>
            <a:pPr marL="457200" indent="-457200" algn="l">
              <a:buFont typeface="Arial" pitchFamily="34" charset="0"/>
              <a:buChar char="•"/>
              <a:defRPr/>
            </a:pPr>
            <a:r>
              <a:rPr lang="en-IN" dirty="0"/>
              <a:t>A subclass in a different package can only override the non-final methods declared public or protected.</a:t>
            </a:r>
            <a:endParaRPr lang="en-US" dirty="0"/>
          </a:p>
          <a:p>
            <a:pPr marL="457200" indent="-457200" algn="l">
              <a:buFont typeface="Arial" pitchFamily="34" charset="0"/>
              <a:buChar char="•"/>
              <a:defRPr/>
            </a:pPr>
            <a:r>
              <a:rPr lang="en-IN" dirty="0"/>
              <a:t>An overriding method can throw any uncheck exceptions, regardless of whether the overridden method throws exceptions or not. However the overriding method should not throw checked exceptions that are new or broader than the ones declared by the overridden method. The overriding method can throw narrower or fewer exceptions than the overridden method.</a:t>
            </a:r>
            <a:endParaRPr lang="en-US" dirty="0"/>
          </a:p>
          <a:p>
            <a:pPr marL="457200" indent="-457200" algn="l">
              <a:buFont typeface="Arial" pitchFamily="34" charset="0"/>
              <a:buChar char="•"/>
              <a:defRPr/>
            </a:pPr>
            <a:r>
              <a:rPr lang="en-IN" dirty="0"/>
              <a:t>Constructors cannot be overridden</a:t>
            </a:r>
            <a:r>
              <a:rPr lang="en-IN"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685" y="365126"/>
            <a:ext cx="7437665" cy="967286"/>
          </a:xfrm>
        </p:spPr>
        <p:txBody>
          <a:bodyPr/>
          <a:lstStyle/>
          <a:p>
            <a:r>
              <a:rPr lang="en-US" dirty="0" smtClean="0"/>
              <a:t>Class--</a:t>
            </a:r>
            <a:endParaRPr lang="en-US" dirty="0"/>
          </a:p>
        </p:txBody>
      </p:sp>
      <p:sp>
        <p:nvSpPr>
          <p:cNvPr id="3" name="Content Placeholder 2"/>
          <p:cNvSpPr>
            <a:spLocks noGrp="1"/>
          </p:cNvSpPr>
          <p:nvPr>
            <p:ph idx="1"/>
          </p:nvPr>
        </p:nvSpPr>
        <p:spPr>
          <a:xfrm>
            <a:off x="920932" y="1489168"/>
            <a:ext cx="7594418" cy="4781004"/>
          </a:xfrm>
        </p:spPr>
        <p:txBody>
          <a:bodyPr/>
          <a:lstStyle/>
          <a:p>
            <a:r>
              <a:rPr lang="en-US" sz="2000" dirty="0" smtClean="0"/>
              <a:t>objects are </a:t>
            </a:r>
            <a:r>
              <a:rPr lang="en-US" sz="2000" dirty="0" err="1" smtClean="0"/>
              <a:t>createdA</a:t>
            </a:r>
            <a:r>
              <a:rPr lang="en-US" sz="2000" dirty="0" smtClean="0"/>
              <a:t> class is a group of objects which have common properties. It is a template or blueprint from which. It is a logical entity. It can't be physical.</a:t>
            </a:r>
          </a:p>
          <a:p>
            <a:r>
              <a:rPr lang="en-US" sz="2000" dirty="0" smtClean="0"/>
              <a:t>A class in Java can contain:</a:t>
            </a:r>
          </a:p>
          <a:p>
            <a:r>
              <a:rPr lang="en-US" sz="2000" b="1" dirty="0" smtClean="0"/>
              <a:t>Fields</a:t>
            </a:r>
            <a:endParaRPr lang="en-US" sz="2000" dirty="0" smtClean="0"/>
          </a:p>
          <a:p>
            <a:r>
              <a:rPr lang="en-US" sz="2000" b="1" dirty="0" smtClean="0"/>
              <a:t>Methods</a:t>
            </a:r>
            <a:endParaRPr lang="en-US" sz="2000" dirty="0" smtClean="0"/>
          </a:p>
          <a:p>
            <a:r>
              <a:rPr lang="en-US" sz="2000" b="1" dirty="0" smtClean="0"/>
              <a:t>Constructors</a:t>
            </a:r>
            <a:endParaRPr lang="en-US" sz="2000" dirty="0" smtClean="0"/>
          </a:p>
          <a:p>
            <a:r>
              <a:rPr lang="en-US" sz="2000" b="1" dirty="0" smtClean="0"/>
              <a:t>Blocks</a:t>
            </a:r>
            <a:endParaRPr lang="en-US" sz="2000" dirty="0" smtClean="0"/>
          </a:p>
          <a:p>
            <a:r>
              <a:rPr lang="en-US" sz="2000" b="1" dirty="0" smtClean="0"/>
              <a:t>Nested class and interface</a:t>
            </a:r>
          </a:p>
          <a:p>
            <a:r>
              <a:rPr lang="en-US" sz="2000" b="1" dirty="0" smtClean="0"/>
              <a:t>class</a:t>
            </a:r>
            <a:r>
              <a:rPr lang="en-US" sz="2000" dirty="0" smtClean="0"/>
              <a:t> &lt;</a:t>
            </a:r>
            <a:r>
              <a:rPr lang="en-US" sz="2000" dirty="0" err="1" smtClean="0"/>
              <a:t>class_name</a:t>
            </a:r>
            <a:r>
              <a:rPr lang="en-US" sz="2000" dirty="0" smtClean="0"/>
              <a:t>&gt;{  </a:t>
            </a:r>
          </a:p>
          <a:p>
            <a:r>
              <a:rPr lang="en-US" sz="2000" dirty="0" smtClean="0"/>
              <a:t>    field;  </a:t>
            </a:r>
          </a:p>
          <a:p>
            <a:r>
              <a:rPr lang="en-US" sz="2000" dirty="0" smtClean="0"/>
              <a:t>    method;  </a:t>
            </a:r>
          </a:p>
          <a:p>
            <a:r>
              <a:rPr lang="en-US" sz="2000" dirty="0" smtClean="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824</Words>
  <Application>Microsoft Office PowerPoint</Application>
  <PresentationFormat>On-screen Show (4:3)</PresentationFormat>
  <Paragraphs>196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E-Content Introduction to Java</vt:lpstr>
      <vt:lpstr>Slide 2</vt:lpstr>
      <vt:lpstr>Slide 3</vt:lpstr>
      <vt:lpstr>Slide 4</vt:lpstr>
      <vt:lpstr>Slide 5</vt:lpstr>
      <vt:lpstr>Slide 6</vt:lpstr>
      <vt:lpstr>Slide 7</vt:lpstr>
      <vt:lpstr>Slide 8</vt:lpstr>
      <vt:lpstr>Class--</vt:lpstr>
      <vt:lpstr>Object and Class Example: main within the class </vt:lpstr>
      <vt:lpstr>Object and Class Example: main outside the class </vt:lpstr>
      <vt:lpstr>Slide 12</vt:lpstr>
      <vt:lpstr>Fibonacci Series</vt:lpstr>
      <vt:lpstr>Armstrong Number</vt:lpstr>
      <vt:lpstr>Method Overloading in Java </vt:lpstr>
      <vt:lpstr>Method Overloading</vt:lpstr>
      <vt:lpstr>Method Overriding in Java </vt:lpstr>
      <vt:lpstr>Method Overriding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E-Content Introduction to Java</dc:title>
  <dc:creator>computer</dc:creator>
  <cp:lastModifiedBy>computer</cp:lastModifiedBy>
  <cp:revision>1</cp:revision>
  <dcterms:created xsi:type="dcterms:W3CDTF">2020-10-08T00:03:45Z</dcterms:created>
  <dcterms:modified xsi:type="dcterms:W3CDTF">2020-10-08T00:05:37Z</dcterms:modified>
</cp:coreProperties>
</file>